
<file path=[Content_Types].xml><?xml version="1.0" encoding="utf-8"?>
<Types xmlns="http://schemas.openxmlformats.org/package/2006/content-types">
  <Default Extension="png" ContentType="image/png"/>
  <Default Extension="jfif" ContentType="image/jpeg"/>
  <Default Extension="jpeg" ContentType="image/jpeg"/>
  <Default Extension="rels" ContentType="application/vnd.openxmlformats-package.relationships+xml"/>
  <Default Extension="xml" ContentType="application/xml"/>
  <Default Extension="wav" ContentType="audio/x-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notesMasterIdLst>
    <p:notesMasterId r:id="rId15"/>
  </p:notesMasterIdLst>
  <p:sldIdLst>
    <p:sldId id="256" r:id="rId2"/>
    <p:sldId id="257" r:id="rId3"/>
    <p:sldId id="258" r:id="rId4"/>
    <p:sldId id="259" r:id="rId5"/>
    <p:sldId id="260" r:id="rId6"/>
    <p:sldId id="261" r:id="rId7"/>
    <p:sldId id="263" r:id="rId8"/>
    <p:sldId id="264" r:id="rId9"/>
    <p:sldId id="265" r:id="rId10"/>
    <p:sldId id="267" r:id="rId11"/>
    <p:sldId id="268" r:id="rId12"/>
    <p:sldId id="269" r:id="rId13"/>
    <p:sldId id="270" r:id="rId14"/>
  </p:sldIdLst>
  <p:sldSz cx="12192000" cy="6858000"/>
  <p:notesSz cx="6858000" cy="9144000"/>
  <p:defaultTextStyle>
    <a:defPPr>
      <a:defRPr lang="ar-L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66" d="100"/>
          <a:sy n="66" d="100"/>
        </p:scale>
        <p:origin x="8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LY"/>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09E71E16-A383-45A6-AF67-88AC84A6EBC4}" type="datetimeFigureOut">
              <a:rPr lang="ar-LY" smtClean="0"/>
              <a:t>22/10/1442</a:t>
            </a:fld>
            <a:endParaRPr lang="ar-LY"/>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LY"/>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LY"/>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A8E554AD-AC39-4207-9529-19606408C951}" type="slidenum">
              <a:rPr lang="ar-LY" smtClean="0"/>
              <a:t>‹#›</a:t>
            </a:fld>
            <a:endParaRPr lang="ar-LY"/>
          </a:p>
        </p:txBody>
      </p:sp>
    </p:spTree>
    <p:extLst>
      <p:ext uri="{BB962C8B-B14F-4D97-AF65-F5344CB8AC3E}">
        <p14:creationId xmlns:p14="http://schemas.microsoft.com/office/powerpoint/2010/main" val="82591137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LY"/>
          </a:p>
        </p:txBody>
      </p:sp>
      <p:sp>
        <p:nvSpPr>
          <p:cNvPr id="4" name="عنصر نائب لرقم الشريحة 3"/>
          <p:cNvSpPr>
            <a:spLocks noGrp="1"/>
          </p:cNvSpPr>
          <p:nvPr>
            <p:ph type="sldNum" sz="quarter" idx="10"/>
          </p:nvPr>
        </p:nvSpPr>
        <p:spPr/>
        <p:txBody>
          <a:bodyPr/>
          <a:lstStyle/>
          <a:p>
            <a:fld id="{A8E554AD-AC39-4207-9529-19606408C951}" type="slidenum">
              <a:rPr lang="ar-LY" smtClean="0"/>
              <a:t>1</a:t>
            </a:fld>
            <a:endParaRPr lang="ar-LY"/>
          </a:p>
        </p:txBody>
      </p:sp>
    </p:spTree>
    <p:extLst>
      <p:ext uri="{BB962C8B-B14F-4D97-AF65-F5344CB8AC3E}">
        <p14:creationId xmlns:p14="http://schemas.microsoft.com/office/powerpoint/2010/main" val="13501093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LY"/>
          </a:p>
        </p:txBody>
      </p:sp>
      <p:sp>
        <p:nvSpPr>
          <p:cNvPr id="4" name="عنصر نائب لرقم الشريحة 3"/>
          <p:cNvSpPr>
            <a:spLocks noGrp="1"/>
          </p:cNvSpPr>
          <p:nvPr>
            <p:ph type="sldNum" sz="quarter" idx="10"/>
          </p:nvPr>
        </p:nvSpPr>
        <p:spPr/>
        <p:txBody>
          <a:bodyPr/>
          <a:lstStyle/>
          <a:p>
            <a:fld id="{A8E554AD-AC39-4207-9529-19606408C951}" type="slidenum">
              <a:rPr lang="ar-LY" smtClean="0"/>
              <a:t>2</a:t>
            </a:fld>
            <a:endParaRPr lang="ar-LY"/>
          </a:p>
        </p:txBody>
      </p:sp>
    </p:spTree>
    <p:extLst>
      <p:ext uri="{BB962C8B-B14F-4D97-AF65-F5344CB8AC3E}">
        <p14:creationId xmlns:p14="http://schemas.microsoft.com/office/powerpoint/2010/main" val="18903586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LY"/>
          </a:p>
        </p:txBody>
      </p:sp>
      <p:sp>
        <p:nvSpPr>
          <p:cNvPr id="4" name="عنصر نائب لرقم الشريحة 3"/>
          <p:cNvSpPr>
            <a:spLocks noGrp="1"/>
          </p:cNvSpPr>
          <p:nvPr>
            <p:ph type="sldNum" sz="quarter" idx="10"/>
          </p:nvPr>
        </p:nvSpPr>
        <p:spPr/>
        <p:txBody>
          <a:bodyPr/>
          <a:lstStyle/>
          <a:p>
            <a:fld id="{A8E554AD-AC39-4207-9529-19606408C951}" type="slidenum">
              <a:rPr lang="ar-LY" smtClean="0"/>
              <a:t>8</a:t>
            </a:fld>
            <a:endParaRPr lang="ar-LY"/>
          </a:p>
        </p:txBody>
      </p:sp>
    </p:spTree>
    <p:extLst>
      <p:ext uri="{BB962C8B-B14F-4D97-AF65-F5344CB8AC3E}">
        <p14:creationId xmlns:p14="http://schemas.microsoft.com/office/powerpoint/2010/main" val="17588316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64474F0C-DA24-470B-93FC-3A4D62DA0AA0}" type="datetime8">
              <a:rPr lang="ar-LY" smtClean="0"/>
              <a:t>02 حزيران، 21</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1A9B580A-900D-41C7-B098-80726F7528D5}" type="slidenum">
              <a:rPr lang="ar-LY" smtClean="0"/>
              <a:t>‹#›</a:t>
            </a:fld>
            <a:endParaRPr lang="ar-LY"/>
          </a:p>
        </p:txBody>
      </p:sp>
    </p:spTree>
    <p:extLst>
      <p:ext uri="{BB962C8B-B14F-4D97-AF65-F5344CB8AC3E}">
        <p14:creationId xmlns:p14="http://schemas.microsoft.com/office/powerpoint/2010/main" val="19310401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2766251-7874-4450-87BE-7EDBC65C02FB}" type="datetime8">
              <a:rPr lang="ar-LY" smtClean="0"/>
              <a:t>02 حزيران، 21</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1A9B580A-900D-41C7-B098-80726F7528D5}" type="slidenum">
              <a:rPr lang="ar-LY" smtClean="0"/>
              <a:t>‹#›</a:t>
            </a:fld>
            <a:endParaRPr lang="ar-LY"/>
          </a:p>
        </p:txBody>
      </p:sp>
    </p:spTree>
    <p:extLst>
      <p:ext uri="{BB962C8B-B14F-4D97-AF65-F5344CB8AC3E}">
        <p14:creationId xmlns:p14="http://schemas.microsoft.com/office/powerpoint/2010/main" val="25191051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A2A3B028-1EE8-4CA7-AB1B-751B7328D39C}" type="datetime8">
              <a:rPr lang="ar-LY" smtClean="0"/>
              <a:t>02 حزيران، 21</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1A9B580A-900D-41C7-B098-80726F7528D5}" type="slidenum">
              <a:rPr lang="ar-LY" smtClean="0"/>
              <a:t>‹#›</a:t>
            </a:fld>
            <a:endParaRPr lang="ar-LY"/>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0518705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504D649B-5371-4D3D-9B02-7993351A95F9}" type="datetime8">
              <a:rPr lang="ar-LY" smtClean="0"/>
              <a:t>02 حزيران، 21</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1A9B580A-900D-41C7-B098-80726F7528D5}" type="slidenum">
              <a:rPr lang="ar-LY" smtClean="0"/>
              <a:t>‹#›</a:t>
            </a:fld>
            <a:endParaRPr lang="ar-LY"/>
          </a:p>
        </p:txBody>
      </p:sp>
    </p:spTree>
    <p:extLst>
      <p:ext uri="{BB962C8B-B14F-4D97-AF65-F5344CB8AC3E}">
        <p14:creationId xmlns:p14="http://schemas.microsoft.com/office/powerpoint/2010/main" val="34268499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F58A23DD-0249-4565-B059-B45C63FDBF42}" type="datetime8">
              <a:rPr lang="ar-LY" smtClean="0"/>
              <a:t>02 حزيران، 21</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1A9B580A-900D-41C7-B098-80726F7528D5}" type="slidenum">
              <a:rPr lang="ar-LY" smtClean="0"/>
              <a:t>‹#›</a:t>
            </a:fld>
            <a:endParaRPr lang="ar-LY"/>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3820833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2D76F660-0358-410E-BEF1-3310CBF42786}" type="datetime8">
              <a:rPr lang="ar-LY" smtClean="0"/>
              <a:t>02 حزيران، 21</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1A9B580A-900D-41C7-B098-80726F7528D5}" type="slidenum">
              <a:rPr lang="ar-LY" smtClean="0"/>
              <a:t>‹#›</a:t>
            </a:fld>
            <a:endParaRPr lang="ar-LY"/>
          </a:p>
        </p:txBody>
      </p:sp>
    </p:spTree>
    <p:extLst>
      <p:ext uri="{BB962C8B-B14F-4D97-AF65-F5344CB8AC3E}">
        <p14:creationId xmlns:p14="http://schemas.microsoft.com/office/powerpoint/2010/main" val="7995934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8EB41724-07E2-44D9-9C44-00C487DFADC8}" type="datetime8">
              <a:rPr lang="ar-LY" smtClean="0"/>
              <a:t>02 حزيران، 21</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1A9B580A-900D-41C7-B098-80726F7528D5}" type="slidenum">
              <a:rPr lang="ar-LY" smtClean="0"/>
              <a:t>‹#›</a:t>
            </a:fld>
            <a:endParaRPr lang="ar-LY"/>
          </a:p>
        </p:txBody>
      </p:sp>
    </p:spTree>
    <p:extLst>
      <p:ext uri="{BB962C8B-B14F-4D97-AF65-F5344CB8AC3E}">
        <p14:creationId xmlns:p14="http://schemas.microsoft.com/office/powerpoint/2010/main" val="37378135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4B00D04E-DC47-4506-AC7D-5660DB5F749C}" type="datetime8">
              <a:rPr lang="ar-LY" smtClean="0"/>
              <a:t>02 حزيران، 21</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1A9B580A-900D-41C7-B098-80726F7528D5}" type="slidenum">
              <a:rPr lang="ar-LY" smtClean="0"/>
              <a:t>‹#›</a:t>
            </a:fld>
            <a:endParaRPr lang="ar-LY"/>
          </a:p>
        </p:txBody>
      </p:sp>
    </p:spTree>
    <p:extLst>
      <p:ext uri="{BB962C8B-B14F-4D97-AF65-F5344CB8AC3E}">
        <p14:creationId xmlns:p14="http://schemas.microsoft.com/office/powerpoint/2010/main" val="9044001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5F184550-FB29-4713-BCE3-5987F0C5A0FC}" type="datetime8">
              <a:rPr lang="ar-LY" smtClean="0"/>
              <a:t>02 حزيران، 21</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1A9B580A-900D-41C7-B098-80726F7528D5}" type="slidenum">
              <a:rPr lang="ar-LY" smtClean="0"/>
              <a:t>‹#›</a:t>
            </a:fld>
            <a:endParaRPr lang="ar-LY"/>
          </a:p>
        </p:txBody>
      </p:sp>
    </p:spTree>
    <p:extLst>
      <p:ext uri="{BB962C8B-B14F-4D97-AF65-F5344CB8AC3E}">
        <p14:creationId xmlns:p14="http://schemas.microsoft.com/office/powerpoint/2010/main" val="288002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D4ABF431-235B-4A00-9C57-9AD688A76B2E}" type="datetime8">
              <a:rPr lang="ar-LY" smtClean="0"/>
              <a:t>02 حزيران، 21</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1A9B580A-900D-41C7-B098-80726F7528D5}" type="slidenum">
              <a:rPr lang="ar-LY" smtClean="0"/>
              <a:t>‹#›</a:t>
            </a:fld>
            <a:endParaRPr lang="ar-LY"/>
          </a:p>
        </p:txBody>
      </p:sp>
    </p:spTree>
    <p:extLst>
      <p:ext uri="{BB962C8B-B14F-4D97-AF65-F5344CB8AC3E}">
        <p14:creationId xmlns:p14="http://schemas.microsoft.com/office/powerpoint/2010/main" val="1239178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5C2B8F8B-7806-44F3-B4B1-A6702DE34ECB}" type="datetime8">
              <a:rPr lang="ar-LY" smtClean="0"/>
              <a:t>02 حزيران، 21</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1A9B580A-900D-41C7-B098-80726F7528D5}" type="slidenum">
              <a:rPr lang="ar-LY" smtClean="0"/>
              <a:t>‹#›</a:t>
            </a:fld>
            <a:endParaRPr lang="ar-LY"/>
          </a:p>
        </p:txBody>
      </p:sp>
    </p:spTree>
    <p:extLst>
      <p:ext uri="{BB962C8B-B14F-4D97-AF65-F5344CB8AC3E}">
        <p14:creationId xmlns:p14="http://schemas.microsoft.com/office/powerpoint/2010/main" val="31033780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F72F58C-2088-48C0-9FA5-5E70BAD6BB40}" type="datetime8">
              <a:rPr lang="ar-LY" smtClean="0"/>
              <a:t>02 حزيران، 21</a:t>
            </a:fld>
            <a:endParaRPr lang="ar-LY"/>
          </a:p>
        </p:txBody>
      </p:sp>
      <p:sp>
        <p:nvSpPr>
          <p:cNvPr id="8" name="Footer Placeholder 7"/>
          <p:cNvSpPr>
            <a:spLocks noGrp="1"/>
          </p:cNvSpPr>
          <p:nvPr>
            <p:ph type="ftr" sz="quarter" idx="11"/>
          </p:nvPr>
        </p:nvSpPr>
        <p:spPr/>
        <p:txBody>
          <a:bodyPr/>
          <a:lstStyle/>
          <a:p>
            <a:endParaRPr lang="ar-LY"/>
          </a:p>
        </p:txBody>
      </p:sp>
      <p:sp>
        <p:nvSpPr>
          <p:cNvPr id="9" name="Slide Number Placeholder 8"/>
          <p:cNvSpPr>
            <a:spLocks noGrp="1"/>
          </p:cNvSpPr>
          <p:nvPr>
            <p:ph type="sldNum" sz="quarter" idx="12"/>
          </p:nvPr>
        </p:nvSpPr>
        <p:spPr/>
        <p:txBody>
          <a:bodyPr/>
          <a:lstStyle/>
          <a:p>
            <a:fld id="{1A9B580A-900D-41C7-B098-80726F7528D5}" type="slidenum">
              <a:rPr lang="ar-LY" smtClean="0"/>
              <a:t>‹#›</a:t>
            </a:fld>
            <a:endParaRPr lang="ar-LY"/>
          </a:p>
        </p:txBody>
      </p:sp>
    </p:spTree>
    <p:extLst>
      <p:ext uri="{BB962C8B-B14F-4D97-AF65-F5344CB8AC3E}">
        <p14:creationId xmlns:p14="http://schemas.microsoft.com/office/powerpoint/2010/main" val="17648954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7A844E9C-2FA5-4934-A7F8-FEDE46D92004}" type="datetime8">
              <a:rPr lang="ar-LY" smtClean="0"/>
              <a:t>02 حزيران، 21</a:t>
            </a:fld>
            <a:endParaRPr lang="ar-LY"/>
          </a:p>
        </p:txBody>
      </p:sp>
      <p:sp>
        <p:nvSpPr>
          <p:cNvPr id="4" name="Footer Placeholder 3"/>
          <p:cNvSpPr>
            <a:spLocks noGrp="1"/>
          </p:cNvSpPr>
          <p:nvPr>
            <p:ph type="ftr" sz="quarter" idx="11"/>
          </p:nvPr>
        </p:nvSpPr>
        <p:spPr/>
        <p:txBody>
          <a:bodyPr/>
          <a:lstStyle/>
          <a:p>
            <a:endParaRPr lang="ar-LY"/>
          </a:p>
        </p:txBody>
      </p:sp>
      <p:sp>
        <p:nvSpPr>
          <p:cNvPr id="5" name="Slide Number Placeholder 4"/>
          <p:cNvSpPr>
            <a:spLocks noGrp="1"/>
          </p:cNvSpPr>
          <p:nvPr>
            <p:ph type="sldNum" sz="quarter" idx="12"/>
          </p:nvPr>
        </p:nvSpPr>
        <p:spPr/>
        <p:txBody>
          <a:bodyPr/>
          <a:lstStyle/>
          <a:p>
            <a:fld id="{1A9B580A-900D-41C7-B098-80726F7528D5}" type="slidenum">
              <a:rPr lang="ar-LY" smtClean="0"/>
              <a:t>‹#›</a:t>
            </a:fld>
            <a:endParaRPr lang="ar-LY"/>
          </a:p>
        </p:txBody>
      </p:sp>
    </p:spTree>
    <p:extLst>
      <p:ext uri="{BB962C8B-B14F-4D97-AF65-F5344CB8AC3E}">
        <p14:creationId xmlns:p14="http://schemas.microsoft.com/office/powerpoint/2010/main" val="10377375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678CD7-1159-44E2-BE36-6968C6F30B70}" type="datetime8">
              <a:rPr lang="ar-LY" smtClean="0"/>
              <a:t>02 حزيران، 21</a:t>
            </a:fld>
            <a:endParaRPr lang="ar-LY"/>
          </a:p>
        </p:txBody>
      </p:sp>
      <p:sp>
        <p:nvSpPr>
          <p:cNvPr id="3" name="Footer Placeholder 2"/>
          <p:cNvSpPr>
            <a:spLocks noGrp="1"/>
          </p:cNvSpPr>
          <p:nvPr>
            <p:ph type="ftr" sz="quarter" idx="11"/>
          </p:nvPr>
        </p:nvSpPr>
        <p:spPr/>
        <p:txBody>
          <a:bodyPr/>
          <a:lstStyle/>
          <a:p>
            <a:endParaRPr lang="ar-LY"/>
          </a:p>
        </p:txBody>
      </p:sp>
      <p:sp>
        <p:nvSpPr>
          <p:cNvPr id="4" name="Slide Number Placeholder 3"/>
          <p:cNvSpPr>
            <a:spLocks noGrp="1"/>
          </p:cNvSpPr>
          <p:nvPr>
            <p:ph type="sldNum" sz="quarter" idx="12"/>
          </p:nvPr>
        </p:nvSpPr>
        <p:spPr/>
        <p:txBody>
          <a:bodyPr/>
          <a:lstStyle/>
          <a:p>
            <a:fld id="{1A9B580A-900D-41C7-B098-80726F7528D5}" type="slidenum">
              <a:rPr lang="ar-LY" smtClean="0"/>
              <a:t>‹#›</a:t>
            </a:fld>
            <a:endParaRPr lang="ar-LY"/>
          </a:p>
        </p:txBody>
      </p:sp>
    </p:spTree>
    <p:extLst>
      <p:ext uri="{BB962C8B-B14F-4D97-AF65-F5344CB8AC3E}">
        <p14:creationId xmlns:p14="http://schemas.microsoft.com/office/powerpoint/2010/main" val="1439937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6C718FE6-93AB-437F-9263-EC6F85D7D8FF}" type="datetime8">
              <a:rPr lang="ar-LY" smtClean="0"/>
              <a:t>02 حزيران، 21</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1A9B580A-900D-41C7-B098-80726F7528D5}" type="slidenum">
              <a:rPr lang="ar-LY" smtClean="0"/>
              <a:t>‹#›</a:t>
            </a:fld>
            <a:endParaRPr lang="ar-LY"/>
          </a:p>
        </p:txBody>
      </p:sp>
    </p:spTree>
    <p:extLst>
      <p:ext uri="{BB962C8B-B14F-4D97-AF65-F5344CB8AC3E}">
        <p14:creationId xmlns:p14="http://schemas.microsoft.com/office/powerpoint/2010/main" val="28269474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7FF26055-ED93-4D21-92E7-D576F01EEB28}" type="datetime8">
              <a:rPr lang="ar-LY" smtClean="0"/>
              <a:t>02 حزيران، 21</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1A9B580A-900D-41C7-B098-80726F7528D5}" type="slidenum">
              <a:rPr lang="ar-LY" smtClean="0"/>
              <a:t>‹#›</a:t>
            </a:fld>
            <a:endParaRPr lang="ar-LY"/>
          </a:p>
        </p:txBody>
      </p:sp>
    </p:spTree>
    <p:extLst>
      <p:ext uri="{BB962C8B-B14F-4D97-AF65-F5344CB8AC3E}">
        <p14:creationId xmlns:p14="http://schemas.microsoft.com/office/powerpoint/2010/main" val="1628817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4DD8BF6-B080-49B8-BEEB-67ED1F240280}" type="datetime8">
              <a:rPr lang="ar-LY" smtClean="0"/>
              <a:t>02 حزيران، 21</a:t>
            </a:fld>
            <a:endParaRPr lang="ar-LY"/>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LY"/>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1A9B580A-900D-41C7-B098-80726F7528D5}" type="slidenum">
              <a:rPr lang="ar-LY" smtClean="0"/>
              <a:t>‹#›</a:t>
            </a:fld>
            <a:endParaRPr lang="ar-LY"/>
          </a:p>
        </p:txBody>
      </p:sp>
    </p:spTree>
    <p:extLst>
      <p:ext uri="{BB962C8B-B14F-4D97-AF65-F5344CB8AC3E}">
        <p14:creationId xmlns:p14="http://schemas.microsoft.com/office/powerpoint/2010/main" val="217251820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Lst>
  <p:hf hdr="0" ftr="0" dt="0"/>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7"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hyperlink" Target="mailto:nazeehah_2763@limu.edu.ly"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hartehanks.com/insights/our-insights/2017/10/02/Blast-from-the-Past-What-Has-Changed-In-Marketing-from-5-Years-Ago-" TargetMode="Externa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audio" Target="../media/audio1.wav"/><Relationship Id="rId5" Type="http://schemas.openxmlformats.org/officeDocument/2006/relationships/hyperlink" Target="https://www.yourarticlelibrary.com/marketing/7-major-importance-of-marketing-marketing-management/25857" TargetMode="External"/><Relationship Id="rId4" Type="http://schemas.openxmlformats.org/officeDocument/2006/relationships/hyperlink" Target="https://www.oreilly.com/library/view/marketing-the-brian/9780814434215/xhtml/summary.html"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8.jfif"/><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fif"/><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6.xml.rels><?xml version="1.0" encoding="UTF-8" standalone="yes"?>
<Relationships xmlns="http://schemas.openxmlformats.org/package/2006/relationships"><Relationship Id="rId3" Type="http://schemas.openxmlformats.org/officeDocument/2006/relationships/image" Target="../media/image5.jfif"/><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657350" y="1723030"/>
            <a:ext cx="8001000" cy="2971801"/>
          </a:xfrm>
        </p:spPr>
        <p:txBody>
          <a:bodyPr>
            <a:normAutofit fontScale="90000"/>
          </a:bodyPr>
          <a:lstStyle/>
          <a:p>
            <a:pPr algn="ctr"/>
            <a:r>
              <a:rPr lang="en-US" sz="3200" dirty="0" smtClean="0"/>
              <a:t>Libyan International Medical University</a:t>
            </a:r>
            <a:br>
              <a:rPr lang="en-US" sz="3200" dirty="0" smtClean="0"/>
            </a:br>
            <a:r>
              <a:rPr lang="en-US" sz="3200" dirty="0" smtClean="0"/>
              <a:t>Faculty </a:t>
            </a:r>
            <a:r>
              <a:rPr lang="en-US" sz="3200" dirty="0" smtClean="0"/>
              <a:t>of </a:t>
            </a:r>
            <a:r>
              <a:rPr lang="en-US" sz="3200" dirty="0" smtClean="0"/>
              <a:t>Business Administration</a:t>
            </a:r>
            <a:br>
              <a:rPr lang="en-US" sz="3200" dirty="0" smtClean="0"/>
            </a:br>
            <a:r>
              <a:rPr lang="en-US" sz="3200" dirty="0"/>
              <a:t/>
            </a:r>
            <a:br>
              <a:rPr lang="en-US" sz="3200" dirty="0"/>
            </a:br>
            <a:r>
              <a:rPr lang="en-US" sz="3200" dirty="0"/>
              <a:t/>
            </a:r>
            <a:br>
              <a:rPr lang="en-US" sz="3200" dirty="0"/>
            </a:br>
            <a:r>
              <a:rPr lang="en-US" sz="3200" dirty="0"/>
              <a:t>Classify </a:t>
            </a:r>
            <a:r>
              <a:rPr lang="en-US" sz="3200" dirty="0" smtClean="0"/>
              <a:t>The Key Changes </a:t>
            </a:r>
            <a:r>
              <a:rPr lang="en-US" sz="3200" dirty="0"/>
              <a:t>in </a:t>
            </a:r>
            <a:r>
              <a:rPr lang="en-US" sz="3200" dirty="0" smtClean="0"/>
              <a:t>The Political </a:t>
            </a:r>
            <a:r>
              <a:rPr lang="en-US" sz="3200" dirty="0"/>
              <a:t>and </a:t>
            </a:r>
            <a:r>
              <a:rPr lang="en-US" sz="3200" dirty="0" smtClean="0"/>
              <a:t>Cultural Environments </a:t>
            </a:r>
            <a:r>
              <a:rPr lang="en-US" sz="3200" dirty="0"/>
              <a:t>in </a:t>
            </a:r>
            <a:r>
              <a:rPr lang="en-US" sz="3200" dirty="0" smtClean="0"/>
              <a:t>The </a:t>
            </a:r>
            <a:r>
              <a:rPr lang="en-US" sz="3200" dirty="0"/>
              <a:t>Libyan </a:t>
            </a:r>
            <a:r>
              <a:rPr lang="en-US" sz="3200" dirty="0" smtClean="0"/>
              <a:t>Market </a:t>
            </a:r>
            <a:r>
              <a:rPr lang="en-US" sz="3200" dirty="0"/>
              <a:t>and abroad</a:t>
            </a:r>
            <a:endParaRPr lang="ar-LY" sz="3200" dirty="0"/>
          </a:p>
        </p:txBody>
      </p:sp>
      <p:sp>
        <p:nvSpPr>
          <p:cNvPr id="3" name="عنوان فرعي 2"/>
          <p:cNvSpPr>
            <a:spLocks noGrp="1"/>
          </p:cNvSpPr>
          <p:nvPr>
            <p:ph type="subTitle" idx="1"/>
          </p:nvPr>
        </p:nvSpPr>
        <p:spPr>
          <a:xfrm>
            <a:off x="302075" y="4722126"/>
            <a:ext cx="6400800" cy="1860645"/>
          </a:xfrm>
        </p:spPr>
        <p:txBody>
          <a:bodyPr/>
          <a:lstStyle/>
          <a:p>
            <a:pPr algn="l"/>
            <a:r>
              <a:rPr lang="en-US" dirty="0" smtClean="0"/>
              <a:t>By : </a:t>
            </a:r>
            <a:r>
              <a:rPr lang="en-US" dirty="0" err="1" smtClean="0"/>
              <a:t>Nazeeha</a:t>
            </a:r>
            <a:r>
              <a:rPr lang="en-US" dirty="0" smtClean="0"/>
              <a:t> </a:t>
            </a:r>
            <a:r>
              <a:rPr lang="en-US" dirty="0" err="1" smtClean="0"/>
              <a:t>Amrouni</a:t>
            </a:r>
            <a:r>
              <a:rPr lang="en-US" dirty="0" smtClean="0"/>
              <a:t> </a:t>
            </a:r>
          </a:p>
          <a:p>
            <a:pPr algn="l"/>
            <a:r>
              <a:rPr lang="en-US" dirty="0" smtClean="0"/>
              <a:t>ID number : 2763</a:t>
            </a:r>
          </a:p>
          <a:p>
            <a:pPr algn="l"/>
            <a:r>
              <a:rPr lang="en-US" dirty="0" smtClean="0"/>
              <a:t>E-mail : </a:t>
            </a:r>
            <a:r>
              <a:rPr lang="en-US" dirty="0" smtClean="0">
                <a:hlinkClick r:id="rId4"/>
              </a:rPr>
              <a:t>nazeehah_2763@limu.edu.ly</a:t>
            </a:r>
            <a:r>
              <a:rPr lang="en-US" dirty="0" smtClean="0"/>
              <a:t> </a:t>
            </a:r>
            <a:endParaRPr lang="ar-LY" dirty="0"/>
          </a:p>
        </p:txBody>
      </p:sp>
      <p:pic>
        <p:nvPicPr>
          <p:cNvPr id="4" name="صورة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658350" y="0"/>
            <a:ext cx="2533650" cy="1460879"/>
          </a:xfrm>
          <a:prstGeom prst="rect">
            <a:avLst/>
          </a:prstGeom>
        </p:spPr>
      </p:pic>
      <p:pic>
        <p:nvPicPr>
          <p:cNvPr id="5" name="صورة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2187" y="109182"/>
            <a:ext cx="2143125" cy="1351697"/>
          </a:xfrm>
          <a:prstGeom prst="rect">
            <a:avLst/>
          </a:prstGeom>
        </p:spPr>
      </p:pic>
      <p:sp>
        <p:nvSpPr>
          <p:cNvPr id="6" name="عنصر نائب لرقم الشريحة 5"/>
          <p:cNvSpPr>
            <a:spLocks noGrp="1"/>
          </p:cNvSpPr>
          <p:nvPr>
            <p:ph type="sldNum" sz="quarter" idx="12"/>
          </p:nvPr>
        </p:nvSpPr>
        <p:spPr/>
        <p:txBody>
          <a:bodyPr/>
          <a:lstStyle/>
          <a:p>
            <a:fld id="{1A9B580A-900D-41C7-B098-80726F7528D5}" type="slidenum">
              <a:rPr lang="ar-LY" smtClean="0"/>
              <a:t>1</a:t>
            </a:fld>
            <a:endParaRPr lang="ar-LY" dirty="0"/>
          </a:p>
        </p:txBody>
      </p:sp>
    </p:spTree>
    <p:extLst>
      <p:ext uri="{BB962C8B-B14F-4D97-AF65-F5344CB8AC3E}">
        <p14:creationId xmlns:p14="http://schemas.microsoft.com/office/powerpoint/2010/main" val="2004926992"/>
      </p:ext>
    </p:extLst>
  </p:cSld>
  <p:clrMapOvr>
    <a:masterClrMapping/>
  </p:clrMapOvr>
  <mc:AlternateContent xmlns:mc="http://schemas.openxmlformats.org/markup-compatibility/2006" xmlns:p14="http://schemas.microsoft.com/office/powerpoint/2010/main">
    <mc:Choice Requires="p14">
      <p:transition spd="slow" p14:dur="1500">
        <p:split orient="vert"/>
        <p:sndAc>
          <p:stSnd>
            <p:snd r:embed="rId3" name="wind.wav"/>
          </p:stSnd>
        </p:sndAc>
      </p:transition>
    </mc:Choice>
    <mc:Fallback xmlns="">
      <p:transition spd="slow">
        <p:split orient="vert"/>
        <p:sndAc>
          <p:stSnd>
            <p:snd r:embed="rId7" name="wind.wav"/>
          </p:stSnd>
        </p:sndAc>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1A9B580A-900D-41C7-B098-80726F7528D5}" type="slidenum">
              <a:rPr lang="ar-LY" smtClean="0"/>
              <a:t>10</a:t>
            </a:fld>
            <a:endParaRPr lang="ar-LY"/>
          </a:p>
        </p:txBody>
      </p:sp>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047474961"/>
      </p:ext>
    </p:extLst>
  </p:cSld>
  <p:clrMapOvr>
    <a:masterClrMapping/>
  </p:clrMapOvr>
  <mc:AlternateContent xmlns:mc="http://schemas.openxmlformats.org/markup-compatibility/2006" xmlns:p14="http://schemas.microsoft.com/office/powerpoint/2010/main">
    <mc:Choice Requires="p14">
      <p:transition spd="slow" p14:dur="3400">
        <p14:reveal thruBlk="1" dir="r"/>
        <p:sndAc>
          <p:stSnd>
            <p:snd r:embed="rId2" name="wind.wav"/>
          </p:stSnd>
        </p:sndAc>
      </p:transition>
    </mc:Choice>
    <mc:Fallback xmlns="">
      <p:transition spd="slow">
        <p:fade/>
        <p:sndAc>
          <p:stSnd>
            <p:snd r:embed="rId4" name="wind.wav"/>
          </p:stSnd>
        </p:sndAc>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Conclusion:</a:t>
            </a:r>
            <a:endParaRPr lang="ar-LY" b="1" dirty="0"/>
          </a:p>
        </p:txBody>
      </p:sp>
      <p:sp>
        <p:nvSpPr>
          <p:cNvPr id="3" name="عنصر نائب للمحتوى 2"/>
          <p:cNvSpPr>
            <a:spLocks noGrp="1"/>
          </p:cNvSpPr>
          <p:nvPr>
            <p:ph idx="1"/>
          </p:nvPr>
        </p:nvSpPr>
        <p:spPr/>
        <p:txBody>
          <a:bodyPr/>
          <a:lstStyle/>
          <a:p>
            <a:pPr marL="0" indent="0" algn="l" rtl="0">
              <a:buNone/>
            </a:pPr>
            <a:r>
              <a:rPr lang="en-US" dirty="0"/>
              <a:t>When considering a new project, you should research the market's political and cultural context because it is one of the most crucial parts of the project's success.</a:t>
            </a:r>
            <a:endParaRPr lang="ar-LY" dirty="0"/>
          </a:p>
        </p:txBody>
      </p:sp>
      <p:sp>
        <p:nvSpPr>
          <p:cNvPr id="4" name="عنصر نائب لرقم الشريحة 3"/>
          <p:cNvSpPr>
            <a:spLocks noGrp="1"/>
          </p:cNvSpPr>
          <p:nvPr>
            <p:ph type="sldNum" sz="quarter" idx="12"/>
          </p:nvPr>
        </p:nvSpPr>
        <p:spPr/>
        <p:txBody>
          <a:bodyPr/>
          <a:lstStyle/>
          <a:p>
            <a:fld id="{1A9B580A-900D-41C7-B098-80726F7528D5}" type="slidenum">
              <a:rPr lang="ar-LY" smtClean="0"/>
              <a:t>11</a:t>
            </a:fld>
            <a:endParaRPr lang="ar-LY"/>
          </a:p>
        </p:txBody>
      </p:sp>
      <p:sp>
        <p:nvSpPr>
          <p:cNvPr id="5" name="مربع نص 4"/>
          <p:cNvSpPr txBox="1"/>
          <p:nvPr/>
        </p:nvSpPr>
        <p:spPr>
          <a:xfrm>
            <a:off x="11150221" y="300251"/>
            <a:ext cx="491319" cy="369332"/>
          </a:xfrm>
          <a:prstGeom prst="rect">
            <a:avLst/>
          </a:prstGeom>
          <a:noFill/>
        </p:spPr>
        <p:txBody>
          <a:bodyPr wrap="square" rtlCol="1">
            <a:spAutoFit/>
          </a:bodyPr>
          <a:lstStyle/>
          <a:p>
            <a:pPr algn="ctr"/>
            <a:r>
              <a:rPr lang="en-US" dirty="0" smtClean="0"/>
              <a:t>13</a:t>
            </a:r>
            <a:endParaRPr lang="ar-LY" dirty="0"/>
          </a:p>
        </p:txBody>
      </p:sp>
    </p:spTree>
    <p:extLst>
      <p:ext uri="{BB962C8B-B14F-4D97-AF65-F5344CB8AC3E}">
        <p14:creationId xmlns:p14="http://schemas.microsoft.com/office/powerpoint/2010/main" val="3063599108"/>
      </p:ext>
    </p:extLst>
  </p:cSld>
  <p:clrMapOvr>
    <a:masterClrMapping/>
  </p:clrMapOvr>
  <mc:AlternateContent xmlns:mc="http://schemas.openxmlformats.org/markup-compatibility/2006" xmlns:p14="http://schemas.microsoft.com/office/powerpoint/2010/main">
    <mc:Choice Requires="p14">
      <p:transition spd="slow" p14:dur="3400">
        <p14:reveal thruBlk="1" dir="r"/>
        <p:sndAc>
          <p:stSnd>
            <p:snd r:embed="rId2" name="wind.wav"/>
          </p:stSnd>
        </p:sndAc>
      </p:transition>
    </mc:Choice>
    <mc:Fallback xmlns="">
      <p:transition spd="slow">
        <p:fade/>
        <p:sndAc>
          <p:stSnd>
            <p:snd r:embed="rId3" name="wind.wav"/>
          </p:stSnd>
        </p:sndAc>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References: </a:t>
            </a:r>
            <a:endParaRPr lang="ar-LY" b="1" dirty="0"/>
          </a:p>
        </p:txBody>
      </p:sp>
      <p:sp>
        <p:nvSpPr>
          <p:cNvPr id="3" name="عنصر نائب للمحتوى 2"/>
          <p:cNvSpPr>
            <a:spLocks noGrp="1"/>
          </p:cNvSpPr>
          <p:nvPr>
            <p:ph idx="1"/>
          </p:nvPr>
        </p:nvSpPr>
        <p:spPr/>
        <p:txBody>
          <a:bodyPr/>
          <a:lstStyle/>
          <a:p>
            <a:pPr marL="384048" lvl="0" indent="-384048" defTabSz="914400">
              <a:lnSpc>
                <a:spcPct val="94000"/>
              </a:lnSpc>
              <a:spcAft>
                <a:spcPts val="200"/>
              </a:spcAft>
              <a:buClrTx/>
              <a:buSzTx/>
              <a:buFont typeface="Franklin Gothic Book" panose="020B0503020102020204" pitchFamily="34" charset="0"/>
              <a:buChar char="■"/>
            </a:pPr>
            <a:r>
              <a:rPr lang="en-US" sz="1400" dirty="0">
                <a:solidFill>
                  <a:srgbClr val="1A2E40"/>
                </a:solidFill>
                <a:latin typeface="Franklin Gothic Book" panose="020B0503020102020204"/>
              </a:rPr>
              <a:t>(</a:t>
            </a:r>
            <a:r>
              <a:rPr lang="en-US" sz="1400" dirty="0" err="1">
                <a:solidFill>
                  <a:srgbClr val="1A2E40"/>
                </a:solidFill>
                <a:latin typeface="Franklin Gothic Book" panose="020B0503020102020204"/>
              </a:rPr>
              <a:t>n.d.</a:t>
            </a:r>
            <a:r>
              <a:rPr lang="en-US" sz="1400" dirty="0">
                <a:solidFill>
                  <a:srgbClr val="1A2E40"/>
                </a:solidFill>
                <a:latin typeface="Franklin Gothic Book" panose="020B0503020102020204"/>
              </a:rPr>
              <a:t>). Retrieved April </a:t>
            </a:r>
            <a:r>
              <a:rPr lang="en-US" sz="1400" dirty="0" smtClean="0">
                <a:solidFill>
                  <a:srgbClr val="1A2E40"/>
                </a:solidFill>
                <a:latin typeface="Franklin Gothic Book" panose="020B0503020102020204"/>
              </a:rPr>
              <a:t>14, </a:t>
            </a:r>
            <a:r>
              <a:rPr lang="en-US" sz="1400" dirty="0">
                <a:solidFill>
                  <a:srgbClr val="1A2E40"/>
                </a:solidFill>
                <a:latin typeface="Franklin Gothic Book" panose="020B0503020102020204"/>
              </a:rPr>
              <a:t>2021, from </a:t>
            </a:r>
            <a:r>
              <a:rPr lang="en-US" sz="1400" dirty="0">
                <a:solidFill>
                  <a:srgbClr val="1A2E40"/>
                </a:solidFill>
                <a:latin typeface="Franklin Gothic Book" panose="020B0503020102020204"/>
                <a:hlinkClick r:id="rId3"/>
              </a:rPr>
              <a:t>https://www.hartehanks.com/insights/our-insights/2017/10/02/Blast-from-the-Past-What-Has-Changed-In-Marketing-from-5-Years-Ago-</a:t>
            </a:r>
            <a:endParaRPr lang="en-US" sz="1400" dirty="0">
              <a:solidFill>
                <a:srgbClr val="1A2E40"/>
              </a:solidFill>
              <a:latin typeface="Franklin Gothic Book" panose="020B0503020102020204"/>
            </a:endParaRPr>
          </a:p>
          <a:p>
            <a:pPr marL="384048" lvl="0" indent="-384048" defTabSz="914400">
              <a:lnSpc>
                <a:spcPct val="94000"/>
              </a:lnSpc>
              <a:spcAft>
                <a:spcPts val="200"/>
              </a:spcAft>
              <a:buClrTx/>
              <a:buSzTx/>
              <a:buFont typeface="Franklin Gothic Book" panose="020B0503020102020204" pitchFamily="34" charset="0"/>
              <a:buChar char="■"/>
            </a:pPr>
            <a:r>
              <a:rPr lang="en-US" sz="1400" dirty="0">
                <a:solidFill>
                  <a:srgbClr val="1A2E40"/>
                </a:solidFill>
                <a:latin typeface="Franklin Gothic Book" panose="020B0503020102020204"/>
              </a:rPr>
              <a:t>Tracy, B. (</a:t>
            </a:r>
            <a:r>
              <a:rPr lang="en-US" sz="1400" dirty="0" err="1">
                <a:solidFill>
                  <a:srgbClr val="1A2E40"/>
                </a:solidFill>
                <a:latin typeface="Franklin Gothic Book" panose="020B0503020102020204"/>
              </a:rPr>
              <a:t>n.d.</a:t>
            </a:r>
            <a:r>
              <a:rPr lang="en-US" sz="1400" dirty="0">
                <a:solidFill>
                  <a:srgbClr val="1A2E40"/>
                </a:solidFill>
                <a:latin typeface="Franklin Gothic Book" panose="020B0503020102020204"/>
              </a:rPr>
              <a:t>). Marketing (the Brian TRACY Success library). Retrieved April </a:t>
            </a:r>
            <a:r>
              <a:rPr lang="en-US" sz="1400" dirty="0" smtClean="0">
                <a:solidFill>
                  <a:srgbClr val="1A2E40"/>
                </a:solidFill>
                <a:latin typeface="Franklin Gothic Book" panose="020B0503020102020204"/>
              </a:rPr>
              <a:t>14, </a:t>
            </a:r>
            <a:r>
              <a:rPr lang="en-US" sz="1400" dirty="0">
                <a:solidFill>
                  <a:srgbClr val="1A2E40"/>
                </a:solidFill>
                <a:latin typeface="Franklin Gothic Book" panose="020B0503020102020204"/>
              </a:rPr>
              <a:t>2021, from </a:t>
            </a:r>
            <a:r>
              <a:rPr lang="en-US" sz="1400" dirty="0">
                <a:solidFill>
                  <a:srgbClr val="1A2E40"/>
                </a:solidFill>
                <a:latin typeface="Franklin Gothic Book" panose="020B0503020102020204"/>
                <a:hlinkClick r:id="rId4"/>
              </a:rPr>
              <a:t>https://www.oreilly.com/library/view/marketing-the-brian/9780814434215/xhtml/summary.html</a:t>
            </a:r>
            <a:endParaRPr lang="en-US" sz="1400" dirty="0">
              <a:solidFill>
                <a:srgbClr val="1A2E40"/>
              </a:solidFill>
              <a:latin typeface="Franklin Gothic Book" panose="020B0503020102020204"/>
            </a:endParaRPr>
          </a:p>
          <a:p>
            <a:pPr marL="384048" lvl="0" indent="-384048" defTabSz="914400">
              <a:lnSpc>
                <a:spcPct val="94000"/>
              </a:lnSpc>
              <a:spcAft>
                <a:spcPts val="200"/>
              </a:spcAft>
              <a:buClrTx/>
              <a:buSzTx/>
              <a:buFont typeface="Franklin Gothic Book" panose="020B0503020102020204" pitchFamily="34" charset="0"/>
              <a:buChar char="■"/>
            </a:pPr>
            <a:r>
              <a:rPr lang="en-US" sz="1400" dirty="0">
                <a:solidFill>
                  <a:srgbClr val="1A2E40"/>
                </a:solidFill>
                <a:latin typeface="Franklin Gothic Book" panose="020B0503020102020204"/>
              </a:rPr>
              <a:t>7 major importance of Marketing: Marketing management. (2014, February 17). Retrieved April </a:t>
            </a:r>
            <a:r>
              <a:rPr lang="en-US" sz="1400" dirty="0" smtClean="0">
                <a:solidFill>
                  <a:srgbClr val="1A2E40"/>
                </a:solidFill>
                <a:latin typeface="Franklin Gothic Book" panose="020B0503020102020204"/>
              </a:rPr>
              <a:t>14, </a:t>
            </a:r>
            <a:r>
              <a:rPr lang="en-US" sz="1400" dirty="0">
                <a:solidFill>
                  <a:srgbClr val="1A2E40"/>
                </a:solidFill>
                <a:latin typeface="Franklin Gothic Book" panose="020B0503020102020204"/>
              </a:rPr>
              <a:t>2021, from </a:t>
            </a:r>
            <a:r>
              <a:rPr lang="en-US" sz="1400" dirty="0">
                <a:solidFill>
                  <a:srgbClr val="1A2E40"/>
                </a:solidFill>
                <a:latin typeface="Franklin Gothic Book" panose="020B0503020102020204"/>
                <a:hlinkClick r:id="rId5"/>
              </a:rPr>
              <a:t>https://www.yourarticlelibrary.com/marketing/7-major-importance-of-marketing-marketing-management/25857</a:t>
            </a:r>
            <a:endParaRPr lang="en-US" sz="1400" dirty="0">
              <a:solidFill>
                <a:srgbClr val="1A2E40"/>
              </a:solidFill>
              <a:latin typeface="Franklin Gothic Book" panose="020B0503020102020204"/>
            </a:endParaRPr>
          </a:p>
          <a:p>
            <a:pPr marL="384048" lvl="0" indent="-384048" defTabSz="914400">
              <a:lnSpc>
                <a:spcPct val="94000"/>
              </a:lnSpc>
              <a:spcAft>
                <a:spcPts val="200"/>
              </a:spcAft>
              <a:buClrTx/>
              <a:buSzTx/>
              <a:buFont typeface="Franklin Gothic Book" panose="020B0503020102020204" pitchFamily="34" charset="0"/>
              <a:buChar char="■"/>
            </a:pPr>
            <a:r>
              <a:rPr lang="en-US" sz="1400" dirty="0">
                <a:solidFill>
                  <a:srgbClr val="1A2E40"/>
                </a:solidFill>
                <a:latin typeface="Franklin Gothic Book" panose="020B0503020102020204"/>
              </a:rPr>
              <a:t>What is MARKETING?: INTANDEM COMMUNICATIONS. (2019, November 15). Retrieved April </a:t>
            </a:r>
            <a:r>
              <a:rPr lang="en-US" sz="1400" dirty="0" smtClean="0">
                <a:solidFill>
                  <a:srgbClr val="1A2E40"/>
                </a:solidFill>
                <a:latin typeface="Franklin Gothic Book" panose="020B0503020102020204"/>
              </a:rPr>
              <a:t>14, </a:t>
            </a:r>
            <a:r>
              <a:rPr lang="en-US" sz="1400" dirty="0">
                <a:solidFill>
                  <a:srgbClr val="1A2E40"/>
                </a:solidFill>
                <a:latin typeface="Franklin Gothic Book" panose="020B0503020102020204"/>
              </a:rPr>
              <a:t>2021, from https://www.intandemcommunications.co.uk/article/what-is-marketing/</a:t>
            </a:r>
          </a:p>
          <a:p>
            <a:pPr marL="384048" lvl="0" indent="-384048" defTabSz="914400">
              <a:lnSpc>
                <a:spcPct val="94000"/>
              </a:lnSpc>
              <a:spcAft>
                <a:spcPts val="200"/>
              </a:spcAft>
              <a:buClrTx/>
              <a:buSzTx/>
              <a:buFont typeface="Franklin Gothic Book" panose="020B0503020102020204" pitchFamily="34" charset="0"/>
              <a:buChar char="■"/>
            </a:pPr>
            <a:endParaRPr lang="en-US" sz="1400" dirty="0">
              <a:solidFill>
                <a:srgbClr val="1A2E40"/>
              </a:solidFill>
              <a:latin typeface="Franklin Gothic Book" panose="020B0503020102020204"/>
            </a:endParaRPr>
          </a:p>
          <a:p>
            <a:pPr marL="384048" lvl="0" indent="-384048" defTabSz="914400">
              <a:lnSpc>
                <a:spcPct val="94000"/>
              </a:lnSpc>
              <a:spcAft>
                <a:spcPts val="200"/>
              </a:spcAft>
              <a:buClrTx/>
              <a:buSzTx/>
              <a:buFont typeface="Franklin Gothic Book" panose="020B0503020102020204" pitchFamily="34" charset="0"/>
              <a:buChar char="■"/>
            </a:pPr>
            <a:r>
              <a:rPr lang="en-US" sz="1400" dirty="0">
                <a:solidFill>
                  <a:srgbClr val="1A2E40"/>
                </a:solidFill>
                <a:latin typeface="Franklin Gothic Book" panose="020B0503020102020204"/>
              </a:rPr>
              <a:t>Hardy, J., </a:t>
            </a:r>
            <a:r>
              <a:rPr lang="en-US" sz="1400" dirty="0" err="1">
                <a:solidFill>
                  <a:srgbClr val="1A2E40"/>
                </a:solidFill>
                <a:latin typeface="Franklin Gothic Book" panose="020B0503020102020204"/>
              </a:rPr>
              <a:t>Onukogu</a:t>
            </a:r>
            <a:r>
              <a:rPr lang="en-US" sz="1400" dirty="0">
                <a:solidFill>
                  <a:srgbClr val="1A2E40"/>
                </a:solidFill>
                <a:latin typeface="Franklin Gothic Book" panose="020B0503020102020204"/>
              </a:rPr>
              <a:t>, G., </a:t>
            </a:r>
            <a:r>
              <a:rPr lang="en-US" sz="1400" dirty="0" err="1">
                <a:solidFill>
                  <a:srgbClr val="1A2E40"/>
                </a:solidFill>
                <a:latin typeface="Franklin Gothic Book" panose="020B0503020102020204"/>
              </a:rPr>
              <a:t>Stoller</a:t>
            </a:r>
            <a:r>
              <a:rPr lang="en-US" sz="1400" dirty="0">
                <a:solidFill>
                  <a:srgbClr val="1A2E40"/>
                </a:solidFill>
                <a:latin typeface="Franklin Gothic Book" panose="020B0503020102020204"/>
              </a:rPr>
              <a:t>, L., </a:t>
            </a:r>
            <a:r>
              <a:rPr lang="en-US" sz="1400" dirty="0" err="1">
                <a:solidFill>
                  <a:srgbClr val="1A2E40"/>
                </a:solidFill>
                <a:latin typeface="Franklin Gothic Book" panose="020B0503020102020204"/>
              </a:rPr>
              <a:t>Adewale</a:t>
            </a:r>
            <a:r>
              <a:rPr lang="en-US" sz="1400" dirty="0">
                <a:solidFill>
                  <a:srgbClr val="1A2E40"/>
                </a:solidFill>
                <a:latin typeface="Franklin Gothic Book" panose="020B0503020102020204"/>
              </a:rPr>
              <a:t>, A., Ward, G., Holmes, S., &amp; Ashley. (2020, June 16). The history of Marketing: From trade to tech. Retrieved </a:t>
            </a:r>
            <a:r>
              <a:rPr lang="en-US" sz="1400" dirty="0" smtClean="0">
                <a:solidFill>
                  <a:srgbClr val="1A2E40"/>
                </a:solidFill>
                <a:latin typeface="Franklin Gothic Book" panose="020B0503020102020204"/>
              </a:rPr>
              <a:t>April14, </a:t>
            </a:r>
            <a:r>
              <a:rPr lang="en-US" sz="1400" dirty="0">
                <a:solidFill>
                  <a:srgbClr val="1A2E40"/>
                </a:solidFill>
                <a:latin typeface="Franklin Gothic Book" panose="020B0503020102020204"/>
              </a:rPr>
              <a:t>2021, from https://historycooperative.org/the-evolution-of-marketing-from-trade-to-tech/</a:t>
            </a:r>
          </a:p>
          <a:p>
            <a:pPr algn="l" rtl="0">
              <a:buFont typeface="Wingdings" panose="05000000000000000000" pitchFamily="2" charset="2"/>
              <a:buChar char="Ø"/>
            </a:pPr>
            <a:endParaRPr lang="ar-LY" dirty="0"/>
          </a:p>
        </p:txBody>
      </p:sp>
      <p:sp>
        <p:nvSpPr>
          <p:cNvPr id="4" name="عنصر نائب لرقم الشريحة 3"/>
          <p:cNvSpPr>
            <a:spLocks noGrp="1"/>
          </p:cNvSpPr>
          <p:nvPr>
            <p:ph type="sldNum" sz="quarter" idx="12"/>
          </p:nvPr>
        </p:nvSpPr>
        <p:spPr/>
        <p:txBody>
          <a:bodyPr/>
          <a:lstStyle/>
          <a:p>
            <a:fld id="{1A9B580A-900D-41C7-B098-80726F7528D5}" type="slidenum">
              <a:rPr lang="ar-LY" smtClean="0"/>
              <a:t>12</a:t>
            </a:fld>
            <a:endParaRPr lang="ar-LY"/>
          </a:p>
        </p:txBody>
      </p:sp>
      <p:sp>
        <p:nvSpPr>
          <p:cNvPr id="5" name="مربع نص 4"/>
          <p:cNvSpPr txBox="1"/>
          <p:nvPr/>
        </p:nvSpPr>
        <p:spPr>
          <a:xfrm>
            <a:off x="11136573" y="464024"/>
            <a:ext cx="682388" cy="369332"/>
          </a:xfrm>
          <a:prstGeom prst="rect">
            <a:avLst/>
          </a:prstGeom>
          <a:noFill/>
        </p:spPr>
        <p:txBody>
          <a:bodyPr wrap="square" rtlCol="1">
            <a:spAutoFit/>
          </a:bodyPr>
          <a:lstStyle/>
          <a:p>
            <a:pPr algn="ctr"/>
            <a:r>
              <a:rPr lang="en-US" dirty="0" smtClean="0"/>
              <a:t>14</a:t>
            </a:r>
            <a:endParaRPr lang="ar-LY" dirty="0"/>
          </a:p>
        </p:txBody>
      </p:sp>
    </p:spTree>
    <p:extLst>
      <p:ext uri="{BB962C8B-B14F-4D97-AF65-F5344CB8AC3E}">
        <p14:creationId xmlns:p14="http://schemas.microsoft.com/office/powerpoint/2010/main" val="573184034"/>
      </p:ext>
    </p:extLst>
  </p:cSld>
  <p:clrMapOvr>
    <a:masterClrMapping/>
  </p:clrMapOvr>
  <mc:AlternateContent xmlns:mc="http://schemas.openxmlformats.org/markup-compatibility/2006" xmlns:p14="http://schemas.microsoft.com/office/powerpoint/2010/main">
    <mc:Choice Requires="p14">
      <p:transition spd="slow" p14:dur="3400">
        <p14:reveal thruBlk="1" dir="r"/>
        <p:sndAc>
          <p:stSnd>
            <p:snd r:embed="rId2" name="wind.wav"/>
          </p:stSnd>
        </p:sndAc>
      </p:transition>
    </mc:Choice>
    <mc:Fallback xmlns="">
      <p:transition spd="slow">
        <p:fade/>
        <p:sndAc>
          <p:stSnd>
            <p:snd r:embed="rId6" name="wind.wav"/>
          </p:stSnd>
        </p:sndAc>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1A9B580A-900D-41C7-B098-80726F7528D5}" type="slidenum">
              <a:rPr lang="ar-LY" smtClean="0"/>
              <a:t>13</a:t>
            </a:fld>
            <a:endParaRPr lang="ar-LY"/>
          </a:p>
        </p:txBody>
      </p:sp>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255690" cy="7260609"/>
          </a:xfrm>
          <a:prstGeom prst="rect">
            <a:avLst/>
          </a:prstGeom>
        </p:spPr>
      </p:pic>
    </p:spTree>
    <p:extLst>
      <p:ext uri="{BB962C8B-B14F-4D97-AF65-F5344CB8AC3E}">
        <p14:creationId xmlns:p14="http://schemas.microsoft.com/office/powerpoint/2010/main" val="2424930867"/>
      </p:ext>
    </p:extLst>
  </p:cSld>
  <p:clrMapOvr>
    <a:masterClrMapping/>
  </p:clrMapOvr>
  <mc:AlternateContent xmlns:mc="http://schemas.openxmlformats.org/markup-compatibility/2006" xmlns:p14="http://schemas.microsoft.com/office/powerpoint/2010/main">
    <mc:Choice Requires="p14">
      <p:transition spd="slow" p14:dur="3400">
        <p14:reveal thruBlk="1" dir="r"/>
        <p:sndAc>
          <p:stSnd>
            <p:snd r:embed="rId2" name="wind.wav"/>
          </p:stSnd>
        </p:sndAc>
      </p:transition>
    </mc:Choice>
    <mc:Fallback xmlns="">
      <p:transition spd="slow">
        <p:fade/>
        <p:sndAc>
          <p:stSnd>
            <p:snd r:embed="rId4" name="wind.wav"/>
          </p:stSnd>
        </p:sndAc>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4654" y="139890"/>
            <a:ext cx="8534400" cy="1061113"/>
          </a:xfrm>
        </p:spPr>
        <p:txBody>
          <a:bodyPr/>
          <a:lstStyle/>
          <a:p>
            <a:r>
              <a:rPr lang="en-US" b="1" dirty="0" smtClean="0"/>
              <a:t>Contents </a:t>
            </a:r>
            <a:endParaRPr lang="ar-LY" b="1" dirty="0"/>
          </a:p>
        </p:txBody>
      </p:sp>
      <p:sp>
        <p:nvSpPr>
          <p:cNvPr id="3" name="عنصر نائب للمحتوى 2"/>
          <p:cNvSpPr>
            <a:spLocks noGrp="1"/>
          </p:cNvSpPr>
          <p:nvPr>
            <p:ph idx="1"/>
          </p:nvPr>
        </p:nvSpPr>
        <p:spPr>
          <a:xfrm>
            <a:off x="697860" y="1313597"/>
            <a:ext cx="8534400" cy="3615267"/>
          </a:xfrm>
        </p:spPr>
        <p:txBody>
          <a:bodyPr/>
          <a:lstStyle/>
          <a:p>
            <a:pPr algn="l" rtl="0">
              <a:buFont typeface="Wingdings" panose="05000000000000000000" pitchFamily="2" charset="2"/>
              <a:buChar char="Ø"/>
            </a:pPr>
            <a:r>
              <a:rPr lang="en-US" dirty="0" smtClean="0"/>
              <a:t>Defining the political environment.</a:t>
            </a:r>
          </a:p>
          <a:p>
            <a:pPr algn="l" rtl="0">
              <a:buFont typeface="Wingdings" panose="05000000000000000000" pitchFamily="2" charset="2"/>
              <a:buChar char="Ø"/>
            </a:pPr>
            <a:r>
              <a:rPr lang="en-US" dirty="0" smtClean="0"/>
              <a:t>Defining the cultural environment.</a:t>
            </a:r>
          </a:p>
          <a:p>
            <a:pPr algn="l" rtl="0">
              <a:buFont typeface="Wingdings" panose="05000000000000000000" pitchFamily="2" charset="2"/>
              <a:buChar char="Ø"/>
            </a:pPr>
            <a:r>
              <a:rPr lang="en-US" dirty="0" smtClean="0"/>
              <a:t>The impact of cultural and political environments in market. </a:t>
            </a:r>
          </a:p>
          <a:p>
            <a:pPr algn="l" rtl="0">
              <a:buFont typeface="Wingdings" panose="05000000000000000000" pitchFamily="2" charset="2"/>
              <a:buChar char="Ø"/>
            </a:pPr>
            <a:r>
              <a:rPr lang="en-US" dirty="0" smtClean="0"/>
              <a:t>Classify the key changes in those environments in the market.</a:t>
            </a:r>
          </a:p>
          <a:p>
            <a:pPr algn="l" rtl="0">
              <a:buFont typeface="Wingdings" panose="05000000000000000000" pitchFamily="2" charset="2"/>
              <a:buChar char="Ø"/>
            </a:pPr>
            <a:r>
              <a:rPr lang="en-US" dirty="0" smtClean="0"/>
              <a:t>Conclusion.</a:t>
            </a:r>
          </a:p>
          <a:p>
            <a:pPr algn="l" rtl="0">
              <a:buFont typeface="Wingdings" panose="05000000000000000000" pitchFamily="2" charset="2"/>
              <a:buChar char="Ø"/>
            </a:pPr>
            <a:r>
              <a:rPr lang="en-US" dirty="0" smtClean="0"/>
              <a:t>References. </a:t>
            </a:r>
          </a:p>
          <a:p>
            <a:pPr algn="l" rtl="0">
              <a:buFont typeface="Wingdings" panose="05000000000000000000" pitchFamily="2" charset="2"/>
              <a:buChar char="Ø"/>
            </a:pPr>
            <a:endParaRPr lang="ar-LY" dirty="0"/>
          </a:p>
        </p:txBody>
      </p:sp>
      <p:sp>
        <p:nvSpPr>
          <p:cNvPr id="4" name="عنصر نائب لرقم الشريحة 3"/>
          <p:cNvSpPr>
            <a:spLocks noGrp="1"/>
          </p:cNvSpPr>
          <p:nvPr>
            <p:ph type="sldNum" sz="quarter" idx="12"/>
          </p:nvPr>
        </p:nvSpPr>
        <p:spPr/>
        <p:txBody>
          <a:bodyPr/>
          <a:lstStyle/>
          <a:p>
            <a:fld id="{1A9B580A-900D-41C7-B098-80726F7528D5}" type="slidenum">
              <a:rPr lang="ar-LY" smtClean="0"/>
              <a:t>2</a:t>
            </a:fld>
            <a:endParaRPr lang="ar-LY"/>
          </a:p>
        </p:txBody>
      </p:sp>
      <p:sp>
        <p:nvSpPr>
          <p:cNvPr id="5" name="مربع نص 4"/>
          <p:cNvSpPr txBox="1"/>
          <p:nvPr/>
        </p:nvSpPr>
        <p:spPr>
          <a:xfrm>
            <a:off x="10822675" y="354842"/>
            <a:ext cx="818865" cy="369332"/>
          </a:xfrm>
          <a:prstGeom prst="rect">
            <a:avLst/>
          </a:prstGeom>
          <a:noFill/>
        </p:spPr>
        <p:txBody>
          <a:bodyPr wrap="square" rtlCol="1">
            <a:spAutoFit/>
          </a:bodyPr>
          <a:lstStyle/>
          <a:p>
            <a:pPr algn="ctr"/>
            <a:r>
              <a:rPr lang="en-US" dirty="0" smtClean="0"/>
              <a:t>2</a:t>
            </a:r>
            <a:endParaRPr lang="ar-LY" dirty="0"/>
          </a:p>
        </p:txBody>
      </p:sp>
    </p:spTree>
    <p:extLst>
      <p:ext uri="{BB962C8B-B14F-4D97-AF65-F5344CB8AC3E}">
        <p14:creationId xmlns:p14="http://schemas.microsoft.com/office/powerpoint/2010/main" val="2820062540"/>
      </p:ext>
    </p:extLst>
  </p:cSld>
  <p:clrMapOvr>
    <a:masterClrMapping/>
  </p:clrMapOvr>
  <mc:AlternateContent xmlns:mc="http://schemas.openxmlformats.org/markup-compatibility/2006" xmlns:p14="http://schemas.microsoft.com/office/powerpoint/2010/main">
    <mc:Choice Requires="p14">
      <p:transition spd="slow" p14:dur="1500">
        <p:split orient="vert"/>
        <p:sndAc>
          <p:stSnd>
            <p:snd r:embed="rId3" name="wind.wav"/>
          </p:stSnd>
        </p:sndAc>
      </p:transition>
    </mc:Choice>
    <mc:Fallback xmlns="">
      <p:transition spd="slow">
        <p:split orient="vert"/>
        <p:sndAc>
          <p:stSnd>
            <p:snd r:embed="rId4" name="wind.wav"/>
          </p:stSnd>
        </p:sndAc>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Defining the political environment</a:t>
            </a:r>
            <a:endParaRPr lang="ar-LY" dirty="0"/>
          </a:p>
        </p:txBody>
      </p:sp>
      <p:sp>
        <p:nvSpPr>
          <p:cNvPr id="3" name="عنصر نائب للمحتوى 2"/>
          <p:cNvSpPr>
            <a:spLocks noGrp="1"/>
          </p:cNvSpPr>
          <p:nvPr>
            <p:ph idx="1"/>
          </p:nvPr>
        </p:nvSpPr>
        <p:spPr/>
        <p:txBody>
          <a:bodyPr/>
          <a:lstStyle/>
          <a:p>
            <a:pPr marL="0" indent="0" algn="l">
              <a:buNone/>
            </a:pPr>
            <a:r>
              <a:rPr lang="en-US" dirty="0"/>
              <a:t>The political environment refers to the laws and institutions that influence or restrict marketing practices. They are all aspects that have a good or negative impact on marketing effort.</a:t>
            </a:r>
            <a:endParaRPr lang="ar-LY" dirty="0"/>
          </a:p>
        </p:txBody>
      </p:sp>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04263" y="3125337"/>
            <a:ext cx="6978555" cy="3875964"/>
          </a:xfrm>
          <a:prstGeom prst="rect">
            <a:avLst/>
          </a:prstGeom>
        </p:spPr>
      </p:pic>
      <p:sp>
        <p:nvSpPr>
          <p:cNvPr id="5" name="عنصر نائب لرقم الشريحة 4"/>
          <p:cNvSpPr>
            <a:spLocks noGrp="1"/>
          </p:cNvSpPr>
          <p:nvPr>
            <p:ph type="sldNum" sz="quarter" idx="12"/>
          </p:nvPr>
        </p:nvSpPr>
        <p:spPr/>
        <p:txBody>
          <a:bodyPr/>
          <a:lstStyle/>
          <a:p>
            <a:fld id="{1A9B580A-900D-41C7-B098-80726F7528D5}" type="slidenum">
              <a:rPr lang="ar-LY" smtClean="0"/>
              <a:t>3</a:t>
            </a:fld>
            <a:endParaRPr lang="ar-LY"/>
          </a:p>
        </p:txBody>
      </p:sp>
      <p:sp>
        <p:nvSpPr>
          <p:cNvPr id="6" name="مربع نص 5"/>
          <p:cNvSpPr txBox="1"/>
          <p:nvPr/>
        </p:nvSpPr>
        <p:spPr>
          <a:xfrm>
            <a:off x="10945504" y="218364"/>
            <a:ext cx="723332" cy="369332"/>
          </a:xfrm>
          <a:prstGeom prst="rect">
            <a:avLst/>
          </a:prstGeom>
          <a:noFill/>
        </p:spPr>
        <p:txBody>
          <a:bodyPr wrap="square" rtlCol="1">
            <a:spAutoFit/>
          </a:bodyPr>
          <a:lstStyle/>
          <a:p>
            <a:pPr algn="ctr"/>
            <a:r>
              <a:rPr lang="en-US" smtClean="0"/>
              <a:t>3</a:t>
            </a:r>
            <a:endParaRPr lang="ar-LY" dirty="0"/>
          </a:p>
        </p:txBody>
      </p:sp>
    </p:spTree>
    <p:extLst>
      <p:ext uri="{BB962C8B-B14F-4D97-AF65-F5344CB8AC3E}">
        <p14:creationId xmlns:p14="http://schemas.microsoft.com/office/powerpoint/2010/main" val="2010511638"/>
      </p:ext>
    </p:extLst>
  </p:cSld>
  <p:clrMapOvr>
    <a:masterClrMapping/>
  </p:clrMapOvr>
  <mc:AlternateContent xmlns:mc="http://schemas.openxmlformats.org/markup-compatibility/2006" xmlns:p14="http://schemas.microsoft.com/office/powerpoint/2010/main">
    <mc:Choice Requires="p14">
      <p:transition spd="slow" p14:dur="1500">
        <p:split orient="vert"/>
        <p:sndAc>
          <p:stSnd>
            <p:snd r:embed="rId2" name="wind.wav"/>
          </p:stSnd>
        </p:sndAc>
      </p:transition>
    </mc:Choice>
    <mc:Fallback xmlns="">
      <p:transition spd="slow">
        <p:split orient="vert"/>
        <p:sndAc>
          <p:stSnd>
            <p:snd r:embed="rId4" name="wind.wav"/>
          </p:stSnd>
        </p:sndAc>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81799" y="795813"/>
            <a:ext cx="8596668" cy="3880773"/>
          </a:xfrm>
        </p:spPr>
        <p:txBody>
          <a:bodyPr/>
          <a:lstStyle/>
          <a:p>
            <a:pPr marL="0" indent="0" algn="l">
              <a:buNone/>
            </a:pPr>
            <a:r>
              <a:rPr lang="en-US" dirty="0"/>
              <a:t>Increased legislation controlling business, strong government agency enforcement, and a stronger emphasis on ethics and socially responsible acts have all influenced marketing around the world.</a:t>
            </a:r>
            <a:endParaRPr lang="ar-LY" dirty="0"/>
          </a:p>
        </p:txBody>
      </p:sp>
      <p:sp>
        <p:nvSpPr>
          <p:cNvPr id="4" name="عنصر نائب لرقم الشريحة 3"/>
          <p:cNvSpPr>
            <a:spLocks noGrp="1"/>
          </p:cNvSpPr>
          <p:nvPr>
            <p:ph type="sldNum" sz="quarter" idx="12"/>
          </p:nvPr>
        </p:nvSpPr>
        <p:spPr/>
        <p:txBody>
          <a:bodyPr/>
          <a:lstStyle/>
          <a:p>
            <a:fld id="{1A9B580A-900D-41C7-B098-80726F7528D5}" type="slidenum">
              <a:rPr lang="ar-LY" smtClean="0"/>
              <a:t>4</a:t>
            </a:fld>
            <a:endParaRPr lang="ar-LY"/>
          </a:p>
        </p:txBody>
      </p:sp>
      <p:sp>
        <p:nvSpPr>
          <p:cNvPr id="2" name="مربع نص 1"/>
          <p:cNvSpPr txBox="1"/>
          <p:nvPr/>
        </p:nvSpPr>
        <p:spPr>
          <a:xfrm>
            <a:off x="11163869" y="395785"/>
            <a:ext cx="709683" cy="369332"/>
          </a:xfrm>
          <a:prstGeom prst="rect">
            <a:avLst/>
          </a:prstGeom>
          <a:noFill/>
        </p:spPr>
        <p:txBody>
          <a:bodyPr wrap="square" rtlCol="1">
            <a:spAutoFit/>
          </a:bodyPr>
          <a:lstStyle/>
          <a:p>
            <a:pPr algn="ctr"/>
            <a:r>
              <a:rPr lang="en-US" dirty="0" smtClean="0"/>
              <a:t>4</a:t>
            </a:r>
            <a:endParaRPr lang="ar-LY" dirty="0"/>
          </a:p>
        </p:txBody>
      </p:sp>
    </p:spTree>
    <p:extLst>
      <p:ext uri="{BB962C8B-B14F-4D97-AF65-F5344CB8AC3E}">
        <p14:creationId xmlns:p14="http://schemas.microsoft.com/office/powerpoint/2010/main" val="3263220285"/>
      </p:ext>
    </p:extLst>
  </p:cSld>
  <p:clrMapOvr>
    <a:masterClrMapping/>
  </p:clrMapOvr>
  <mc:AlternateContent xmlns:mc="http://schemas.openxmlformats.org/markup-compatibility/2006" xmlns:p14="http://schemas.microsoft.com/office/powerpoint/2010/main">
    <mc:Choice Requires="p14">
      <p:transition spd="slow" p14:dur="1500">
        <p:split orient="vert"/>
        <p:sndAc>
          <p:stSnd>
            <p:snd r:embed="rId2" name="wind.wav"/>
          </p:stSnd>
        </p:sndAc>
      </p:transition>
    </mc:Choice>
    <mc:Fallback xmlns="">
      <p:transition spd="slow">
        <p:split orient="vert"/>
        <p:sndAc>
          <p:stSnd>
            <p:snd r:embed="rId3" name="wind.wav"/>
          </p:stSnd>
        </p:sndAc>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 y="0"/>
            <a:ext cx="12192000" cy="6974006"/>
          </a:xfrm>
        </p:spPr>
      </p:pic>
      <p:sp>
        <p:nvSpPr>
          <p:cNvPr id="5" name="عنصر نائب لرقم الشريحة 4"/>
          <p:cNvSpPr>
            <a:spLocks noGrp="1"/>
          </p:cNvSpPr>
          <p:nvPr>
            <p:ph type="sldNum" sz="quarter" idx="12"/>
          </p:nvPr>
        </p:nvSpPr>
        <p:spPr/>
        <p:txBody>
          <a:bodyPr/>
          <a:lstStyle/>
          <a:p>
            <a:fld id="{1A9B580A-900D-41C7-B098-80726F7528D5}" type="slidenum">
              <a:rPr lang="ar-LY" smtClean="0"/>
              <a:t>5</a:t>
            </a:fld>
            <a:endParaRPr lang="ar-LY"/>
          </a:p>
        </p:txBody>
      </p:sp>
    </p:spTree>
    <p:extLst>
      <p:ext uri="{BB962C8B-B14F-4D97-AF65-F5344CB8AC3E}">
        <p14:creationId xmlns:p14="http://schemas.microsoft.com/office/powerpoint/2010/main" val="4040149094"/>
      </p:ext>
    </p:extLst>
  </p:cSld>
  <p:clrMapOvr>
    <a:masterClrMapping/>
  </p:clrMapOvr>
  <mc:AlternateContent xmlns:mc="http://schemas.openxmlformats.org/markup-compatibility/2006" xmlns:p14="http://schemas.microsoft.com/office/powerpoint/2010/main">
    <mc:Choice Requires="p14">
      <p:transition spd="slow" p14:dur="2000">
        <p:sndAc>
          <p:stSnd>
            <p:snd r:embed="rId2" name="wind.wav"/>
          </p:stSnd>
        </p:sndAc>
      </p:transition>
    </mc:Choice>
    <mc:Fallback xmlns="">
      <p:transition spd="slow">
        <p:sndAc>
          <p:stSnd>
            <p:snd r:embed="rId4" name="wind.wav"/>
          </p:stSnd>
        </p:sndAc>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Defining the cultural environment</a:t>
            </a:r>
            <a:endParaRPr lang="ar-LY" dirty="0"/>
          </a:p>
        </p:txBody>
      </p:sp>
      <p:sp>
        <p:nvSpPr>
          <p:cNvPr id="3" name="عنصر نائب للمحتوى 2"/>
          <p:cNvSpPr>
            <a:spLocks noGrp="1"/>
          </p:cNvSpPr>
          <p:nvPr>
            <p:ph idx="1"/>
          </p:nvPr>
        </p:nvSpPr>
        <p:spPr/>
        <p:txBody>
          <a:bodyPr/>
          <a:lstStyle/>
          <a:p>
            <a:pPr marL="0" indent="0" algn="l" rtl="0">
              <a:buNone/>
            </a:pPr>
            <a:r>
              <a:rPr lang="en-US" dirty="0"/>
              <a:t>Institutions and influences that influence a society's beliefs, perceptions, preferences, and behaviors make up the cultural environment. The environment reflects tendencies toward new technology-enabled communication, a decline in trust in institutions, rising patriotism, a deeper respect for nature, shifting spiritualism, and the desire for more significant and long-lasting values.</a:t>
            </a:r>
            <a:endParaRPr lang="ar-LY" dirty="0"/>
          </a:p>
        </p:txBody>
      </p:sp>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490" y="3671248"/>
            <a:ext cx="7251510" cy="3186752"/>
          </a:xfrm>
          <a:prstGeom prst="rect">
            <a:avLst/>
          </a:prstGeom>
        </p:spPr>
      </p:pic>
      <p:sp>
        <p:nvSpPr>
          <p:cNvPr id="5" name="عنصر نائب لرقم الشريحة 4"/>
          <p:cNvSpPr>
            <a:spLocks noGrp="1"/>
          </p:cNvSpPr>
          <p:nvPr>
            <p:ph type="sldNum" sz="quarter" idx="12"/>
          </p:nvPr>
        </p:nvSpPr>
        <p:spPr/>
        <p:txBody>
          <a:bodyPr/>
          <a:lstStyle/>
          <a:p>
            <a:fld id="{1A9B580A-900D-41C7-B098-80726F7528D5}" type="slidenum">
              <a:rPr lang="ar-LY" smtClean="0"/>
              <a:t>6</a:t>
            </a:fld>
            <a:endParaRPr lang="ar-LY"/>
          </a:p>
        </p:txBody>
      </p:sp>
      <p:sp>
        <p:nvSpPr>
          <p:cNvPr id="6" name="مربع نص 5"/>
          <p:cNvSpPr txBox="1"/>
          <p:nvPr/>
        </p:nvSpPr>
        <p:spPr>
          <a:xfrm>
            <a:off x="11041039" y="341194"/>
            <a:ext cx="777922" cy="369332"/>
          </a:xfrm>
          <a:prstGeom prst="rect">
            <a:avLst/>
          </a:prstGeom>
          <a:noFill/>
        </p:spPr>
        <p:txBody>
          <a:bodyPr wrap="square" rtlCol="1">
            <a:spAutoFit/>
          </a:bodyPr>
          <a:lstStyle/>
          <a:p>
            <a:pPr algn="ctr"/>
            <a:r>
              <a:rPr lang="en-US" dirty="0" smtClean="0"/>
              <a:t>6</a:t>
            </a:r>
            <a:endParaRPr lang="ar-LY" dirty="0"/>
          </a:p>
        </p:txBody>
      </p:sp>
    </p:spTree>
    <p:extLst>
      <p:ext uri="{BB962C8B-B14F-4D97-AF65-F5344CB8AC3E}">
        <p14:creationId xmlns:p14="http://schemas.microsoft.com/office/powerpoint/2010/main" val="1682561942"/>
      </p:ext>
    </p:extLst>
  </p:cSld>
  <p:clrMapOvr>
    <a:masterClrMapping/>
  </p:clrMapOvr>
  <mc:AlternateContent xmlns:mc="http://schemas.openxmlformats.org/markup-compatibility/2006" xmlns:p14="http://schemas.microsoft.com/office/powerpoint/2010/main">
    <mc:Choice Requires="p14">
      <p:transition spd="slow" p14:dur="1500">
        <p:split orient="vert"/>
        <p:sndAc>
          <p:stSnd>
            <p:snd r:embed="rId2" name="wind.wav"/>
          </p:stSnd>
        </p:sndAc>
      </p:transition>
    </mc:Choice>
    <mc:Fallback xmlns="">
      <p:transition spd="slow">
        <p:split orient="vert"/>
        <p:sndAc>
          <p:stSnd>
            <p:snd r:embed="rId4" name="wind.wav"/>
          </p:stSnd>
        </p:sndAc>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0" y="0"/>
            <a:ext cx="12191999" cy="6858000"/>
          </a:xfrm>
        </p:spPr>
      </p:pic>
      <p:sp>
        <p:nvSpPr>
          <p:cNvPr id="5" name="عنصر نائب لرقم الشريحة 4"/>
          <p:cNvSpPr>
            <a:spLocks noGrp="1"/>
          </p:cNvSpPr>
          <p:nvPr>
            <p:ph type="sldNum" sz="quarter" idx="12"/>
          </p:nvPr>
        </p:nvSpPr>
        <p:spPr/>
        <p:txBody>
          <a:bodyPr/>
          <a:lstStyle/>
          <a:p>
            <a:fld id="{1A9B580A-900D-41C7-B098-80726F7528D5}" type="slidenum">
              <a:rPr lang="ar-LY" smtClean="0"/>
              <a:t>7</a:t>
            </a:fld>
            <a:endParaRPr lang="ar-LY"/>
          </a:p>
        </p:txBody>
      </p:sp>
    </p:spTree>
    <p:extLst>
      <p:ext uri="{BB962C8B-B14F-4D97-AF65-F5344CB8AC3E}">
        <p14:creationId xmlns:p14="http://schemas.microsoft.com/office/powerpoint/2010/main" val="4239849463"/>
      </p:ext>
    </p:extLst>
  </p:cSld>
  <p:clrMapOvr>
    <a:masterClrMapping/>
  </p:clrMapOvr>
  <mc:AlternateContent xmlns:mc="http://schemas.openxmlformats.org/markup-compatibility/2006" xmlns:p14="http://schemas.microsoft.com/office/powerpoint/2010/main">
    <mc:Choice Requires="p14">
      <p:transition spd="slow" p14:dur="1500">
        <p:split orient="vert"/>
        <p:sndAc>
          <p:stSnd>
            <p:snd r:embed="rId2" name="wind.wav"/>
          </p:stSnd>
        </p:sndAc>
      </p:transition>
    </mc:Choice>
    <mc:Fallback xmlns="">
      <p:transition spd="slow">
        <p:split orient="vert"/>
        <p:sndAc>
          <p:stSnd>
            <p:snd r:embed="rId4" name="wind.wav"/>
          </p:stSnd>
        </p:sndAc>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The impact of cultural and political environments in market :</a:t>
            </a:r>
            <a:endParaRPr lang="ar-LY" dirty="0"/>
          </a:p>
        </p:txBody>
      </p:sp>
      <p:sp>
        <p:nvSpPr>
          <p:cNvPr id="3" name="عنصر نائب للمحتوى 2"/>
          <p:cNvSpPr>
            <a:spLocks noGrp="1"/>
          </p:cNvSpPr>
          <p:nvPr>
            <p:ph idx="1"/>
          </p:nvPr>
        </p:nvSpPr>
        <p:spPr/>
        <p:txBody>
          <a:bodyPr/>
          <a:lstStyle/>
          <a:p>
            <a:pPr algn="l" rtl="0">
              <a:buFont typeface="Wingdings" panose="05000000000000000000" pitchFamily="2" charset="2"/>
              <a:buChar char="v"/>
            </a:pPr>
            <a:r>
              <a:rPr lang="en-US" dirty="0" smtClean="0"/>
              <a:t>Political environment :</a:t>
            </a:r>
          </a:p>
          <a:p>
            <a:pPr marL="0" indent="0" algn="l" rtl="0">
              <a:buNone/>
            </a:pPr>
            <a:r>
              <a:rPr lang="en-US" dirty="0"/>
              <a:t>Political concerns that affect business are frequently given a lot of weight. Several components of government policy can have an impact on the economy. All businesses must abide with the law. Managers must determine how upcoming laws will impact their operations</a:t>
            </a:r>
            <a:r>
              <a:rPr lang="en-US" dirty="0" smtClean="0"/>
              <a:t>.</a:t>
            </a:r>
          </a:p>
          <a:p>
            <a:pPr marL="0" indent="0" algn="l" rtl="0">
              <a:buNone/>
            </a:pPr>
            <a:r>
              <a:rPr lang="en-US" dirty="0" smtClean="0"/>
              <a:t>Cultural environment:</a:t>
            </a:r>
          </a:p>
          <a:p>
            <a:pPr marL="0" indent="0" algn="l" rtl="0">
              <a:buNone/>
            </a:pPr>
            <a:r>
              <a:rPr lang="en-US" dirty="0"/>
              <a:t>Cultural considerations have a significant impact on business. Employees' values and priorities have an impact on how they are managed. It also has an impact on the marketing, sales, and distribution departments. It can have an impact on how a company analyzes and decides how to join a new market.</a:t>
            </a:r>
            <a:endParaRPr lang="en-US" dirty="0" smtClean="0"/>
          </a:p>
          <a:p>
            <a:pPr marL="0" indent="0" algn="l" rtl="0">
              <a:buNone/>
            </a:pPr>
            <a:endParaRPr lang="ar-LY" dirty="0"/>
          </a:p>
        </p:txBody>
      </p:sp>
      <p:sp>
        <p:nvSpPr>
          <p:cNvPr id="4" name="عنصر نائب لرقم الشريحة 3"/>
          <p:cNvSpPr>
            <a:spLocks noGrp="1"/>
          </p:cNvSpPr>
          <p:nvPr>
            <p:ph type="sldNum" sz="quarter" idx="12"/>
          </p:nvPr>
        </p:nvSpPr>
        <p:spPr/>
        <p:txBody>
          <a:bodyPr/>
          <a:lstStyle/>
          <a:p>
            <a:fld id="{1A9B580A-900D-41C7-B098-80726F7528D5}" type="slidenum">
              <a:rPr lang="ar-LY" smtClean="0"/>
              <a:t>8</a:t>
            </a:fld>
            <a:endParaRPr lang="ar-LY"/>
          </a:p>
        </p:txBody>
      </p:sp>
      <p:sp>
        <p:nvSpPr>
          <p:cNvPr id="6" name="مربع نص 5"/>
          <p:cNvSpPr txBox="1"/>
          <p:nvPr/>
        </p:nvSpPr>
        <p:spPr>
          <a:xfrm>
            <a:off x="11327642" y="150125"/>
            <a:ext cx="586854" cy="369332"/>
          </a:xfrm>
          <a:prstGeom prst="rect">
            <a:avLst/>
          </a:prstGeom>
          <a:noFill/>
        </p:spPr>
        <p:txBody>
          <a:bodyPr wrap="square" rtlCol="1">
            <a:spAutoFit/>
          </a:bodyPr>
          <a:lstStyle/>
          <a:p>
            <a:pPr algn="ctr"/>
            <a:r>
              <a:rPr lang="en-US" dirty="0" smtClean="0"/>
              <a:t>9</a:t>
            </a:r>
            <a:endParaRPr lang="ar-LY" dirty="0"/>
          </a:p>
        </p:txBody>
      </p:sp>
    </p:spTree>
    <p:extLst>
      <p:ext uri="{BB962C8B-B14F-4D97-AF65-F5344CB8AC3E}">
        <p14:creationId xmlns:p14="http://schemas.microsoft.com/office/powerpoint/2010/main" val="988553618"/>
      </p:ext>
    </p:extLst>
  </p:cSld>
  <p:clrMapOvr>
    <a:masterClrMapping/>
  </p:clrMapOvr>
  <mc:AlternateContent xmlns:mc="http://schemas.openxmlformats.org/markup-compatibility/2006" xmlns:p14="http://schemas.microsoft.com/office/powerpoint/2010/main">
    <mc:Choice Requires="p14">
      <p:transition spd="slow" p14:dur="1500">
        <p:split orient="vert"/>
        <p:sndAc>
          <p:stSnd>
            <p:snd r:embed="rId3" name="wind.wav"/>
          </p:stSnd>
        </p:sndAc>
      </p:transition>
    </mc:Choice>
    <mc:Fallback xmlns="">
      <p:transition spd="slow">
        <p:split orient="vert"/>
        <p:sndAc>
          <p:stSnd>
            <p:snd r:embed="rId4" name="wind.wav"/>
          </p:stSnd>
        </p:sndAc>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Classify the changes in cultural and political environments : </a:t>
            </a:r>
            <a:endParaRPr lang="ar-LY" b="1" dirty="0"/>
          </a:p>
        </p:txBody>
      </p:sp>
      <p:sp>
        <p:nvSpPr>
          <p:cNvPr id="3" name="عنصر نائب للمحتوى 2"/>
          <p:cNvSpPr>
            <a:spLocks noGrp="1"/>
          </p:cNvSpPr>
          <p:nvPr>
            <p:ph idx="1"/>
          </p:nvPr>
        </p:nvSpPr>
        <p:spPr/>
        <p:txBody>
          <a:bodyPr/>
          <a:lstStyle/>
          <a:p>
            <a:pPr marL="0" indent="0" algn="l" rtl="0">
              <a:buNone/>
            </a:pPr>
            <a:r>
              <a:rPr lang="en-US" dirty="0" smtClean="0"/>
              <a:t>1-Political environment: </a:t>
            </a:r>
          </a:p>
          <a:p>
            <a:pPr algn="l" rtl="0">
              <a:buFont typeface="Wingdings" panose="05000000000000000000" pitchFamily="2" charset="2"/>
              <a:buChar char="Ø"/>
            </a:pPr>
            <a:r>
              <a:rPr lang="en-US" dirty="0" smtClean="0"/>
              <a:t>Political stability:</a:t>
            </a:r>
          </a:p>
          <a:p>
            <a:pPr marL="0" indent="0" algn="l" rtl="0">
              <a:buNone/>
            </a:pPr>
            <a:r>
              <a:rPr lang="en-US" dirty="0"/>
              <a:t>International firms withdrew from some nations due to political instability, pushing them to seek other markets.</a:t>
            </a:r>
            <a:endParaRPr lang="en-US" dirty="0" smtClean="0"/>
          </a:p>
          <a:p>
            <a:pPr algn="l" rtl="0">
              <a:buFont typeface="Wingdings" panose="05000000000000000000" pitchFamily="2" charset="2"/>
              <a:buChar char="Ø"/>
            </a:pPr>
            <a:r>
              <a:rPr lang="en-US" dirty="0"/>
              <a:t>Changing governance and changing the role of the state and politics in the </a:t>
            </a:r>
            <a:r>
              <a:rPr lang="en-US" dirty="0" smtClean="0"/>
              <a:t>market :</a:t>
            </a:r>
          </a:p>
          <a:p>
            <a:pPr marL="0" indent="0" algn="l" rtl="0">
              <a:buNone/>
            </a:pPr>
            <a:r>
              <a:rPr lang="en-US" dirty="0"/>
              <a:t>Changes in government result in changes in the state's role and meddling in economic life. One of the most essential elements analyzed by multinational business companies is the amount of the state's interference in the economic system.</a:t>
            </a:r>
            <a:endParaRPr lang="ar-LY" dirty="0"/>
          </a:p>
        </p:txBody>
      </p:sp>
      <p:sp>
        <p:nvSpPr>
          <p:cNvPr id="4" name="عنصر نائب لرقم الشريحة 3"/>
          <p:cNvSpPr>
            <a:spLocks noGrp="1"/>
          </p:cNvSpPr>
          <p:nvPr>
            <p:ph type="sldNum" sz="quarter" idx="12"/>
          </p:nvPr>
        </p:nvSpPr>
        <p:spPr/>
        <p:txBody>
          <a:bodyPr/>
          <a:lstStyle/>
          <a:p>
            <a:fld id="{1A9B580A-900D-41C7-B098-80726F7528D5}" type="slidenum">
              <a:rPr lang="ar-LY" smtClean="0"/>
              <a:t>9</a:t>
            </a:fld>
            <a:endParaRPr lang="ar-LY"/>
          </a:p>
        </p:txBody>
      </p:sp>
      <p:sp>
        <p:nvSpPr>
          <p:cNvPr id="5" name="مربع نص 4"/>
          <p:cNvSpPr txBox="1"/>
          <p:nvPr/>
        </p:nvSpPr>
        <p:spPr>
          <a:xfrm>
            <a:off x="11068334" y="204716"/>
            <a:ext cx="655093" cy="369332"/>
          </a:xfrm>
          <a:prstGeom prst="rect">
            <a:avLst/>
          </a:prstGeom>
          <a:noFill/>
        </p:spPr>
        <p:txBody>
          <a:bodyPr wrap="square" rtlCol="1">
            <a:spAutoFit/>
          </a:bodyPr>
          <a:lstStyle/>
          <a:p>
            <a:pPr algn="ctr"/>
            <a:r>
              <a:rPr lang="en-US" dirty="0" smtClean="0"/>
              <a:t>10</a:t>
            </a:r>
            <a:endParaRPr lang="ar-LY" dirty="0"/>
          </a:p>
        </p:txBody>
      </p:sp>
    </p:spTree>
    <p:extLst>
      <p:ext uri="{BB962C8B-B14F-4D97-AF65-F5344CB8AC3E}">
        <p14:creationId xmlns:p14="http://schemas.microsoft.com/office/powerpoint/2010/main" val="1561436430"/>
      </p:ext>
    </p:extLst>
  </p:cSld>
  <p:clrMapOvr>
    <a:masterClrMapping/>
  </p:clrMapOvr>
  <mc:AlternateContent xmlns:mc="http://schemas.openxmlformats.org/markup-compatibility/2006" xmlns:p14="http://schemas.microsoft.com/office/powerpoint/2010/main">
    <mc:Choice Requires="p14">
      <p:transition spd="slow" p14:dur="3400">
        <p14:reveal thruBlk="1" dir="r"/>
        <p:sndAc>
          <p:stSnd>
            <p:snd r:embed="rId2" name="wind.wav"/>
          </p:stSnd>
        </p:sndAc>
      </p:transition>
    </mc:Choice>
    <mc:Fallback xmlns="">
      <p:transition spd="slow">
        <p:fade/>
        <p:sndAc>
          <p:stSnd>
            <p:snd r:embed="rId3" name="wind.wav"/>
          </p:stSnd>
        </p:sndAc>
      </p:transition>
    </mc:Fallback>
  </mc:AlternateContent>
  <p:timing>
    <p:tnLst>
      <p:par>
        <p:cTn id="1" dur="indefinite" restart="never" nodeType="tmRoot"/>
      </p:par>
    </p:tnLst>
  </p:timing>
</p:sld>
</file>

<file path=ppt/theme/theme1.xml><?xml version="1.0" encoding="utf-8"?>
<a:theme xmlns:a="http://schemas.openxmlformats.org/drawingml/2006/main" name="واجهة">
  <a:themeElements>
    <a:clrScheme name="واجهة">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واجهة">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واجهة">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TM02900688[[fn=واجهة]]</Template>
  <TotalTime>8599</TotalTime>
  <Words>579</Words>
  <Application>Microsoft Office PowerPoint</Application>
  <PresentationFormat>Widescreen</PresentationFormat>
  <Paragraphs>60</Paragraphs>
  <Slides>13</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Arial</vt:lpstr>
      <vt:lpstr>Calibri</vt:lpstr>
      <vt:lpstr>Franklin Gothic Book</vt:lpstr>
      <vt:lpstr>Tahoma</vt:lpstr>
      <vt:lpstr>Trebuchet MS</vt:lpstr>
      <vt:lpstr>Wingdings</vt:lpstr>
      <vt:lpstr>Wingdings 3</vt:lpstr>
      <vt:lpstr>واجهة</vt:lpstr>
      <vt:lpstr>Libyan International Medical University Faculty of Business Administration   Classify The Key Changes in The Political and Cultural Environments in The Libyan Market and abroad</vt:lpstr>
      <vt:lpstr>Contents </vt:lpstr>
      <vt:lpstr>Defining the political environment</vt:lpstr>
      <vt:lpstr>PowerPoint Presentation</vt:lpstr>
      <vt:lpstr>PowerPoint Presentation</vt:lpstr>
      <vt:lpstr>Defining the cultural environment</vt:lpstr>
      <vt:lpstr>PowerPoint Presentation</vt:lpstr>
      <vt:lpstr>The impact of cultural and political environments in market :</vt:lpstr>
      <vt:lpstr>Classify the changes in cultural and political environments : </vt:lpstr>
      <vt:lpstr>PowerPoint Presentation</vt:lpstr>
      <vt:lpstr>Conclusion:</vt:lpstr>
      <vt:lpstr>References: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Classify the key changes in the political and cultural environments in the Libyan market and abroad</dc:title>
  <dc:creator>DR.Ahmed Saker 2O14</dc:creator>
  <cp:lastModifiedBy>user</cp:lastModifiedBy>
  <cp:revision>24</cp:revision>
  <dcterms:created xsi:type="dcterms:W3CDTF">2021-04-14T00:18:03Z</dcterms:created>
  <dcterms:modified xsi:type="dcterms:W3CDTF">2021-06-02T07:35:34Z</dcterms:modified>
</cp:coreProperties>
</file>