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defTabSz="457200" rtl="1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algn="r" defTabSz="457200" rtl="1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algn="r" defTabSz="457200" rtl="1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algn="r" defTabSz="457200" rtl="1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algn="r" defTabSz="457200" rtl="1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algn="r" defTabSz="457200" rtl="1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algn="r" defTabSz="457200" rtl="1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algn="r" defTabSz="457200" rtl="1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algn="r" defTabSz="457200" rtl="1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العنوان والعنوان الفرع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نص العنوان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نص العنوان</a:t>
            </a:r>
          </a:p>
        </p:txBody>
      </p:sp>
      <p:sp>
        <p:nvSpPr>
          <p:cNvPr id="12" name="مستوى النص الأول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13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مستوى النص الأول…"/>
          <p:cNvSpPr txBox="1"/>
          <p:nvPr>
            <p:ph type="body" sz="quarter" idx="1"/>
          </p:nvPr>
        </p:nvSpPr>
        <p:spPr>
          <a:xfrm>
            <a:off x="1270000" y="6362700"/>
            <a:ext cx="10464800" cy="49730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  <a:lvl2pPr marL="777875" indent="-333375" algn="ctr">
              <a:spcBef>
                <a:spcPts val="0"/>
              </a:spcBef>
              <a:defRPr i="1" sz="2400"/>
            </a:lvl2pPr>
            <a:lvl3pPr marL="1222375" indent="-333375" algn="ctr">
              <a:spcBef>
                <a:spcPts val="0"/>
              </a:spcBef>
              <a:defRPr i="1" sz="2400"/>
            </a:lvl3pPr>
            <a:lvl4pPr marL="1666875" indent="-333375" algn="ctr">
              <a:spcBef>
                <a:spcPts val="0"/>
              </a:spcBef>
              <a:defRPr i="1" sz="2400"/>
            </a:lvl4pPr>
            <a:lvl5pPr marL="2111375" indent="-333375" algn="ctr">
              <a:spcBef>
                <a:spcPts val="0"/>
              </a:spcBef>
              <a:defRPr i="1" sz="2400"/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94" name="&quot;قم بكتابة اقتباس هنا.&quot;"/>
          <p:cNvSpPr txBox="1"/>
          <p:nvPr>
            <p:ph type="body" sz="quarter" idx="13"/>
          </p:nvPr>
        </p:nvSpPr>
        <p:spPr>
          <a:xfrm>
            <a:off x="1270000" y="4242515"/>
            <a:ext cx="10464800" cy="658969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3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صو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صورة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صورة - أفق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صورة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نص العنوان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نص العنوان</a:t>
            </a:r>
          </a:p>
        </p:txBody>
      </p:sp>
      <p:sp>
        <p:nvSpPr>
          <p:cNvPr id="22" name="مستوى النص الأول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23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العنوان - الوس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نص العنوان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نص العنوان</a:t>
            </a:r>
          </a:p>
        </p:txBody>
      </p:sp>
      <p:sp>
        <p:nvSpPr>
          <p:cNvPr id="31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صورة - رأس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صورة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نص العنوان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نص العنوان</a:t>
            </a:r>
          </a:p>
        </p:txBody>
      </p:sp>
      <p:sp>
        <p:nvSpPr>
          <p:cNvPr id="40" name="مستوى النص الأول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41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العنوان - أعل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نص العنوا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نص العنوان</a:t>
            </a:r>
          </a:p>
        </p:txBody>
      </p:sp>
      <p:sp>
        <p:nvSpPr>
          <p:cNvPr id="49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العنوان والتعداد النقط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نص العنوا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نص العنوان</a:t>
            </a:r>
          </a:p>
        </p:txBody>
      </p:sp>
      <p:sp>
        <p:nvSpPr>
          <p:cNvPr id="57" name="مستوى النص الأول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58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العنوان، التعداد النقطي والصو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صورة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نص العنوا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نص العنوان</a:t>
            </a:r>
          </a:p>
        </p:txBody>
      </p:sp>
      <p:sp>
        <p:nvSpPr>
          <p:cNvPr id="67" name="مستوى النص الأول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68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تعداد نقط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مستوى النص الأول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76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صورة - ٣ أعل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صورة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صورة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صورة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رقم الشريحة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ص العنوان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rtl="0">
              <a:defRPr/>
            </a:lvl1pPr>
          </a:lstStyle>
          <a:p>
            <a:pPr/>
            <a:r>
              <a:t>نص العنوان</a:t>
            </a:r>
          </a:p>
        </p:txBody>
      </p:sp>
      <p:sp>
        <p:nvSpPr>
          <p:cNvPr id="3" name="مستوى النص الأول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4" name="رقم الشريحة"/>
          <p:cNvSpPr txBox="1"/>
          <p:nvPr>
            <p:ph type="sldNum" sz="quarter" idx="2"/>
          </p:nvPr>
        </p:nvSpPr>
        <p:spPr>
          <a:xfrm>
            <a:off x="6335119" y="9296400"/>
            <a:ext cx="327790" cy="34074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444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889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333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778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2222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667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3111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556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4000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0">
              <a:srgbClr val="B0D8D4"/>
            </a:gs>
            <a:gs pos="100000">
              <a:srgbClr val="B0D8D4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ymptoms"/>
          <p:cNvSpPr txBox="1"/>
          <p:nvPr/>
        </p:nvSpPr>
        <p:spPr>
          <a:xfrm>
            <a:off x="611008" y="5323129"/>
            <a:ext cx="3164746" cy="324676"/>
          </a:xfrm>
          <a:prstGeom prst="rect">
            <a:avLst/>
          </a:prstGeom>
          <a:solidFill>
            <a:srgbClr val="CE554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rtl="0">
              <a:defRPr b="1" sz="15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Symptoms </a:t>
            </a:r>
          </a:p>
        </p:txBody>
      </p:sp>
      <p:pic>
        <p:nvPicPr>
          <p:cNvPr id="120" name="صورة" descr="صورة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34148" y="5853362"/>
            <a:ext cx="1557269" cy="2203682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مستطيل مستدير الزوايا"/>
          <p:cNvSpPr/>
          <p:nvPr/>
        </p:nvSpPr>
        <p:spPr>
          <a:xfrm>
            <a:off x="4647877" y="2449197"/>
            <a:ext cx="3780571" cy="3255027"/>
          </a:xfrm>
          <a:prstGeom prst="roundRect">
            <a:avLst>
              <a:gd name="adj" fmla="val 5852"/>
            </a:avLst>
          </a:prstGeom>
          <a:solidFill>
            <a:srgbClr val="A1C6A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rtl="0">
              <a:defRPr sz="2200">
                <a:solidFill>
                  <a:srgbClr val="FFFFFF"/>
                </a:solidFill>
              </a:defRPr>
            </a:pPr>
          </a:p>
        </p:txBody>
      </p:sp>
      <p:sp>
        <p:nvSpPr>
          <p:cNvPr id="122" name="Caused by the deletion of one copy of the peripheral myelin protein 22 (PMP22) gene.…"/>
          <p:cNvSpPr txBox="1"/>
          <p:nvPr/>
        </p:nvSpPr>
        <p:spPr>
          <a:xfrm>
            <a:off x="4847819" y="2444874"/>
            <a:ext cx="3580629" cy="1924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Caused by the deletion of one copy of the peripheral myelin protein 22 (PMP22) gene. 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PMP22 protein is a component of myelin, a protective substance that covers nerves and promotes the efficient transmission of nerve impulses (Figure 2).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Studies suggest that the PMP22 protein is particularly important in protecting nerves from physical pressure, helping them restore their structure after compression. 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 shortage of PMP22 protein appears to make nerves less able to recover from compression, which impairs the transmission of nerve impulses, causing the signs and symptoms of HNPP.</a:t>
            </a:r>
          </a:p>
        </p:txBody>
      </p:sp>
      <p:sp>
        <p:nvSpPr>
          <p:cNvPr id="123" name="مستطيل مستدير الزوايا"/>
          <p:cNvSpPr/>
          <p:nvPr/>
        </p:nvSpPr>
        <p:spPr>
          <a:xfrm>
            <a:off x="303096" y="5715765"/>
            <a:ext cx="3780571" cy="3195541"/>
          </a:xfrm>
          <a:prstGeom prst="roundRect">
            <a:avLst>
              <a:gd name="adj" fmla="val 9058"/>
            </a:avLst>
          </a:prstGeom>
          <a:solidFill>
            <a:srgbClr val="A1C3A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rtl="0">
              <a:defRPr sz="2200">
                <a:solidFill>
                  <a:srgbClr val="A1C3A6"/>
                </a:solidFill>
              </a:defRPr>
            </a:pPr>
          </a:p>
        </p:txBody>
      </p:sp>
      <p:sp>
        <p:nvSpPr>
          <p:cNvPr id="124" name="The symptoms develop in anytime from childhood to late adulthood .…"/>
          <p:cNvSpPr txBox="1"/>
          <p:nvPr/>
        </p:nvSpPr>
        <p:spPr>
          <a:xfrm>
            <a:off x="503038" y="6058922"/>
            <a:ext cx="3380686" cy="2381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symptoms develop in anytime from childhood to late adulthood .</a:t>
            </a:r>
          </a:p>
          <a:p>
            <a:pPr marL="238125" indent="-238125" algn="l" rtl="0">
              <a:buSzPct val="100000"/>
              <a:buAutoNum type="arabicPeriod" startAt="1"/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Recurrent episodes of numbness, tingling, and loss of muscle function, associated with ( arm, hand, leg, or foot ).</a:t>
            </a:r>
          </a:p>
          <a:p>
            <a:pPr marL="238125" indent="-238125" algn="l" rtl="0">
              <a:buSzPct val="100000"/>
              <a:buAutoNum type="arabicPeriod" startAt="1"/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An episode can last from several minutes to several months, but recovery is usually complete.</a:t>
            </a:r>
          </a:p>
          <a:p>
            <a:pPr marL="238125" indent="-238125" algn="l" rtl="0">
              <a:buSzPct val="100000"/>
              <a:buAutoNum type="arabicPeriod" startAt="1"/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Many people with this disorder experience carpal tunnel syndrome .</a:t>
            </a:r>
          </a:p>
          <a:p>
            <a:pPr marL="238125" indent="-238125" algn="l" rtl="0">
              <a:buSzPct val="100000"/>
              <a:buAutoNum type="arabicPeriod" startAt="1"/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An episode of nerve compression in the knee can lead to a condition called foot drop. </a:t>
            </a:r>
          </a:p>
          <a:p>
            <a:pPr marL="238125" indent="-238125" algn="l" rtl="0">
              <a:buSzPct val="100000"/>
              <a:buAutoNum type="arabicPeriod" startAt="1"/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An episode in the hand may affect fine motor activities such as writing, opening jars, and fastening buttons.</a:t>
            </a:r>
          </a:p>
          <a:p>
            <a:pPr marL="238125" indent="-238125" algn="l" rtl="0">
              <a:buSzPct val="100000"/>
              <a:buAutoNum type="arabicPeriod" startAt="1"/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Does not affect life expectancy. </a:t>
            </a:r>
          </a:p>
        </p:txBody>
      </p:sp>
      <p:sp>
        <p:nvSpPr>
          <p:cNvPr id="125" name="مستطيل مستدير الزوايا"/>
          <p:cNvSpPr/>
          <p:nvPr/>
        </p:nvSpPr>
        <p:spPr>
          <a:xfrm>
            <a:off x="8992659" y="5722456"/>
            <a:ext cx="3780571" cy="3182161"/>
          </a:xfrm>
          <a:prstGeom prst="roundRect">
            <a:avLst>
              <a:gd name="adj" fmla="val 9096"/>
            </a:avLst>
          </a:prstGeom>
          <a:solidFill>
            <a:srgbClr val="A1C3A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rtl="0">
              <a:defRPr sz="2200">
                <a:solidFill>
                  <a:srgbClr val="A1C3A6"/>
                </a:solidFill>
              </a:defRPr>
            </a:pPr>
          </a:p>
        </p:txBody>
      </p:sp>
      <p:sp>
        <p:nvSpPr>
          <p:cNvPr id="126" name="مستطيل"/>
          <p:cNvSpPr/>
          <p:nvPr/>
        </p:nvSpPr>
        <p:spPr>
          <a:xfrm>
            <a:off x="-17792" y="-53186"/>
            <a:ext cx="13040384" cy="2381668"/>
          </a:xfrm>
          <a:prstGeom prst="rect">
            <a:avLst/>
          </a:prstGeom>
          <a:gradFill>
            <a:gsLst>
              <a:gs pos="0">
                <a:srgbClr val="71A076"/>
              </a:gs>
              <a:gs pos="100000">
                <a:srgbClr val="B0D8D4"/>
              </a:gs>
            </a:gsLst>
            <a:lin ang="5400000"/>
          </a:gradFill>
          <a:ln w="12700">
            <a:miter lim="400000"/>
          </a:ln>
          <a:effectLst>
            <a:reflection blurRad="0" stA="0" stPos="0" endA="0" endPos="40000" dist="0" dir="5400000" fadeDir="5400000" sx="100000" sy="-100000" kx="0" ky="0" algn="bl" rotWithShape="0"/>
          </a:effectLst>
        </p:spPr>
        <p:txBody>
          <a:bodyPr lIns="50800" tIns="50800" rIns="50800" bIns="50800" anchor="ctr"/>
          <a:lstStyle/>
          <a:p>
            <a:pPr rtl="0">
              <a:defRPr sz="2200">
                <a:solidFill>
                  <a:srgbClr val="A4C3A9"/>
                </a:solidFill>
              </a:defRPr>
            </a:pPr>
          </a:p>
        </p:txBody>
      </p:sp>
      <p:sp>
        <p:nvSpPr>
          <p:cNvPr id="127" name="Libyan International Medical University…"/>
          <p:cNvSpPr txBox="1"/>
          <p:nvPr/>
        </p:nvSpPr>
        <p:spPr>
          <a:xfrm>
            <a:off x="3539133" y="537727"/>
            <a:ext cx="5926533" cy="829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rtl="0"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Libyan International Medical University </a:t>
            </a:r>
          </a:p>
          <a:p>
            <a:pPr rtl="0"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Faculty of Basic Medical Science</a:t>
            </a:r>
          </a:p>
        </p:txBody>
      </p:sp>
      <p:sp>
        <p:nvSpPr>
          <p:cNvPr id="128" name="Hereditary neuropathy with liability to pressure palsies"/>
          <p:cNvSpPr txBox="1"/>
          <p:nvPr/>
        </p:nvSpPr>
        <p:spPr>
          <a:xfrm>
            <a:off x="2370379" y="89037"/>
            <a:ext cx="8264044" cy="461060"/>
          </a:xfrm>
          <a:prstGeom prst="rect">
            <a:avLst/>
          </a:prstGeom>
          <a:solidFill>
            <a:srgbClr val="CC564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rtl="0"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Hereditary Neuropathy With Liability To Pressure Palsies</a:t>
            </a:r>
          </a:p>
        </p:txBody>
      </p:sp>
      <p:sp>
        <p:nvSpPr>
          <p:cNvPr id="129" name="Mohammed Omar. 2nd Year Medical Student."/>
          <p:cNvSpPr txBox="1"/>
          <p:nvPr/>
        </p:nvSpPr>
        <p:spPr>
          <a:xfrm>
            <a:off x="3123843" y="1268109"/>
            <a:ext cx="6757113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rtl="0"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Mohammed Omar. 2nd Year Medical Student. </a:t>
            </a:r>
          </a:p>
        </p:txBody>
      </p:sp>
      <p:sp>
        <p:nvSpPr>
          <p:cNvPr id="130" name="Fig.1 frequency  distribution of hereditary neuropathies in 1652 cases."/>
          <p:cNvSpPr txBox="1"/>
          <p:nvPr/>
        </p:nvSpPr>
        <p:spPr>
          <a:xfrm>
            <a:off x="4385040" y="7670193"/>
            <a:ext cx="2492092" cy="325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rtl="0">
              <a:defRPr sz="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Fig.1 frequency  distribution of hereditary neuropathies in 1652 cases.</a:t>
            </a:r>
          </a:p>
        </p:txBody>
      </p:sp>
      <p:sp>
        <p:nvSpPr>
          <p:cNvPr id="131" name="Fig.2 parts-of a neuron."/>
          <p:cNvSpPr txBox="1"/>
          <p:nvPr/>
        </p:nvSpPr>
        <p:spPr>
          <a:xfrm>
            <a:off x="7317075" y="8016776"/>
            <a:ext cx="1070820" cy="211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rtl="0">
              <a:defRPr sz="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Fig.2 parts-of a neuron.</a:t>
            </a:r>
          </a:p>
        </p:txBody>
      </p:sp>
      <p:sp>
        <p:nvSpPr>
          <p:cNvPr id="132" name="Fig.3"/>
          <p:cNvSpPr txBox="1"/>
          <p:nvPr/>
        </p:nvSpPr>
        <p:spPr>
          <a:xfrm>
            <a:off x="6375146" y="9053924"/>
            <a:ext cx="326034" cy="211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rtl="0">
              <a:defRPr sz="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Fig.3</a:t>
            </a:r>
          </a:p>
        </p:txBody>
      </p:sp>
      <p:pic>
        <p:nvPicPr>
          <p:cNvPr id="133" name="لقطة الشاشة ٢٠١٩-٠٢-٢٢ في ١٠.٣٨.٣٥ م.png" descr="لقطة الشاشة ٢٠١٩-٠٢-٢٢ في ١٠.٣٨.٣٥ م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51636" y="8265007"/>
            <a:ext cx="4039781" cy="829361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1] HNPP | Genetic and Rare Diseases Information Center (GARD) – an NCATS Program.…"/>
          <p:cNvSpPr txBox="1"/>
          <p:nvPr/>
        </p:nvSpPr>
        <p:spPr>
          <a:xfrm>
            <a:off x="9056654" y="6040493"/>
            <a:ext cx="3580629" cy="2546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rtl="0">
              <a:defRPr i="1" sz="9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1] HNPP | Genetic and Rare Diseases Information Center (GARD) – an NCATS Program.</a:t>
            </a:r>
          </a:p>
          <a:p>
            <a:pPr algn="l" rtl="0">
              <a:defRPr i="1" sz="900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algn="l" rtl="0">
              <a:defRPr i="1" sz="9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2] Yilmaz, U., Bird, T. T., Carter, G. T., Wang, L. H., &amp; Weiss, M. D. (2015). Pain in hereditary neuropathy with liability to pressure palsy: an association with fibromyalgia syndrome?. Muscle &amp; nerve, 51(3), 385-390.</a:t>
            </a:r>
          </a:p>
          <a:p>
            <a:pPr algn="l" rtl="0">
              <a:defRPr i="1" sz="900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algn="l" rtl="0">
              <a:defRPr i="1" sz="9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3] Potulska‐Chromik, A., Sinkiewicz‐Darol, E., Ryniewicz, B., Lipowska, M., Kabzińska, D., Kochański, A., &amp; Kostera‐Pruszczyk, A. (2014). Clinical, electrophysiological, and molecular findings in early onset hereditary neuropathy with liability to pressure palsy. Muscle &amp; nerve, 50(6), 914-918.</a:t>
            </a:r>
          </a:p>
          <a:p>
            <a:pPr algn="l" rtl="0">
              <a:defRPr i="1" sz="900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algn="l" rtl="0">
              <a:defRPr i="1" sz="9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4] Ferraro, D. F., Carantini, D. F. I., &amp; Baietta, C. " La mobilizzazione del sistema nervoso nel dolore della persona con Charcot-Marie-Tooth.</a:t>
            </a:r>
          </a:p>
          <a:p>
            <a:pPr algn="l" rtl="0">
              <a:defRPr i="1" sz="900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algn="l" rtl="0">
              <a:defRPr i="1" sz="9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5] electrophysiological, and molecular findings in early onset hereditary neuropathy with liability to pressure palsy. Muscle Nerve. 2014 Dec;50(6):914-8. doi: 10.1002/mus.24250. Epub 2014 Oct 30. citation on pubmed </a:t>
            </a:r>
          </a:p>
        </p:txBody>
      </p:sp>
      <p:sp>
        <p:nvSpPr>
          <p:cNvPr id="135" name="References"/>
          <p:cNvSpPr txBox="1"/>
          <p:nvPr/>
        </p:nvSpPr>
        <p:spPr>
          <a:xfrm>
            <a:off x="9300571" y="5323129"/>
            <a:ext cx="3164747" cy="324676"/>
          </a:xfrm>
          <a:prstGeom prst="rect">
            <a:avLst/>
          </a:prstGeom>
          <a:solidFill>
            <a:srgbClr val="CE554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rtl="0">
              <a:defRPr b="1" sz="15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References</a:t>
            </a:r>
            <a:r>
              <a:rPr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36" name="لقطة الشاشة ٢٠١٩-٠٣-٠١ في ٨.١٢.٣٧ م.png" descr="لقطة الشاشة ٢٠١٩-٠٣-٠١ في ٨.١٢.٣٧ م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385040" y="5853362"/>
            <a:ext cx="2492092" cy="1862691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Introduction"/>
          <p:cNvSpPr txBox="1"/>
          <p:nvPr/>
        </p:nvSpPr>
        <p:spPr>
          <a:xfrm>
            <a:off x="611008" y="2052297"/>
            <a:ext cx="3164746" cy="324675"/>
          </a:xfrm>
          <a:prstGeom prst="rect">
            <a:avLst/>
          </a:prstGeom>
          <a:solidFill>
            <a:srgbClr val="CE554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rtl="0">
              <a:defRPr b="1" sz="15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Introduction </a:t>
            </a:r>
          </a:p>
        </p:txBody>
      </p:sp>
      <p:sp>
        <p:nvSpPr>
          <p:cNvPr id="138" name="مستطيل مستدير الزوايا"/>
          <p:cNvSpPr/>
          <p:nvPr/>
        </p:nvSpPr>
        <p:spPr>
          <a:xfrm>
            <a:off x="306742" y="2447182"/>
            <a:ext cx="3780572" cy="2550573"/>
          </a:xfrm>
          <a:prstGeom prst="roundRect">
            <a:avLst>
              <a:gd name="adj" fmla="val 11349"/>
            </a:avLst>
          </a:prstGeom>
          <a:solidFill>
            <a:srgbClr val="A1C3A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rtl="0">
              <a:defRPr sz="2200">
                <a:solidFill>
                  <a:srgbClr val="A1C3A6"/>
                </a:solidFill>
              </a:defRPr>
            </a:pPr>
          </a:p>
        </p:txBody>
      </p:sp>
      <p:sp>
        <p:nvSpPr>
          <p:cNvPr id="139" name="HNPP is disorder that affects peripheral nerves.…"/>
          <p:cNvSpPr txBox="1"/>
          <p:nvPr/>
        </p:nvSpPr>
        <p:spPr>
          <a:xfrm>
            <a:off x="611008" y="2684035"/>
            <a:ext cx="3164746" cy="2076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HNPP is disorder that affects peripheral nerves.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Which estimated to occur in 2 to 5 per 100,000 individuals(Figure 1). 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People with this disorder, the peripheral nerves are usually sensitive to pressure Such as :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When carrying heavy grocery bags, leaning on an elbow, or siting without changing position.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most common problem sites involve nerves in the wrist, elbows and knees. 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fingers, shoulders, hands, feet, scalp can also be affected.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</a:t>
            </a:r>
            <a:r>
              <a:t>he aim of the study to describe the symptoms and the genetic mutation.</a:t>
            </a:r>
          </a:p>
        </p:txBody>
      </p:sp>
      <p:sp>
        <p:nvSpPr>
          <p:cNvPr id="140" name="Chromosomal location:-…"/>
          <p:cNvSpPr txBox="1"/>
          <p:nvPr/>
        </p:nvSpPr>
        <p:spPr>
          <a:xfrm>
            <a:off x="4820272" y="4339654"/>
            <a:ext cx="3364255" cy="1314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rtl="0">
              <a:defRPr b="1"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Chromosomal location:-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Cytogenetic Location: 17p12, which is the short (p) arm of chromosome 17 .(Figure 3)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algn="l" rtl="0">
              <a:defRPr b="1"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Health conditions related to genetic changes:-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1- Charcot-Marie-Tooth disease.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2- HNPP.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3- Yuan-Harel-Lupski syndrome.</a:t>
            </a:r>
          </a:p>
        </p:txBody>
      </p:sp>
      <p:sp>
        <p:nvSpPr>
          <p:cNvPr id="141" name="Conclusion"/>
          <p:cNvSpPr txBox="1"/>
          <p:nvPr/>
        </p:nvSpPr>
        <p:spPr>
          <a:xfrm>
            <a:off x="9300571" y="2052297"/>
            <a:ext cx="3164747" cy="324675"/>
          </a:xfrm>
          <a:prstGeom prst="rect">
            <a:avLst/>
          </a:prstGeom>
          <a:solidFill>
            <a:srgbClr val="D0544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rtl="0">
              <a:defRPr b="1" sz="15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Conclusion</a:t>
            </a:r>
          </a:p>
        </p:txBody>
      </p:sp>
      <p:sp>
        <p:nvSpPr>
          <p:cNvPr id="142" name="مستطيل مستدير الزوايا"/>
          <p:cNvSpPr/>
          <p:nvPr/>
        </p:nvSpPr>
        <p:spPr>
          <a:xfrm>
            <a:off x="8992659" y="2447596"/>
            <a:ext cx="3780571" cy="2549742"/>
          </a:xfrm>
          <a:prstGeom prst="roundRect">
            <a:avLst>
              <a:gd name="adj" fmla="val 11352"/>
            </a:avLst>
          </a:prstGeom>
          <a:solidFill>
            <a:srgbClr val="A1C3A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rtl="0">
              <a:defRPr sz="2200">
                <a:solidFill>
                  <a:srgbClr val="A1C3A6"/>
                </a:solidFill>
              </a:defRPr>
            </a:pPr>
          </a:p>
        </p:txBody>
      </p:sp>
      <p:sp>
        <p:nvSpPr>
          <p:cNvPr id="143" name="-The HNPP is rare disease caused by deletion on chromosome 17.…"/>
          <p:cNvSpPr txBox="1"/>
          <p:nvPr/>
        </p:nvSpPr>
        <p:spPr>
          <a:xfrm>
            <a:off x="9250042" y="2607835"/>
            <a:ext cx="3364254" cy="2229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-The HNPP is rare disease caused by deletion on chromosome 17.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-The symptoms occur in childhood period, the PMP22 gene mutation is the main cause of this condition  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by affected myelin sheath in peripheral nerves 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main symptoms is numbness and pain in the affected nerves.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-Surgical decompression of nerves is not beneficial and may cause harm, the PMP22 gene mutation can cause other conditions such as , the PMP22 gene mutation can cause other conditions such as :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Charcot-Marie-Tooth disease, and Yuan-Harel-Lupski     syndrome.</a:t>
            </a:r>
          </a:p>
          <a:p>
            <a:pPr algn="l" rtl="0">
              <a:defRPr sz="1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-physical thereby also used to helps muscles function.</a:t>
            </a:r>
          </a:p>
        </p:txBody>
      </p:sp>
      <p:sp>
        <p:nvSpPr>
          <p:cNvPr id="144" name="Discussion"/>
          <p:cNvSpPr txBox="1"/>
          <p:nvPr/>
        </p:nvSpPr>
        <p:spPr>
          <a:xfrm>
            <a:off x="4955790" y="2052297"/>
            <a:ext cx="3164747" cy="324675"/>
          </a:xfrm>
          <a:prstGeom prst="rect">
            <a:avLst/>
          </a:prstGeom>
          <a:solidFill>
            <a:srgbClr val="CE554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rtl="0">
              <a:defRPr b="1" sz="15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pPr>
            <a:r>
              <a:t>Discussion</a:t>
            </a:r>
            <a:r>
              <a:rPr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45" name="صورة 3" descr="صورة 3"/>
          <p:cNvPicPr>
            <a:picLocks noChangeAspect="1"/>
          </p:cNvPicPr>
          <p:nvPr/>
        </p:nvPicPr>
        <p:blipFill>
          <a:blip r:embed="rId5">
            <a:extLst/>
          </a:blip>
          <a:srcRect l="27282" t="0" r="55929" b="0"/>
          <a:stretch>
            <a:fillRect/>
          </a:stretch>
        </p:blipFill>
        <p:spPr>
          <a:xfrm>
            <a:off x="685647" y="142602"/>
            <a:ext cx="1252506" cy="1243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صورة 4" descr="صورة 4"/>
          <p:cNvPicPr>
            <a:picLocks noChangeAspect="1"/>
          </p:cNvPicPr>
          <p:nvPr/>
        </p:nvPicPr>
        <p:blipFill>
          <a:blip r:embed="rId5">
            <a:extLst/>
          </a:blip>
          <a:srcRect l="0" t="0" r="76390" b="0"/>
          <a:stretch>
            <a:fillRect/>
          </a:stretch>
        </p:blipFill>
        <p:spPr>
          <a:xfrm>
            <a:off x="11066613" y="142602"/>
            <a:ext cx="1761521" cy="12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