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6" r:id="rId1"/>
  </p:sldMasterIdLst>
  <p:sldIdLst>
    <p:sldId id="257" r:id="rId2"/>
    <p:sldId id="265" r:id="rId3"/>
    <p:sldId id="259" r:id="rId4"/>
    <p:sldId id="261" r:id="rId5"/>
    <p:sldId id="264" r:id="rId6"/>
    <p:sldId id="260" r:id="rId7"/>
    <p:sldId id="263" r:id="rId8"/>
    <p:sldId id="269" r:id="rId9"/>
    <p:sldId id="266" r:id="rId10"/>
    <p:sldId id="267" r:id="rId11"/>
    <p:sldId id="26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A8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136"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2/18/2023</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583314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D5506EE-1026-4F35-9ACC-BD05BE0F9B36}"/>
              </a:ext>
            </a:extLst>
          </p:cNvPr>
          <p:cNvSpPr>
            <a:spLocks noGrp="1"/>
          </p:cNvSpPr>
          <p:nvPr>
            <p:ph type="dt" sz="half" idx="10"/>
          </p:nvPr>
        </p:nvSpPr>
        <p:spPr/>
        <p:txBody>
          <a:bodyPr/>
          <a:lstStyle/>
          <a:p>
            <a:fld id="{B612A279-0833-481D-8C56-F67FD0AC6C50}" type="datetime1">
              <a:rPr lang="en-US" smtClean="0"/>
              <a:t>2/18/2023</a:t>
            </a:fld>
            <a:endParaRPr lang="en-US" dirty="0"/>
          </a:p>
        </p:txBody>
      </p:sp>
      <p:sp>
        <p:nvSpPr>
          <p:cNvPr id="8" name="Footer Placeholder 7">
            <a:extLst>
              <a:ext uri="{FF2B5EF4-FFF2-40B4-BE49-F238E27FC236}">
                <a16:creationId xmlns:a16="http://schemas.microsoft.com/office/drawing/2014/main" id="{B7696E5F-8D95-4450-AE52-5438E6EDE2B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672269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F33D6B0-F070-45C4-A472-19F432BE3932}"/>
              </a:ext>
            </a:extLst>
          </p:cNvPr>
          <p:cNvSpPr>
            <a:spLocks noGrp="1"/>
          </p:cNvSpPr>
          <p:nvPr>
            <p:ph type="dt" sz="half" idx="10"/>
          </p:nvPr>
        </p:nvSpPr>
        <p:spPr/>
        <p:txBody>
          <a:bodyPr/>
          <a:lstStyle/>
          <a:p>
            <a:fld id="{6587DA83-5663-4C9C-B9AA-0B40A3DAFF81}" type="datetime1">
              <a:rPr lang="en-US" smtClean="0"/>
              <a:t>2/18/2023</a:t>
            </a:fld>
            <a:endParaRPr lang="en-US" dirty="0"/>
          </a:p>
        </p:txBody>
      </p:sp>
      <p:sp>
        <p:nvSpPr>
          <p:cNvPr id="8" name="Footer Placeholder 7">
            <a:extLst>
              <a:ext uri="{FF2B5EF4-FFF2-40B4-BE49-F238E27FC236}">
                <a16:creationId xmlns:a16="http://schemas.microsoft.com/office/drawing/2014/main" id="{9975399F-DAB2-410D-967F-ED17E6F796E7}"/>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61827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2/18/2023</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92670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97669AF7-7BEB-44E4-9852-375E34362B5B}" type="datetime1">
              <a:rPr lang="en-US" smtClean="0"/>
              <a:t>2/18/2023</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04162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BAAAC38D-0552-4C82-B593-E6124DFADBE2}" type="datetime1">
              <a:rPr lang="en-US" smtClean="0"/>
              <a:t>2/18/2023</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56663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smtClean="0"/>
              <a:t>2/18/2023</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068194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2/18/2023</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11860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smtClean="0"/>
              <a:t>2/18/2023</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001422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2BEA474-078D-4E9B-9B14-09A87B19DC46}" type="datetime1">
              <a:rPr lang="en-US" smtClean="0"/>
              <a:t>2/18/2023</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933282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smtClean="0"/>
              <a:t>2/18/2023</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23267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fld id="{62D6E202-B606-4609-B914-27C9371A1F6D}" type="datetime1">
              <a:rPr lang="en-US" smtClean="0"/>
              <a:t>2/18/2023</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498223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47" r:id="rId3"/>
    <p:sldLayoutId id="2147483743" r:id="rId4"/>
    <p:sldLayoutId id="2147483738" r:id="rId5"/>
    <p:sldLayoutId id="2147483732" r:id="rId6"/>
    <p:sldLayoutId id="2147483733" r:id="rId7"/>
    <p:sldLayoutId id="2147483734" r:id="rId8"/>
    <p:sldLayoutId id="2147483735" r:id="rId9"/>
    <p:sldLayoutId id="2147483736" r:id="rId10"/>
    <p:sldLayoutId id="2147483737" r:id="rId11"/>
  </p:sldLayoutIdLst>
  <p:hf sldNum="0" hdr="0" ftr="0" dt="0"/>
  <p:txStyles>
    <p:title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udy.com/learn/lesson/conflict-of-interest-types-overview.html#:~:text=The%20types%20of%20conflict%20of,the%20organizations%20they%20work%20for" TargetMode="External"/><Relationship Id="rId2" Type="http://schemas.openxmlformats.org/officeDocument/2006/relationships/hyperlink" Target="https://ethics.ubc.ca/peoplemcdonaldconflict-ht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A9286AD2-18A9-4868-A4E3-7A2097A2081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1"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8FD68DA-43BA-4508-8DE2-BA9BB7B2FA5B}"/>
              </a:ext>
            </a:extLst>
          </p:cNvPr>
          <p:cNvSpPr>
            <a:spLocks noGrp="1"/>
          </p:cNvSpPr>
          <p:nvPr>
            <p:ph type="ctrTitle"/>
          </p:nvPr>
        </p:nvSpPr>
        <p:spPr>
          <a:xfrm>
            <a:off x="4794514" y="2001641"/>
            <a:ext cx="7325484" cy="1931769"/>
          </a:xfrm>
        </p:spPr>
        <p:txBody>
          <a:bodyPr>
            <a:normAutofit/>
          </a:bodyPr>
          <a:lstStyle/>
          <a:p>
            <a:r>
              <a:rPr lang="en-US" sz="4800" dirty="0" smtClean="0"/>
              <a:t>The Conflict of Interest</a:t>
            </a:r>
            <a:endParaRPr lang="en-US" sz="4800" dirty="0"/>
          </a:p>
        </p:txBody>
      </p:sp>
      <p:sp>
        <p:nvSpPr>
          <p:cNvPr id="3" name="Subtitle 2">
            <a:extLst>
              <a:ext uri="{FF2B5EF4-FFF2-40B4-BE49-F238E27FC236}">
                <a16:creationId xmlns:a16="http://schemas.microsoft.com/office/drawing/2014/main" id="{A8E9CFF2-3777-4FF4-A759-8491175B0B7C}"/>
              </a:ext>
            </a:extLst>
          </p:cNvPr>
          <p:cNvSpPr>
            <a:spLocks noGrp="1"/>
          </p:cNvSpPr>
          <p:nvPr>
            <p:ph type="subTitle" idx="1"/>
          </p:nvPr>
        </p:nvSpPr>
        <p:spPr>
          <a:xfrm>
            <a:off x="4794514" y="4547605"/>
            <a:ext cx="6269347" cy="1495385"/>
          </a:xfrm>
        </p:spPr>
        <p:txBody>
          <a:bodyPr>
            <a:normAutofit fontScale="92500" lnSpcReduction="10000"/>
          </a:bodyPr>
          <a:lstStyle/>
          <a:p>
            <a:r>
              <a:rPr lang="en-US" dirty="0">
                <a:solidFill>
                  <a:schemeClr val="tx1">
                    <a:lumMod val="85000"/>
                    <a:lumOff val="15000"/>
                  </a:schemeClr>
                </a:solidFill>
              </a:rPr>
              <a:t>Name: ABDULSALAMELFALLAH</a:t>
            </a:r>
          </a:p>
          <a:p>
            <a:r>
              <a:rPr lang="en-US" sz="2400" dirty="0" smtClean="0">
                <a:solidFill>
                  <a:schemeClr val="tx1">
                    <a:lumMod val="85000"/>
                    <a:lumOff val="15000"/>
                  </a:schemeClr>
                </a:solidFill>
              </a:rPr>
              <a:t>ID : 3138</a:t>
            </a:r>
          </a:p>
          <a:p>
            <a:r>
              <a:rPr lang="en-US" dirty="0" smtClean="0">
                <a:solidFill>
                  <a:schemeClr val="tx1">
                    <a:lumMod val="85000"/>
                    <a:lumOff val="15000"/>
                  </a:schemeClr>
                </a:solidFill>
              </a:rPr>
              <a:t>Email: abdulsalam_3138@limu.edu.ly</a:t>
            </a:r>
            <a:endParaRPr lang="en-US" sz="2400" dirty="0" smtClean="0">
              <a:solidFill>
                <a:schemeClr val="tx1">
                  <a:lumMod val="85000"/>
                  <a:lumOff val="15000"/>
                </a:schemeClr>
              </a:solidFill>
            </a:endParaRPr>
          </a:p>
          <a:p>
            <a:endParaRPr lang="en-US" sz="2400" dirty="0">
              <a:solidFill>
                <a:schemeClr val="tx1">
                  <a:lumMod val="85000"/>
                  <a:lumOff val="15000"/>
                </a:schemeClr>
              </a:solidFill>
            </a:endParaRPr>
          </a:p>
        </p:txBody>
      </p:sp>
      <p:pic>
        <p:nvPicPr>
          <p:cNvPr id="5" name="Picture 4" descr="A picture containing building, sitting, bench, side&#10;&#10;Description automatically generated">
            <a:extLst>
              <a:ext uri="{FF2B5EF4-FFF2-40B4-BE49-F238E27FC236}">
                <a16:creationId xmlns:a16="http://schemas.microsoft.com/office/drawing/2014/main" id="{282CF6DD-7FE8-4063-9551-1B7BBCE92ABE}"/>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 y="1"/>
            <a:ext cx="4635315" cy="6857999"/>
          </a:xfrm>
          <a:prstGeom prst="rect">
            <a:avLst/>
          </a:prstGeom>
        </p:spPr>
      </p:pic>
      <p:cxnSp>
        <p:nvCxnSpPr>
          <p:cNvPr id="24" name="Straight Connector 23">
            <a:extLst>
              <a:ext uri="{FF2B5EF4-FFF2-40B4-BE49-F238E27FC236}">
                <a16:creationId xmlns:a16="http://schemas.microsoft.com/office/drawing/2014/main" id="{E7A7CD63-7EC3-44F3-95D0-595C4019FF24}"/>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27754" y="4498925"/>
            <a:ext cx="56361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4" name="صورة 6">
            <a:extLst>
              <a:ext uri="{FF2B5EF4-FFF2-40B4-BE49-F238E27FC236}">
                <a16:creationId xmlns:a16="http://schemas.microsoft.com/office/drawing/2014/main" id="{2EA6A5F0-4270-C97A-141D-3B801C2344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3189" y="119500"/>
            <a:ext cx="6221125" cy="865382"/>
          </a:xfrm>
          <a:prstGeom prst="rect">
            <a:avLst/>
          </a:prstGeom>
        </p:spPr>
      </p:pic>
      <p:pic>
        <p:nvPicPr>
          <p:cNvPr id="6" name="صورة 8">
            <a:extLst>
              <a:ext uri="{FF2B5EF4-FFF2-40B4-BE49-F238E27FC236}">
                <a16:creationId xmlns:a16="http://schemas.microsoft.com/office/drawing/2014/main" id="{97BA566C-48F5-19C1-6397-FB2235F6CA29}"/>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11028368" y="305459"/>
            <a:ext cx="998555" cy="99855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043737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15A85-06FF-3E7A-140D-775CE3ABF8BF}"/>
              </a:ext>
            </a:extLst>
          </p:cNvPr>
          <p:cNvSpPr>
            <a:spLocks noGrp="1"/>
          </p:cNvSpPr>
          <p:nvPr>
            <p:ph type="title"/>
          </p:nvPr>
        </p:nvSpPr>
        <p:spPr/>
        <p:txBody>
          <a:bodyPr/>
          <a:lstStyle/>
          <a:p>
            <a:r>
              <a:rPr lang="en-US" dirty="0"/>
              <a:t>Reflection</a:t>
            </a:r>
          </a:p>
        </p:txBody>
      </p:sp>
      <p:sp>
        <p:nvSpPr>
          <p:cNvPr id="3" name="Content Placeholder 2">
            <a:extLst>
              <a:ext uri="{FF2B5EF4-FFF2-40B4-BE49-F238E27FC236}">
                <a16:creationId xmlns:a16="http://schemas.microsoft.com/office/drawing/2014/main" id="{159D7C12-4830-A343-3496-CF8452F3013F}"/>
              </a:ext>
            </a:extLst>
          </p:cNvPr>
          <p:cNvSpPr>
            <a:spLocks noGrp="1"/>
          </p:cNvSpPr>
          <p:nvPr>
            <p:ph idx="1"/>
          </p:nvPr>
        </p:nvSpPr>
        <p:spPr>
          <a:xfrm>
            <a:off x="263951" y="2108201"/>
            <a:ext cx="10891729" cy="3760891"/>
          </a:xfrm>
        </p:spPr>
        <p:txBody>
          <a:bodyPr>
            <a:normAutofit/>
          </a:bodyPr>
          <a:lstStyle/>
          <a:p>
            <a:r>
              <a:rPr lang="en-US" sz="2800" dirty="0"/>
              <a:t>The emergence of the Internet and digital technology has increased how difficult the ethical and professional field of conflicts of interest is. Awareness of the problem and the capacity to spot possible problems are the first steps.</a:t>
            </a:r>
          </a:p>
        </p:txBody>
      </p:sp>
      <p:sp>
        <p:nvSpPr>
          <p:cNvPr id="4" name="TextBox 3">
            <a:extLst>
              <a:ext uri="{FF2B5EF4-FFF2-40B4-BE49-F238E27FC236}">
                <a16:creationId xmlns:a16="http://schemas.microsoft.com/office/drawing/2014/main" id="{481AB264-703D-BDC4-4BEF-A5FE5618BEDA}"/>
              </a:ext>
            </a:extLst>
          </p:cNvPr>
          <p:cNvSpPr txBox="1"/>
          <p:nvPr/>
        </p:nvSpPr>
        <p:spPr>
          <a:xfrm>
            <a:off x="11246177" y="5674936"/>
            <a:ext cx="945823" cy="369332"/>
          </a:xfrm>
          <a:prstGeom prst="rect">
            <a:avLst/>
          </a:prstGeom>
          <a:noFill/>
        </p:spPr>
        <p:txBody>
          <a:bodyPr wrap="square" rtlCol="0">
            <a:spAutoFit/>
          </a:bodyPr>
          <a:lstStyle/>
          <a:p>
            <a:r>
              <a:rPr lang="en-US" dirty="0"/>
              <a:t>9</a:t>
            </a:r>
          </a:p>
        </p:txBody>
      </p:sp>
    </p:spTree>
    <p:extLst>
      <p:ext uri="{BB962C8B-B14F-4D97-AF65-F5344CB8AC3E}">
        <p14:creationId xmlns:p14="http://schemas.microsoft.com/office/powerpoint/2010/main" val="10370544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8794-EF18-C827-C9AA-3540D00FCCD2}"/>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F7A2B2B8-870E-6DCF-25B2-18D0314EE9D4}"/>
              </a:ext>
            </a:extLst>
          </p:cNvPr>
          <p:cNvSpPr>
            <a:spLocks noGrp="1"/>
          </p:cNvSpPr>
          <p:nvPr>
            <p:ph idx="1"/>
          </p:nvPr>
        </p:nvSpPr>
        <p:spPr/>
        <p:txBody>
          <a:bodyPr/>
          <a:lstStyle/>
          <a:p>
            <a:pPr>
              <a:buFont typeface="Wingdings" panose="05000000000000000000" pitchFamily="2" charset="2"/>
              <a:buChar char="q"/>
            </a:pPr>
            <a:r>
              <a:rPr lang="en-US" dirty="0"/>
              <a:t> </a:t>
            </a:r>
            <a:r>
              <a:rPr lang="en-US" dirty="0">
                <a:hlinkClick r:id="rId2"/>
              </a:rPr>
              <a:t>https://ethics.ubc.ca/peoplemcdonaldconflict-htm/</a:t>
            </a:r>
            <a:r>
              <a:rPr lang="en-US" dirty="0"/>
              <a:t> </a:t>
            </a:r>
          </a:p>
          <a:p>
            <a:pPr>
              <a:buFont typeface="Wingdings" panose="05000000000000000000" pitchFamily="2" charset="2"/>
              <a:buChar char="q"/>
            </a:pPr>
            <a:r>
              <a:rPr lang="en-US" i="1" dirty="0">
                <a:effectLst/>
              </a:rPr>
              <a:t>Take online courses. earn college credit. Research Schools, Degrees &amp; </a:t>
            </a:r>
            <a:r>
              <a:rPr lang="en-US" i="1" dirty="0" err="1">
                <a:effectLst/>
              </a:rPr>
              <a:t>Careerss</a:t>
            </a:r>
            <a:r>
              <a:rPr lang="en-US" dirty="0">
                <a:effectLst/>
              </a:rPr>
              <a:t>. Study.com | Take Online Courses. Earn College Credit. Research Schools, Degrees &amp; Careers. Retrieved November 30, 2022, from </a:t>
            </a:r>
            <a:r>
              <a:rPr lang="en-US" dirty="0">
                <a:effectLst/>
                <a:hlinkClick r:id="rId3"/>
              </a:rPr>
              <a:t>https://study.com/learn/lesson/conflict-of-interest-types-overview.html#:~:text=The%20types%20of%20conflict%20of,the%20organizations%20they%20work%20for</a:t>
            </a:r>
            <a:r>
              <a:rPr lang="en-US" dirty="0">
                <a:effectLst/>
              </a:rPr>
              <a:t>.  </a:t>
            </a:r>
          </a:p>
          <a:p>
            <a:pPr>
              <a:buFont typeface="Wingdings" panose="05000000000000000000" pitchFamily="2" charset="2"/>
              <a:buChar char="q"/>
            </a:pPr>
            <a:endParaRPr lang="en-US" dirty="0"/>
          </a:p>
        </p:txBody>
      </p:sp>
      <p:sp>
        <p:nvSpPr>
          <p:cNvPr id="4" name="TextBox 3">
            <a:extLst>
              <a:ext uri="{FF2B5EF4-FFF2-40B4-BE49-F238E27FC236}">
                <a16:creationId xmlns:a16="http://schemas.microsoft.com/office/drawing/2014/main" id="{7911713C-C09F-9CFE-A0D9-DF59911F8DA0}"/>
              </a:ext>
            </a:extLst>
          </p:cNvPr>
          <p:cNvSpPr txBox="1"/>
          <p:nvPr/>
        </p:nvSpPr>
        <p:spPr>
          <a:xfrm>
            <a:off x="11265031" y="5665509"/>
            <a:ext cx="829559" cy="369332"/>
          </a:xfrm>
          <a:prstGeom prst="rect">
            <a:avLst/>
          </a:prstGeom>
          <a:noFill/>
        </p:spPr>
        <p:txBody>
          <a:bodyPr wrap="square" rtlCol="0">
            <a:spAutoFit/>
          </a:bodyPr>
          <a:lstStyle/>
          <a:p>
            <a:r>
              <a:rPr lang="en-US" dirty="0"/>
              <a:t>10</a:t>
            </a:r>
          </a:p>
        </p:txBody>
      </p:sp>
    </p:spTree>
    <p:extLst>
      <p:ext uri="{BB962C8B-B14F-4D97-AF65-F5344CB8AC3E}">
        <p14:creationId xmlns:p14="http://schemas.microsoft.com/office/powerpoint/2010/main" val="3328446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F9CF6-E1BF-9F11-B72C-C5514BE79120}"/>
              </a:ext>
            </a:extLst>
          </p:cNvPr>
          <p:cNvSpPr>
            <a:spLocks noGrp="1"/>
          </p:cNvSpPr>
          <p:nvPr>
            <p:ph type="title"/>
          </p:nvPr>
        </p:nvSpPr>
        <p:spPr/>
        <p:txBody>
          <a:bodyPr/>
          <a:lstStyle/>
          <a:p>
            <a:r>
              <a:rPr lang="en-US"/>
              <a:t>Table of Contents:</a:t>
            </a:r>
            <a:endParaRPr lang="en-US" dirty="0"/>
          </a:p>
        </p:txBody>
      </p:sp>
      <p:sp>
        <p:nvSpPr>
          <p:cNvPr id="3" name="Content Placeholder 2">
            <a:extLst>
              <a:ext uri="{FF2B5EF4-FFF2-40B4-BE49-F238E27FC236}">
                <a16:creationId xmlns:a16="http://schemas.microsoft.com/office/drawing/2014/main" id="{59154F52-7255-CEA8-2EBA-8332EE98DD21}"/>
              </a:ext>
            </a:extLst>
          </p:cNvPr>
          <p:cNvSpPr>
            <a:spLocks noGrp="1"/>
          </p:cNvSpPr>
          <p:nvPr>
            <p:ph idx="1"/>
          </p:nvPr>
        </p:nvSpPr>
        <p:spPr>
          <a:xfrm>
            <a:off x="946451" y="2042213"/>
            <a:ext cx="10058400" cy="3760891"/>
          </a:xfrm>
        </p:spPr>
        <p:txBody>
          <a:bodyPr/>
          <a:lstStyle/>
          <a:p>
            <a:pPr>
              <a:buFont typeface="Courier New" panose="02070309020205020404" pitchFamily="49" charset="0"/>
              <a:buChar char="o"/>
            </a:pPr>
            <a:r>
              <a:rPr lang="en-US" u="sng" dirty="0"/>
              <a:t> </a:t>
            </a:r>
            <a:r>
              <a:rPr lang="en-US" sz="2000" u="sng" dirty="0"/>
              <a:t>Introduction.</a:t>
            </a:r>
          </a:p>
          <a:p>
            <a:pPr>
              <a:buFont typeface="Courier New" panose="02070309020205020404" pitchFamily="49" charset="0"/>
              <a:buChar char="o"/>
            </a:pPr>
            <a:r>
              <a:rPr lang="en-US" u="sng" dirty="0"/>
              <a:t> </a:t>
            </a:r>
            <a:r>
              <a:rPr lang="en-US" sz="2000" u="sng" dirty="0"/>
              <a:t>Definition.</a:t>
            </a:r>
          </a:p>
          <a:p>
            <a:pPr>
              <a:buFont typeface="Courier New" panose="02070309020205020404" pitchFamily="49" charset="0"/>
              <a:buChar char="o"/>
            </a:pPr>
            <a:r>
              <a:rPr lang="en-US" u="sng" dirty="0">
                <a:solidFill>
                  <a:schemeClr val="tx1"/>
                </a:solidFill>
                <a:effectLst/>
                <a:latin typeface="Open Sans" panose="020B0604020202020204" pitchFamily="34" charset="0"/>
              </a:rPr>
              <a:t> </a:t>
            </a:r>
            <a:r>
              <a:rPr lang="en-US" sz="2000" u="sng" dirty="0">
                <a:solidFill>
                  <a:schemeClr val="tx1"/>
                </a:solidFill>
                <a:effectLst/>
                <a:latin typeface="Open Sans" panose="020B0604020202020204" pitchFamily="34" charset="0"/>
              </a:rPr>
              <a:t>Types of conflict of interest.</a:t>
            </a:r>
            <a:endParaRPr lang="en-US" u="sng" dirty="0">
              <a:solidFill>
                <a:schemeClr val="tx1"/>
              </a:solidFill>
              <a:effectLst/>
              <a:latin typeface="Open Sans" panose="020B0604020202020204" pitchFamily="34" charset="0"/>
            </a:endParaRPr>
          </a:p>
          <a:p>
            <a:pPr>
              <a:buFont typeface="Courier New" panose="02070309020205020404" pitchFamily="49" charset="0"/>
              <a:buChar char="o"/>
            </a:pPr>
            <a:r>
              <a:rPr lang="en-US" u="sng" dirty="0"/>
              <a:t> </a:t>
            </a:r>
            <a:r>
              <a:rPr lang="en-US" sz="2000" u="sng" dirty="0"/>
              <a:t>Examples.</a:t>
            </a:r>
          </a:p>
          <a:p>
            <a:pPr>
              <a:buFont typeface="Courier New" panose="02070309020205020404" pitchFamily="49" charset="0"/>
              <a:buChar char="o"/>
            </a:pPr>
            <a:r>
              <a:rPr lang="en-US" b="1" i="0" u="sng" dirty="0">
                <a:solidFill>
                  <a:srgbClr val="2D2D2D"/>
                </a:solidFill>
                <a:effectLst/>
                <a:latin typeface="Franklin Gothic Book (Body)"/>
              </a:rPr>
              <a:t>Strategies for preventing a conflict of interest at work</a:t>
            </a:r>
            <a:endParaRPr lang="en-US" u="sng" dirty="0">
              <a:latin typeface="Franklin Gothic Book (Body)"/>
            </a:endParaRPr>
          </a:p>
          <a:p>
            <a:pPr>
              <a:buFont typeface="Courier New" panose="02070309020205020404" pitchFamily="49" charset="0"/>
              <a:buChar char="o"/>
            </a:pPr>
            <a:r>
              <a:rPr lang="en-US" dirty="0">
                <a:solidFill>
                  <a:schemeClr val="tx1"/>
                </a:solidFill>
                <a:latin typeface="Franklin Gothic Book (Body)"/>
              </a:rPr>
              <a:t> </a:t>
            </a:r>
            <a:r>
              <a:rPr lang="en-US" sz="2000" u="sng" dirty="0">
                <a:solidFill>
                  <a:schemeClr val="tx1"/>
                </a:solidFill>
                <a:latin typeface="Franklin Gothic Book (Body)"/>
              </a:rPr>
              <a:t>Reflection.</a:t>
            </a:r>
            <a:endParaRPr lang="en-US" b="1" u="sng" dirty="0">
              <a:solidFill>
                <a:srgbClr val="24505C"/>
              </a:solidFill>
              <a:latin typeface="Open Sans" panose="020B0604020202020204" pitchFamily="34" charset="0"/>
            </a:endParaRPr>
          </a:p>
          <a:p>
            <a:pPr>
              <a:buFont typeface="Courier New" panose="02070309020205020404" pitchFamily="49" charset="0"/>
              <a:buChar char="o"/>
            </a:pPr>
            <a:r>
              <a:rPr lang="en-US" u="sng" dirty="0"/>
              <a:t> </a:t>
            </a:r>
            <a:r>
              <a:rPr lang="en-US" sz="2000" u="sng" dirty="0"/>
              <a:t>References.</a:t>
            </a:r>
            <a:endParaRPr lang="en-US" u="sng" dirty="0"/>
          </a:p>
        </p:txBody>
      </p:sp>
      <p:sp>
        <p:nvSpPr>
          <p:cNvPr id="5" name="TextBox 4">
            <a:extLst>
              <a:ext uri="{FF2B5EF4-FFF2-40B4-BE49-F238E27FC236}">
                <a16:creationId xmlns:a16="http://schemas.microsoft.com/office/drawing/2014/main" id="{0B736DB4-1122-49BE-CA13-21B273755328}"/>
              </a:ext>
            </a:extLst>
          </p:cNvPr>
          <p:cNvSpPr txBox="1"/>
          <p:nvPr/>
        </p:nvSpPr>
        <p:spPr>
          <a:xfrm>
            <a:off x="11321592" y="5646656"/>
            <a:ext cx="772998" cy="369332"/>
          </a:xfrm>
          <a:prstGeom prst="rect">
            <a:avLst/>
          </a:prstGeom>
          <a:noFill/>
        </p:spPr>
        <p:txBody>
          <a:bodyPr wrap="square" rtlCol="0">
            <a:spAutoFit/>
          </a:bodyPr>
          <a:lstStyle/>
          <a:p>
            <a:r>
              <a:rPr lang="en-US" dirty="0"/>
              <a:t>1</a:t>
            </a:r>
          </a:p>
        </p:txBody>
      </p:sp>
    </p:spTree>
    <p:extLst>
      <p:ext uri="{BB962C8B-B14F-4D97-AF65-F5344CB8AC3E}">
        <p14:creationId xmlns:p14="http://schemas.microsoft.com/office/powerpoint/2010/main" val="3086479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5F674-A034-AD9B-5243-B53F591FD37C}"/>
              </a:ext>
            </a:extLst>
          </p:cNvPr>
          <p:cNvSpPr>
            <a:spLocks noGrp="1"/>
          </p:cNvSpPr>
          <p:nvPr>
            <p:ph type="title"/>
          </p:nvPr>
        </p:nvSpPr>
        <p:spPr/>
        <p:txBody>
          <a:bodyPr/>
          <a:lstStyle/>
          <a:p>
            <a:pPr algn="ctr"/>
            <a:r>
              <a:rPr lang="en-US" dirty="0"/>
              <a:t>Introduction</a:t>
            </a:r>
          </a:p>
        </p:txBody>
      </p:sp>
      <p:sp>
        <p:nvSpPr>
          <p:cNvPr id="3" name="Content Placeholder 2">
            <a:extLst>
              <a:ext uri="{FF2B5EF4-FFF2-40B4-BE49-F238E27FC236}">
                <a16:creationId xmlns:a16="http://schemas.microsoft.com/office/drawing/2014/main" id="{CAE36057-EC6B-F607-536F-2B0F1D4B6BC1}"/>
              </a:ext>
            </a:extLst>
          </p:cNvPr>
          <p:cNvSpPr>
            <a:spLocks noGrp="1"/>
          </p:cNvSpPr>
          <p:nvPr>
            <p:ph idx="1"/>
          </p:nvPr>
        </p:nvSpPr>
        <p:spPr/>
        <p:txBody>
          <a:bodyPr/>
          <a:lstStyle/>
          <a:p>
            <a:pPr algn="ctr"/>
            <a:r>
              <a:rPr lang="en-US" b="0" i="0" dirty="0">
                <a:solidFill>
                  <a:srgbClr val="333333"/>
                </a:solidFill>
                <a:effectLst/>
                <a:latin typeface="jaf-facitweb"/>
              </a:rPr>
              <a:t>A conflict of interest occurs when an individual’s personal interests – family, friendships, financial, or social factors – could compromise his or her judgment, decisions, or actions in the workplace. Government</a:t>
            </a:r>
            <a:endParaRPr lang="en-US" dirty="0"/>
          </a:p>
        </p:txBody>
      </p:sp>
      <p:sp>
        <p:nvSpPr>
          <p:cNvPr id="4" name="TextBox 3">
            <a:extLst>
              <a:ext uri="{FF2B5EF4-FFF2-40B4-BE49-F238E27FC236}">
                <a16:creationId xmlns:a16="http://schemas.microsoft.com/office/drawing/2014/main" id="{7A3AB003-F5A0-64BE-9370-C9AF85675ACD}"/>
              </a:ext>
            </a:extLst>
          </p:cNvPr>
          <p:cNvSpPr txBox="1"/>
          <p:nvPr/>
        </p:nvSpPr>
        <p:spPr>
          <a:xfrm>
            <a:off x="10975943" y="5712032"/>
            <a:ext cx="1216057" cy="369332"/>
          </a:xfrm>
          <a:prstGeom prst="rect">
            <a:avLst/>
          </a:prstGeom>
          <a:noFill/>
        </p:spPr>
        <p:txBody>
          <a:bodyPr wrap="square" rtlCol="0">
            <a:spAutoFit/>
          </a:bodyPr>
          <a:lstStyle/>
          <a:p>
            <a:r>
              <a:rPr lang="en-US" dirty="0"/>
              <a:t>2</a:t>
            </a:r>
          </a:p>
        </p:txBody>
      </p:sp>
    </p:spTree>
    <p:extLst>
      <p:ext uri="{BB962C8B-B14F-4D97-AF65-F5344CB8AC3E}">
        <p14:creationId xmlns:p14="http://schemas.microsoft.com/office/powerpoint/2010/main" val="6909147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F7713B-59C8-A184-D0EC-FD5ED9B0B560}"/>
              </a:ext>
            </a:extLst>
          </p:cNvPr>
          <p:cNvSpPr>
            <a:spLocks noGrp="1"/>
          </p:cNvSpPr>
          <p:nvPr>
            <p:ph type="title"/>
          </p:nvPr>
        </p:nvSpPr>
        <p:spPr>
          <a:xfrm>
            <a:off x="1097280" y="263529"/>
            <a:ext cx="10058400" cy="1450757"/>
          </a:xfrm>
        </p:spPr>
        <p:txBody>
          <a:bodyPr/>
          <a:lstStyle/>
          <a:p>
            <a:r>
              <a:rPr lang="en-US" dirty="0"/>
              <a:t>Definition</a:t>
            </a:r>
          </a:p>
        </p:txBody>
      </p:sp>
      <p:sp>
        <p:nvSpPr>
          <p:cNvPr id="3" name="Content Placeholder 2">
            <a:extLst>
              <a:ext uri="{FF2B5EF4-FFF2-40B4-BE49-F238E27FC236}">
                <a16:creationId xmlns:a16="http://schemas.microsoft.com/office/drawing/2014/main" id="{069342E9-F1C1-5325-3E7F-7B4E9EAA8DBD}"/>
              </a:ext>
            </a:extLst>
          </p:cNvPr>
          <p:cNvSpPr>
            <a:spLocks noGrp="1"/>
          </p:cNvSpPr>
          <p:nvPr>
            <p:ph idx="1"/>
          </p:nvPr>
        </p:nvSpPr>
        <p:spPr/>
        <p:txBody>
          <a:bodyPr/>
          <a:lstStyle/>
          <a:p>
            <a:r>
              <a:rPr lang="en-US" b="0" i="0" dirty="0">
                <a:solidFill>
                  <a:srgbClr val="003366"/>
                </a:solidFill>
                <a:effectLst/>
                <a:latin typeface="Verdana" panose="020B0604030504040204" pitchFamily="34" charset="0"/>
              </a:rPr>
              <a:t>conflict of interest as “a situation in which a person, such as a public official, an employee, or a professional, has a private or personal interest sufficient to appear to influence the objective exercise of his or her official duties. ” There are three key elements in this definition. First, there is a private or personal interest. Often this is a financial interest, but it could also be another sort of interest, say, to provide a special advantage to a spouse or child.</a:t>
            </a:r>
            <a:endParaRPr lang="en-US" dirty="0"/>
          </a:p>
        </p:txBody>
      </p:sp>
      <p:sp>
        <p:nvSpPr>
          <p:cNvPr id="4" name="TextBox 3">
            <a:extLst>
              <a:ext uri="{FF2B5EF4-FFF2-40B4-BE49-F238E27FC236}">
                <a16:creationId xmlns:a16="http://schemas.microsoft.com/office/drawing/2014/main" id="{07EF7153-5BBE-E6CD-1BE6-B13EC12AA162}"/>
              </a:ext>
            </a:extLst>
          </p:cNvPr>
          <p:cNvSpPr txBox="1"/>
          <p:nvPr/>
        </p:nvSpPr>
        <p:spPr>
          <a:xfrm>
            <a:off x="11246177" y="5703216"/>
            <a:ext cx="820132" cy="369332"/>
          </a:xfrm>
          <a:prstGeom prst="rect">
            <a:avLst/>
          </a:prstGeom>
          <a:noFill/>
        </p:spPr>
        <p:txBody>
          <a:bodyPr wrap="square" rtlCol="0">
            <a:spAutoFit/>
          </a:bodyPr>
          <a:lstStyle/>
          <a:p>
            <a:r>
              <a:rPr lang="en-US" dirty="0"/>
              <a:t>3</a:t>
            </a:r>
          </a:p>
        </p:txBody>
      </p:sp>
    </p:spTree>
    <p:extLst>
      <p:ext uri="{BB962C8B-B14F-4D97-AF65-F5344CB8AC3E}">
        <p14:creationId xmlns:p14="http://schemas.microsoft.com/office/powerpoint/2010/main" val="20024286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3C3A7-A6AF-F1CC-ACA2-5F8C34884448}"/>
              </a:ext>
            </a:extLst>
          </p:cNvPr>
          <p:cNvSpPr>
            <a:spLocks noGrp="1"/>
          </p:cNvSpPr>
          <p:nvPr>
            <p:ph type="title"/>
          </p:nvPr>
        </p:nvSpPr>
        <p:spPr>
          <a:xfrm>
            <a:off x="985962" y="994270"/>
            <a:ext cx="10058400" cy="1450757"/>
          </a:xfrm>
        </p:spPr>
        <p:txBody>
          <a:bodyPr/>
          <a:lstStyle/>
          <a:p>
            <a:r>
              <a:rPr lang="en-US" b="1" dirty="0">
                <a:latin typeface="Open Sans" panose="020B0604020202020204" pitchFamily="34" charset="0"/>
              </a:rPr>
              <a:t>T</a:t>
            </a:r>
            <a:r>
              <a:rPr lang="en-US" b="1" i="0" dirty="0">
                <a:effectLst/>
                <a:latin typeface="Open Sans" panose="020B0604020202020204" pitchFamily="34" charset="0"/>
              </a:rPr>
              <a:t>ypes of Conflict of Interest</a:t>
            </a:r>
            <a:r>
              <a:rPr lang="en-US" b="1" i="0" dirty="0">
                <a:solidFill>
                  <a:srgbClr val="24505C"/>
                </a:solidFill>
                <a:effectLst/>
                <a:latin typeface="Open Sans" panose="020B0604020202020204" pitchFamily="34" charset="0"/>
              </a:rPr>
              <a:t/>
            </a:r>
            <a:br>
              <a:rPr lang="en-US" b="1" i="0" dirty="0">
                <a:solidFill>
                  <a:srgbClr val="24505C"/>
                </a:solidFill>
                <a:effectLst/>
                <a:latin typeface="Open Sans" panose="020B0604020202020204" pitchFamily="34" charset="0"/>
              </a:rPr>
            </a:br>
            <a:endParaRPr lang="en-US" dirty="0"/>
          </a:p>
        </p:txBody>
      </p:sp>
      <p:sp>
        <p:nvSpPr>
          <p:cNvPr id="3" name="Content Placeholder 2">
            <a:extLst>
              <a:ext uri="{FF2B5EF4-FFF2-40B4-BE49-F238E27FC236}">
                <a16:creationId xmlns:a16="http://schemas.microsoft.com/office/drawing/2014/main" id="{774CAE37-9604-9743-491E-63E753609F72}"/>
              </a:ext>
            </a:extLst>
          </p:cNvPr>
          <p:cNvSpPr>
            <a:spLocks noGrp="1"/>
          </p:cNvSpPr>
          <p:nvPr>
            <p:ph idx="1"/>
          </p:nvPr>
        </p:nvSpPr>
        <p:spPr/>
        <p:txBody>
          <a:bodyPr/>
          <a:lstStyle/>
          <a:p>
            <a:pPr algn="ctr"/>
            <a:r>
              <a:rPr lang="en-US" b="0" i="0" dirty="0">
                <a:solidFill>
                  <a:srgbClr val="555555"/>
                </a:solidFill>
                <a:effectLst/>
                <a:latin typeface="Open Sans" panose="020B0606030504020204" pitchFamily="34" charset="0"/>
              </a:rPr>
              <a:t>The types of conflict of interest include romantic or relational, financial, competitive, and confidential conflict of interests. They all involve individuals engaging in activities that lead to personal gain at the expense of the organizations they work for.</a:t>
            </a:r>
            <a:endParaRPr lang="en-US" dirty="0"/>
          </a:p>
        </p:txBody>
      </p:sp>
      <p:sp>
        <p:nvSpPr>
          <p:cNvPr id="4" name="TextBox 3">
            <a:extLst>
              <a:ext uri="{FF2B5EF4-FFF2-40B4-BE49-F238E27FC236}">
                <a16:creationId xmlns:a16="http://schemas.microsoft.com/office/drawing/2014/main" id="{24CF60B2-9BBD-D0E7-3036-9C384CFF0E0A}"/>
              </a:ext>
            </a:extLst>
          </p:cNvPr>
          <p:cNvSpPr txBox="1"/>
          <p:nvPr/>
        </p:nvSpPr>
        <p:spPr>
          <a:xfrm>
            <a:off x="10944520" y="5514680"/>
            <a:ext cx="1018094" cy="369332"/>
          </a:xfrm>
          <a:prstGeom prst="rect">
            <a:avLst/>
          </a:prstGeom>
          <a:noFill/>
        </p:spPr>
        <p:txBody>
          <a:bodyPr wrap="square" rtlCol="0">
            <a:spAutoFit/>
          </a:bodyPr>
          <a:lstStyle/>
          <a:p>
            <a:r>
              <a:rPr lang="en-US" dirty="0"/>
              <a:t>4</a:t>
            </a:r>
          </a:p>
        </p:txBody>
      </p:sp>
    </p:spTree>
    <p:extLst>
      <p:ext uri="{BB962C8B-B14F-4D97-AF65-F5344CB8AC3E}">
        <p14:creationId xmlns:p14="http://schemas.microsoft.com/office/powerpoint/2010/main" val="2800566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8D934-0908-9C4A-EEDD-8555E26D6C59}"/>
              </a:ext>
            </a:extLst>
          </p:cNvPr>
          <p:cNvSpPr>
            <a:spLocks noGrp="1"/>
          </p:cNvSpPr>
          <p:nvPr>
            <p:ph type="title"/>
          </p:nvPr>
        </p:nvSpPr>
        <p:spPr/>
        <p:txBody>
          <a:bodyPr/>
          <a:lstStyle/>
          <a:p>
            <a:r>
              <a:rPr lang="en-US" dirty="0"/>
              <a:t>Examples:</a:t>
            </a:r>
          </a:p>
        </p:txBody>
      </p:sp>
      <p:sp>
        <p:nvSpPr>
          <p:cNvPr id="3" name="Content Placeholder 2">
            <a:extLst>
              <a:ext uri="{FF2B5EF4-FFF2-40B4-BE49-F238E27FC236}">
                <a16:creationId xmlns:a16="http://schemas.microsoft.com/office/drawing/2014/main" id="{656051EB-8667-7554-5667-16D6EC8D43D0}"/>
              </a:ext>
            </a:extLst>
          </p:cNvPr>
          <p:cNvSpPr>
            <a:spLocks noGrp="1"/>
          </p:cNvSpPr>
          <p:nvPr>
            <p:ph idx="1"/>
          </p:nvPr>
        </p:nvSpPr>
        <p:spPr/>
        <p:txBody>
          <a:bodyPr/>
          <a:lstStyle/>
          <a:p>
            <a:pPr algn="l"/>
            <a:r>
              <a:rPr lang="en-US" b="1" i="0" dirty="0">
                <a:solidFill>
                  <a:srgbClr val="003366"/>
                </a:solidFill>
                <a:effectLst/>
                <a:latin typeface="Verdana" panose="020B0604030504040204" pitchFamily="34" charset="0"/>
              </a:rPr>
              <a:t>[1] Self-dealing.</a:t>
            </a:r>
            <a:r>
              <a:rPr lang="en-US" b="0" i="0" dirty="0">
                <a:solidFill>
                  <a:srgbClr val="003366"/>
                </a:solidFill>
                <a:effectLst/>
                <a:latin typeface="Verdana" panose="020B0604030504040204" pitchFamily="34" charset="0"/>
              </a:rPr>
              <a:t> For example, you work for government and use your official position to secure a contract for a private consulting company you own. Another instance is using your government position to get a summer job for your daughter.</a:t>
            </a:r>
            <a:endParaRPr lang="en-US" b="0" i="0" dirty="0">
              <a:solidFill>
                <a:srgbClr val="000000"/>
              </a:solidFill>
              <a:effectLst/>
              <a:latin typeface="Arial" panose="020B0604020202020204" pitchFamily="34" charset="0"/>
            </a:endParaRPr>
          </a:p>
          <a:p>
            <a:pPr algn="l"/>
            <a:r>
              <a:rPr lang="en-US" b="1" i="0" dirty="0">
                <a:solidFill>
                  <a:srgbClr val="003366"/>
                </a:solidFill>
                <a:effectLst/>
                <a:latin typeface="Verdana" panose="020B0604030504040204" pitchFamily="34" charset="0"/>
              </a:rPr>
              <a:t>[2] Accepting benefits.</a:t>
            </a:r>
            <a:r>
              <a:rPr lang="en-US" b="0" i="0" dirty="0">
                <a:solidFill>
                  <a:srgbClr val="003366"/>
                </a:solidFill>
                <a:effectLst/>
                <a:latin typeface="Verdana" panose="020B0604030504040204" pitchFamily="34" charset="0"/>
              </a:rPr>
              <a:t> Bribery is one example; substantial [non token] gifts are another. For example, you are the purchasing agent for your department and you accept a case of liquor from a major supplier.</a:t>
            </a:r>
            <a:endParaRPr lang="en-US" b="0" i="0" dirty="0">
              <a:solidFill>
                <a:srgbClr val="000000"/>
              </a:solidFill>
              <a:effectLst/>
              <a:latin typeface="Arial" panose="020B0604020202020204" pitchFamily="34" charset="0"/>
            </a:endParaRPr>
          </a:p>
          <a:p>
            <a:pPr algn="l"/>
            <a:r>
              <a:rPr lang="en-US" b="1" i="0" dirty="0">
                <a:solidFill>
                  <a:srgbClr val="003366"/>
                </a:solidFill>
                <a:effectLst/>
                <a:latin typeface="Verdana" panose="020B0604030504040204" pitchFamily="34" charset="0"/>
              </a:rPr>
              <a:t>[3] Influence peddling.</a:t>
            </a:r>
            <a:r>
              <a:rPr lang="en-US" b="0" i="0" dirty="0">
                <a:solidFill>
                  <a:srgbClr val="003366"/>
                </a:solidFill>
                <a:effectLst/>
                <a:latin typeface="Verdana" panose="020B0604030504040204" pitchFamily="34" charset="0"/>
              </a:rPr>
              <a:t> Here, the professional solicits benefits in exchange for using her influence to unfairly advance the interests of a particular party.</a:t>
            </a:r>
            <a:endParaRPr lang="en-US" b="0" i="0" dirty="0">
              <a:solidFill>
                <a:srgbClr val="000000"/>
              </a:solidFill>
              <a:effectLst/>
              <a:latin typeface="Arial" panose="020B0604020202020204" pitchFamily="34" charset="0"/>
            </a:endParaRPr>
          </a:p>
          <a:p>
            <a:endParaRPr lang="en-US" dirty="0"/>
          </a:p>
        </p:txBody>
      </p:sp>
      <p:sp>
        <p:nvSpPr>
          <p:cNvPr id="4" name="TextBox 3">
            <a:extLst>
              <a:ext uri="{FF2B5EF4-FFF2-40B4-BE49-F238E27FC236}">
                <a16:creationId xmlns:a16="http://schemas.microsoft.com/office/drawing/2014/main" id="{BB862897-D06A-7B23-9C97-2F1776CAC198}"/>
              </a:ext>
            </a:extLst>
          </p:cNvPr>
          <p:cNvSpPr txBox="1"/>
          <p:nvPr/>
        </p:nvSpPr>
        <p:spPr>
          <a:xfrm>
            <a:off x="11094720" y="5693790"/>
            <a:ext cx="1097280" cy="369332"/>
          </a:xfrm>
          <a:prstGeom prst="rect">
            <a:avLst/>
          </a:prstGeom>
          <a:noFill/>
        </p:spPr>
        <p:txBody>
          <a:bodyPr wrap="square" rtlCol="0">
            <a:spAutoFit/>
          </a:bodyPr>
          <a:lstStyle/>
          <a:p>
            <a:r>
              <a:rPr lang="en-US" dirty="0"/>
              <a:t>5</a:t>
            </a:r>
          </a:p>
        </p:txBody>
      </p:sp>
    </p:spTree>
    <p:extLst>
      <p:ext uri="{BB962C8B-B14F-4D97-AF65-F5344CB8AC3E}">
        <p14:creationId xmlns:p14="http://schemas.microsoft.com/office/powerpoint/2010/main" val="36760384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8D934-0908-9C4A-EEDD-8555E26D6C59}"/>
              </a:ext>
            </a:extLst>
          </p:cNvPr>
          <p:cNvSpPr>
            <a:spLocks noGrp="1"/>
          </p:cNvSpPr>
          <p:nvPr>
            <p:ph type="title"/>
          </p:nvPr>
        </p:nvSpPr>
        <p:spPr/>
        <p:txBody>
          <a:bodyPr/>
          <a:lstStyle/>
          <a:p>
            <a:r>
              <a:rPr lang="en-US" dirty="0"/>
              <a:t>Examples:</a:t>
            </a:r>
          </a:p>
        </p:txBody>
      </p:sp>
      <p:sp>
        <p:nvSpPr>
          <p:cNvPr id="3" name="Content Placeholder 2">
            <a:extLst>
              <a:ext uri="{FF2B5EF4-FFF2-40B4-BE49-F238E27FC236}">
                <a16:creationId xmlns:a16="http://schemas.microsoft.com/office/drawing/2014/main" id="{656051EB-8667-7554-5667-16D6EC8D43D0}"/>
              </a:ext>
            </a:extLst>
          </p:cNvPr>
          <p:cNvSpPr>
            <a:spLocks noGrp="1"/>
          </p:cNvSpPr>
          <p:nvPr>
            <p:ph idx="1"/>
          </p:nvPr>
        </p:nvSpPr>
        <p:spPr/>
        <p:txBody>
          <a:bodyPr>
            <a:normAutofit fontScale="92500" lnSpcReduction="20000"/>
          </a:bodyPr>
          <a:lstStyle/>
          <a:p>
            <a:pPr algn="l"/>
            <a:r>
              <a:rPr lang="en-US" b="1" i="0" dirty="0">
                <a:solidFill>
                  <a:srgbClr val="003366"/>
                </a:solidFill>
                <a:effectLst/>
                <a:latin typeface="Verdana" panose="020B0604030504040204" pitchFamily="34" charset="0"/>
              </a:rPr>
              <a:t>[4] Using your employer’s property for private advantage.</a:t>
            </a:r>
            <a:r>
              <a:rPr lang="en-US" b="0" i="0" dirty="0">
                <a:solidFill>
                  <a:srgbClr val="003366"/>
                </a:solidFill>
                <a:effectLst/>
                <a:latin typeface="Verdana" panose="020B0604030504040204" pitchFamily="34" charset="0"/>
              </a:rPr>
              <a:t> This could be as blatant as stealing office supplies for home use. Or it might be a bit more subtle, say, using software which is licensed to your employer for private consulting work of your own. In the first case, the employer’s permission eliminates the conflict; while in the second, it doesn’t.</a:t>
            </a:r>
            <a:endParaRPr lang="en-US" b="0" i="0" dirty="0">
              <a:solidFill>
                <a:srgbClr val="000000"/>
              </a:solidFill>
              <a:effectLst/>
              <a:latin typeface="Arial" panose="020B0604020202020204" pitchFamily="34" charset="0"/>
            </a:endParaRPr>
          </a:p>
          <a:p>
            <a:pPr algn="l"/>
            <a:r>
              <a:rPr lang="en-US" b="1" i="0" dirty="0">
                <a:solidFill>
                  <a:srgbClr val="003366"/>
                </a:solidFill>
                <a:effectLst/>
                <a:latin typeface="Verdana" panose="020B0604030504040204" pitchFamily="34" charset="0"/>
              </a:rPr>
              <a:t>[5] Using confidential information. </a:t>
            </a:r>
            <a:r>
              <a:rPr lang="en-US" b="0" i="0" dirty="0">
                <a:solidFill>
                  <a:srgbClr val="003366"/>
                </a:solidFill>
                <a:effectLst/>
                <a:latin typeface="Verdana" panose="020B0604030504040204" pitchFamily="34" charset="0"/>
              </a:rPr>
              <a:t>While working for a private client, you learn that the client is planning to buy land in your region. You quickly rush out and buy the land in your wife’s name.</a:t>
            </a:r>
          </a:p>
          <a:p>
            <a:pPr algn="l"/>
            <a:r>
              <a:rPr lang="en-US" b="1" i="0" dirty="0">
                <a:solidFill>
                  <a:srgbClr val="003366"/>
                </a:solidFill>
                <a:effectLst/>
                <a:latin typeface="Verdana" panose="020B0604030504040204" pitchFamily="34" charset="0"/>
              </a:rPr>
              <a:t>[6] Post-employment.</a:t>
            </a:r>
            <a:r>
              <a:rPr lang="en-US" b="0" i="0" dirty="0">
                <a:solidFill>
                  <a:srgbClr val="003366"/>
                </a:solidFill>
                <a:effectLst/>
                <a:latin typeface="Verdana" panose="020B0604030504040204" pitchFamily="34" charset="0"/>
              </a:rPr>
              <a:t> Here a dicey situation can be one in which a person who resigns from public or private employment and goes into business in the same area. For example, a former public servant sets up a practice lobbying the former department in which she was employed.</a:t>
            </a:r>
            <a:endParaRPr lang="en-US" b="0" i="0" dirty="0">
              <a:solidFill>
                <a:srgbClr val="000000"/>
              </a:solidFill>
              <a:effectLst/>
              <a:latin typeface="Arial" panose="020B0604020202020204" pitchFamily="34" charset="0"/>
            </a:endParaRPr>
          </a:p>
          <a:p>
            <a:endParaRPr lang="en-US" dirty="0"/>
          </a:p>
        </p:txBody>
      </p:sp>
      <p:sp>
        <p:nvSpPr>
          <p:cNvPr id="4" name="TextBox 3">
            <a:extLst>
              <a:ext uri="{FF2B5EF4-FFF2-40B4-BE49-F238E27FC236}">
                <a16:creationId xmlns:a16="http://schemas.microsoft.com/office/drawing/2014/main" id="{F4EED1B8-2696-6A65-286C-EFABA18B4A02}"/>
              </a:ext>
            </a:extLst>
          </p:cNvPr>
          <p:cNvSpPr txBox="1"/>
          <p:nvPr/>
        </p:nvSpPr>
        <p:spPr>
          <a:xfrm>
            <a:off x="11155680" y="5750351"/>
            <a:ext cx="1036320" cy="369332"/>
          </a:xfrm>
          <a:prstGeom prst="rect">
            <a:avLst/>
          </a:prstGeom>
          <a:noFill/>
        </p:spPr>
        <p:txBody>
          <a:bodyPr wrap="square" rtlCol="0">
            <a:spAutoFit/>
          </a:bodyPr>
          <a:lstStyle/>
          <a:p>
            <a:r>
              <a:rPr lang="en-US" dirty="0"/>
              <a:t>6</a:t>
            </a:r>
          </a:p>
        </p:txBody>
      </p:sp>
    </p:spTree>
    <p:extLst>
      <p:ext uri="{BB962C8B-B14F-4D97-AF65-F5344CB8AC3E}">
        <p14:creationId xmlns:p14="http://schemas.microsoft.com/office/powerpoint/2010/main" val="4032801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0811E-A987-E82A-01A3-29B1E62E4808}"/>
              </a:ext>
            </a:extLst>
          </p:cNvPr>
          <p:cNvSpPr>
            <a:spLocks noGrp="1"/>
          </p:cNvSpPr>
          <p:nvPr>
            <p:ph type="title"/>
          </p:nvPr>
        </p:nvSpPr>
        <p:spPr/>
        <p:txBody>
          <a:bodyPr>
            <a:normAutofit/>
          </a:bodyPr>
          <a:lstStyle/>
          <a:p>
            <a:r>
              <a:rPr lang="en-US" sz="3200" b="1" i="0" dirty="0">
                <a:solidFill>
                  <a:srgbClr val="2D2D2D"/>
                </a:solidFill>
                <a:effectLst/>
                <a:latin typeface="Noto Sans" panose="020B0502040204020203" pitchFamily="34" charset="0"/>
              </a:rPr>
              <a:t>Strategies for preventing a conflict of interest at work</a:t>
            </a:r>
            <a:br>
              <a:rPr lang="en-US" sz="3200" b="1" i="0" dirty="0">
                <a:solidFill>
                  <a:srgbClr val="2D2D2D"/>
                </a:solidFill>
                <a:effectLst/>
                <a:latin typeface="Noto Sans" panose="020B0502040204020203" pitchFamily="34" charset="0"/>
              </a:rPr>
            </a:br>
            <a:endParaRPr lang="en-US" sz="3200" dirty="0"/>
          </a:p>
        </p:txBody>
      </p:sp>
      <p:sp>
        <p:nvSpPr>
          <p:cNvPr id="3" name="Content Placeholder 2">
            <a:extLst>
              <a:ext uri="{FF2B5EF4-FFF2-40B4-BE49-F238E27FC236}">
                <a16:creationId xmlns:a16="http://schemas.microsoft.com/office/drawing/2014/main" id="{08604B8D-098C-903D-AD19-F123C11D5C78}"/>
              </a:ext>
            </a:extLst>
          </p:cNvPr>
          <p:cNvSpPr>
            <a:spLocks noGrp="1"/>
          </p:cNvSpPr>
          <p:nvPr>
            <p:ph idx="1"/>
          </p:nvPr>
        </p:nvSpPr>
        <p:spPr/>
        <p:txBody>
          <a:bodyPr/>
          <a:lstStyle/>
          <a:p>
            <a:r>
              <a:rPr lang="en-US" b="1" i="0" dirty="0">
                <a:solidFill>
                  <a:srgbClr val="2D2D2D"/>
                </a:solidFill>
                <a:effectLst/>
                <a:latin typeface="Noto Sans" panose="020B0502040504020204" pitchFamily="34" charset="0"/>
              </a:rPr>
              <a:t>1-Review the employee handbook</a:t>
            </a:r>
          </a:p>
          <a:p>
            <a:r>
              <a:rPr lang="en-US" b="1" i="0" dirty="0">
                <a:solidFill>
                  <a:srgbClr val="2D2D2D"/>
                </a:solidFill>
                <a:effectLst/>
                <a:latin typeface="Noto Sans" panose="020B0502040504020204" pitchFamily="34" charset="0"/>
              </a:rPr>
              <a:t>2. Attend business ethics training</a:t>
            </a:r>
          </a:p>
          <a:p>
            <a:r>
              <a:rPr lang="en-US" b="1" i="0" dirty="0">
                <a:solidFill>
                  <a:srgbClr val="2D2D2D"/>
                </a:solidFill>
                <a:effectLst/>
                <a:latin typeface="Noto Sans" panose="020B0502040504020204" pitchFamily="34" charset="0"/>
              </a:rPr>
              <a:t>3-Report conflicts of interest</a:t>
            </a:r>
          </a:p>
          <a:p>
            <a:r>
              <a:rPr lang="en-US" b="1" i="0" dirty="0">
                <a:solidFill>
                  <a:srgbClr val="2D2D2D"/>
                </a:solidFill>
                <a:effectLst/>
                <a:latin typeface="Noto Sans" panose="020B0502040504020204" pitchFamily="34" charset="0"/>
              </a:rPr>
              <a:t>4-Disclose</a:t>
            </a:r>
          </a:p>
          <a:p>
            <a:endParaRPr lang="en-US" b="1" i="0" dirty="0">
              <a:solidFill>
                <a:srgbClr val="2D2D2D"/>
              </a:solidFill>
              <a:effectLst/>
              <a:latin typeface="Noto Sans" panose="020B0502040504020204" pitchFamily="34" charset="0"/>
            </a:endParaRPr>
          </a:p>
          <a:p>
            <a:endParaRPr lang="en-US" b="1" i="0" dirty="0">
              <a:solidFill>
                <a:srgbClr val="2D2D2D"/>
              </a:solidFill>
              <a:effectLst/>
              <a:latin typeface="Noto Sans" panose="020B0502040504020204" pitchFamily="34" charset="0"/>
            </a:endParaRPr>
          </a:p>
          <a:p>
            <a:endParaRPr lang="en-US" dirty="0"/>
          </a:p>
        </p:txBody>
      </p:sp>
      <p:sp>
        <p:nvSpPr>
          <p:cNvPr id="4" name="TextBox 3">
            <a:extLst>
              <a:ext uri="{FF2B5EF4-FFF2-40B4-BE49-F238E27FC236}">
                <a16:creationId xmlns:a16="http://schemas.microsoft.com/office/drawing/2014/main" id="{2A4065BA-C7D2-568C-6F44-DE0DF7D497CA}"/>
              </a:ext>
            </a:extLst>
          </p:cNvPr>
          <p:cNvSpPr txBox="1"/>
          <p:nvPr/>
        </p:nvSpPr>
        <p:spPr>
          <a:xfrm>
            <a:off x="11094720" y="5637229"/>
            <a:ext cx="1097280" cy="369332"/>
          </a:xfrm>
          <a:prstGeom prst="rect">
            <a:avLst/>
          </a:prstGeom>
          <a:noFill/>
        </p:spPr>
        <p:txBody>
          <a:bodyPr wrap="square" rtlCol="0">
            <a:spAutoFit/>
          </a:bodyPr>
          <a:lstStyle/>
          <a:p>
            <a:r>
              <a:rPr lang="en-US" dirty="0"/>
              <a:t>7</a:t>
            </a:r>
          </a:p>
        </p:txBody>
      </p:sp>
    </p:spTree>
    <p:extLst>
      <p:ext uri="{BB962C8B-B14F-4D97-AF65-F5344CB8AC3E}">
        <p14:creationId xmlns:p14="http://schemas.microsoft.com/office/powerpoint/2010/main" val="13249468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25754-3A0B-F92D-A135-747F0D6E3FBA}"/>
              </a:ext>
            </a:extLst>
          </p:cNvPr>
          <p:cNvSpPr>
            <a:spLocks noGrp="1"/>
          </p:cNvSpPr>
          <p:nvPr>
            <p:ph type="title"/>
          </p:nvPr>
        </p:nvSpPr>
        <p:spPr/>
        <p:txBody>
          <a:bodyPr/>
          <a:lstStyle/>
          <a:p>
            <a:r>
              <a:rPr lang="en-US" b="0" i="0" dirty="0">
                <a:solidFill>
                  <a:srgbClr val="202124"/>
                </a:solidFill>
                <a:effectLst/>
                <a:latin typeface="arial" panose="020B0604020202020204" pitchFamily="34" charset="0"/>
              </a:rPr>
              <a:t>Conclusion</a:t>
            </a:r>
            <a:endParaRPr lang="en-US" dirty="0"/>
          </a:p>
        </p:txBody>
      </p:sp>
      <p:sp>
        <p:nvSpPr>
          <p:cNvPr id="3" name="Content Placeholder 2">
            <a:extLst>
              <a:ext uri="{FF2B5EF4-FFF2-40B4-BE49-F238E27FC236}">
                <a16:creationId xmlns:a16="http://schemas.microsoft.com/office/drawing/2014/main" id="{ABFEB3FB-B92D-2D14-CDEC-4590AED2DBC4}"/>
              </a:ext>
            </a:extLst>
          </p:cNvPr>
          <p:cNvSpPr>
            <a:spLocks noGrp="1"/>
          </p:cNvSpPr>
          <p:nvPr>
            <p:ph idx="1"/>
          </p:nvPr>
        </p:nvSpPr>
        <p:spPr/>
        <p:txBody>
          <a:bodyPr>
            <a:normAutofit/>
          </a:bodyPr>
          <a:lstStyle/>
          <a:p>
            <a:pPr algn="ctr"/>
            <a:r>
              <a:rPr lang="en-US" sz="2400" b="0" i="0" dirty="0">
                <a:solidFill>
                  <a:srgbClr val="202124"/>
                </a:solidFill>
                <a:effectLst/>
                <a:latin typeface="arial" panose="020B0604020202020204" pitchFamily="34" charset="0"/>
              </a:rPr>
              <a:t>Conflict of interest is a complicated ethical and professionalism area and the advent of the Internet and digital technology has magnified how complicated it is. The first step is awareness of the issue and the ability to identify potential conflicts</a:t>
            </a:r>
            <a:endParaRPr lang="en-US" sz="2400" dirty="0"/>
          </a:p>
        </p:txBody>
      </p:sp>
      <p:sp>
        <p:nvSpPr>
          <p:cNvPr id="4" name="TextBox 3">
            <a:extLst>
              <a:ext uri="{FF2B5EF4-FFF2-40B4-BE49-F238E27FC236}">
                <a16:creationId xmlns:a16="http://schemas.microsoft.com/office/drawing/2014/main" id="{E35ECC9C-9A90-3B48-A8DC-5B9ED97742FA}"/>
              </a:ext>
            </a:extLst>
          </p:cNvPr>
          <p:cNvSpPr txBox="1"/>
          <p:nvPr/>
        </p:nvSpPr>
        <p:spPr>
          <a:xfrm>
            <a:off x="11155680" y="5693790"/>
            <a:ext cx="1036320" cy="369332"/>
          </a:xfrm>
          <a:prstGeom prst="rect">
            <a:avLst/>
          </a:prstGeom>
          <a:noFill/>
        </p:spPr>
        <p:txBody>
          <a:bodyPr wrap="square" rtlCol="0">
            <a:spAutoFit/>
          </a:bodyPr>
          <a:lstStyle/>
          <a:p>
            <a:r>
              <a:rPr lang="en-US" dirty="0"/>
              <a:t>8</a:t>
            </a:r>
          </a:p>
        </p:txBody>
      </p:sp>
    </p:spTree>
    <p:extLst>
      <p:ext uri="{BB962C8B-B14F-4D97-AF65-F5344CB8AC3E}">
        <p14:creationId xmlns:p14="http://schemas.microsoft.com/office/powerpoint/2010/main" val="1870909367"/>
      </p:ext>
    </p:extLst>
  </p:cSld>
  <p:clrMapOvr>
    <a:masterClrMapping/>
  </p:clrMapOvr>
</p:sld>
</file>

<file path=ppt/theme/theme1.xml><?xml version="1.0" encoding="utf-8"?>
<a:theme xmlns:a="http://schemas.openxmlformats.org/drawingml/2006/main" name="1_RetrospectVTI">
  <a:themeElements>
    <a:clrScheme name="Custom 37">
      <a:dk1>
        <a:srgbClr val="000000"/>
      </a:dk1>
      <a:lt1>
        <a:srgbClr val="FFFFFF"/>
      </a:lt1>
      <a:dk2>
        <a:srgbClr val="4A5356"/>
      </a:dk2>
      <a:lt2>
        <a:srgbClr val="E8E3CE"/>
      </a:lt2>
      <a:accent1>
        <a:srgbClr val="9BA8B7"/>
      </a:accent1>
      <a:accent2>
        <a:srgbClr val="E6A02E"/>
      </a:accent2>
      <a:accent3>
        <a:srgbClr val="BF6A3B"/>
      </a:accent3>
      <a:accent4>
        <a:srgbClr val="92987A"/>
      </a:accent4>
      <a:accent5>
        <a:srgbClr val="857659"/>
      </a:accent5>
      <a:accent6>
        <a:srgbClr val="A0988C"/>
      </a:accent6>
      <a:hlink>
        <a:srgbClr val="00B0F0"/>
      </a:hlink>
      <a:folHlink>
        <a:srgbClr val="738F97"/>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TWO.pptx" id="{769520F8-BFE5-4C8C-A7AA-375C025A91CE}" vid="{AEAFD717-D3C8-4034-8F7E-D5220B0CCEB8}"/>
    </a:ext>
  </a:extLst>
</a:theme>
</file>

<file path=docProps/app.xml><?xml version="1.0" encoding="utf-8"?>
<Properties xmlns="http://schemas.openxmlformats.org/officeDocument/2006/extended-properties" xmlns:vt="http://schemas.openxmlformats.org/officeDocument/2006/docPropsVTypes">
  <Template>{323F1046-3FBC-4F0F-BD1D-F769AD7E93DA}tf56160789_win32</Template>
  <TotalTime>9913</TotalTime>
  <Words>418</Words>
  <Application>Microsoft Office PowerPoint</Application>
  <PresentationFormat>Widescreen</PresentationFormat>
  <Paragraphs>49</Paragraphs>
  <Slides>11</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11</vt:i4>
      </vt:variant>
    </vt:vector>
  </HeadingPairs>
  <TitlesOfParts>
    <vt:vector size="24" baseType="lpstr">
      <vt:lpstr>Arial</vt:lpstr>
      <vt:lpstr>Arial</vt:lpstr>
      <vt:lpstr>Bookman Old Style</vt:lpstr>
      <vt:lpstr>Calibri</vt:lpstr>
      <vt:lpstr>Courier New</vt:lpstr>
      <vt:lpstr>Franklin Gothic Book</vt:lpstr>
      <vt:lpstr>Franklin Gothic Book (Body)</vt:lpstr>
      <vt:lpstr>jaf-facitweb</vt:lpstr>
      <vt:lpstr>Noto Sans</vt:lpstr>
      <vt:lpstr>Open Sans</vt:lpstr>
      <vt:lpstr>Verdana</vt:lpstr>
      <vt:lpstr>Wingdings</vt:lpstr>
      <vt:lpstr>1_RetrospectVTI</vt:lpstr>
      <vt:lpstr>The Conflict of Interest</vt:lpstr>
      <vt:lpstr>Table of Contents:</vt:lpstr>
      <vt:lpstr>Introduction</vt:lpstr>
      <vt:lpstr>Definition</vt:lpstr>
      <vt:lpstr>Types of Conflict of Interest </vt:lpstr>
      <vt:lpstr>Examples:</vt:lpstr>
      <vt:lpstr>Examples:</vt:lpstr>
      <vt:lpstr>Strategies for preventing a conflict of interest at work </vt:lpstr>
      <vt:lpstr>Conclusion</vt:lpstr>
      <vt:lpstr>Reflection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CONFLICT OF INTEREST</dc:title>
  <dc:creator>sloomaelfallah@outlook.com</dc:creator>
  <cp:lastModifiedBy>Maher Fattouh</cp:lastModifiedBy>
  <cp:revision>6</cp:revision>
  <dcterms:created xsi:type="dcterms:W3CDTF">2022-11-30T07:49:01Z</dcterms:created>
  <dcterms:modified xsi:type="dcterms:W3CDTF">2023-02-18T07:37:34Z</dcterms:modified>
</cp:coreProperties>
</file>