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10"/>
  </p:notesMasterIdLst>
  <p:sldIdLst>
    <p:sldId id="256" r:id="rId2"/>
    <p:sldId id="272" r:id="rId3"/>
    <p:sldId id="259" r:id="rId4"/>
    <p:sldId id="260" r:id="rId5"/>
    <p:sldId id="264" r:id="rId6"/>
    <p:sldId id="258" r:id="rId7"/>
    <p:sldId id="261" r:id="rId8"/>
    <p:sldId id="270" r:id="rId9"/>
  </p:sldIdLst>
  <p:sldSz cx="9144000" cy="5143500" type="screen16x9"/>
  <p:notesSz cx="6858000" cy="9144000"/>
  <p:embeddedFontLst>
    <p:embeddedFont>
      <p:font typeface="Lexend Exa" panose="020B0604020202020204" charset="0"/>
      <p:regular r:id="rId11"/>
      <p:bold r:id="rId12"/>
    </p:embeddedFont>
    <p:embeddedFont>
      <p:font typeface="Lexend Deca" panose="020B0604020202020204" charset="0"/>
      <p:regular r:id="rId13"/>
      <p:bold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Poppins" panose="020B0604020202020204" charset="0"/>
      <p:regular r:id="rId19"/>
      <p:bold r:id="rId20"/>
      <p:italic r:id="rId21"/>
      <p:boldItalic r:id="rId22"/>
    </p:embeddedFont>
    <p:embeddedFont>
      <p:font typeface="Barlow Condensed" panose="020B0604020202020204" charset="0"/>
      <p:regular r:id="rId23"/>
      <p:bold r:id="rId24"/>
      <p:italic r:id="rId25"/>
      <p:boldItalic r:id="rId26"/>
    </p:embeddedFont>
    <p:embeddedFont>
      <p:font typeface="Homemade Apple" panose="020B0604020202020204" charset="0"/>
      <p:regular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755FF5-596B-43C6-8348-59145E7D06A5}" v="286" dt="2021-11-15T21:39:15.379"/>
    <p1510:client id="{C158627D-6865-49F8-9CC0-91DD9110AC22}" v="697" dt="2021-11-15T15:17:47.268"/>
  </p1510:revLst>
</p1510:revInfo>
</file>

<file path=ppt/tableStyles.xml><?xml version="1.0" encoding="utf-8"?>
<a:tblStyleLst xmlns:a="http://schemas.openxmlformats.org/drawingml/2006/main" def="{B12DE2F7-EF58-4F5A-B019-492D8A812C90}">
  <a:tblStyle styleId="{B12DE2F7-EF58-4F5A-B019-492D8A812C9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86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g606e51ed8e_0_7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8" name="Google Shape;868;g606e51ed8e_0_7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606e51ed8e_0_2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606e51ed8e_0_2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606e51ed8e_0_6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606e51ed8e_0_6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hyperlink" Target="https://twitter.com/SlidesManiaSM/" TargetMode="External"/><Relationship Id="rId12" Type="http://schemas.openxmlformats.org/officeDocument/2006/relationships/image" Target="../media/image6.png"/><Relationship Id="rId2" Type="http://schemas.openxmlformats.org/officeDocument/2006/relationships/hyperlink" Target="https://slidesmania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11" Type="http://schemas.openxmlformats.org/officeDocument/2006/relationships/hyperlink" Target="https://www.instagram.com/slidesmania/" TargetMode="External"/><Relationship Id="rId5" Type="http://schemas.openxmlformats.org/officeDocument/2006/relationships/hyperlink" Target="https://www.facebook.com/SlidesManiaSM/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slidesmania.com/questions-powerpoint-google-slides/can-i-use-these-templates/" TargetMode="External"/><Relationship Id="rId9" Type="http://schemas.openxmlformats.org/officeDocument/2006/relationships/hyperlink" Target="https://www.pinterest.com/slidesmania/" TargetMode="Externa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">
  <p:cSld name="1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/>
          <p:nvPr/>
        </p:nvSpPr>
        <p:spPr>
          <a:xfrm>
            <a:off x="0" y="0"/>
            <a:ext cx="9144000" cy="30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524847" y="723337"/>
            <a:ext cx="8103600" cy="3758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" name="Google Shape;17;p2"/>
          <p:cNvGrpSpPr/>
          <p:nvPr/>
        </p:nvGrpSpPr>
        <p:grpSpPr>
          <a:xfrm>
            <a:off x="1433400" y="2789580"/>
            <a:ext cx="6277200" cy="483900"/>
            <a:chOff x="1438870" y="2789580"/>
            <a:chExt cx="6277200" cy="483900"/>
          </a:xfrm>
        </p:grpSpPr>
        <p:sp>
          <p:nvSpPr>
            <p:cNvPr id="18" name="Google Shape;18;p2"/>
            <p:cNvSpPr/>
            <p:nvPr/>
          </p:nvSpPr>
          <p:spPr>
            <a:xfrm>
              <a:off x="1438870" y="2789580"/>
              <a:ext cx="6277200" cy="483900"/>
            </a:xfrm>
            <a:prstGeom prst="roundRect">
              <a:avLst>
                <a:gd name="adj" fmla="val 50000"/>
              </a:avLst>
            </a:prstGeom>
            <a:noFill/>
            <a:ln w="12700" cap="flat" cmpd="sng">
              <a:solidFill>
                <a:srgbClr val="7F7F7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" name="Google Shape;19;p2" descr="Lupa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574390" y="2879121"/>
              <a:ext cx="324000" cy="324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" name="Google Shape;20;p2"/>
          <p:cNvSpPr/>
          <p:nvPr/>
        </p:nvSpPr>
        <p:spPr>
          <a:xfrm>
            <a:off x="7710612" y="3599630"/>
            <a:ext cx="675000" cy="6750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" name="Google Shape;21;p2"/>
          <p:cNvGrpSpPr/>
          <p:nvPr/>
        </p:nvGrpSpPr>
        <p:grpSpPr>
          <a:xfrm>
            <a:off x="7907697" y="3796773"/>
            <a:ext cx="280806" cy="280701"/>
            <a:chOff x="3287087" y="2300249"/>
            <a:chExt cx="1800037" cy="1792472"/>
          </a:xfrm>
        </p:grpSpPr>
        <p:sp>
          <p:nvSpPr>
            <p:cNvPr id="22" name="Google Shape;22;p2"/>
            <p:cNvSpPr/>
            <p:nvPr/>
          </p:nvSpPr>
          <p:spPr>
            <a:xfrm>
              <a:off x="4044789" y="3195121"/>
              <a:ext cx="345000" cy="897600"/>
            </a:xfrm>
            <a:prstGeom prst="rect">
              <a:avLst/>
            </a:prstGeom>
            <a:solidFill>
              <a:srgbClr val="34A8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 rot="5400000">
              <a:off x="3573437" y="2731092"/>
              <a:ext cx="354900" cy="927600"/>
            </a:xfrm>
            <a:prstGeom prst="rect">
              <a:avLst/>
            </a:prstGeom>
            <a:solidFill>
              <a:srgbClr val="FBBC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 rot="5400000">
              <a:off x="4388130" y="2680923"/>
              <a:ext cx="362474" cy="1035514"/>
            </a:xfrm>
            <a:custGeom>
              <a:avLst/>
              <a:gdLst/>
              <a:ahLst/>
              <a:cxnLst/>
              <a:rect l="l" t="t" r="r" b="b"/>
              <a:pathLst>
                <a:path w="362474" h="1035514" extrusionOk="0">
                  <a:moveTo>
                    <a:pt x="0" y="0"/>
                  </a:moveTo>
                  <a:lnTo>
                    <a:pt x="355037" y="0"/>
                  </a:lnTo>
                  <a:lnTo>
                    <a:pt x="362474" y="1035514"/>
                  </a:lnTo>
                  <a:lnTo>
                    <a:pt x="3" y="715846"/>
                  </a:lnTo>
                  <a:cubicBezTo>
                    <a:pt x="2" y="477231"/>
                    <a:pt x="1" y="238615"/>
                    <a:pt x="0" y="0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044789" y="2300249"/>
              <a:ext cx="344963" cy="1083547"/>
            </a:xfrm>
            <a:custGeom>
              <a:avLst/>
              <a:gdLst/>
              <a:ahLst/>
              <a:cxnLst/>
              <a:rect l="l" t="t" r="r" b="b"/>
              <a:pathLst>
                <a:path w="344963" h="1083547" extrusionOk="0">
                  <a:moveTo>
                    <a:pt x="0" y="0"/>
                  </a:moveTo>
                  <a:lnTo>
                    <a:pt x="344963" y="0"/>
                  </a:lnTo>
                  <a:lnTo>
                    <a:pt x="344963" y="719275"/>
                  </a:lnTo>
                  <a:lnTo>
                    <a:pt x="0" y="10835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43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23385" y="863300"/>
            <a:ext cx="247945" cy="170700"/>
            <a:chOff x="623400" y="863300"/>
            <a:chExt cx="318000" cy="170700"/>
          </a:xfrm>
        </p:grpSpPr>
        <p:sp>
          <p:nvSpPr>
            <p:cNvPr id="27" name="Google Shape;27;p2"/>
            <p:cNvSpPr/>
            <p:nvPr/>
          </p:nvSpPr>
          <p:spPr>
            <a:xfrm>
              <a:off x="623400" y="863300"/>
              <a:ext cx="318000" cy="18300"/>
            </a:xfrm>
            <a:prstGeom prst="rect">
              <a:avLst/>
            </a:pr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623400" y="939500"/>
              <a:ext cx="318000" cy="18300"/>
            </a:xfrm>
            <a:prstGeom prst="rect">
              <a:avLst/>
            </a:pr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23400" y="1015700"/>
              <a:ext cx="318000" cy="18300"/>
            </a:xfrm>
            <a:prstGeom prst="rect">
              <a:avLst/>
            </a:pr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/>
          <p:nvPr/>
        </p:nvSpPr>
        <p:spPr>
          <a:xfrm>
            <a:off x="0" y="0"/>
            <a:ext cx="9132900" cy="513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2" name="Google Shape;32;p3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3400" y="435650"/>
            <a:ext cx="3735526" cy="16119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3"/>
          <p:cNvSpPr txBox="1"/>
          <p:nvPr/>
        </p:nvSpPr>
        <p:spPr>
          <a:xfrm>
            <a:off x="423400" y="2140975"/>
            <a:ext cx="5636400" cy="21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Free </a:t>
            </a:r>
            <a:r>
              <a:rPr lang="es-ES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themes and templates for </a:t>
            </a:r>
            <a:r>
              <a:rPr lang="es-ES" sz="2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Google Slides</a:t>
            </a:r>
            <a:r>
              <a:rPr lang="es-ES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 or </a:t>
            </a:r>
            <a:r>
              <a:rPr lang="es-ES" sz="2600" b="1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PowerPoint</a:t>
            </a:r>
            <a:endParaRPr sz="2600" b="1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1">
                <a:solidFill>
                  <a:srgbClr val="FFCB25"/>
                </a:solidFill>
                <a:latin typeface="Poppins"/>
                <a:ea typeface="Poppins"/>
                <a:cs typeface="Poppins"/>
                <a:sym typeface="Poppins"/>
              </a:rPr>
              <a:t>NOT to be sold as is or modified! </a:t>
            </a:r>
            <a:endParaRPr sz="2100" b="1">
              <a:solidFill>
                <a:srgbClr val="FFCB25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Read </a:t>
            </a:r>
            <a:r>
              <a:rPr lang="es-ES" u="sng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FAQ</a:t>
            </a:r>
            <a:r>
              <a:rPr lang="es-ES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 on slidesmania.com</a:t>
            </a:r>
            <a:endParaRPr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34" name="Google Shape;34;p3"/>
          <p:cNvCxnSpPr/>
          <p:nvPr/>
        </p:nvCxnSpPr>
        <p:spPr>
          <a:xfrm>
            <a:off x="7808144" y="4261524"/>
            <a:ext cx="1120200" cy="9600"/>
          </a:xfrm>
          <a:prstGeom prst="straightConnector1">
            <a:avLst/>
          </a:prstGeom>
          <a:noFill/>
          <a:ln w="38100" cap="flat" cmpd="sng">
            <a:solidFill>
              <a:srgbClr val="FFCB25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5" name="Google Shape;35;p3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31050" y="4418814"/>
            <a:ext cx="534282" cy="477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3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65332" y="4422179"/>
            <a:ext cx="530857" cy="471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3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925360" y="4423862"/>
            <a:ext cx="458935" cy="467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3">
            <a:hlinkClick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404190" y="4432274"/>
            <a:ext cx="524007" cy="450903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3"/>
          <p:cNvSpPr txBox="1"/>
          <p:nvPr/>
        </p:nvSpPr>
        <p:spPr>
          <a:xfrm>
            <a:off x="5298010" y="3605699"/>
            <a:ext cx="3682200" cy="7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>
                <a:solidFill>
                  <a:srgbClr val="252525"/>
                </a:solidFill>
                <a:latin typeface="Homemade Apple"/>
                <a:ea typeface="Homemade Apple"/>
                <a:cs typeface="Homemade Apple"/>
                <a:sym typeface="Homemade Apple"/>
              </a:rPr>
              <a:t>Sharing is caring!</a:t>
            </a:r>
            <a:endParaRPr sz="1800" b="1">
              <a:solidFill>
                <a:srgbClr val="252525"/>
              </a:solidFill>
              <a:latin typeface="Homemade Apple"/>
              <a:ea typeface="Homemade Apple"/>
              <a:cs typeface="Homemade Apple"/>
              <a:sym typeface="Homemade Appl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">
  <p:cSld name="1_1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"/>
          <p:cNvSpPr/>
          <p:nvPr/>
        </p:nvSpPr>
        <p:spPr>
          <a:xfrm>
            <a:off x="0" y="0"/>
            <a:ext cx="9144000" cy="30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4"/>
          <p:cNvSpPr/>
          <p:nvPr/>
        </p:nvSpPr>
        <p:spPr>
          <a:xfrm>
            <a:off x="524847" y="723337"/>
            <a:ext cx="8103600" cy="3758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4"/>
          <p:cNvSpPr/>
          <p:nvPr/>
        </p:nvSpPr>
        <p:spPr>
          <a:xfrm>
            <a:off x="7710612" y="3599630"/>
            <a:ext cx="675000" cy="6750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4" name="Google Shape;44;p4"/>
          <p:cNvGrpSpPr/>
          <p:nvPr/>
        </p:nvGrpSpPr>
        <p:grpSpPr>
          <a:xfrm>
            <a:off x="7907697" y="3796773"/>
            <a:ext cx="280806" cy="280701"/>
            <a:chOff x="3287087" y="2300249"/>
            <a:chExt cx="1800037" cy="1792472"/>
          </a:xfrm>
        </p:grpSpPr>
        <p:sp>
          <p:nvSpPr>
            <p:cNvPr id="45" name="Google Shape;45;p4"/>
            <p:cNvSpPr/>
            <p:nvPr/>
          </p:nvSpPr>
          <p:spPr>
            <a:xfrm>
              <a:off x="4044789" y="3195121"/>
              <a:ext cx="345000" cy="897600"/>
            </a:xfrm>
            <a:prstGeom prst="rect">
              <a:avLst/>
            </a:prstGeom>
            <a:solidFill>
              <a:srgbClr val="34A8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4"/>
            <p:cNvSpPr/>
            <p:nvPr/>
          </p:nvSpPr>
          <p:spPr>
            <a:xfrm rot="5400000">
              <a:off x="3573437" y="2731092"/>
              <a:ext cx="354900" cy="927600"/>
            </a:xfrm>
            <a:prstGeom prst="rect">
              <a:avLst/>
            </a:prstGeom>
            <a:solidFill>
              <a:srgbClr val="FBBC0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4"/>
            <p:cNvSpPr/>
            <p:nvPr/>
          </p:nvSpPr>
          <p:spPr>
            <a:xfrm rot="5400000">
              <a:off x="4388130" y="2680923"/>
              <a:ext cx="362474" cy="1035514"/>
            </a:xfrm>
            <a:custGeom>
              <a:avLst/>
              <a:gdLst/>
              <a:ahLst/>
              <a:cxnLst/>
              <a:rect l="l" t="t" r="r" b="b"/>
              <a:pathLst>
                <a:path w="362474" h="1035514" extrusionOk="0">
                  <a:moveTo>
                    <a:pt x="0" y="0"/>
                  </a:moveTo>
                  <a:lnTo>
                    <a:pt x="355037" y="0"/>
                  </a:lnTo>
                  <a:lnTo>
                    <a:pt x="362474" y="1035514"/>
                  </a:lnTo>
                  <a:lnTo>
                    <a:pt x="3" y="715846"/>
                  </a:lnTo>
                  <a:cubicBezTo>
                    <a:pt x="2" y="477231"/>
                    <a:pt x="1" y="238615"/>
                    <a:pt x="0" y="0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4"/>
            <p:cNvSpPr/>
            <p:nvPr/>
          </p:nvSpPr>
          <p:spPr>
            <a:xfrm>
              <a:off x="4044789" y="2300249"/>
              <a:ext cx="344963" cy="1083547"/>
            </a:xfrm>
            <a:custGeom>
              <a:avLst/>
              <a:gdLst/>
              <a:ahLst/>
              <a:cxnLst/>
              <a:rect l="l" t="t" r="r" b="b"/>
              <a:pathLst>
                <a:path w="344963" h="1083547" extrusionOk="0">
                  <a:moveTo>
                    <a:pt x="0" y="0"/>
                  </a:moveTo>
                  <a:lnTo>
                    <a:pt x="344963" y="0"/>
                  </a:lnTo>
                  <a:lnTo>
                    <a:pt x="344963" y="719275"/>
                  </a:lnTo>
                  <a:lnTo>
                    <a:pt x="0" y="10835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43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" name="Google Shape;49;p4"/>
          <p:cNvGrpSpPr/>
          <p:nvPr/>
        </p:nvGrpSpPr>
        <p:grpSpPr>
          <a:xfrm>
            <a:off x="623385" y="863300"/>
            <a:ext cx="247945" cy="170700"/>
            <a:chOff x="623400" y="863300"/>
            <a:chExt cx="318000" cy="170700"/>
          </a:xfrm>
        </p:grpSpPr>
        <p:sp>
          <p:nvSpPr>
            <p:cNvPr id="50" name="Google Shape;50;p4"/>
            <p:cNvSpPr/>
            <p:nvPr/>
          </p:nvSpPr>
          <p:spPr>
            <a:xfrm>
              <a:off x="623400" y="863300"/>
              <a:ext cx="318000" cy="18300"/>
            </a:xfrm>
            <a:prstGeom prst="rect">
              <a:avLst/>
            </a:pr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4"/>
            <p:cNvSpPr/>
            <p:nvPr/>
          </p:nvSpPr>
          <p:spPr>
            <a:xfrm>
              <a:off x="623400" y="939500"/>
              <a:ext cx="318000" cy="18300"/>
            </a:xfrm>
            <a:prstGeom prst="rect">
              <a:avLst/>
            </a:pr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4"/>
            <p:cNvSpPr/>
            <p:nvPr/>
          </p:nvSpPr>
          <p:spPr>
            <a:xfrm>
              <a:off x="623400" y="1015700"/>
              <a:ext cx="318000" cy="18300"/>
            </a:xfrm>
            <a:prstGeom prst="rect">
              <a:avLst/>
            </a:pr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53;p4"/>
          <p:cNvGrpSpPr/>
          <p:nvPr/>
        </p:nvGrpSpPr>
        <p:grpSpPr>
          <a:xfrm>
            <a:off x="1433400" y="2789575"/>
            <a:ext cx="6277200" cy="2353800"/>
            <a:chOff x="1438870" y="2789575"/>
            <a:chExt cx="6277200" cy="2353800"/>
          </a:xfrm>
        </p:grpSpPr>
        <p:sp>
          <p:nvSpPr>
            <p:cNvPr id="54" name="Google Shape;54;p4"/>
            <p:cNvSpPr/>
            <p:nvPr/>
          </p:nvSpPr>
          <p:spPr>
            <a:xfrm>
              <a:off x="1438870" y="2789575"/>
              <a:ext cx="6277200" cy="2353800"/>
            </a:xfrm>
            <a:prstGeom prst="round2SameRect">
              <a:avLst>
                <a:gd name="adj1" fmla="val 11615"/>
                <a:gd name="adj2" fmla="val 0"/>
              </a:avLst>
            </a:prstGeom>
            <a:solidFill>
              <a:srgbClr val="FFFFFF"/>
            </a:solidFill>
            <a:ln w="12700" cap="flat" cmpd="sng">
              <a:solidFill>
                <a:srgbClr val="D9D9D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0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5" name="Google Shape;55;p4" descr="Lupa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574390" y="2879121"/>
              <a:ext cx="324000" cy="324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">
  <p:cSld name="2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>
            <a:off x="0" y="-1"/>
            <a:ext cx="9144000" cy="4322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5"/>
          <p:cNvSpPr/>
          <p:nvPr/>
        </p:nvSpPr>
        <p:spPr>
          <a:xfrm>
            <a:off x="524847" y="547256"/>
            <a:ext cx="8103600" cy="41835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5"/>
          <p:cNvSpPr/>
          <p:nvPr/>
        </p:nvSpPr>
        <p:spPr>
          <a:xfrm>
            <a:off x="7730837" y="3900055"/>
            <a:ext cx="675000" cy="675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" name="Google Shape;60;p5" descr="Lupa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26699" y="4077539"/>
            <a:ext cx="324000" cy="324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1" name="Google Shape;61;p5"/>
          <p:cNvGrpSpPr/>
          <p:nvPr/>
        </p:nvGrpSpPr>
        <p:grpSpPr>
          <a:xfrm>
            <a:off x="623601" y="670686"/>
            <a:ext cx="302583" cy="291857"/>
            <a:chOff x="3289164" y="1673069"/>
            <a:chExt cx="1760227" cy="1756056"/>
          </a:xfrm>
        </p:grpSpPr>
        <p:sp>
          <p:nvSpPr>
            <p:cNvPr id="62" name="Google Shape;62;p5"/>
            <p:cNvSpPr/>
            <p:nvPr/>
          </p:nvSpPr>
          <p:spPr>
            <a:xfrm>
              <a:off x="356268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462597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64;p5"/>
            <p:cNvSpPr/>
            <p:nvPr/>
          </p:nvSpPr>
          <p:spPr>
            <a:xfrm rot="5400000">
              <a:off x="4075044" y="2782025"/>
              <a:ext cx="142200" cy="11520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5"/>
            <p:cNvSpPr/>
            <p:nvPr/>
          </p:nvSpPr>
          <p:spPr>
            <a:xfrm rot="2700000">
              <a:off x="3700913" y="1549434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5"/>
            <p:cNvSpPr/>
            <p:nvPr/>
          </p:nvSpPr>
          <p:spPr>
            <a:xfrm rot="-2700000" flipH="1">
              <a:off x="4494240" y="1544518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7" name="Google Shape;67;p5"/>
          <p:cNvSpPr txBox="1"/>
          <p:nvPr/>
        </p:nvSpPr>
        <p:spPr>
          <a:xfrm rot="5400000">
            <a:off x="-679350" y="47352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accent4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4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">
  <p:cSld name="2_1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/>
          <p:nvPr/>
        </p:nvSpPr>
        <p:spPr>
          <a:xfrm>
            <a:off x="0" y="-1"/>
            <a:ext cx="9144000" cy="4322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6"/>
          <p:cNvSpPr/>
          <p:nvPr/>
        </p:nvSpPr>
        <p:spPr>
          <a:xfrm>
            <a:off x="524847" y="547256"/>
            <a:ext cx="8103600" cy="41835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1" name="Google Shape;71;p6"/>
          <p:cNvGrpSpPr/>
          <p:nvPr/>
        </p:nvGrpSpPr>
        <p:grpSpPr>
          <a:xfrm>
            <a:off x="623601" y="670686"/>
            <a:ext cx="302583" cy="291857"/>
            <a:chOff x="3289164" y="1673069"/>
            <a:chExt cx="1760227" cy="1756056"/>
          </a:xfrm>
        </p:grpSpPr>
        <p:sp>
          <p:nvSpPr>
            <p:cNvPr id="72" name="Google Shape;72;p6"/>
            <p:cNvSpPr/>
            <p:nvPr/>
          </p:nvSpPr>
          <p:spPr>
            <a:xfrm>
              <a:off x="356268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6"/>
            <p:cNvSpPr/>
            <p:nvPr/>
          </p:nvSpPr>
          <p:spPr>
            <a:xfrm>
              <a:off x="462597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74;p6"/>
            <p:cNvSpPr/>
            <p:nvPr/>
          </p:nvSpPr>
          <p:spPr>
            <a:xfrm rot="5400000">
              <a:off x="4075044" y="2782025"/>
              <a:ext cx="142200" cy="11520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75;p6"/>
            <p:cNvSpPr/>
            <p:nvPr/>
          </p:nvSpPr>
          <p:spPr>
            <a:xfrm rot="2700000">
              <a:off x="3700913" y="1549434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6"/>
            <p:cNvSpPr/>
            <p:nvPr/>
          </p:nvSpPr>
          <p:spPr>
            <a:xfrm rot="-2700000" flipH="1">
              <a:off x="4494240" y="1544518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7" name="Google Shape;77;p6"/>
          <p:cNvSpPr txBox="1"/>
          <p:nvPr/>
        </p:nvSpPr>
        <p:spPr>
          <a:xfrm rot="5400000">
            <a:off x="-679350" y="47352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accent4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4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">
  <p:cSld name="4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"/>
          <p:cNvSpPr/>
          <p:nvPr/>
        </p:nvSpPr>
        <p:spPr>
          <a:xfrm>
            <a:off x="0" y="-1"/>
            <a:ext cx="9144000" cy="4322700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7"/>
          <p:cNvSpPr/>
          <p:nvPr/>
        </p:nvSpPr>
        <p:spPr>
          <a:xfrm>
            <a:off x="524847" y="547256"/>
            <a:ext cx="8103600" cy="41835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7"/>
          <p:cNvSpPr/>
          <p:nvPr/>
        </p:nvSpPr>
        <p:spPr>
          <a:xfrm>
            <a:off x="7730837" y="3900055"/>
            <a:ext cx="675000" cy="675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Google Shape;82;p7" descr="Lupa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26699" y="4077539"/>
            <a:ext cx="324000" cy="324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3" name="Google Shape;83;p7"/>
          <p:cNvGrpSpPr/>
          <p:nvPr/>
        </p:nvGrpSpPr>
        <p:grpSpPr>
          <a:xfrm>
            <a:off x="623601" y="670686"/>
            <a:ext cx="302583" cy="291857"/>
            <a:chOff x="3289164" y="1673069"/>
            <a:chExt cx="1760227" cy="1756056"/>
          </a:xfrm>
        </p:grpSpPr>
        <p:sp>
          <p:nvSpPr>
            <p:cNvPr id="84" name="Google Shape;84;p7"/>
            <p:cNvSpPr/>
            <p:nvPr/>
          </p:nvSpPr>
          <p:spPr>
            <a:xfrm>
              <a:off x="356268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7"/>
            <p:cNvSpPr/>
            <p:nvPr/>
          </p:nvSpPr>
          <p:spPr>
            <a:xfrm>
              <a:off x="462597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7"/>
            <p:cNvSpPr/>
            <p:nvPr/>
          </p:nvSpPr>
          <p:spPr>
            <a:xfrm rot="5400000">
              <a:off x="4075044" y="2782025"/>
              <a:ext cx="142200" cy="11520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7"/>
            <p:cNvSpPr/>
            <p:nvPr/>
          </p:nvSpPr>
          <p:spPr>
            <a:xfrm rot="2700000">
              <a:off x="3700913" y="1549434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7"/>
            <p:cNvSpPr/>
            <p:nvPr/>
          </p:nvSpPr>
          <p:spPr>
            <a:xfrm rot="-2700000" flipH="1">
              <a:off x="4494240" y="1544518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9" name="Google Shape;89;p7"/>
          <p:cNvSpPr txBox="1"/>
          <p:nvPr/>
        </p:nvSpPr>
        <p:spPr>
          <a:xfrm rot="5400000">
            <a:off x="-679350" y="47352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accent4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4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">
  <p:cSld name="5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8"/>
          <p:cNvSpPr/>
          <p:nvPr/>
        </p:nvSpPr>
        <p:spPr>
          <a:xfrm>
            <a:off x="0" y="-1"/>
            <a:ext cx="9144000" cy="4322700"/>
          </a:xfrm>
          <a:prstGeom prst="rect">
            <a:avLst/>
          </a:prstGeom>
          <a:solidFill>
            <a:schemeClr val="accent2"/>
          </a:solidFill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8"/>
          <p:cNvSpPr/>
          <p:nvPr/>
        </p:nvSpPr>
        <p:spPr>
          <a:xfrm>
            <a:off x="524847" y="547256"/>
            <a:ext cx="8103600" cy="41835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8"/>
          <p:cNvSpPr/>
          <p:nvPr/>
        </p:nvSpPr>
        <p:spPr>
          <a:xfrm>
            <a:off x="7730837" y="3900055"/>
            <a:ext cx="675000" cy="675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Google Shape;94;p8" descr="Lupa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26699" y="4077539"/>
            <a:ext cx="324000" cy="324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" name="Google Shape;95;p8"/>
          <p:cNvGrpSpPr/>
          <p:nvPr/>
        </p:nvGrpSpPr>
        <p:grpSpPr>
          <a:xfrm>
            <a:off x="623601" y="670686"/>
            <a:ext cx="302583" cy="291857"/>
            <a:chOff x="3289164" y="1673069"/>
            <a:chExt cx="1760227" cy="1756056"/>
          </a:xfrm>
        </p:grpSpPr>
        <p:sp>
          <p:nvSpPr>
            <p:cNvPr id="96" name="Google Shape;96;p8"/>
            <p:cNvSpPr/>
            <p:nvPr/>
          </p:nvSpPr>
          <p:spPr>
            <a:xfrm>
              <a:off x="356268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8"/>
            <p:cNvSpPr/>
            <p:nvPr/>
          </p:nvSpPr>
          <p:spPr>
            <a:xfrm>
              <a:off x="462597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8"/>
            <p:cNvSpPr/>
            <p:nvPr/>
          </p:nvSpPr>
          <p:spPr>
            <a:xfrm rot="5400000">
              <a:off x="4075044" y="2782025"/>
              <a:ext cx="142200" cy="11520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8"/>
            <p:cNvSpPr/>
            <p:nvPr/>
          </p:nvSpPr>
          <p:spPr>
            <a:xfrm rot="2700000">
              <a:off x="3700913" y="1549434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8"/>
            <p:cNvSpPr/>
            <p:nvPr/>
          </p:nvSpPr>
          <p:spPr>
            <a:xfrm rot="-2700000" flipH="1">
              <a:off x="4494240" y="1544518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1" name="Google Shape;101;p8"/>
          <p:cNvSpPr txBox="1"/>
          <p:nvPr/>
        </p:nvSpPr>
        <p:spPr>
          <a:xfrm rot="5400000">
            <a:off x="-679350" y="47352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accent4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4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">
  <p:cSld name="5_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9"/>
          <p:cNvSpPr/>
          <p:nvPr/>
        </p:nvSpPr>
        <p:spPr>
          <a:xfrm>
            <a:off x="0" y="-1"/>
            <a:ext cx="9144000" cy="4322700"/>
          </a:xfrm>
          <a:prstGeom prst="rect">
            <a:avLst/>
          </a:prstGeom>
          <a:solidFill>
            <a:schemeClr val="accent2"/>
          </a:solidFill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9"/>
          <p:cNvSpPr/>
          <p:nvPr/>
        </p:nvSpPr>
        <p:spPr>
          <a:xfrm>
            <a:off x="524850" y="547251"/>
            <a:ext cx="8103600" cy="543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5" name="Google Shape;105;p9"/>
          <p:cNvGrpSpPr/>
          <p:nvPr/>
        </p:nvGrpSpPr>
        <p:grpSpPr>
          <a:xfrm>
            <a:off x="623601" y="670686"/>
            <a:ext cx="302583" cy="291857"/>
            <a:chOff x="3289164" y="1673069"/>
            <a:chExt cx="1760227" cy="1756056"/>
          </a:xfrm>
        </p:grpSpPr>
        <p:sp>
          <p:nvSpPr>
            <p:cNvPr id="106" name="Google Shape;106;p9"/>
            <p:cNvSpPr/>
            <p:nvPr/>
          </p:nvSpPr>
          <p:spPr>
            <a:xfrm>
              <a:off x="356268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9"/>
            <p:cNvSpPr/>
            <p:nvPr/>
          </p:nvSpPr>
          <p:spPr>
            <a:xfrm>
              <a:off x="462597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9"/>
            <p:cNvSpPr/>
            <p:nvPr/>
          </p:nvSpPr>
          <p:spPr>
            <a:xfrm rot="5400000">
              <a:off x="4075044" y="2782025"/>
              <a:ext cx="142200" cy="11520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9"/>
            <p:cNvSpPr/>
            <p:nvPr/>
          </p:nvSpPr>
          <p:spPr>
            <a:xfrm rot="2700000">
              <a:off x="3700913" y="1549434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9"/>
            <p:cNvSpPr/>
            <p:nvPr/>
          </p:nvSpPr>
          <p:spPr>
            <a:xfrm rot="-2700000" flipH="1">
              <a:off x="4494240" y="1544518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1" name="Google Shape;111;p9"/>
          <p:cNvSpPr/>
          <p:nvPr/>
        </p:nvSpPr>
        <p:spPr>
          <a:xfrm>
            <a:off x="524850" y="1592613"/>
            <a:ext cx="2439600" cy="2960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9"/>
          <p:cNvSpPr/>
          <p:nvPr/>
        </p:nvSpPr>
        <p:spPr>
          <a:xfrm>
            <a:off x="3356800" y="1592613"/>
            <a:ext cx="2439600" cy="2960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9"/>
          <p:cNvSpPr/>
          <p:nvPr/>
        </p:nvSpPr>
        <p:spPr>
          <a:xfrm>
            <a:off x="6188750" y="1592613"/>
            <a:ext cx="2439600" cy="2960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9"/>
          <p:cNvSpPr txBox="1"/>
          <p:nvPr/>
        </p:nvSpPr>
        <p:spPr>
          <a:xfrm rot="5400000">
            <a:off x="-679350" y="47352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accent4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4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">
  <p:cSld name="3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"/>
          <p:cNvSpPr/>
          <p:nvPr/>
        </p:nvSpPr>
        <p:spPr>
          <a:xfrm>
            <a:off x="0" y="-1"/>
            <a:ext cx="9144000" cy="43227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0"/>
          <p:cNvSpPr/>
          <p:nvPr/>
        </p:nvSpPr>
        <p:spPr>
          <a:xfrm>
            <a:off x="524847" y="547256"/>
            <a:ext cx="8103600" cy="41835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0"/>
          <p:cNvSpPr/>
          <p:nvPr/>
        </p:nvSpPr>
        <p:spPr>
          <a:xfrm>
            <a:off x="7730837" y="3900055"/>
            <a:ext cx="675000" cy="675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10" descr="Lupa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26699" y="4077539"/>
            <a:ext cx="324000" cy="324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0" name="Google Shape;120;p10"/>
          <p:cNvGrpSpPr/>
          <p:nvPr/>
        </p:nvGrpSpPr>
        <p:grpSpPr>
          <a:xfrm>
            <a:off x="623601" y="670686"/>
            <a:ext cx="302583" cy="291857"/>
            <a:chOff x="3289164" y="1673069"/>
            <a:chExt cx="1760227" cy="1756056"/>
          </a:xfrm>
        </p:grpSpPr>
        <p:sp>
          <p:nvSpPr>
            <p:cNvPr id="121" name="Google Shape;121;p10"/>
            <p:cNvSpPr/>
            <p:nvPr/>
          </p:nvSpPr>
          <p:spPr>
            <a:xfrm>
              <a:off x="356268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10"/>
            <p:cNvSpPr/>
            <p:nvPr/>
          </p:nvSpPr>
          <p:spPr>
            <a:xfrm>
              <a:off x="4625978" y="2261420"/>
              <a:ext cx="143700" cy="11676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0"/>
            <p:cNvSpPr/>
            <p:nvPr/>
          </p:nvSpPr>
          <p:spPr>
            <a:xfrm rot="5400000">
              <a:off x="4075044" y="2782025"/>
              <a:ext cx="142200" cy="1152000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10"/>
            <p:cNvSpPr/>
            <p:nvPr/>
          </p:nvSpPr>
          <p:spPr>
            <a:xfrm rot="2700000">
              <a:off x="3700913" y="1549434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0"/>
            <p:cNvSpPr/>
            <p:nvPr/>
          </p:nvSpPr>
          <p:spPr>
            <a:xfrm rot="-2700000" flipH="1">
              <a:off x="4494240" y="1544518"/>
              <a:ext cx="143401" cy="1224002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6" name="Google Shape;126;p10"/>
          <p:cNvSpPr txBox="1"/>
          <p:nvPr/>
        </p:nvSpPr>
        <p:spPr>
          <a:xfrm rot="5400000">
            <a:off x="-679350" y="47352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accent4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4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Lexend Deca"/>
              <a:buNone/>
              <a:defRPr sz="2700" b="0" i="0" u="none" strike="noStrike" cap="none">
                <a:solidFill>
                  <a:schemeClr val="dk1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68825" y="1235900"/>
            <a:ext cx="7886700" cy="33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Lexend Deca"/>
              <a:buChar char="●"/>
              <a:defRPr sz="120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Lexend Deca"/>
              <a:buChar char="○"/>
              <a:defRPr sz="120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Lexend Deca"/>
              <a:buChar char="■"/>
              <a:defRPr sz="120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Lexend Deca"/>
              <a:buChar char="●"/>
              <a:defRPr sz="120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Lexend Deca"/>
              <a:buChar char="○"/>
              <a:defRPr sz="120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Lexend Deca"/>
              <a:buChar char="■"/>
              <a:defRPr sz="120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Lexend Deca"/>
              <a:buChar char="●"/>
              <a:defRPr sz="120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Lexend Deca"/>
              <a:buChar char="○"/>
              <a:defRPr sz="120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Lexend Deca"/>
              <a:buChar char="■"/>
              <a:defRPr sz="120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/>
          <p:nvPr/>
        </p:nvSpPr>
        <p:spPr>
          <a:xfrm rot="5400000">
            <a:off x="-679350" y="473520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accent4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100">
              <a:solidFill>
                <a:schemeClr val="accent4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grpSp>
        <p:nvGrpSpPr>
          <p:cNvPr id="9" name="Google Shape;9;p1"/>
          <p:cNvGrpSpPr/>
          <p:nvPr/>
        </p:nvGrpSpPr>
        <p:grpSpPr>
          <a:xfrm>
            <a:off x="224" y="5084325"/>
            <a:ext cx="9144083" cy="59100"/>
            <a:chOff x="5870615" y="5084325"/>
            <a:chExt cx="3273460" cy="59100"/>
          </a:xfrm>
        </p:grpSpPr>
        <p:sp>
          <p:nvSpPr>
            <p:cNvPr id="10" name="Google Shape;10;p1"/>
            <p:cNvSpPr/>
            <p:nvPr/>
          </p:nvSpPr>
          <p:spPr>
            <a:xfrm>
              <a:off x="5870615" y="5084325"/>
              <a:ext cx="818400" cy="591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Lexend Exa"/>
                <a:ea typeface="Lexend Exa"/>
                <a:cs typeface="Lexend Exa"/>
                <a:sym typeface="Lexend Exa"/>
              </a:endParaRPr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6688969" y="5084325"/>
              <a:ext cx="818400" cy="591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Lexend Exa"/>
                <a:ea typeface="Lexend Exa"/>
                <a:cs typeface="Lexend Exa"/>
                <a:sym typeface="Lexend Exa"/>
              </a:endParaRPr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7507321" y="5084325"/>
              <a:ext cx="818400" cy="591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Lexend Exa"/>
                <a:ea typeface="Lexend Exa"/>
                <a:cs typeface="Lexend Exa"/>
                <a:sym typeface="Lexend Exa"/>
              </a:endParaRPr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8325675" y="5084325"/>
              <a:ext cx="818400" cy="59100"/>
            </a:xfrm>
            <a:prstGeom prst="rect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Lexend Exa"/>
                <a:ea typeface="Lexend Exa"/>
                <a:cs typeface="Lexend Exa"/>
                <a:sym typeface="Lexend Exa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hyperlink" Target="mailto:E-mail:fatemaalzahraa_3212@limu.eduly" TargetMode="Externa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svg"/><Relationship Id="rId5" Type="http://schemas.openxmlformats.org/officeDocument/2006/relationships/image" Target="../media/image11.png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tannica.com/topic/public-enterpris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toppr.com/guides/business-environment/scales-of-business/public-enterprises-and-their-structures/#:%7E:text=%20The%20primary%20characteristics%20of%20public%20enterprises%20are%3A,the%20public.%20They%20can%20supply%20essential" TargetMode="External"/><Relationship Id="rId5" Type="http://schemas.openxmlformats.org/officeDocument/2006/relationships/hyperlink" Target="https://www.managementstudyguide.com/public-enterprises.htm" TargetMode="External"/><Relationship Id="rId4" Type="http://schemas.openxmlformats.org/officeDocument/2006/relationships/hyperlink" Target="https://www.vedantu.com/commerce/public-enterprises-and-their-structure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1"/>
          <p:cNvSpPr txBox="1"/>
          <p:nvPr/>
        </p:nvSpPr>
        <p:spPr>
          <a:xfrm>
            <a:off x="916989" y="1723286"/>
            <a:ext cx="7586354" cy="85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algn="ctr"/>
            <a:r>
              <a:rPr lang="en-US" sz="3600" dirty="0">
                <a:latin typeface="Times New Roman"/>
              </a:rPr>
              <a:t>The Definition  Public Enterprise and its the Fundamentals </a:t>
            </a:r>
            <a:endParaRPr lang="es-ES" sz="3600" dirty="0">
              <a:latin typeface="Times New Roman"/>
            </a:endParaRPr>
          </a:p>
        </p:txBody>
      </p:sp>
      <p:sp>
        <p:nvSpPr>
          <p:cNvPr id="132" name="Google Shape;132;p11"/>
          <p:cNvSpPr txBox="1"/>
          <p:nvPr/>
        </p:nvSpPr>
        <p:spPr>
          <a:xfrm>
            <a:off x="2881426" y="3508387"/>
            <a:ext cx="5379346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r>
              <a:rPr lang="es-ES" i="1" dirty="0" err="1"/>
              <a:t>By</a:t>
            </a:r>
            <a:r>
              <a:rPr lang="es-ES" i="1" dirty="0"/>
              <a:t>: </a:t>
            </a:r>
            <a:r>
              <a:rPr lang="es-ES" i="1" dirty="0" err="1"/>
              <a:t>fatima</a:t>
            </a:r>
            <a:r>
              <a:rPr lang="es-ES" i="1" dirty="0"/>
              <a:t> </a:t>
            </a:r>
            <a:r>
              <a:rPr lang="es-ES" i="1" dirty="0" err="1"/>
              <a:t>alzahraa</a:t>
            </a:r>
            <a:r>
              <a:rPr lang="es-ES" i="1" dirty="0"/>
              <a:t> </a:t>
            </a:r>
            <a:r>
              <a:rPr lang="es-ES" i="1" dirty="0" err="1"/>
              <a:t>agneaber</a:t>
            </a:r>
            <a:endParaRPr lang="en-US" dirty="0" err="1"/>
          </a:p>
          <a:p>
            <a:endParaRPr lang="es-ES" sz="1800" dirty="0"/>
          </a:p>
        </p:txBody>
      </p:sp>
      <p:pic>
        <p:nvPicPr>
          <p:cNvPr id="2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F4CEA8CB-5FA3-4C92-8CBE-D5FBC67F2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667" y="617243"/>
            <a:ext cx="1146936" cy="996760"/>
          </a:xfrm>
          <a:prstGeom prst="rect">
            <a:avLst/>
          </a:prstGeom>
        </p:spPr>
      </p:pic>
      <p:pic>
        <p:nvPicPr>
          <p:cNvPr id="3" name="Picture 3" descr="Logo&#10;&#10;Description automatically generated">
            <a:extLst>
              <a:ext uri="{FF2B5EF4-FFF2-40B4-BE49-F238E27FC236}">
                <a16:creationId xmlns:a16="http://schemas.microsoft.com/office/drawing/2014/main" id="{01EAE9CE-ABB1-4535-B2FF-41828E3E1C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494" y="615731"/>
            <a:ext cx="1146195" cy="11366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EC5D5C-11DB-45BD-94B3-1981628CD244}"/>
              </a:ext>
            </a:extLst>
          </p:cNvPr>
          <p:cNvSpPr txBox="1"/>
          <p:nvPr/>
        </p:nvSpPr>
        <p:spPr>
          <a:xfrm>
            <a:off x="110193" y="4143206"/>
            <a:ext cx="8588240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i="1" dirty="0"/>
              <a:t>ID.3212    </a:t>
            </a:r>
            <a:r>
              <a:rPr lang="en-US" sz="2000" i="1" dirty="0">
                <a:hlinkClick r:id="rId5"/>
              </a:rPr>
              <a:t>E-mail:fatemaalzahraa_3212@limu.eduly</a:t>
            </a:r>
            <a:endParaRPr lang="en-US" sz="2000"/>
          </a:p>
          <a:p>
            <a:pPr algn="l"/>
            <a:endParaRPr lang="en-US" dirty="0"/>
          </a:p>
        </p:txBody>
      </p:sp>
      <p:sp>
        <p:nvSpPr>
          <p:cNvPr id="8" name="Google Shape;133;p11">
            <a:hlinkClick r:id="" action="ppaction://hlinkshowjump?jump=nextslide"/>
          </p:cNvPr>
          <p:cNvSpPr/>
          <p:nvPr/>
        </p:nvSpPr>
        <p:spPr>
          <a:xfrm>
            <a:off x="540475" y="792700"/>
            <a:ext cx="4053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085806" y="963157"/>
            <a:ext cx="501613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/>
              <a:t>Libyan International Medical University</a:t>
            </a:r>
            <a:br>
              <a:rPr lang="en-US" b="1" dirty="0"/>
            </a:br>
            <a:r>
              <a:rPr lang="en-US" b="1" dirty="0"/>
              <a:t> Faculty of Business Administration</a:t>
            </a:r>
            <a:endParaRPr lang="ar-EG" b="1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p27"/>
          <p:cNvSpPr txBox="1"/>
          <p:nvPr/>
        </p:nvSpPr>
        <p:spPr>
          <a:xfrm>
            <a:off x="112481" y="2814883"/>
            <a:ext cx="6990900" cy="617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algn="ctr"/>
            <a:r>
              <a:rPr lang="es-ES" sz="3200" dirty="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rPr>
              <a:t>Table </a:t>
            </a:r>
            <a:r>
              <a:rPr lang="es-ES" sz="3200" dirty="0" err="1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rPr>
              <a:t>of</a:t>
            </a:r>
            <a:r>
              <a:rPr lang="es-ES" sz="3200" dirty="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rPr>
              <a:t> </a:t>
            </a:r>
            <a:r>
              <a:rPr lang="es-ES" sz="3200" dirty="0" err="1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rPr>
              <a:t>contents</a:t>
            </a:r>
            <a:endParaRPr lang="es-ES" sz="3200" dirty="0">
              <a:solidFill>
                <a:srgbClr val="666666"/>
              </a:solidFill>
              <a:latin typeface="Lexend Deca"/>
              <a:ea typeface="Lexend Deca"/>
              <a:cs typeface="Lexend Deca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s-ES" sz="3600" dirty="0">
              <a:solidFill>
                <a:srgbClr val="34A853"/>
              </a:solidFill>
              <a:latin typeface="Lexend Deca"/>
              <a:ea typeface="Lexend Deca"/>
              <a:cs typeface="Lexend Deca"/>
            </a:endParaRPr>
          </a:p>
        </p:txBody>
      </p:sp>
      <p:sp>
        <p:nvSpPr>
          <p:cNvPr id="872" name="Google Shape;872;p27">
            <a:hlinkClick r:id="" action="ppaction://hlinkshowjump?jump=firstslide"/>
          </p:cNvPr>
          <p:cNvSpPr/>
          <p:nvPr/>
        </p:nvSpPr>
        <p:spPr>
          <a:xfrm>
            <a:off x="550525" y="792675"/>
            <a:ext cx="4053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E8856B-6B2B-4D44-945D-320D37640BD9}"/>
              </a:ext>
            </a:extLst>
          </p:cNvPr>
          <p:cNvSpPr txBox="1"/>
          <p:nvPr/>
        </p:nvSpPr>
        <p:spPr>
          <a:xfrm>
            <a:off x="1431767" y="3430818"/>
            <a:ext cx="3564516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Definition of public enterprise</a:t>
            </a:r>
          </a:p>
          <a:p>
            <a:r>
              <a:rPr lang="en-US" dirty="0"/>
              <a:t>  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94B7260-4081-4F58-B944-65B33EDD3C8B}"/>
              </a:ext>
            </a:extLst>
          </p:cNvPr>
          <p:cNvCxnSpPr/>
          <p:nvPr/>
        </p:nvCxnSpPr>
        <p:spPr>
          <a:xfrm>
            <a:off x="1435085" y="3331769"/>
            <a:ext cx="6264232" cy="11133"/>
          </a:xfrm>
          <a:prstGeom prst="straightConnector1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B8F3D7D-3543-4049-B8D9-C18372E611A8}"/>
              </a:ext>
            </a:extLst>
          </p:cNvPr>
          <p:cNvSpPr txBox="1"/>
          <p:nvPr/>
        </p:nvSpPr>
        <p:spPr>
          <a:xfrm>
            <a:off x="1439512" y="3840553"/>
            <a:ext cx="651732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Describe the fundamentals of public enterprises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C0610BE-3D86-416A-A188-6055037A8195}"/>
              </a:ext>
            </a:extLst>
          </p:cNvPr>
          <p:cNvCxnSpPr/>
          <p:nvPr/>
        </p:nvCxnSpPr>
        <p:spPr>
          <a:xfrm>
            <a:off x="1439140" y="3847605"/>
            <a:ext cx="6271655" cy="3710"/>
          </a:xfrm>
          <a:prstGeom prst="straightConnector1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FBF52A-E684-45EB-B07F-20571B0DB2FB}"/>
              </a:ext>
            </a:extLst>
          </p:cNvPr>
          <p:cNvSpPr txBox="1"/>
          <p:nvPr/>
        </p:nvSpPr>
        <p:spPr>
          <a:xfrm>
            <a:off x="1439512" y="4282167"/>
            <a:ext cx="413112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/>
              <a:t>Conclusion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829321A-CC2C-4C12-81F1-F8924B2B3244}"/>
              </a:ext>
            </a:extLst>
          </p:cNvPr>
          <p:cNvCxnSpPr/>
          <p:nvPr/>
        </p:nvCxnSpPr>
        <p:spPr>
          <a:xfrm>
            <a:off x="1439159" y="4278349"/>
            <a:ext cx="6282786" cy="11133"/>
          </a:xfrm>
          <a:prstGeom prst="straightConnector1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814F4DE-1EE3-4BDD-B788-6692DC6466E4}"/>
              </a:ext>
            </a:extLst>
          </p:cNvPr>
          <p:cNvCxnSpPr/>
          <p:nvPr/>
        </p:nvCxnSpPr>
        <p:spPr>
          <a:xfrm flipV="1">
            <a:off x="1436113" y="4662548"/>
            <a:ext cx="6279076" cy="18554"/>
          </a:xfrm>
          <a:prstGeom prst="straightConnector1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6C03406-909E-4E00-BFFD-9259993F6D29}"/>
              </a:ext>
            </a:extLst>
          </p:cNvPr>
          <p:cNvSpPr txBox="1"/>
          <p:nvPr/>
        </p:nvSpPr>
        <p:spPr>
          <a:xfrm>
            <a:off x="1485898" y="4755324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dirty="0"/>
              <a:t>References</a:t>
            </a:r>
          </a:p>
        </p:txBody>
      </p:sp>
      <p:pic>
        <p:nvPicPr>
          <p:cNvPr id="20" name="Graphic 20" descr="Checklist with solid fill">
            <a:extLst>
              <a:ext uri="{FF2B5EF4-FFF2-40B4-BE49-F238E27FC236}">
                <a16:creationId xmlns:a16="http://schemas.microsoft.com/office/drawing/2014/main" id="{B856242B-F133-41D0-8995-4CD09CC08F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32365" y="819397"/>
            <a:ext cx="1782783" cy="1782783"/>
          </a:xfrm>
          <a:prstGeom prst="rect">
            <a:avLst/>
          </a:prstGeom>
        </p:spPr>
      </p:pic>
      <p:pic>
        <p:nvPicPr>
          <p:cNvPr id="21" name="Graphic 21" descr="Pencil with solid fill">
            <a:extLst>
              <a:ext uri="{FF2B5EF4-FFF2-40B4-BE49-F238E27FC236}">
                <a16:creationId xmlns:a16="http://schemas.microsoft.com/office/drawing/2014/main" id="{1A0126A1-3C86-4AC9-A71C-94B3A7E0E5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8900000">
            <a:off x="4665887" y="1051337"/>
            <a:ext cx="1307770" cy="131519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B478C27-45B5-425E-B84D-ADC15F60575B}"/>
              </a:ext>
            </a:extLst>
          </p:cNvPr>
          <p:cNvSpPr txBox="1"/>
          <p:nvPr/>
        </p:nvSpPr>
        <p:spPr>
          <a:xfrm>
            <a:off x="8889422" y="4818412"/>
            <a:ext cx="274319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4"/>
          <p:cNvSpPr/>
          <p:nvPr/>
        </p:nvSpPr>
        <p:spPr>
          <a:xfrm>
            <a:off x="1252689" y="742868"/>
            <a:ext cx="6405831" cy="3703540"/>
          </a:xfrm>
          <a:prstGeom prst="roundRect">
            <a:avLst>
              <a:gd name="adj" fmla="val 2691"/>
            </a:avLst>
          </a:prstGeom>
          <a:solidFill>
            <a:srgbClr val="FFFFFF"/>
          </a:solidFill>
          <a:ln>
            <a:noFill/>
          </a:ln>
          <a:effectLst>
            <a:outerShdw blurRad="57150" dist="952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4"/>
          <p:cNvSpPr txBox="1"/>
          <p:nvPr/>
        </p:nvSpPr>
        <p:spPr>
          <a:xfrm>
            <a:off x="1549573" y="789779"/>
            <a:ext cx="5579249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r>
              <a:rPr lang="es-ES" sz="2700" b="1" i="1" dirty="0" err="1"/>
              <a:t>Definition</a:t>
            </a:r>
            <a:r>
              <a:rPr lang="es-ES" sz="2700" b="1" i="1" dirty="0"/>
              <a:t> </a:t>
            </a:r>
            <a:r>
              <a:rPr lang="es-ES" sz="2700" b="1" i="1" dirty="0" err="1"/>
              <a:t>of</a:t>
            </a:r>
            <a:r>
              <a:rPr lang="es-ES" sz="2700" b="1" i="1" dirty="0"/>
              <a:t> </a:t>
            </a:r>
            <a:r>
              <a:rPr lang="es-ES" sz="2700" b="1" i="1" dirty="0" err="1"/>
              <a:t>public</a:t>
            </a:r>
            <a:r>
              <a:rPr lang="es-ES" sz="2700" b="1" i="1" dirty="0"/>
              <a:t> </a:t>
            </a:r>
            <a:r>
              <a:rPr lang="es-ES" sz="2700" b="1" i="1" dirty="0" err="1"/>
              <a:t>enterprise</a:t>
            </a:r>
            <a:endParaRPr lang="es-ES" sz="2700" b="1" i="1" dirty="0"/>
          </a:p>
        </p:txBody>
      </p:sp>
      <p:sp>
        <p:nvSpPr>
          <p:cNvPr id="206" name="Google Shape;206;p14"/>
          <p:cNvSpPr txBox="1"/>
          <p:nvPr/>
        </p:nvSpPr>
        <p:spPr>
          <a:xfrm>
            <a:off x="4005837" y="938527"/>
            <a:ext cx="3790753" cy="3610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r>
              <a:rPr lang="es-ES" sz="2800" dirty="0" err="1">
                <a:sym typeface="Lexend Deca"/>
              </a:rPr>
              <a:t>Public</a:t>
            </a:r>
            <a:r>
              <a:rPr lang="es-ES" sz="2800" dirty="0">
                <a:sym typeface="Lexend Deca"/>
              </a:rPr>
              <a:t> </a:t>
            </a:r>
            <a:r>
              <a:rPr lang="es-ES" sz="2800" dirty="0" err="1">
                <a:sym typeface="Lexend Deca"/>
              </a:rPr>
              <a:t>enterprise</a:t>
            </a:r>
            <a:r>
              <a:rPr lang="es-ES" sz="2800" dirty="0">
                <a:sym typeface="Lexend Deca"/>
              </a:rPr>
              <a:t>, a </a:t>
            </a:r>
            <a:r>
              <a:rPr lang="es-ES" sz="2800" dirty="0" err="1">
                <a:sym typeface="Lexend Deca"/>
              </a:rPr>
              <a:t>business</a:t>
            </a:r>
            <a:r>
              <a:rPr lang="es-ES" sz="2800" dirty="0">
                <a:sym typeface="Lexend Deca"/>
              </a:rPr>
              <a:t> </a:t>
            </a:r>
            <a:r>
              <a:rPr lang="es-ES" sz="2800" dirty="0" err="1">
                <a:sym typeface="Lexend Deca"/>
              </a:rPr>
              <a:t>organization</a:t>
            </a:r>
            <a:r>
              <a:rPr lang="es-ES" sz="2800" dirty="0">
                <a:sym typeface="Lexend Deca"/>
              </a:rPr>
              <a:t> </a:t>
            </a:r>
            <a:r>
              <a:rPr lang="es-ES" sz="2800" dirty="0" err="1">
                <a:sym typeface="Lexend Deca"/>
              </a:rPr>
              <a:t>wholly</a:t>
            </a:r>
            <a:r>
              <a:rPr lang="es-ES" sz="2800" dirty="0">
                <a:sym typeface="Lexend Deca"/>
              </a:rPr>
              <a:t> </a:t>
            </a:r>
            <a:r>
              <a:rPr lang="es-ES" sz="2800" dirty="0" err="1">
                <a:sym typeface="Lexend Deca"/>
              </a:rPr>
              <a:t>or</a:t>
            </a:r>
            <a:r>
              <a:rPr lang="es-ES" sz="2800" dirty="0">
                <a:sym typeface="Lexend Deca"/>
              </a:rPr>
              <a:t> </a:t>
            </a:r>
            <a:r>
              <a:rPr lang="es-ES" sz="2800" dirty="0" err="1">
                <a:sym typeface="Lexend Deca"/>
              </a:rPr>
              <a:t>partly</a:t>
            </a:r>
            <a:r>
              <a:rPr lang="es-ES" sz="2800" dirty="0">
                <a:sym typeface="Lexend Deca"/>
              </a:rPr>
              <a:t> </a:t>
            </a:r>
            <a:r>
              <a:rPr lang="es-ES" sz="2800" dirty="0" err="1">
                <a:sym typeface="Lexend Deca"/>
              </a:rPr>
              <a:t>owned</a:t>
            </a:r>
            <a:r>
              <a:rPr lang="es-ES" sz="2800" dirty="0">
                <a:sym typeface="Lexend Deca"/>
              </a:rPr>
              <a:t> </a:t>
            </a:r>
            <a:r>
              <a:rPr lang="es-ES" sz="2800" dirty="0" err="1">
                <a:sym typeface="Lexend Deca"/>
              </a:rPr>
              <a:t>by</a:t>
            </a:r>
            <a:r>
              <a:rPr lang="es-ES" sz="2800" dirty="0">
                <a:sym typeface="Lexend Deca"/>
              </a:rPr>
              <a:t> </a:t>
            </a:r>
            <a:r>
              <a:rPr lang="es-ES" sz="2800" dirty="0" err="1">
                <a:sym typeface="Lexend Deca"/>
              </a:rPr>
              <a:t>the</a:t>
            </a:r>
            <a:r>
              <a:rPr lang="es-ES" sz="2800" dirty="0">
                <a:sym typeface="Lexend Deca"/>
              </a:rPr>
              <a:t> </a:t>
            </a:r>
            <a:r>
              <a:rPr lang="es-ES" sz="2800" dirty="0" err="1">
                <a:sym typeface="Lexend Deca"/>
              </a:rPr>
              <a:t>state</a:t>
            </a:r>
            <a:r>
              <a:rPr lang="es-ES" sz="2800" dirty="0">
                <a:sym typeface="Lexend Deca"/>
              </a:rPr>
              <a:t> and </a:t>
            </a:r>
            <a:r>
              <a:rPr lang="es-ES" sz="2800" dirty="0" err="1">
                <a:sym typeface="Lexend Deca"/>
              </a:rPr>
              <a:t>controlled</a:t>
            </a:r>
            <a:r>
              <a:rPr lang="es-ES" sz="2800" dirty="0">
                <a:sym typeface="Lexend Deca"/>
              </a:rPr>
              <a:t> </a:t>
            </a:r>
            <a:r>
              <a:rPr lang="es-ES" sz="2800" dirty="0" err="1">
                <a:sym typeface="Lexend Deca"/>
              </a:rPr>
              <a:t>through</a:t>
            </a:r>
            <a:r>
              <a:rPr lang="es-ES" sz="2800" dirty="0">
                <a:sym typeface="Lexend Deca"/>
              </a:rPr>
              <a:t> a </a:t>
            </a:r>
            <a:r>
              <a:rPr lang="es-ES" sz="2800" dirty="0" err="1">
                <a:sym typeface="Lexend Deca"/>
              </a:rPr>
              <a:t>public</a:t>
            </a:r>
            <a:r>
              <a:rPr lang="es-ES" sz="2800" dirty="0">
                <a:sym typeface="Lexend Deca"/>
              </a:rPr>
              <a:t> </a:t>
            </a:r>
            <a:r>
              <a:rPr lang="es-ES" sz="2800" dirty="0" err="1">
                <a:sym typeface="Lexend Deca"/>
              </a:rPr>
              <a:t>authority</a:t>
            </a:r>
            <a:r>
              <a:rPr lang="es-ES" sz="2800" dirty="0">
                <a:sym typeface="Lexend Deca"/>
              </a:rPr>
              <a:t>.</a:t>
            </a:r>
            <a:endParaRPr lang="es-ES" sz="2800" dirty="0">
              <a:solidFill>
                <a:srgbClr val="434343"/>
              </a:solidFill>
              <a:latin typeface="Lexend Deca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BD733052-FAA6-4D1D-A474-3CCEA80DF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991" y="1367768"/>
            <a:ext cx="2490849" cy="214448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A6C7A3-1B3A-4B1E-881B-1E195A81F4C1}"/>
              </a:ext>
            </a:extLst>
          </p:cNvPr>
          <p:cNvSpPr txBox="1"/>
          <p:nvPr/>
        </p:nvSpPr>
        <p:spPr>
          <a:xfrm>
            <a:off x="8911689" y="4836968"/>
            <a:ext cx="25680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5"/>
          <p:cNvSpPr txBox="1"/>
          <p:nvPr/>
        </p:nvSpPr>
        <p:spPr>
          <a:xfrm>
            <a:off x="681462" y="1888892"/>
            <a:ext cx="7852907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algn="ctr"/>
            <a:r>
              <a:rPr lang="es-ES" sz="4800"/>
              <a:t>Describe the fundamentals of public enterprises</a:t>
            </a:r>
            <a:endParaRPr lang="en-US" sz="4800"/>
          </a:p>
        </p:txBody>
      </p:sp>
      <p:sp>
        <p:nvSpPr>
          <p:cNvPr id="215" name="Google Shape;215;p15">
            <a:hlinkClick r:id="" action="ppaction://hlinkshowjump?jump=firstslide"/>
          </p:cNvPr>
          <p:cNvSpPr/>
          <p:nvPr/>
        </p:nvSpPr>
        <p:spPr>
          <a:xfrm>
            <a:off x="590800" y="661825"/>
            <a:ext cx="4053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Graphic 2" descr="Group success with solid fill">
            <a:extLst>
              <a:ext uri="{FF2B5EF4-FFF2-40B4-BE49-F238E27FC236}">
                <a16:creationId xmlns:a16="http://schemas.microsoft.com/office/drawing/2014/main" id="{C781D4C6-3899-4C8B-A769-CB6175185B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80609" y="919596"/>
            <a:ext cx="1582387" cy="12372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96A28B-49A4-48B4-96D8-8D526001D5BB}"/>
              </a:ext>
            </a:extLst>
          </p:cNvPr>
          <p:cNvSpPr txBox="1"/>
          <p:nvPr/>
        </p:nvSpPr>
        <p:spPr>
          <a:xfrm>
            <a:off x="8878289" y="4788724"/>
            <a:ext cx="26422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3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9"/>
          <p:cNvSpPr txBox="1"/>
          <p:nvPr/>
        </p:nvSpPr>
        <p:spPr>
          <a:xfrm>
            <a:off x="638939" y="571480"/>
            <a:ext cx="8244196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algn="ctr"/>
            <a:r>
              <a:rPr lang="es-ES" sz="2700"/>
              <a:t>Describe the fundamentals of public enterprises</a:t>
            </a:r>
            <a:endParaRPr lang="en-US"/>
          </a:p>
        </p:txBody>
      </p:sp>
      <p:graphicFrame>
        <p:nvGraphicFramePr>
          <p:cNvPr id="476" name="Google Shape;476;p19"/>
          <p:cNvGraphicFramePr/>
          <p:nvPr>
            <p:extLst>
              <p:ext uri="{D42A27DB-BD31-4B8C-83A1-F6EECF244321}">
                <p14:modId xmlns:p14="http://schemas.microsoft.com/office/powerpoint/2010/main" val="1605652637"/>
              </p:ext>
            </p:extLst>
          </p:nvPr>
        </p:nvGraphicFramePr>
        <p:xfrm>
          <a:off x="584300" y="1667650"/>
          <a:ext cx="2294925" cy="457170"/>
        </p:xfrm>
        <a:graphic>
          <a:graphicData uri="http://schemas.openxmlformats.org/drawingml/2006/table">
            <a:tbl>
              <a:tblPr>
                <a:noFill/>
                <a:tableStyleId>{B12DE2F7-EF58-4F5A-B019-492D8A812C90}</a:tableStyleId>
              </a:tblPr>
              <a:tblGrid>
                <a:gridCol w="229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8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800" b="1">
                          <a:solidFill>
                            <a:srgbClr val="FFFFFF"/>
                          </a:solidFill>
                          <a:latin typeface="Lexend Deca"/>
                          <a:ea typeface="Lexend Deca"/>
                          <a:cs typeface="Lexend Deca"/>
                        </a:rPr>
                        <a:t>Control</a:t>
                      </a:r>
                      <a:endParaRPr lang="es-ES" sz="1800" b="1" dirty="0">
                        <a:solidFill>
                          <a:srgbClr val="FFFFFF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77" name="Google Shape;477;p19"/>
          <p:cNvGraphicFramePr/>
          <p:nvPr>
            <p:extLst>
              <p:ext uri="{D42A27DB-BD31-4B8C-83A1-F6EECF244321}">
                <p14:modId xmlns:p14="http://schemas.microsoft.com/office/powerpoint/2010/main" val="1571923016"/>
              </p:ext>
            </p:extLst>
          </p:nvPr>
        </p:nvGraphicFramePr>
        <p:xfrm>
          <a:off x="3424538" y="1667650"/>
          <a:ext cx="2294925" cy="457170"/>
        </p:xfrm>
        <a:graphic>
          <a:graphicData uri="http://schemas.openxmlformats.org/drawingml/2006/table">
            <a:tbl>
              <a:tblPr>
                <a:noFill/>
                <a:tableStyleId>{B12DE2F7-EF58-4F5A-B019-492D8A812C90}</a:tableStyleId>
              </a:tblPr>
              <a:tblGrid>
                <a:gridCol w="229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8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800" b="1">
                          <a:solidFill>
                            <a:srgbClr val="FFFFFF"/>
                          </a:solidFill>
                          <a:latin typeface="Lexend Deca"/>
                          <a:ea typeface="Lexend Deca"/>
                          <a:cs typeface="Lexend Deca"/>
                        </a:rPr>
                        <a:t>Purpose</a:t>
                      </a:r>
                      <a:endParaRPr lang="es-ES" sz="1800" b="1" dirty="0">
                        <a:solidFill>
                          <a:srgbClr val="FFFFFF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78" name="Google Shape;478;p19"/>
          <p:cNvGraphicFramePr/>
          <p:nvPr>
            <p:extLst>
              <p:ext uri="{D42A27DB-BD31-4B8C-83A1-F6EECF244321}">
                <p14:modId xmlns:p14="http://schemas.microsoft.com/office/powerpoint/2010/main" val="1988408688"/>
              </p:ext>
            </p:extLst>
          </p:nvPr>
        </p:nvGraphicFramePr>
        <p:xfrm>
          <a:off x="6264788" y="1667650"/>
          <a:ext cx="2294925" cy="457170"/>
        </p:xfrm>
        <a:graphic>
          <a:graphicData uri="http://schemas.openxmlformats.org/drawingml/2006/table">
            <a:tbl>
              <a:tblPr>
                <a:noFill/>
                <a:tableStyleId>{B12DE2F7-EF58-4F5A-B019-492D8A812C90}</a:tableStyleId>
              </a:tblPr>
              <a:tblGrid>
                <a:gridCol w="229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8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800" b="1">
                          <a:solidFill>
                            <a:srgbClr val="FFFFFF"/>
                          </a:solidFill>
                          <a:latin typeface="Lexend Deca"/>
                          <a:ea typeface="Lexend Deca"/>
                          <a:cs typeface="Lexend Deca"/>
                        </a:rPr>
                        <a:t>Monopoly</a:t>
                      </a:r>
                      <a:endParaRPr lang="es-ES" sz="1800" b="1" dirty="0">
                        <a:solidFill>
                          <a:srgbClr val="FFFFFF"/>
                        </a:solidFill>
                        <a:latin typeface="Lexend Deca"/>
                        <a:ea typeface="Lexend Deca"/>
                        <a:cs typeface="Lexend Deca"/>
                        <a:sym typeface="Lexend Deca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999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79" name="Google Shape;479;p19">
            <a:hlinkClick r:id="" action="ppaction://hlinkshowjump?jump=firstslide"/>
          </p:cNvPr>
          <p:cNvSpPr/>
          <p:nvPr/>
        </p:nvSpPr>
        <p:spPr>
          <a:xfrm>
            <a:off x="590800" y="661825"/>
            <a:ext cx="4053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97369E-5DBE-41FB-9E89-96F0F1955754}"/>
              </a:ext>
            </a:extLst>
          </p:cNvPr>
          <p:cNvSpPr txBox="1"/>
          <p:nvPr/>
        </p:nvSpPr>
        <p:spPr>
          <a:xfrm>
            <a:off x="495051" y="2198417"/>
            <a:ext cx="2542803" cy="215443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The government controls public </a:t>
            </a:r>
            <a:r>
              <a:rPr lang="en-US" sz="2000"/>
              <a:t>enterprises they are </a:t>
            </a:r>
            <a:r>
              <a:rPr lang="en-US" sz="2000" dirty="0"/>
              <a:t>autonomous or Semi-Autonomous in nature.</a:t>
            </a:r>
          </a:p>
          <a:p>
            <a:pPr algn="l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D5C882-94D2-414F-8E04-88917B79A689}"/>
              </a:ext>
            </a:extLst>
          </p:cNvPr>
          <p:cNvSpPr txBox="1"/>
          <p:nvPr/>
        </p:nvSpPr>
        <p:spPr>
          <a:xfrm>
            <a:off x="3345129" y="2198419"/>
            <a:ext cx="2453739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Purpose of a public enterprise is to serve </a:t>
            </a:r>
            <a:r>
              <a:rPr lang="en-US" sz="2000"/>
              <a:t>the public.They  </a:t>
            </a:r>
            <a:r>
              <a:rPr lang="en-US" sz="2000" dirty="0"/>
              <a:t>supply essential goods/services at </a:t>
            </a:r>
            <a:r>
              <a:rPr lang="en-US" sz="2000"/>
              <a:t>reasonable prices </a:t>
            </a:r>
            <a:endParaRPr lang="en-US" sz="18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1A29EF-644E-40F8-A0DA-0559C54521FD}"/>
              </a:ext>
            </a:extLst>
          </p:cNvPr>
          <p:cNvSpPr txBox="1"/>
          <p:nvPr/>
        </p:nvSpPr>
        <p:spPr>
          <a:xfrm>
            <a:off x="6200775" y="2196564"/>
            <a:ext cx="2743199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the public sector enterprises enjoy a monopoly in operation. For example, the State enterprises have a monopoly in </a:t>
            </a:r>
            <a:r>
              <a:rPr lang="en-US" sz="1800"/>
              <a:t>Energy production.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604D0B-971E-4C74-8C18-CF0C33F24462}"/>
              </a:ext>
            </a:extLst>
          </p:cNvPr>
          <p:cNvSpPr txBox="1"/>
          <p:nvPr/>
        </p:nvSpPr>
        <p:spPr>
          <a:xfrm>
            <a:off x="8896844" y="4792434"/>
            <a:ext cx="24567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4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3"/>
          <p:cNvSpPr txBox="1"/>
          <p:nvPr/>
        </p:nvSpPr>
        <p:spPr>
          <a:xfrm>
            <a:off x="1067402" y="1009384"/>
            <a:ext cx="32538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>
                <a:solidFill>
                  <a:schemeClr val="accent6"/>
                </a:solidFill>
                <a:latin typeface="Lexend Deca"/>
                <a:ea typeface="Lexend Deca"/>
                <a:cs typeface="Lexend Deca"/>
              </a:rPr>
              <a:t>Conclusion</a:t>
            </a:r>
            <a:endParaRPr lang="es-ES" sz="3600" dirty="0">
              <a:solidFill>
                <a:schemeClr val="accent6"/>
              </a:solidFill>
              <a:latin typeface="Lexend Deca"/>
              <a:ea typeface="Lexend Deca"/>
              <a:cs typeface="Lexend Deca"/>
            </a:endParaRPr>
          </a:p>
        </p:txBody>
      </p:sp>
      <p:sp>
        <p:nvSpPr>
          <p:cNvPr id="196" name="Google Shape;196;p13"/>
          <p:cNvSpPr txBox="1"/>
          <p:nvPr/>
        </p:nvSpPr>
        <p:spPr>
          <a:xfrm>
            <a:off x="993604" y="1706123"/>
            <a:ext cx="6803296" cy="17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r>
              <a:rPr lang="en-US" sz="2800" dirty="0">
                <a:solidFill>
                  <a:srgbClr val="666666"/>
                </a:solidFill>
                <a:latin typeface="Lexend Deca"/>
                <a:ea typeface="Lexend Deca"/>
                <a:cs typeface="Lexend Deca"/>
              </a:rPr>
              <a:t>Public enterprises are very needed in a lot of states and they help a lot </a:t>
            </a:r>
            <a:r>
              <a:rPr lang="en-US" sz="2800">
                <a:solidFill>
                  <a:srgbClr val="666666"/>
                </a:solidFill>
                <a:latin typeface="Lexend Deca"/>
                <a:ea typeface="Lexend Deca"/>
                <a:cs typeface="Lexend Deca"/>
              </a:rPr>
              <a:t>of people especially those who are financially struggling. The keep the balance between public and private </a:t>
            </a:r>
          </a:p>
        </p:txBody>
      </p:sp>
      <p:sp>
        <p:nvSpPr>
          <p:cNvPr id="197" name="Google Shape;197;p13">
            <a:hlinkClick r:id="" action="ppaction://hlinkshowjump?jump=firstslide"/>
          </p:cNvPr>
          <p:cNvSpPr/>
          <p:nvPr/>
        </p:nvSpPr>
        <p:spPr>
          <a:xfrm>
            <a:off x="590800" y="661825"/>
            <a:ext cx="4053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3"/>
          <p:cNvSpPr txBox="1"/>
          <p:nvPr/>
        </p:nvSpPr>
        <p:spPr>
          <a:xfrm>
            <a:off x="228600" y="4864300"/>
            <a:ext cx="90792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rPr>
              <a:t>The home icon is linked to the first slide.</a:t>
            </a:r>
            <a:endParaRPr sz="1000">
              <a:solidFill>
                <a:srgbClr val="666666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666666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66666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25154C-26B6-4BC8-8451-52D06D066BB7}"/>
              </a:ext>
            </a:extLst>
          </p:cNvPr>
          <p:cNvSpPr txBox="1"/>
          <p:nvPr/>
        </p:nvSpPr>
        <p:spPr>
          <a:xfrm>
            <a:off x="8870867" y="4788723"/>
            <a:ext cx="27164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5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6"/>
          <p:cNvSpPr txBox="1"/>
          <p:nvPr/>
        </p:nvSpPr>
        <p:spPr>
          <a:xfrm>
            <a:off x="1359623" y="784814"/>
            <a:ext cx="63543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/>
              <a:t>References</a:t>
            </a:r>
            <a:endParaRPr lang="en-US" sz="3600"/>
          </a:p>
        </p:txBody>
      </p:sp>
      <p:sp>
        <p:nvSpPr>
          <p:cNvPr id="224" name="Google Shape;224;p16">
            <a:hlinkClick r:id="" action="ppaction://hlinkshowjump?jump=firstslide"/>
          </p:cNvPr>
          <p:cNvSpPr/>
          <p:nvPr/>
        </p:nvSpPr>
        <p:spPr>
          <a:xfrm>
            <a:off x="590800" y="661825"/>
            <a:ext cx="4053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978BFE-56FB-4731-A876-311CA4E55B74}"/>
              </a:ext>
            </a:extLst>
          </p:cNvPr>
          <p:cNvSpPr txBox="1"/>
          <p:nvPr/>
        </p:nvSpPr>
        <p:spPr>
          <a:xfrm>
            <a:off x="547006" y="1545275"/>
            <a:ext cx="7166756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/>
              <a:t>public enterprise</a:t>
            </a:r>
            <a:r>
              <a:rPr lang="en-US" sz="1200"/>
              <a:t>. (n.d.). Encyclopedia Britannica. Retrieved November 15, 2021, from </a:t>
            </a:r>
            <a:r>
              <a:rPr lang="en-US" sz="1200" dirty="0">
                <a:hlinkClick r:id="rId3"/>
              </a:rPr>
              <a:t>https://www.britannica.com/topic/public-enterprise</a:t>
            </a:r>
            <a:endParaRPr lang="en-US" sz="1200" dirty="0"/>
          </a:p>
          <a:p>
            <a:pPr algn="l"/>
            <a:endParaRPr lang="en-US" sz="1200" dirty="0"/>
          </a:p>
          <a:p>
            <a:r>
              <a:rPr lang="en-US" sz="1200"/>
              <a:t>Vedantu. (2020, December 7). </a:t>
            </a:r>
            <a:r>
              <a:rPr lang="en-US" sz="1200" i="1"/>
              <a:t>Public Enterprises and Their Structures</a:t>
            </a:r>
            <a:r>
              <a:rPr lang="en-US" sz="1200"/>
              <a:t>. Retrieved November 15, 2021, from </a:t>
            </a:r>
            <a:r>
              <a:rPr lang="en-US" sz="1200" dirty="0">
                <a:hlinkClick r:id="rId4"/>
              </a:rPr>
              <a:t>https://www.vedantu.com/commerce/public-enterprises-and-their-structures</a:t>
            </a:r>
            <a:endParaRPr lang="en-US" sz="1200" dirty="0"/>
          </a:p>
          <a:p>
            <a:endParaRPr lang="en-US" sz="1200" dirty="0"/>
          </a:p>
          <a:p>
            <a:r>
              <a:rPr lang="en-US" sz="1200" i="1"/>
              <a:t>What are Public Enterprises ? - Origin and Importance</a:t>
            </a:r>
            <a:r>
              <a:rPr lang="en-US" sz="1200"/>
              <a:t>. (n.d.). Fatima. Retrieved November 15, 2021, from </a:t>
            </a:r>
            <a:r>
              <a:rPr lang="en-US" sz="1200" dirty="0">
                <a:hlinkClick r:id="rId5"/>
              </a:rPr>
              <a:t>https://www.managementstudyguide.com/public-enterprises.htm</a:t>
            </a:r>
            <a:endParaRPr lang="en-US" sz="1200" dirty="0"/>
          </a:p>
          <a:p>
            <a:endParaRPr lang="en-US" sz="1200" dirty="0"/>
          </a:p>
          <a:p>
            <a:r>
              <a:rPr lang="en-US" sz="1200" i="1"/>
              <a:t>Attention Required! | Cloudflare</a:t>
            </a:r>
            <a:r>
              <a:rPr lang="en-US" sz="1200"/>
              <a:t>. (n.d.). Fatima. Retrieved November 15, 2021, from </a:t>
            </a:r>
            <a:r>
              <a:rPr lang="en-US" sz="1200" dirty="0">
                <a:hlinkClick r:id="rId6"/>
              </a:rPr>
              <a:t>https://www.toppr.com/guides/business-environment/scales-of-business/public-enterprises-and-their-structures/#:%7E:text=%20The%20primary%20characteristics%20of%20public%20enterprises%20are%3A,the%20public.%20They%20can%20supply%20essential</a:t>
            </a:r>
            <a:r>
              <a:rPr lang="en-US" sz="1200"/>
              <a:t>. . .%20More%20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6754D0-D1C6-4ECE-B02C-F4812FF5471A}"/>
              </a:ext>
            </a:extLst>
          </p:cNvPr>
          <p:cNvSpPr txBox="1"/>
          <p:nvPr/>
        </p:nvSpPr>
        <p:spPr>
          <a:xfrm>
            <a:off x="8863444" y="4788723"/>
            <a:ext cx="27907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6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25"/>
          <p:cNvSpPr txBox="1"/>
          <p:nvPr/>
        </p:nvSpPr>
        <p:spPr>
          <a:xfrm>
            <a:off x="1084675" y="1887550"/>
            <a:ext cx="6990900" cy="9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000">
                <a:solidFill>
                  <a:srgbClr val="4285F4"/>
                </a:solidFill>
                <a:latin typeface="Lexend Deca"/>
                <a:ea typeface="Lexend Deca"/>
                <a:cs typeface="Lexend Deca"/>
                <a:sym typeface="Lexend Deca"/>
              </a:rPr>
              <a:t>T</a:t>
            </a:r>
            <a:r>
              <a:rPr lang="es-ES" sz="5000">
                <a:solidFill>
                  <a:srgbClr val="EA4335"/>
                </a:solidFill>
                <a:latin typeface="Lexend Deca"/>
                <a:ea typeface="Lexend Deca"/>
                <a:cs typeface="Lexend Deca"/>
                <a:sym typeface="Lexend Deca"/>
              </a:rPr>
              <a:t>h</a:t>
            </a:r>
            <a:r>
              <a:rPr lang="es-ES" sz="5000" b="0" i="0" u="none" strike="noStrike" cap="none">
                <a:solidFill>
                  <a:srgbClr val="FBBC05"/>
                </a:solidFill>
                <a:latin typeface="Lexend Deca"/>
                <a:ea typeface="Lexend Deca"/>
                <a:cs typeface="Lexend Deca"/>
                <a:sym typeface="Lexend Deca"/>
              </a:rPr>
              <a:t>a</a:t>
            </a:r>
            <a:r>
              <a:rPr lang="es-ES" sz="5000" b="0" i="0" u="none" strike="noStrike" cap="none">
                <a:solidFill>
                  <a:srgbClr val="34A853"/>
                </a:solidFill>
                <a:latin typeface="Lexend Deca"/>
                <a:ea typeface="Lexend Deca"/>
                <a:cs typeface="Lexend Deca"/>
                <a:sym typeface="Lexend Deca"/>
              </a:rPr>
              <a:t>n</a:t>
            </a:r>
            <a:r>
              <a:rPr lang="es-ES" sz="5000">
                <a:solidFill>
                  <a:srgbClr val="4285F4"/>
                </a:solidFill>
                <a:latin typeface="Lexend Deca"/>
                <a:ea typeface="Lexend Deca"/>
                <a:cs typeface="Lexend Deca"/>
                <a:sym typeface="Lexend Deca"/>
              </a:rPr>
              <a:t>k</a:t>
            </a:r>
            <a:r>
              <a:rPr lang="es-ES" sz="5000">
                <a:solidFill>
                  <a:srgbClr val="34A853"/>
                </a:solidFill>
                <a:latin typeface="Lexend Deca"/>
                <a:ea typeface="Lexend Deca"/>
                <a:cs typeface="Lexend Deca"/>
                <a:sym typeface="Lexend Deca"/>
              </a:rPr>
              <a:t> </a:t>
            </a:r>
            <a:r>
              <a:rPr lang="es-ES" sz="5000">
                <a:solidFill>
                  <a:srgbClr val="EA4335"/>
                </a:solidFill>
                <a:latin typeface="Lexend Deca"/>
                <a:ea typeface="Lexend Deca"/>
                <a:cs typeface="Lexend Deca"/>
                <a:sym typeface="Lexend Deca"/>
              </a:rPr>
              <a:t>Y</a:t>
            </a:r>
            <a:r>
              <a:rPr lang="es-ES" sz="5000">
                <a:solidFill>
                  <a:srgbClr val="FBBC05"/>
                </a:solidFill>
                <a:latin typeface="Lexend Deca"/>
                <a:ea typeface="Lexend Deca"/>
                <a:cs typeface="Lexend Deca"/>
                <a:sym typeface="Lexend Deca"/>
              </a:rPr>
              <a:t>o</a:t>
            </a:r>
            <a:r>
              <a:rPr lang="es-ES" sz="5000">
                <a:solidFill>
                  <a:srgbClr val="4285F4"/>
                </a:solidFill>
                <a:latin typeface="Lexend Deca"/>
                <a:ea typeface="Lexend Deca"/>
                <a:cs typeface="Lexend Deca"/>
                <a:sym typeface="Lexend Deca"/>
              </a:rPr>
              <a:t>u</a:t>
            </a:r>
            <a:r>
              <a:rPr lang="es-ES" sz="5000">
                <a:solidFill>
                  <a:srgbClr val="34A853"/>
                </a:solidFill>
                <a:latin typeface="Lexend Deca"/>
                <a:ea typeface="Lexend Deca"/>
                <a:cs typeface="Lexend Deca"/>
                <a:sym typeface="Lexend Deca"/>
              </a:rPr>
              <a:t> </a:t>
            </a:r>
            <a:endParaRPr sz="5000" b="0" i="0" u="none" strike="noStrike" cap="none">
              <a:solidFill>
                <a:srgbClr val="34A853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561" name="Google Shape;561;p25">
            <a:hlinkClick r:id="" action="ppaction://hlinkshowjump?jump=firstslide"/>
          </p:cNvPr>
          <p:cNvSpPr/>
          <p:nvPr/>
        </p:nvSpPr>
        <p:spPr>
          <a:xfrm>
            <a:off x="580725" y="772550"/>
            <a:ext cx="4053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2" name="Google Shape;562;p25"/>
          <p:cNvSpPr txBox="1"/>
          <p:nvPr/>
        </p:nvSpPr>
        <p:spPr>
          <a:xfrm>
            <a:off x="0" y="4864300"/>
            <a:ext cx="9079200" cy="2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>
                <a:solidFill>
                  <a:srgbClr val="666666"/>
                </a:solidFill>
                <a:latin typeface="Lexend Deca"/>
                <a:ea typeface="Lexend Deca"/>
                <a:cs typeface="Lexend Deca"/>
                <a:sym typeface="Lexend Deca"/>
              </a:rPr>
              <a:t>The hamburger button is linked to the first slide.</a:t>
            </a:r>
            <a:endParaRPr sz="1000">
              <a:solidFill>
                <a:srgbClr val="666666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666666"/>
              </a:solidFill>
              <a:latin typeface="Lexend Deca"/>
              <a:ea typeface="Lexend Deca"/>
              <a:cs typeface="Lexend Deca"/>
              <a:sym typeface="Lexend Dec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66666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6F46A7-9618-4F17-8786-AE8A261144AD}"/>
              </a:ext>
            </a:extLst>
          </p:cNvPr>
          <p:cNvSpPr txBox="1"/>
          <p:nvPr/>
        </p:nvSpPr>
        <p:spPr>
          <a:xfrm>
            <a:off x="2023999" y="2717964"/>
            <a:ext cx="445398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/>
              <a:t>Any questions?</a:t>
            </a:r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352780-97D6-4959-9447-055291451822}"/>
              </a:ext>
            </a:extLst>
          </p:cNvPr>
          <p:cNvSpPr txBox="1"/>
          <p:nvPr/>
        </p:nvSpPr>
        <p:spPr>
          <a:xfrm>
            <a:off x="8885711" y="4796146"/>
            <a:ext cx="25680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7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125_MrG_Template_SlidesMani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BBC05"/>
      </a:accent1>
      <a:accent2>
        <a:srgbClr val="EA4335"/>
      </a:accent2>
      <a:accent3>
        <a:srgbClr val="34A853"/>
      </a:accent3>
      <a:accent4>
        <a:srgbClr val="4285F4"/>
      </a:accent4>
      <a:accent5>
        <a:srgbClr val="000000"/>
      </a:accent5>
      <a:accent6>
        <a:srgbClr val="00000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313</Words>
  <Application>Microsoft Office PowerPoint</Application>
  <PresentationFormat>On-screen Show (16:9)</PresentationFormat>
  <Paragraphs>42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Lexend Exa</vt:lpstr>
      <vt:lpstr>Lexend Deca</vt:lpstr>
      <vt:lpstr>Calibri</vt:lpstr>
      <vt:lpstr>Arial</vt:lpstr>
      <vt:lpstr>Poppins</vt:lpstr>
      <vt:lpstr>Times New Roman</vt:lpstr>
      <vt:lpstr>Barlow Condensed</vt:lpstr>
      <vt:lpstr>Homemade Apple</vt:lpstr>
      <vt:lpstr>0125_MrG_Template_SlidesMania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user</cp:lastModifiedBy>
  <cp:revision>370</cp:revision>
  <dcterms:modified xsi:type="dcterms:W3CDTF">2021-11-27T11:47:59Z</dcterms:modified>
</cp:coreProperties>
</file>