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7" r:id="rId1"/>
    <p:sldMasterId id="2147483660" r:id="rId2"/>
  </p:sldMasterIdLst>
  <p:notesMasterIdLst>
    <p:notesMasterId r:id="rId40"/>
  </p:notesMasterIdLst>
  <p:sldIdLst>
    <p:sldId id="256" r:id="rId3"/>
    <p:sldId id="260" r:id="rId4"/>
    <p:sldId id="259" r:id="rId5"/>
    <p:sldId id="257" r:id="rId6"/>
    <p:sldId id="262" r:id="rId7"/>
    <p:sldId id="263" r:id="rId8"/>
    <p:sldId id="302" r:id="rId9"/>
    <p:sldId id="267" r:id="rId10"/>
    <p:sldId id="258" r:id="rId11"/>
    <p:sldId id="261" r:id="rId12"/>
    <p:sldId id="303" r:id="rId13"/>
    <p:sldId id="264" r:id="rId14"/>
    <p:sldId id="265" r:id="rId15"/>
    <p:sldId id="266" r:id="rId16"/>
    <p:sldId id="268" r:id="rId17"/>
    <p:sldId id="270" r:id="rId18"/>
    <p:sldId id="289" r:id="rId19"/>
    <p:sldId id="290" r:id="rId20"/>
    <p:sldId id="291" r:id="rId21"/>
    <p:sldId id="292" r:id="rId22"/>
    <p:sldId id="284" r:id="rId23"/>
    <p:sldId id="293" r:id="rId24"/>
    <p:sldId id="294" r:id="rId25"/>
    <p:sldId id="295" r:id="rId26"/>
    <p:sldId id="296" r:id="rId27"/>
    <p:sldId id="285" r:id="rId28"/>
    <p:sldId id="273" r:id="rId29"/>
    <p:sldId id="274" r:id="rId30"/>
    <p:sldId id="275" r:id="rId31"/>
    <p:sldId id="276" r:id="rId32"/>
    <p:sldId id="286" r:id="rId33"/>
    <p:sldId id="297" r:id="rId34"/>
    <p:sldId id="298" r:id="rId35"/>
    <p:sldId id="299" r:id="rId36"/>
    <p:sldId id="300" r:id="rId37"/>
    <p:sldId id="301" r:id="rId38"/>
    <p:sldId id="279" r:id="rId39"/>
  </p:sldIdLst>
  <p:sldSz cx="9144000" cy="5143500" type="screen16x9"/>
  <p:notesSz cx="6858000" cy="9144000"/>
  <p:embeddedFontLst>
    <p:embeddedFont>
      <p:font typeface="Roboto Condensed" panose="020B0604020202020204" charset="0"/>
      <p:regular r:id="rId41"/>
      <p:bold r:id="rId42"/>
      <p:italic r:id="rId43"/>
      <p:boldItalic r:id="rId44"/>
    </p:embeddedFont>
    <p:embeddedFont>
      <p:font typeface="Roboto Condensed Light" panose="020B0604020202020204" charset="0"/>
      <p:regular r:id="rId45"/>
      <p:bold r:id="rId46"/>
      <p:italic r:id="rId47"/>
      <p:boldItalic r:id="rId48"/>
    </p:embeddedFont>
    <p:embeddedFont>
      <p:font typeface="Arvo" panose="020B0604020202020204" charset="0"/>
      <p:regular r:id="rId49"/>
      <p:bold r:id="rId50"/>
      <p:italic r:id="rId51"/>
      <p:boldItalic r:id="rId52"/>
    </p:embeddedFont>
    <p:embeddedFont>
      <p:font typeface="Gadugi" panose="020B0502040204020203" pitchFamily="34" charset="0"/>
      <p:regular r:id="rId53"/>
      <p:bold r:id="rId54"/>
    </p:embeddedFont>
    <p:embeddedFont>
      <p:font typeface="Corbel" panose="020B0503020204020204" pitchFamily="34" charset="0"/>
      <p:regular r:id="rId55"/>
      <p:bold r:id="rId56"/>
      <p:italic r:id="rId57"/>
      <p:boldItalic r:id="rId58"/>
    </p:embeddedFont>
    <p:embeddedFont>
      <p:font typeface="Gill Sans MT" panose="020B0502020104020203" pitchFamily="34" charset="0"/>
      <p:regular r:id="rId59"/>
      <p:bold r:id="rId60"/>
      <p:italic r:id="rId61"/>
      <p:boldItalic r:id="rId6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4DD80EC6-1034-40BE-8667-D2A049A09790}">
  <a:tblStyle styleId="{4DD80EC6-1034-40BE-8667-D2A049A0979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186" autoAdjust="0"/>
  </p:normalViewPr>
  <p:slideViewPr>
    <p:cSldViewPr snapToGrid="0">
      <p:cViewPr varScale="1">
        <p:scale>
          <a:sx n="98" d="100"/>
          <a:sy n="98" d="100"/>
        </p:scale>
        <p:origin x="-558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2.fntdata"/><Relationship Id="rId47" Type="http://schemas.openxmlformats.org/officeDocument/2006/relationships/font" Target="fonts/font7.fntdata"/><Relationship Id="rId50" Type="http://schemas.openxmlformats.org/officeDocument/2006/relationships/font" Target="fonts/font10.fntdata"/><Relationship Id="rId55" Type="http://schemas.openxmlformats.org/officeDocument/2006/relationships/font" Target="fonts/font15.fntdata"/><Relationship Id="rId63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5.fntdata"/><Relationship Id="rId53" Type="http://schemas.openxmlformats.org/officeDocument/2006/relationships/font" Target="fonts/font13.fntdata"/><Relationship Id="rId58" Type="http://schemas.openxmlformats.org/officeDocument/2006/relationships/font" Target="fonts/font18.fntdata"/><Relationship Id="rId66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font" Target="fonts/font21.fntdata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3.fntdata"/><Relationship Id="rId48" Type="http://schemas.openxmlformats.org/officeDocument/2006/relationships/font" Target="fonts/font8.fntdata"/><Relationship Id="rId56" Type="http://schemas.openxmlformats.org/officeDocument/2006/relationships/font" Target="fonts/font16.fntdata"/><Relationship Id="rId64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font" Target="fonts/font11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font" Target="fonts/font6.fntdata"/><Relationship Id="rId59" Type="http://schemas.openxmlformats.org/officeDocument/2006/relationships/font" Target="fonts/font19.fntdata"/><Relationship Id="rId20" Type="http://schemas.openxmlformats.org/officeDocument/2006/relationships/slide" Target="slides/slide18.xml"/><Relationship Id="rId41" Type="http://schemas.openxmlformats.org/officeDocument/2006/relationships/font" Target="fonts/font1.fntdata"/><Relationship Id="rId54" Type="http://schemas.openxmlformats.org/officeDocument/2006/relationships/font" Target="fonts/font14.fntdata"/><Relationship Id="rId62" Type="http://schemas.openxmlformats.org/officeDocument/2006/relationships/font" Target="fonts/font2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9.fntdata"/><Relationship Id="rId57" Type="http://schemas.openxmlformats.org/officeDocument/2006/relationships/font" Target="fonts/font17.fntdata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font" Target="fonts/font4.fntdata"/><Relationship Id="rId52" Type="http://schemas.openxmlformats.org/officeDocument/2006/relationships/font" Target="fonts/font12.fntdata"/><Relationship Id="rId60" Type="http://schemas.openxmlformats.org/officeDocument/2006/relationships/font" Target="fonts/font20.fntdata"/><Relationship Id="rId65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2211897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773854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24737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738284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73755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198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330653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971742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985534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35ed75ccf_0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35ed75ccf_0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239117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60324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0" name="Google Shape;500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3153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91375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33854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Google Shape;374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46294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44126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5929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50136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2258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2358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544483" y="657775"/>
            <a:ext cx="1299300" cy="4329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12" name="Google Shape;12;p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Google Shape;14;p2"/>
          <p:cNvGrpSpPr/>
          <p:nvPr/>
        </p:nvGrpSpPr>
        <p:grpSpPr>
          <a:xfrm rot="10800000" flipH="1">
            <a:off x="1" y="1090763"/>
            <a:ext cx="8847502" cy="2961975"/>
            <a:chOff x="-8178042" y="-4493254"/>
            <a:chExt cx="19483598" cy="6522736"/>
          </a:xfrm>
        </p:grpSpPr>
        <p:sp>
          <p:nvSpPr>
            <p:cNvPr id="15" name="Google Shape;15;p2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Google Shape;17;p2"/>
          <p:cNvGrpSpPr/>
          <p:nvPr/>
        </p:nvGrpSpPr>
        <p:grpSpPr>
          <a:xfrm>
            <a:off x="3677236" y="4278349"/>
            <a:ext cx="5480829" cy="432996"/>
            <a:chOff x="5582265" y="4646738"/>
            <a:chExt cx="5480829" cy="432996"/>
          </a:xfrm>
        </p:grpSpPr>
        <p:sp>
          <p:nvSpPr>
            <p:cNvPr id="18" name="Google Shape;18;p2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" name="Google Shape;19;p2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Google Shape;20;p2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685800" y="1090750"/>
            <a:ext cx="5367900" cy="296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A5B3-B207-4359-858E-4CE56C053667}" type="datetimeFigureOut">
              <a:rPr lang="en-US" smtClean="0"/>
              <a:t>4/27/2019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448-3223-4B48-B151-AAC512843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661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880181"/>
            <a:ext cx="7475220" cy="219456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54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3115890"/>
            <a:ext cx="6576822" cy="1022855"/>
          </a:xfrm>
        </p:spPr>
        <p:txBody>
          <a:bodyPr anchor="t">
            <a:normAutofit/>
          </a:bodyPr>
          <a:lstStyle>
            <a:lvl1pPr marL="0" indent="0" algn="ctr">
              <a:buNone/>
              <a:defRPr sz="165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A5B3-B207-4359-858E-4CE56C053667}" type="datetimeFigureOut">
              <a:rPr lang="en-US" smtClean="0"/>
              <a:t>4/27/2019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448-3223-4B48-B151-AAC51284342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3015306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8581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1543049"/>
            <a:ext cx="3566160" cy="301752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1543050"/>
            <a:ext cx="3566160" cy="301752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A5B3-B207-4359-858E-4CE56C053667}" type="datetimeFigureOut">
              <a:rPr lang="en-US" smtClean="0"/>
              <a:t>4/27/2019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448-3223-4B48-B151-AAC512843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339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1501133"/>
            <a:ext cx="3566160" cy="58293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041112"/>
            <a:ext cx="3566160" cy="25374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499274"/>
            <a:ext cx="3566160" cy="58293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039492"/>
            <a:ext cx="3566160" cy="25374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A5B3-B207-4359-858E-4CE56C053667}" type="datetimeFigureOut">
              <a:rPr lang="en-US" smtClean="0"/>
              <a:t>4/27/2019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448-3223-4B48-B151-AAC512843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706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A5B3-B207-4359-858E-4CE56C053667}" type="datetimeFigureOut">
              <a:rPr lang="en-US" smtClean="0"/>
              <a:t>4/27/2019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448-3223-4B48-B151-AAC512843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563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buClrTx/>
            </a:pPr>
            <a:fld id="{7F90A5B3-B207-4359-858E-4CE56C053667}" type="datetimeFigureOut">
              <a:rPr lang="en-US" kern="1200" smtClean="0">
                <a:solidFill>
                  <a:srgbClr val="A6B727"/>
                </a:solidFill>
                <a:latin typeface="Corbel" panose="020B0503020204020204"/>
                <a:ea typeface="+mn-ea"/>
                <a:cs typeface="+mn-cs"/>
              </a:rPr>
              <a:pPr defTabSz="342900">
                <a:buClrTx/>
              </a:pPr>
              <a:t>4/27/2019</a:t>
            </a:fld>
            <a:endParaRPr lang="en-US" kern="1200">
              <a:solidFill>
                <a:srgbClr val="A6B727"/>
              </a:solidFill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buClrTx/>
            </a:pPr>
            <a:endParaRPr lang="en-US" kern="1200">
              <a:solidFill>
                <a:srgbClr val="A6B727"/>
              </a:solidFill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buClrTx/>
            </a:pPr>
            <a:fld id="{6C4F7448-3223-4B48-B151-AAC512843429}" type="slidenum">
              <a:rPr lang="en-US" kern="1200" smtClean="0">
                <a:solidFill>
                  <a:srgbClr val="A6B727"/>
                </a:solidFill>
                <a:latin typeface="Corbel" panose="020B0503020204020204"/>
                <a:ea typeface="+mn-ea"/>
                <a:cs typeface="+mn-cs"/>
              </a:rPr>
              <a:pPr defTabSz="342900">
                <a:buClrTx/>
              </a:pPr>
              <a:t>‹#›</a:t>
            </a:fld>
            <a:endParaRPr lang="en-US" kern="1200">
              <a:solidFill>
                <a:srgbClr val="A6B727"/>
              </a:solidFill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1542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822960"/>
            <a:ext cx="2948940" cy="130302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19" y="822960"/>
            <a:ext cx="3909060" cy="349758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125980"/>
            <a:ext cx="2948940" cy="22631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75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A5B3-B207-4359-858E-4CE56C053667}" type="datetimeFigureOut">
              <a:rPr lang="en-US" smtClean="0"/>
              <a:t>4/27/2019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448-3223-4B48-B151-AAC512843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0827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822960"/>
            <a:ext cx="2948940" cy="130302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59936" y="802385"/>
            <a:ext cx="4574286" cy="360045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125980"/>
            <a:ext cx="2948940" cy="216027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75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A5B3-B207-4359-858E-4CE56C053667}" type="datetimeFigureOut">
              <a:rPr lang="en-US" smtClean="0"/>
              <a:t>4/27/2019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448-3223-4B48-B151-AAC512843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1414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A5B3-B207-4359-858E-4CE56C053667}" type="datetimeFigureOut">
              <a:rPr lang="en-US" smtClean="0"/>
              <a:t>4/27/2019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448-3223-4B48-B151-AAC512843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99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71500"/>
            <a:ext cx="1743075" cy="4057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571500"/>
            <a:ext cx="5572125" cy="4057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A5B3-B207-4359-858E-4CE56C053667}" type="datetimeFigureOut">
              <a:rPr lang="en-US" smtClean="0"/>
              <a:t>4/27/2019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448-3223-4B48-B151-AAC512843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999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/>
          <p:nvPr/>
        </p:nvSpPr>
        <p:spPr>
          <a:xfrm>
            <a:off x="5697214" y="2635519"/>
            <a:ext cx="889200" cy="2964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25" name="Google Shape;25;p3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26" name="Google Shape;26;p3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28" name="Google Shape;28;p3"/>
          <p:cNvGrpSpPr/>
          <p:nvPr/>
        </p:nvGrpSpPr>
        <p:grpSpPr>
          <a:xfrm rot="10800000" flipH="1">
            <a:off x="-2" y="2924826"/>
            <a:ext cx="6589087" cy="2027268"/>
            <a:chOff x="-9894852" y="-4493254"/>
            <a:chExt cx="21200407" cy="6522740"/>
          </a:xfrm>
        </p:grpSpPr>
        <p:sp>
          <p:nvSpPr>
            <p:cNvPr id="29" name="Google Shape;29;p3"/>
            <p:cNvSpPr/>
            <p:nvPr/>
          </p:nvSpPr>
          <p:spPr>
            <a:xfrm>
              <a:off x="-9894852" y="-4493114"/>
              <a:ext cx="146853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0" name="Google Shape;30;p3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31" name="Google Shape;31;p3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32" name="Google Shape;32;p3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3" name="Google Shape;33;p3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34" name="Google Shape;34;p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3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" name="Google Shape;36;p3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37" name="Google Shape;37;p3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8;p3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9" name="Google Shape;39;p3"/>
          <p:cNvSpPr txBox="1">
            <a:spLocks noGrp="1"/>
          </p:cNvSpPr>
          <p:nvPr>
            <p:ph type="ctrTitle"/>
          </p:nvPr>
        </p:nvSpPr>
        <p:spPr>
          <a:xfrm>
            <a:off x="463525" y="2871148"/>
            <a:ext cx="4094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subTitle" idx="1"/>
          </p:nvPr>
        </p:nvSpPr>
        <p:spPr>
          <a:xfrm>
            <a:off x="463525" y="3975449"/>
            <a:ext cx="409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1pPr>
            <a:lvl2pPr lvl="1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2pPr>
            <a:lvl3pPr lvl="2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3pPr>
            <a:lvl4pPr lvl="3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4pPr>
            <a:lvl5pPr lvl="4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5pPr>
            <a:lvl6pPr lvl="5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6pPr>
            <a:lvl7pPr lvl="6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7pPr>
            <a:lvl8pPr lvl="7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8pPr>
            <a:lvl9pPr lvl="8" rtl="0">
              <a:spcBef>
                <a:spcPts val="1000"/>
              </a:spcBef>
              <a:spcAft>
                <a:spcPts val="100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4"/>
          <p:cNvSpPr/>
          <p:nvPr/>
        </p:nvSpPr>
        <p:spPr>
          <a:xfrm>
            <a:off x="7544483" y="657775"/>
            <a:ext cx="1299300" cy="4329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44" name="Google Shape;44;p4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45" name="Google Shape;45;p4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4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47" name="Google Shape;47;p4"/>
          <p:cNvGrpSpPr/>
          <p:nvPr/>
        </p:nvGrpSpPr>
        <p:grpSpPr>
          <a:xfrm rot="10800000" flipH="1">
            <a:off x="1" y="1090763"/>
            <a:ext cx="8847502" cy="2961975"/>
            <a:chOff x="-8178042" y="-4493254"/>
            <a:chExt cx="19483598" cy="6522736"/>
          </a:xfrm>
        </p:grpSpPr>
        <p:sp>
          <p:nvSpPr>
            <p:cNvPr id="48" name="Google Shape;48;p4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49" name="Google Shape;49;p4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sp>
        <p:nvSpPr>
          <p:cNvPr id="50" name="Google Shape;50;p4"/>
          <p:cNvSpPr txBox="1">
            <a:spLocks noGrp="1"/>
          </p:cNvSpPr>
          <p:nvPr>
            <p:ph type="body" idx="1"/>
          </p:nvPr>
        </p:nvSpPr>
        <p:spPr>
          <a:xfrm>
            <a:off x="829775" y="1202000"/>
            <a:ext cx="5090700" cy="2745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3000"/>
              <a:buChar char="▰"/>
              <a:defRPr sz="3000" i="1">
                <a:solidFill>
                  <a:srgbClr val="FFFFFF"/>
                </a:solidFill>
              </a:defRPr>
            </a:lvl1pPr>
            <a:lvl2pPr marL="914400" lvl="1" indent="-419100" rtl="0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2pPr>
            <a:lvl3pPr marL="1371600" lvl="2" indent="-419100" rtl="0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3pPr>
            <a:lvl4pPr marL="1828800" lvl="3" indent="-419100" rtl="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4pPr>
            <a:lvl5pPr marL="2286000" lvl="4" indent="-419100" rtl="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5pPr>
            <a:lvl6pPr marL="2743200" lvl="5" indent="-419100" rtl="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6pPr>
            <a:lvl7pPr marL="3200400" lvl="6" indent="-419100" rtl="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7pPr>
            <a:lvl8pPr marL="3657600" lvl="7" indent="-419100" rtl="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8pPr>
            <a:lvl9pPr marL="4114800" lvl="8" indent="-41910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Char char="▻"/>
              <a:defRPr sz="3000" i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4"/>
          <p:cNvSpPr txBox="1"/>
          <p:nvPr/>
        </p:nvSpPr>
        <p:spPr>
          <a:xfrm>
            <a:off x="286600" y="1014575"/>
            <a:ext cx="6765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>
                <a:solidFill>
                  <a:srgbClr val="FF9800"/>
                </a:solidFill>
              </a:rPr>
              <a:t>“</a:t>
            </a:r>
            <a:endParaRPr sz="7200" b="1">
              <a:solidFill>
                <a:srgbClr val="FF9800"/>
              </a:solidFill>
            </a:endParaRPr>
          </a:p>
        </p:txBody>
      </p:sp>
      <p:grpSp>
        <p:nvGrpSpPr>
          <p:cNvPr id="52" name="Google Shape;52;p4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53" name="Google Shape;53;p4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4" name="Google Shape;54;p4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55" name="Google Shape;55;p4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6;p4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7" name="Google Shape;57;p4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58" name="Google Shape;58;p4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9;p4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0" name="Google Shape;60;p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5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63" name="Google Shape;63;p5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64" name="Google Shape;64;p5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65" name="Google Shape;65;p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66" name="Google Shape;66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67" name="Google Shape;67;p5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68" name="Google Shape;68;p5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69" name="Google Shape;69;p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70" name="Google Shape;70;p5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71" name="Google Shape;71;p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2" name="Google Shape;72;p5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73" name="Google Shape;73;p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5" name="Google Shape;75;p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76" name="Google Shape;76;p5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5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8" name="Google Shape;78;p5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5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▰"/>
              <a:defRPr/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SzPts val="2400"/>
              <a:buChar char="▻"/>
              <a:defRPr/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SzPts val="2400"/>
              <a:buChar char="▻"/>
              <a:defRPr/>
            </a:lvl9pPr>
          </a:lstStyle>
          <a:p>
            <a:endParaRPr/>
          </a:p>
        </p:txBody>
      </p:sp>
      <p:sp>
        <p:nvSpPr>
          <p:cNvPr id="80" name="Google Shape;80;p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6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83" name="Google Shape;83;p6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Google Shape;84;p6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Google Shape;85;p6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Google Shape;86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Google Shape;87;p6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Google Shape;88;p6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Google Shape;89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Google Shape;90;p6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91" name="Google Shape;91;p6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2" name="Google Shape;92;p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Google Shape;93;p6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5" name="Google Shape;95;p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Google Shape;96;p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6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8" name="Google Shape;98;p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6"/>
          <p:cNvSpPr txBox="1">
            <a:spLocks noGrp="1"/>
          </p:cNvSpPr>
          <p:nvPr>
            <p:ph type="body" idx="1"/>
          </p:nvPr>
        </p:nvSpPr>
        <p:spPr>
          <a:xfrm>
            <a:off x="814275" y="1537988"/>
            <a:ext cx="3378300" cy="272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0" name="Google Shape;100;p6"/>
          <p:cNvSpPr txBox="1">
            <a:spLocks noGrp="1"/>
          </p:cNvSpPr>
          <p:nvPr>
            <p:ph type="body" idx="2"/>
          </p:nvPr>
        </p:nvSpPr>
        <p:spPr>
          <a:xfrm>
            <a:off x="4396123" y="1537988"/>
            <a:ext cx="3378300" cy="272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1" name="Google Shape;101;p6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oogle Shape;103;p7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104" name="Google Shape;104;p7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05" name="Google Shape;105;p7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06" name="Google Shape;106;p7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07" name="Google Shape;107;p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08" name="Google Shape;108;p7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09" name="Google Shape;109;p7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10" name="Google Shape;110;p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11" name="Google Shape;111;p7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12" name="Google Shape;112;p7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3" name="Google Shape;113;p7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14" name="Google Shape;114;p7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15;p7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6" name="Google Shape;116;p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17" name="Google Shape;117;p7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19" name="Google Shape;119;p7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7"/>
          <p:cNvSpPr txBox="1">
            <a:spLocks noGrp="1"/>
          </p:cNvSpPr>
          <p:nvPr>
            <p:ph type="body" idx="1"/>
          </p:nvPr>
        </p:nvSpPr>
        <p:spPr>
          <a:xfrm>
            <a:off x="870450" y="1545076"/>
            <a:ext cx="2247900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▻"/>
              <a:defRPr sz="1800"/>
            </a:lvl9pPr>
          </a:lstStyle>
          <a:p>
            <a:endParaRPr/>
          </a:p>
        </p:txBody>
      </p:sp>
      <p:sp>
        <p:nvSpPr>
          <p:cNvPr id="121" name="Google Shape;121;p7"/>
          <p:cNvSpPr txBox="1">
            <a:spLocks noGrp="1"/>
          </p:cNvSpPr>
          <p:nvPr>
            <p:ph type="body" idx="2"/>
          </p:nvPr>
        </p:nvSpPr>
        <p:spPr>
          <a:xfrm>
            <a:off x="3233637" y="1545076"/>
            <a:ext cx="2247900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▻"/>
              <a:defRPr sz="1800"/>
            </a:lvl9pPr>
          </a:lstStyle>
          <a:p>
            <a:endParaRPr/>
          </a:p>
        </p:txBody>
      </p:sp>
      <p:sp>
        <p:nvSpPr>
          <p:cNvPr id="122" name="Google Shape;122;p7"/>
          <p:cNvSpPr txBox="1">
            <a:spLocks noGrp="1"/>
          </p:cNvSpPr>
          <p:nvPr>
            <p:ph type="body" idx="3"/>
          </p:nvPr>
        </p:nvSpPr>
        <p:spPr>
          <a:xfrm>
            <a:off x="5540650" y="1545076"/>
            <a:ext cx="2247900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▻"/>
              <a:defRPr sz="1800"/>
            </a:lvl9pPr>
          </a:lstStyle>
          <a:p>
            <a:endParaRPr/>
          </a:p>
        </p:txBody>
      </p:sp>
      <p:sp>
        <p:nvSpPr>
          <p:cNvPr id="123" name="Google Shape;123;p7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oogle Shape;144;p9"/>
          <p:cNvGrpSpPr/>
          <p:nvPr/>
        </p:nvGrpSpPr>
        <p:grpSpPr>
          <a:xfrm>
            <a:off x="2466138" y="4472723"/>
            <a:ext cx="6686825" cy="670795"/>
            <a:chOff x="5589288" y="4472723"/>
            <a:chExt cx="6686825" cy="670795"/>
          </a:xfrm>
        </p:grpSpPr>
        <p:sp>
          <p:nvSpPr>
            <p:cNvPr id="145" name="Google Shape;145;p9"/>
            <p:cNvSpPr/>
            <p:nvPr/>
          </p:nvSpPr>
          <p:spPr>
            <a:xfrm rot="10800000">
              <a:off x="5589288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6" name="Google Shape;146;p9"/>
            <p:cNvGrpSpPr/>
            <p:nvPr/>
          </p:nvGrpSpPr>
          <p:grpSpPr>
            <a:xfrm flipH="1">
              <a:off x="5748896" y="4472723"/>
              <a:ext cx="6527217" cy="670795"/>
              <a:chOff x="-10101302" y="330075"/>
              <a:chExt cx="16532971" cy="1699506"/>
            </a:xfrm>
          </p:grpSpPr>
          <p:sp>
            <p:nvSpPr>
              <p:cNvPr id="147" name="Google Shape;147;p9"/>
              <p:cNvSpPr/>
              <p:nvPr/>
            </p:nvSpPr>
            <p:spPr>
              <a:xfrm>
                <a:off x="-10101302" y="330081"/>
                <a:ext cx="148464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148;p9"/>
              <p:cNvSpPr/>
              <p:nvPr/>
            </p:nvSpPr>
            <p:spPr>
              <a:xfrm>
                <a:off x="4732169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9" name="Google Shape;149;p9"/>
            <p:cNvGrpSpPr/>
            <p:nvPr/>
          </p:nvGrpSpPr>
          <p:grpSpPr>
            <a:xfrm flipH="1">
              <a:off x="5592255" y="4646738"/>
              <a:ext cx="6682918" cy="304563"/>
              <a:chOff x="-30922586" y="330075"/>
              <a:chExt cx="37293070" cy="1699569"/>
            </a:xfrm>
          </p:grpSpPr>
          <p:sp>
            <p:nvSpPr>
              <p:cNvPr id="150" name="Google Shape;150;p9"/>
              <p:cNvSpPr/>
              <p:nvPr/>
            </p:nvSpPr>
            <p:spPr>
              <a:xfrm>
                <a:off x="-30922586" y="330144"/>
                <a:ext cx="355881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9"/>
              <p:cNvSpPr/>
              <p:nvPr/>
            </p:nvSpPr>
            <p:spPr>
              <a:xfrm>
                <a:off x="4670984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52" name="Google Shape;152;p9"/>
          <p:cNvSpPr txBox="1">
            <a:spLocks noGrp="1"/>
          </p:cNvSpPr>
          <p:nvPr>
            <p:ph type="body" idx="1"/>
          </p:nvPr>
        </p:nvSpPr>
        <p:spPr>
          <a:xfrm>
            <a:off x="2682800" y="4636500"/>
            <a:ext cx="60042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</a:lstStyle>
          <a:p>
            <a:endParaRPr/>
          </a:p>
        </p:txBody>
      </p:sp>
      <p:sp>
        <p:nvSpPr>
          <p:cNvPr id="153" name="Google Shape;153;p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54" name="Google Shape;154;p9"/>
          <p:cNvGrpSpPr/>
          <p:nvPr/>
        </p:nvGrpSpPr>
        <p:grpSpPr>
          <a:xfrm rot="10800000">
            <a:off x="-8" y="-2"/>
            <a:ext cx="2202830" cy="670795"/>
            <a:chOff x="5575242" y="4472723"/>
            <a:chExt cx="2202830" cy="670795"/>
          </a:xfrm>
        </p:grpSpPr>
        <p:sp>
          <p:nvSpPr>
            <p:cNvPr id="155" name="Google Shape;155;p9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6" name="Google Shape;156;p9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57" name="Google Shape;157;p9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58;p9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9" name="Google Shape;159;p9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60" name="Google Shape;160;p9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61;p9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0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64" name="Google Shape;164;p10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65" name="Google Shape;165;p1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6" name="Google Shape;166;p1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67" name="Google Shape;167;p1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1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9" name="Google Shape;169;p1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0" name="Google Shape;170;p1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1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72" name="Google Shape;172;p10"/>
          <p:cNvGrpSpPr/>
          <p:nvPr/>
        </p:nvGrpSpPr>
        <p:grpSpPr>
          <a:xfrm rot="10800000">
            <a:off x="-8" y="-2"/>
            <a:ext cx="2202830" cy="670795"/>
            <a:chOff x="5575242" y="4472723"/>
            <a:chExt cx="2202830" cy="670795"/>
          </a:xfrm>
        </p:grpSpPr>
        <p:sp>
          <p:nvSpPr>
            <p:cNvPr id="173" name="Google Shape;173;p1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4" name="Google Shape;174;p1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75" name="Google Shape;175;p1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1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7" name="Google Shape;177;p1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8" name="Google Shape;178;p1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79;p1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173355" y="182881"/>
            <a:ext cx="8793480" cy="4783454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661782"/>
            <a:ext cx="7475220" cy="219456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54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2902226"/>
            <a:ext cx="6575895" cy="1041124"/>
          </a:xfrm>
        </p:spPr>
        <p:txBody>
          <a:bodyPr>
            <a:normAutofit/>
          </a:bodyPr>
          <a:lstStyle>
            <a:lvl1pPr marL="0" indent="0" algn="ctr">
              <a:buNone/>
              <a:defRPr sz="1650">
                <a:solidFill>
                  <a:srgbClr val="FFFFFF"/>
                </a:solidFill>
              </a:defRPr>
            </a:lvl1pPr>
            <a:lvl2pPr marL="342900" indent="0" algn="ctr">
              <a:buNone/>
              <a:defRPr sz="1650"/>
            </a:lvl2pPr>
            <a:lvl3pPr marL="685800" indent="0" algn="ctr">
              <a:buNone/>
              <a:defRPr sz="165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F90A5B3-B207-4359-858E-4CE56C053667}" type="datetimeFigureOut">
              <a:rPr lang="en-US" smtClean="0"/>
              <a:t>4/27/2019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4F7448-3223-4B48-B151-AAC51284342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280035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164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▰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6" r:id="rId8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173355" y="182881"/>
            <a:ext cx="8793480" cy="478345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457200"/>
            <a:ext cx="7406640" cy="1017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1543050"/>
            <a:ext cx="7404653" cy="3028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4667871"/>
            <a:ext cx="174680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4/27/2019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4667871"/>
            <a:ext cx="353833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4667871"/>
            <a:ext cx="127966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24794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50"/>
        </a:spcBef>
        <a:buClr>
          <a:schemeClr val="accent1"/>
        </a:buClr>
        <a:buSzPct val="80000"/>
        <a:buFont typeface="Corbel" pitchFamily="34" charset="0"/>
        <a:buChar char="•"/>
        <a:defRPr sz="165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5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35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6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2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4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65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8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2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microsoft.com/office/2007/relationships/hdphoto" Target="../media/hdphoto2.wdp"/><Relationship Id="rId4" Type="http://schemas.openxmlformats.org/officeDocument/2006/relationships/image" Target="../media/image14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1"/>
          <p:cNvSpPr txBox="1">
            <a:spLocks noGrp="1"/>
          </p:cNvSpPr>
          <p:nvPr>
            <p:ph type="ctrTitle"/>
          </p:nvPr>
        </p:nvSpPr>
        <p:spPr>
          <a:xfrm>
            <a:off x="685800" y="1090750"/>
            <a:ext cx="5367900" cy="296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Pancreatitis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3CEE112-5385-4238-A421-47D1AB1DD208}"/>
              </a:ext>
            </a:extLst>
          </p:cNvPr>
          <p:cNvSpPr txBox="1"/>
          <p:nvPr/>
        </p:nvSpPr>
        <p:spPr>
          <a:xfrm>
            <a:off x="104768" y="166448"/>
            <a:ext cx="832247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7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causes of acinar cell injury </a:t>
            </a:r>
          </a:p>
        </p:txBody>
      </p:sp>
      <p:sp>
        <p:nvSpPr>
          <p:cNvPr id="5" name="Rectangle: Top Corners Rounded 4">
            <a:extLst>
              <a:ext uri="{FF2B5EF4-FFF2-40B4-BE49-F238E27FC236}">
                <a16:creationId xmlns:a16="http://schemas.microsoft.com/office/drawing/2014/main" xmlns="" id="{46109F9B-C745-436A-9AA6-61F518D631EF}"/>
              </a:ext>
            </a:extLst>
          </p:cNvPr>
          <p:cNvSpPr/>
          <p:nvPr/>
        </p:nvSpPr>
        <p:spPr>
          <a:xfrm>
            <a:off x="292015" y="1816612"/>
            <a:ext cx="2378869" cy="1014413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92D050"/>
                </a:solidFill>
                <a:latin typeface="Corbel" panose="020B0503020204020204"/>
              </a:rPr>
              <a:t>Pancreatic duct obstruction</a:t>
            </a:r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xmlns="" id="{1C9F9E18-8448-41F2-B420-1CF7BBD884F1}"/>
              </a:ext>
            </a:extLst>
          </p:cNvPr>
          <p:cNvSpPr/>
          <p:nvPr/>
        </p:nvSpPr>
        <p:spPr>
          <a:xfrm>
            <a:off x="2964646" y="1476269"/>
            <a:ext cx="2378869" cy="1014413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92D050"/>
                </a:solidFill>
                <a:latin typeface="Corbel" panose="020B0503020204020204"/>
              </a:rPr>
              <a:t>Primary acinar cell injury</a:t>
            </a:r>
          </a:p>
        </p:txBody>
      </p:sp>
      <p:sp>
        <p:nvSpPr>
          <p:cNvPr id="7" name="Rectangle: Top Corners Rounded 6">
            <a:extLst>
              <a:ext uri="{FF2B5EF4-FFF2-40B4-BE49-F238E27FC236}">
                <a16:creationId xmlns:a16="http://schemas.microsoft.com/office/drawing/2014/main" xmlns="" id="{404CD4B3-8FAA-4E81-A71F-6788FED407FF}"/>
              </a:ext>
            </a:extLst>
          </p:cNvPr>
          <p:cNvSpPr/>
          <p:nvPr/>
        </p:nvSpPr>
        <p:spPr>
          <a:xfrm>
            <a:off x="5580147" y="1682714"/>
            <a:ext cx="3271838" cy="1014413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92D050"/>
                </a:solidFill>
                <a:latin typeface="Corbel" panose="020B0503020204020204"/>
              </a:rPr>
              <a:t>Defective intracellular transport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xmlns="" id="{4C31E11A-9700-441C-B9AD-72949D1AE9E9}"/>
              </a:ext>
            </a:extLst>
          </p:cNvPr>
          <p:cNvSpPr/>
          <p:nvPr/>
        </p:nvSpPr>
        <p:spPr>
          <a:xfrm>
            <a:off x="1379930" y="2900207"/>
            <a:ext cx="447676" cy="4000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xmlns="" id="{0394AF72-AB1A-46BC-AE86-CC883DF143CF}"/>
              </a:ext>
            </a:extLst>
          </p:cNvPr>
          <p:cNvSpPr/>
          <p:nvPr/>
        </p:nvSpPr>
        <p:spPr>
          <a:xfrm>
            <a:off x="4348162" y="2567399"/>
            <a:ext cx="447676" cy="4000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xmlns="" id="{AFEC3A3C-7C77-41F4-805B-A7A5DB092CEC}"/>
              </a:ext>
            </a:extLst>
          </p:cNvPr>
          <p:cNvSpPr/>
          <p:nvPr/>
        </p:nvSpPr>
        <p:spPr>
          <a:xfrm>
            <a:off x="7316394" y="2824630"/>
            <a:ext cx="447676" cy="4000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C4634495-2890-41DE-89BE-FDBDD7B9529D}"/>
              </a:ext>
            </a:extLst>
          </p:cNvPr>
          <p:cNvSpPr/>
          <p:nvPr/>
        </p:nvSpPr>
        <p:spPr>
          <a:xfrm>
            <a:off x="171160" y="3342963"/>
            <a:ext cx="2746175" cy="13825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1800" b="1" kern="1200" dirty="0">
                <a:solidFill>
                  <a:srgbClr val="FFFFFF"/>
                </a:solidFill>
                <a:latin typeface="Corbel" panose="020B0503020204020204"/>
              </a:rPr>
              <a:t>Interstitial edema , blood flow impairment and ischemia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FE6C1051-A529-405D-A0CA-D494FB81EE78}"/>
              </a:ext>
            </a:extLst>
          </p:cNvPr>
          <p:cNvSpPr/>
          <p:nvPr/>
        </p:nvSpPr>
        <p:spPr>
          <a:xfrm>
            <a:off x="2964646" y="3044166"/>
            <a:ext cx="3359954" cy="18753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1800" b="1" kern="1200" dirty="0">
                <a:solidFill>
                  <a:srgbClr val="FFFFFF"/>
                </a:solidFill>
                <a:latin typeface="Corbel" panose="020B0503020204020204"/>
              </a:rPr>
              <a:t>Activation of both extra and intracellular pro-enzymes ( trypsinogen ) due to release of lysosomal hydrolase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1A7DB460-85BA-478E-A256-EC55DA40FD80}"/>
              </a:ext>
            </a:extLst>
          </p:cNvPr>
          <p:cNvSpPr/>
          <p:nvPr/>
        </p:nvSpPr>
        <p:spPr>
          <a:xfrm>
            <a:off x="6490661" y="3342963"/>
            <a:ext cx="2386640" cy="13825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1800" b="1" kern="1200" dirty="0">
                <a:solidFill>
                  <a:srgbClr val="FFFFFF"/>
                </a:solidFill>
                <a:latin typeface="Corbel" panose="020B0503020204020204"/>
              </a:rPr>
              <a:t>Activation of  only intracellular enzymes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50DBBA6-387D-4782-B3F9-14DDEB4E7714}"/>
              </a:ext>
            </a:extLst>
          </p:cNvPr>
          <p:cNvSpPr txBox="1"/>
          <p:nvPr/>
        </p:nvSpPr>
        <p:spPr>
          <a:xfrm>
            <a:off x="277688" y="834544"/>
            <a:ext cx="26012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1800" b="1" kern="1200" dirty="0">
                <a:latin typeface="Corbel" panose="020B0503020204020204"/>
                <a:ea typeface="+mn-ea"/>
                <a:cs typeface="+mn-cs"/>
              </a:rPr>
              <a:t>Gallstones , Pancreatic secretion plugs , ampullary neoplasms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CD0DAF9E-2736-404C-8CA3-DC085051FCF0}"/>
              </a:ext>
            </a:extLst>
          </p:cNvPr>
          <p:cNvSpPr txBox="1"/>
          <p:nvPr/>
        </p:nvSpPr>
        <p:spPr>
          <a:xfrm>
            <a:off x="2793203" y="831669"/>
            <a:ext cx="2726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1800" b="1" kern="1200" dirty="0">
                <a:latin typeface="Corbel" panose="020B0503020204020204"/>
                <a:ea typeface="+mn-ea"/>
                <a:cs typeface="+mn-cs"/>
              </a:rPr>
              <a:t>Trauma , alcoholism , drugs , mumps , ischemia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96490A30-A248-4597-BCC2-36C0A9E2D443}"/>
              </a:ext>
            </a:extLst>
          </p:cNvPr>
          <p:cNvSpPr txBox="1"/>
          <p:nvPr/>
        </p:nvSpPr>
        <p:spPr>
          <a:xfrm>
            <a:off x="5514958" y="770979"/>
            <a:ext cx="3362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1800" b="1" kern="1200" dirty="0">
                <a:latin typeface="Corbel" panose="020B0503020204020204"/>
                <a:ea typeface="+mn-ea"/>
                <a:cs typeface="+mn-cs"/>
              </a:rPr>
              <a:t>Development is unclear but is associated with pancreatic duct obstruction and alcoholism</a:t>
            </a:r>
          </a:p>
        </p:txBody>
      </p:sp>
    </p:spTree>
    <p:extLst>
      <p:ext uri="{BB962C8B-B14F-4D97-AF65-F5344CB8AC3E}">
        <p14:creationId xmlns:p14="http://schemas.microsoft.com/office/powerpoint/2010/main" val="1334558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xmlns="" id="{B94CC1B9-6B98-4CC5-9F00-C41C8EF6306C}"/>
              </a:ext>
            </a:extLst>
          </p:cNvPr>
          <p:cNvSpPr/>
          <p:nvPr/>
        </p:nvSpPr>
        <p:spPr>
          <a:xfrm>
            <a:off x="2202656" y="1595438"/>
            <a:ext cx="4048125" cy="1771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FFFFFF"/>
                </a:solidFill>
                <a:latin typeface="Corbel" panose="020B0503020204020204"/>
              </a:rPr>
              <a:t>Role of alcoholism in acute pancreatitis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F057F7CD-57E7-40F0-B741-FD046F375D3F}"/>
              </a:ext>
            </a:extLst>
          </p:cNvPr>
          <p:cNvSpPr/>
          <p:nvPr/>
        </p:nvSpPr>
        <p:spPr>
          <a:xfrm>
            <a:off x="1581150" y="304800"/>
            <a:ext cx="5762625" cy="8477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1800" b="1" kern="1200" dirty="0">
                <a:solidFill>
                  <a:srgbClr val="FFFFFF"/>
                </a:solidFill>
                <a:latin typeface="Corbel" panose="020B0503020204020204"/>
              </a:rPr>
              <a:t>Increase pancreatic juice secretion leading to obstructive plugs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FA028277-79DC-4738-962A-52B090CAA64E}"/>
              </a:ext>
            </a:extLst>
          </p:cNvPr>
          <p:cNvSpPr/>
          <p:nvPr/>
        </p:nvSpPr>
        <p:spPr>
          <a:xfrm>
            <a:off x="257175" y="3467100"/>
            <a:ext cx="3781425" cy="1333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1800" b="1" kern="1200" dirty="0">
                <a:solidFill>
                  <a:srgbClr val="FFFFFF"/>
                </a:solidFill>
                <a:latin typeface="Corbel" panose="020B0503020204020204"/>
              </a:rPr>
              <a:t>Stimulate acinar cells to release cytokines which recruit neutrophils leading to inflammation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1D7C5A5F-1A7F-4976-8D01-5FACF38B129A}"/>
              </a:ext>
            </a:extLst>
          </p:cNvPr>
          <p:cNvSpPr/>
          <p:nvPr/>
        </p:nvSpPr>
        <p:spPr>
          <a:xfrm>
            <a:off x="4414838" y="3243968"/>
            <a:ext cx="4362450" cy="16566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1800" b="1" kern="1200" dirty="0">
                <a:solidFill>
                  <a:srgbClr val="FFFFFF"/>
                </a:solidFill>
                <a:latin typeface="Corbel" panose="020B0503020204020204"/>
              </a:rPr>
              <a:t>Pancreatic duct distention due to obstruction , can lead fusion between zymogen granules and lysosomal granules 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xmlns="" id="{BEACB047-83CA-49B7-873D-2223D1539774}"/>
              </a:ext>
            </a:extLst>
          </p:cNvPr>
          <p:cNvSpPr/>
          <p:nvPr/>
        </p:nvSpPr>
        <p:spPr>
          <a:xfrm rot="18622898">
            <a:off x="6186561" y="2838686"/>
            <a:ext cx="342900" cy="333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xmlns="" id="{AAB6807E-E5EF-4738-B09F-0A4D66E21F31}"/>
              </a:ext>
            </a:extLst>
          </p:cNvPr>
          <p:cNvSpPr/>
          <p:nvPr/>
        </p:nvSpPr>
        <p:spPr>
          <a:xfrm rot="10800000">
            <a:off x="4400550" y="1200503"/>
            <a:ext cx="342900" cy="333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xmlns="" id="{7114AF86-8F40-49BC-800A-F4D26B4C6054}"/>
              </a:ext>
            </a:extLst>
          </p:cNvPr>
          <p:cNvSpPr/>
          <p:nvPr/>
        </p:nvSpPr>
        <p:spPr>
          <a:xfrm rot="2798913">
            <a:off x="2138436" y="3022863"/>
            <a:ext cx="342900" cy="333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</p:spTree>
    <p:extLst>
      <p:ext uri="{BB962C8B-B14F-4D97-AF65-F5344CB8AC3E}">
        <p14:creationId xmlns:p14="http://schemas.microsoft.com/office/powerpoint/2010/main" val="2795486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Top Corners Rounded 2">
            <a:extLst>
              <a:ext uri="{FF2B5EF4-FFF2-40B4-BE49-F238E27FC236}">
                <a16:creationId xmlns:a16="http://schemas.microsoft.com/office/drawing/2014/main" xmlns="" id="{27BB3856-DFC9-444C-8C3C-95F40D2FFAAA}"/>
              </a:ext>
            </a:extLst>
          </p:cNvPr>
          <p:cNvSpPr/>
          <p:nvPr/>
        </p:nvSpPr>
        <p:spPr>
          <a:xfrm>
            <a:off x="647700" y="291052"/>
            <a:ext cx="7848600" cy="632874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700" b="1" kern="1200" dirty="0">
                <a:solidFill>
                  <a:schemeClr val="bg1">
                    <a:lumMod val="95000"/>
                  </a:schemeClr>
                </a:solidFill>
                <a:latin typeface="Corbel" panose="020B0503020204020204"/>
              </a:rPr>
              <a:t>Consequences of trypsinogen activation to Trypsin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C96C448-DDAD-4B84-B700-A32B1C2E5549}"/>
              </a:ext>
            </a:extLst>
          </p:cNvPr>
          <p:cNvSpPr txBox="1"/>
          <p:nvPr/>
        </p:nvSpPr>
        <p:spPr>
          <a:xfrm>
            <a:off x="3195638" y="1561884"/>
            <a:ext cx="2752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Trypsin ( protease 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7A8C866-2D17-4685-A620-60226F4BBEA3}"/>
              </a:ext>
            </a:extLst>
          </p:cNvPr>
          <p:cNvSpPr txBox="1"/>
          <p:nvPr/>
        </p:nvSpPr>
        <p:spPr>
          <a:xfrm>
            <a:off x="5819775" y="2659473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2400" b="1" kern="1200" dirty="0" err="1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Prophospholipase</a:t>
            </a:r>
            <a:endParaRPr lang="en-US" sz="2400" b="1" kern="1200" dirty="0">
              <a:solidFill>
                <a:srgbClr val="FF0000"/>
              </a:solidFill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E421498-E77B-4C11-8200-413639A9167E}"/>
              </a:ext>
            </a:extLst>
          </p:cNvPr>
          <p:cNvSpPr txBox="1"/>
          <p:nvPr/>
        </p:nvSpPr>
        <p:spPr>
          <a:xfrm>
            <a:off x="5948364" y="3362325"/>
            <a:ext cx="29003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21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Phospholipase + Lipase ( already active 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004F358-F2B7-4C3D-B4CE-B77865F90884}"/>
              </a:ext>
            </a:extLst>
          </p:cNvPr>
          <p:cNvSpPr txBox="1"/>
          <p:nvPr/>
        </p:nvSpPr>
        <p:spPr>
          <a:xfrm>
            <a:off x="3324225" y="2659473"/>
            <a:ext cx="2266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400" b="1" kern="1200" dirty="0" err="1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Proelastase</a:t>
            </a:r>
            <a:endParaRPr lang="en-US" sz="2400" b="1" kern="1200" dirty="0">
              <a:solidFill>
                <a:srgbClr val="FF0000"/>
              </a:solidFill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861D455-3CA1-41B1-A4C7-73B47B952467}"/>
              </a:ext>
            </a:extLst>
          </p:cNvPr>
          <p:cNvSpPr txBox="1"/>
          <p:nvPr/>
        </p:nvSpPr>
        <p:spPr>
          <a:xfrm>
            <a:off x="3219450" y="3582801"/>
            <a:ext cx="237172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Elastase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CFEF4F3-ACD5-42C4-8451-15D20D33B282}"/>
              </a:ext>
            </a:extLst>
          </p:cNvPr>
          <p:cNvSpPr txBox="1"/>
          <p:nvPr/>
        </p:nvSpPr>
        <p:spPr>
          <a:xfrm>
            <a:off x="6105525" y="4391025"/>
            <a:ext cx="24574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Fat necrosis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C6FE129-5166-49AE-8525-802336912007}"/>
              </a:ext>
            </a:extLst>
          </p:cNvPr>
          <p:cNvSpPr txBox="1"/>
          <p:nvPr/>
        </p:nvSpPr>
        <p:spPr>
          <a:xfrm>
            <a:off x="3471863" y="4391025"/>
            <a:ext cx="22002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Hemorrhage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xmlns="" id="{A85F3982-EF43-4F14-AAAB-56E01D564AF0}"/>
              </a:ext>
            </a:extLst>
          </p:cNvPr>
          <p:cNvSpPr/>
          <p:nvPr/>
        </p:nvSpPr>
        <p:spPr>
          <a:xfrm>
            <a:off x="4286250" y="2000465"/>
            <a:ext cx="285750" cy="6362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xmlns="" id="{C108E4B9-8106-4F15-8DD2-AF5FA90D75C2}"/>
              </a:ext>
            </a:extLst>
          </p:cNvPr>
          <p:cNvSpPr/>
          <p:nvPr/>
        </p:nvSpPr>
        <p:spPr>
          <a:xfrm rot="19208919">
            <a:off x="6068106" y="1886703"/>
            <a:ext cx="293913" cy="8816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xmlns="" id="{4527E4F4-FC5D-4564-9242-BD5CA80CCA48}"/>
              </a:ext>
            </a:extLst>
          </p:cNvPr>
          <p:cNvSpPr/>
          <p:nvPr/>
        </p:nvSpPr>
        <p:spPr>
          <a:xfrm>
            <a:off x="4305300" y="3098053"/>
            <a:ext cx="266700" cy="4847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xmlns="" id="{E7067F25-7F72-4A9E-A2ED-776F1A320DEC}"/>
              </a:ext>
            </a:extLst>
          </p:cNvPr>
          <p:cNvSpPr/>
          <p:nvPr/>
        </p:nvSpPr>
        <p:spPr>
          <a:xfrm>
            <a:off x="4314825" y="3975216"/>
            <a:ext cx="257175" cy="4847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xmlns="" id="{C741AB89-9443-402A-8623-9157A84CAEC9}"/>
              </a:ext>
            </a:extLst>
          </p:cNvPr>
          <p:cNvSpPr/>
          <p:nvPr/>
        </p:nvSpPr>
        <p:spPr>
          <a:xfrm>
            <a:off x="7186613" y="3049883"/>
            <a:ext cx="266700" cy="3612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xmlns="" id="{AAB22583-D897-4E7A-9BBF-AA466797FFEA}"/>
              </a:ext>
            </a:extLst>
          </p:cNvPr>
          <p:cNvSpPr/>
          <p:nvPr/>
        </p:nvSpPr>
        <p:spPr>
          <a:xfrm>
            <a:off x="7191375" y="4077905"/>
            <a:ext cx="257175" cy="3924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96728B3-FF8A-475D-B91D-BB5ED6325F7D}"/>
              </a:ext>
            </a:extLst>
          </p:cNvPr>
          <p:cNvSpPr txBox="1"/>
          <p:nvPr/>
        </p:nvSpPr>
        <p:spPr>
          <a:xfrm>
            <a:off x="1864519" y="4391025"/>
            <a:ext cx="196691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proteolysis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5CD23479-8BF3-4A84-BC4D-FA0DA7A175D4}"/>
              </a:ext>
            </a:extLst>
          </p:cNvPr>
          <p:cNvSpPr txBox="1"/>
          <p:nvPr/>
        </p:nvSpPr>
        <p:spPr>
          <a:xfrm>
            <a:off x="1307015" y="2659472"/>
            <a:ext cx="15734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Factor XII activation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6381B9D-0945-48C4-97FE-201609AF689F}"/>
              </a:ext>
            </a:extLst>
          </p:cNvPr>
          <p:cNvSpPr txBox="1"/>
          <p:nvPr/>
        </p:nvSpPr>
        <p:spPr>
          <a:xfrm>
            <a:off x="137273" y="3718751"/>
            <a:ext cx="27432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Thrombus formation</a:t>
            </a:r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xmlns="" id="{7C38AF35-046B-4CD5-853E-CDE154203FFE}"/>
              </a:ext>
            </a:extLst>
          </p:cNvPr>
          <p:cNvSpPr/>
          <p:nvPr/>
        </p:nvSpPr>
        <p:spPr>
          <a:xfrm rot="2878869">
            <a:off x="2751103" y="1730154"/>
            <a:ext cx="210638" cy="10587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xmlns="" id="{D29526AC-B352-4E9A-9F15-2EDE48F054D5}"/>
              </a:ext>
            </a:extLst>
          </p:cNvPr>
          <p:cNvSpPr/>
          <p:nvPr/>
        </p:nvSpPr>
        <p:spPr>
          <a:xfrm>
            <a:off x="2030004" y="3372949"/>
            <a:ext cx="274346" cy="3924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xmlns="" id="{8C8AFF5A-0D9B-4BB9-8C7F-A0AA42B6B431}"/>
              </a:ext>
            </a:extLst>
          </p:cNvPr>
          <p:cNvSpPr/>
          <p:nvPr/>
        </p:nvSpPr>
        <p:spPr>
          <a:xfrm rot="933503" flipH="1">
            <a:off x="3252091" y="2025543"/>
            <a:ext cx="256184" cy="24446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</p:spTree>
    <p:extLst>
      <p:ext uri="{BB962C8B-B14F-4D97-AF65-F5344CB8AC3E}">
        <p14:creationId xmlns:p14="http://schemas.microsoft.com/office/powerpoint/2010/main" val="633109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82B60EE-C4B3-4D24-8697-7A22C2CECC5A}"/>
              </a:ext>
            </a:extLst>
          </p:cNvPr>
          <p:cNvSpPr txBox="1"/>
          <p:nvPr/>
        </p:nvSpPr>
        <p:spPr>
          <a:xfrm>
            <a:off x="4669660" y="280169"/>
            <a:ext cx="36266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33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Acute pancreatitis symptoms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0AFE286-3335-4C6B-A7D9-56DE4C996D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428" b="4629"/>
          <a:stretch/>
        </p:blipFill>
        <p:spPr>
          <a:xfrm>
            <a:off x="432129" y="390525"/>
            <a:ext cx="3626615" cy="42291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CF4B149-F664-40BC-96E0-AB56200D7D41}"/>
              </a:ext>
            </a:extLst>
          </p:cNvPr>
          <p:cNvSpPr txBox="1"/>
          <p:nvPr/>
        </p:nvSpPr>
        <p:spPr>
          <a:xfrm>
            <a:off x="4352925" y="1543050"/>
            <a:ext cx="4444672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Epigastric abdominal pain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Onset : </a:t>
            </a:r>
            <a:r>
              <a:rPr lang="en-US" sz="2100" kern="1200" dirty="0">
                <a:latin typeface="Corbel" panose="020B0503020204020204"/>
                <a:ea typeface="+mn-ea"/>
                <a:cs typeface="+mn-cs"/>
              </a:rPr>
              <a:t>sudden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Course : </a:t>
            </a:r>
            <a:r>
              <a:rPr lang="en-US" sz="2100" kern="1200" dirty="0">
                <a:latin typeface="Corbel" panose="020B0503020204020204"/>
                <a:ea typeface="+mn-ea"/>
                <a:cs typeface="+mn-cs"/>
              </a:rPr>
              <a:t>progressive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Duration : </a:t>
            </a:r>
            <a:r>
              <a:rPr lang="en-US" sz="2100" kern="1200" dirty="0">
                <a:latin typeface="Corbel" panose="020B0503020204020204"/>
                <a:ea typeface="+mn-ea"/>
                <a:cs typeface="+mn-cs"/>
              </a:rPr>
              <a:t>15-60 min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Radiation : </a:t>
            </a:r>
            <a:r>
              <a:rPr lang="en-US" sz="2100" kern="1200" dirty="0">
                <a:latin typeface="Corbel" panose="020B0503020204020204"/>
                <a:ea typeface="+mn-ea"/>
                <a:cs typeface="+mn-cs"/>
              </a:rPr>
              <a:t>usually to the upper back , and occasionally to left shoulder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Severity : </a:t>
            </a:r>
            <a:r>
              <a:rPr lang="en-US" sz="2100" kern="1200" dirty="0">
                <a:latin typeface="Corbel" panose="020B0503020204020204"/>
                <a:ea typeface="+mn-ea"/>
                <a:cs typeface="+mn-cs"/>
              </a:rPr>
              <a:t>mild to severe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Associated symptoms : </a:t>
            </a:r>
            <a:r>
              <a:rPr lang="en-US" sz="2100" kern="1200" dirty="0">
                <a:latin typeface="Corbel" panose="020B0503020204020204"/>
                <a:ea typeface="+mn-ea"/>
                <a:cs typeface="+mn-cs"/>
              </a:rPr>
              <a:t>nausea , vomiting , loss of appetite</a:t>
            </a:r>
            <a:endParaRPr lang="en-US" sz="1350" kern="1200" dirty="0"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68363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3DD59FC-2740-4BD7-923B-67220649F3AD}"/>
              </a:ext>
            </a:extLst>
          </p:cNvPr>
          <p:cNvSpPr txBox="1"/>
          <p:nvPr/>
        </p:nvSpPr>
        <p:spPr>
          <a:xfrm>
            <a:off x="1628775" y="352426"/>
            <a:ext cx="58864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7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Important signs of acute pancreatitis</a:t>
            </a:r>
          </a:p>
        </p:txBody>
      </p:sp>
      <p:sp>
        <p:nvSpPr>
          <p:cNvPr id="4" name="Trapezoid 3">
            <a:extLst>
              <a:ext uri="{FF2B5EF4-FFF2-40B4-BE49-F238E27FC236}">
                <a16:creationId xmlns:a16="http://schemas.microsoft.com/office/drawing/2014/main" xmlns="" id="{F7CE5499-FDD7-4E9A-91AA-543A2E769E99}"/>
              </a:ext>
            </a:extLst>
          </p:cNvPr>
          <p:cNvSpPr/>
          <p:nvPr/>
        </p:nvSpPr>
        <p:spPr>
          <a:xfrm>
            <a:off x="323850" y="1209675"/>
            <a:ext cx="3438525" cy="316254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1- guarding and rebound tenderness</a:t>
            </a:r>
          </a:p>
          <a:p>
            <a:pPr algn="ctr" defTabSz="342900">
              <a:buClrTx/>
            </a:pP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Absence on examination since the inflammation is principally retroperitoneal</a:t>
            </a:r>
          </a:p>
        </p:txBody>
      </p:sp>
      <p:sp>
        <p:nvSpPr>
          <p:cNvPr id="5" name="Trapezoid 4">
            <a:extLst>
              <a:ext uri="{FF2B5EF4-FFF2-40B4-BE49-F238E27FC236}">
                <a16:creationId xmlns:a16="http://schemas.microsoft.com/office/drawing/2014/main" xmlns="" id="{71688740-7C5E-456B-9E98-E5398A56D6E5}"/>
              </a:ext>
            </a:extLst>
          </p:cNvPr>
          <p:cNvSpPr/>
          <p:nvPr/>
        </p:nvSpPr>
        <p:spPr>
          <a:xfrm>
            <a:off x="4062713" y="1209675"/>
            <a:ext cx="4466564" cy="316254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2-Skin discoloration due to severe pancreatitis with hemorrhage , on flanks ( </a:t>
            </a:r>
            <a:r>
              <a:rPr lang="en-US" sz="2100" b="1" kern="1200" dirty="0">
                <a:solidFill>
                  <a:srgbClr val="FF0000"/>
                </a:solidFill>
                <a:latin typeface="Corbel" panose="020B0503020204020204"/>
              </a:rPr>
              <a:t>Grey turner’s sign </a:t>
            </a: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) , on </a:t>
            </a:r>
            <a:r>
              <a:rPr lang="en-US" sz="2100" b="1" kern="1200" dirty="0" err="1">
                <a:solidFill>
                  <a:srgbClr val="FFFFFF"/>
                </a:solidFill>
                <a:latin typeface="Corbel" panose="020B0503020204020204"/>
              </a:rPr>
              <a:t>periumbilicus</a:t>
            </a: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 ( </a:t>
            </a:r>
            <a:r>
              <a:rPr lang="en-US" sz="2100" b="1" kern="1200" dirty="0">
                <a:solidFill>
                  <a:srgbClr val="FF0000"/>
                </a:solidFill>
                <a:latin typeface="Corbel" panose="020B0503020204020204"/>
              </a:rPr>
              <a:t>Cullen’s sign</a:t>
            </a: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 ) </a:t>
            </a:r>
          </a:p>
        </p:txBody>
      </p:sp>
    </p:spTree>
    <p:extLst>
      <p:ext uri="{BB962C8B-B14F-4D97-AF65-F5344CB8AC3E}">
        <p14:creationId xmlns:p14="http://schemas.microsoft.com/office/powerpoint/2010/main" val="34994745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54D9475-6ABD-430C-9E4A-6F4143FBB1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421" y="355922"/>
            <a:ext cx="7413584" cy="435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1519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6" name="Google Shape;376;p25"/>
          <p:cNvGrpSpPr/>
          <p:nvPr/>
        </p:nvGrpSpPr>
        <p:grpSpPr>
          <a:xfrm>
            <a:off x="552885" y="1385750"/>
            <a:ext cx="8044527" cy="2067200"/>
            <a:chOff x="185742" y="1287960"/>
            <a:chExt cx="8044527" cy="2067200"/>
          </a:xfrm>
        </p:grpSpPr>
        <p:sp>
          <p:nvSpPr>
            <p:cNvPr id="377" name="Google Shape;377;p25"/>
            <p:cNvSpPr/>
            <p:nvPr/>
          </p:nvSpPr>
          <p:spPr>
            <a:xfrm>
              <a:off x="6978450" y="1287960"/>
              <a:ext cx="1243800" cy="414300"/>
            </a:xfrm>
            <a:prstGeom prst="triangle">
              <a:avLst>
                <a:gd name="adj" fmla="val 0"/>
              </a:avLst>
            </a:prstGeom>
            <a:solidFill>
              <a:srgbClr val="92A8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78" name="Google Shape;378;p25"/>
            <p:cNvSpPr/>
            <p:nvPr/>
          </p:nvSpPr>
          <p:spPr>
            <a:xfrm rot="10800000" flipH="1">
              <a:off x="1423250" y="1697050"/>
              <a:ext cx="5566500" cy="12438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79" name="Google Shape;379;p25"/>
            <p:cNvSpPr/>
            <p:nvPr/>
          </p:nvSpPr>
          <p:spPr>
            <a:xfrm rot="10800000" flipH="1">
              <a:off x="6986470" y="1697043"/>
              <a:ext cx="1243800" cy="12438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80" name="Google Shape;380;p25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81" name="Google Shape;381;p25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name="adj" fmla="val 0"/>
              </a:avLst>
            </a:prstGeom>
            <a:solidFill>
              <a:srgbClr val="92A8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sp>
        <p:nvSpPr>
          <p:cNvPr id="382" name="Google Shape;382;p25"/>
          <p:cNvSpPr txBox="1">
            <a:spLocks noGrp="1"/>
          </p:cNvSpPr>
          <p:nvPr>
            <p:ph type="ctrTitle" idx="4294967295"/>
          </p:nvPr>
        </p:nvSpPr>
        <p:spPr>
          <a:xfrm>
            <a:off x="558475" y="1808800"/>
            <a:ext cx="8039100" cy="122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3F5378"/>
                </a:solidFill>
              </a:rPr>
              <a:t>Complications &amp; Prognosis of Acute Pancreatitis </a:t>
            </a:r>
            <a:endParaRPr sz="2400" dirty="0">
              <a:solidFill>
                <a:srgbClr val="3F5378"/>
              </a:solidFill>
            </a:endParaRPr>
          </a:p>
        </p:txBody>
      </p:sp>
      <p:sp>
        <p:nvSpPr>
          <p:cNvPr id="383" name="Google Shape;383;p25"/>
          <p:cNvSpPr txBox="1">
            <a:spLocks noGrp="1"/>
          </p:cNvSpPr>
          <p:nvPr>
            <p:ph type="subTitle" idx="4294967295"/>
          </p:nvPr>
        </p:nvSpPr>
        <p:spPr>
          <a:xfrm>
            <a:off x="1555500" y="3034300"/>
            <a:ext cx="6050700" cy="49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1000"/>
              </a:spcAft>
              <a:buNone/>
            </a:pPr>
            <a:r>
              <a:rPr lang="en-US" dirty="0" err="1">
                <a:solidFill>
                  <a:srgbClr val="FF9800"/>
                </a:solidFill>
              </a:rPr>
              <a:t>Kariman</a:t>
            </a:r>
            <a:r>
              <a:rPr lang="en-US" dirty="0">
                <a:solidFill>
                  <a:srgbClr val="FF9800"/>
                </a:solidFill>
              </a:rPr>
              <a:t> Ashraf</a:t>
            </a:r>
            <a:endParaRPr dirty="0">
              <a:solidFill>
                <a:srgbClr val="FF9800"/>
              </a:solidFill>
            </a:endParaRPr>
          </a:p>
        </p:txBody>
      </p:sp>
      <p:sp>
        <p:nvSpPr>
          <p:cNvPr id="384" name="Google Shape;384;p2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8"/>
          <p:cNvSpPr txBox="1">
            <a:spLocks noGrp="1"/>
          </p:cNvSpPr>
          <p:nvPr>
            <p:ph type="body" idx="1"/>
          </p:nvPr>
        </p:nvSpPr>
        <p:spPr>
          <a:xfrm>
            <a:off x="814275" y="1537988"/>
            <a:ext cx="3378300" cy="27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A-Systemic Complication: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/>
              <a:t>1-Shock.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/>
              <a:t>2-ARDS.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/>
              <a:t>3-Renal failure.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/>
              <a:t>4-Pleural &amp; pericardial effusion.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/>
              <a:t>5-Acute gastroduodenal stress ulceration.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/>
              <a:t>6-Tetany.</a:t>
            </a:r>
          </a:p>
        </p:txBody>
      </p:sp>
      <p:sp>
        <p:nvSpPr>
          <p:cNvPr id="268" name="Google Shape;268;p18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0000"/>
                </a:solidFill>
              </a:rPr>
              <a:t>-Complication Of Acute Pancreatitis: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269" name="Google Shape;269;p18"/>
          <p:cNvSpPr txBox="1">
            <a:spLocks noGrp="1"/>
          </p:cNvSpPr>
          <p:nvPr>
            <p:ph type="body" idx="2"/>
          </p:nvPr>
        </p:nvSpPr>
        <p:spPr>
          <a:xfrm>
            <a:off x="4396123" y="1537988"/>
            <a:ext cx="3378300" cy="27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7-Lt. sectorial portal hypertension.</a:t>
            </a:r>
          </a:p>
          <a:p>
            <a:pPr marL="0" indent="0">
              <a:buNone/>
            </a:pPr>
            <a:r>
              <a:rPr lang="en-US" b="1" dirty="0"/>
              <a:t>8-DIC 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270" name="Google Shape;270;p18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17</a:t>
            </a:fld>
            <a:endParaRPr/>
          </a:p>
        </p:txBody>
      </p:sp>
      <p:grpSp>
        <p:nvGrpSpPr>
          <p:cNvPr id="271" name="Google Shape;271;p18"/>
          <p:cNvGrpSpPr/>
          <p:nvPr/>
        </p:nvGrpSpPr>
        <p:grpSpPr>
          <a:xfrm>
            <a:off x="312466" y="587260"/>
            <a:ext cx="309022" cy="376837"/>
            <a:chOff x="596350" y="929175"/>
            <a:chExt cx="407950" cy="497475"/>
          </a:xfrm>
        </p:grpSpPr>
        <p:sp>
          <p:nvSpPr>
            <p:cNvPr id="272" name="Google Shape;272;p18"/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3" name="Google Shape;273;p18"/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4" name="Google Shape;274;p18"/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5" name="Google Shape;275;p18"/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6" name="Google Shape;276;p18"/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7" name="Google Shape;277;p18"/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8" name="Google Shape;278;p18"/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0703386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9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4" name="Google Shape;284;p19"/>
          <p:cNvSpPr txBox="1">
            <a:spLocks noGrp="1"/>
          </p:cNvSpPr>
          <p:nvPr>
            <p:ph type="body" idx="1"/>
          </p:nvPr>
        </p:nvSpPr>
        <p:spPr>
          <a:xfrm>
            <a:off x="870450" y="1545076"/>
            <a:ext cx="2247900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-Local Complication:</a:t>
            </a:r>
          </a:p>
          <a:p>
            <a:pPr marL="0" lvl="0" indent="0">
              <a:buNone/>
            </a:pPr>
            <a:r>
              <a:rPr lang="en-US" b="1" dirty="0"/>
              <a:t>1-Pseudopancreatic cyst.</a:t>
            </a:r>
          </a:p>
          <a:p>
            <a:pPr marL="0" lvl="0" indent="0">
              <a:buNone/>
            </a:pPr>
            <a:r>
              <a:rPr lang="en-US" b="1" dirty="0"/>
              <a:t>2-Pancreatic abscess.</a:t>
            </a:r>
          </a:p>
          <a:p>
            <a:pPr marL="0" lvl="0" indent="0">
              <a:buNone/>
            </a:pPr>
            <a:r>
              <a:rPr lang="en-US" b="1" dirty="0"/>
              <a:t>3-Chronic pancreatitis.</a:t>
            </a:r>
          </a:p>
          <a:p>
            <a:pPr marL="0" indent="0">
              <a:buNone/>
            </a:pP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285" name="Google Shape;285;p19"/>
          <p:cNvSpPr txBox="1">
            <a:spLocks noGrp="1"/>
          </p:cNvSpPr>
          <p:nvPr>
            <p:ph type="body" idx="2"/>
          </p:nvPr>
        </p:nvSpPr>
        <p:spPr>
          <a:xfrm>
            <a:off x="3233637" y="1545076"/>
            <a:ext cx="4037496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-Gastrointestinal Complication:</a:t>
            </a:r>
          </a:p>
          <a:p>
            <a:pPr marL="0" lvl="0" indent="0">
              <a:buNone/>
            </a:pPr>
            <a:r>
              <a:rPr lang="en-US" b="1" dirty="0"/>
              <a:t>1-Upper GI bleeding.</a:t>
            </a:r>
          </a:p>
          <a:p>
            <a:pPr marL="0" lvl="0" indent="0">
              <a:buNone/>
            </a:pPr>
            <a:r>
              <a:rPr lang="en-US" b="1" dirty="0"/>
              <a:t>2-Duodenal obstruction.</a:t>
            </a:r>
          </a:p>
          <a:p>
            <a:pPr marL="0" lvl="0" indent="0">
              <a:buNone/>
            </a:pPr>
            <a:r>
              <a:rPr lang="en-US" b="1" dirty="0"/>
              <a:t>3-Obstructive jaundice.</a:t>
            </a:r>
          </a:p>
          <a:p>
            <a:pPr marL="0" indent="0">
              <a:buNone/>
            </a:pP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86" name="Google Shape;286;p19"/>
          <p:cNvSpPr txBox="1">
            <a:spLocks noGrp="1"/>
          </p:cNvSpPr>
          <p:nvPr>
            <p:ph type="body" idx="3"/>
          </p:nvPr>
        </p:nvSpPr>
        <p:spPr>
          <a:xfrm>
            <a:off x="6169446" y="2401676"/>
            <a:ext cx="1619104" cy="18532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dirty="0"/>
          </a:p>
        </p:txBody>
      </p:sp>
      <p:sp>
        <p:nvSpPr>
          <p:cNvPr id="287" name="Google Shape;287;p1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18</a:t>
            </a:fld>
            <a:endParaRPr/>
          </a:p>
        </p:txBody>
      </p:sp>
      <p:grpSp>
        <p:nvGrpSpPr>
          <p:cNvPr id="288" name="Google Shape;288;p19"/>
          <p:cNvGrpSpPr/>
          <p:nvPr/>
        </p:nvGrpSpPr>
        <p:grpSpPr>
          <a:xfrm>
            <a:off x="312466" y="587260"/>
            <a:ext cx="309022" cy="376837"/>
            <a:chOff x="596350" y="929175"/>
            <a:chExt cx="407950" cy="497475"/>
          </a:xfrm>
        </p:grpSpPr>
        <p:sp>
          <p:nvSpPr>
            <p:cNvPr id="289" name="Google Shape;289;p19"/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0" name="Google Shape;290;p19"/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1" name="Google Shape;291;p19"/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2" name="Google Shape;292;p19"/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3" name="Google Shape;293;p19"/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4" name="Google Shape;294;p19"/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5" name="Google Shape;295;p19"/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922969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0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0000"/>
                </a:solidFill>
              </a:rPr>
              <a:t>-Prognosis Of Acute Pancreatitis: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01" name="Google Shape;301;p20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3688500" cy="314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1000"/>
              </a:spcAft>
              <a:buNone/>
            </a:pPr>
            <a:endParaRPr lang="en" dirty="0"/>
          </a:p>
          <a:p>
            <a:pPr marL="0" lvl="0" indent="0" algn="l" rtl="0">
              <a:spcBef>
                <a:spcPts val="600"/>
              </a:spcBef>
              <a:spcAft>
                <a:spcPts val="1000"/>
              </a:spcAft>
              <a:buNone/>
            </a:pPr>
            <a:r>
              <a:rPr lang="en" dirty="0"/>
              <a:t>.</a:t>
            </a:r>
            <a:endParaRPr dirty="0"/>
          </a:p>
        </p:txBody>
      </p:sp>
      <p:sp>
        <p:nvSpPr>
          <p:cNvPr id="303" name="Google Shape;303;p20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19</a:t>
            </a:fld>
            <a:endParaRPr/>
          </a:p>
        </p:txBody>
      </p:sp>
      <p:grpSp>
        <p:nvGrpSpPr>
          <p:cNvPr id="304" name="Google Shape;304;p20"/>
          <p:cNvGrpSpPr/>
          <p:nvPr/>
        </p:nvGrpSpPr>
        <p:grpSpPr>
          <a:xfrm>
            <a:off x="299071" y="635918"/>
            <a:ext cx="335800" cy="279517"/>
            <a:chOff x="1247825" y="322750"/>
            <a:chExt cx="443300" cy="369000"/>
          </a:xfrm>
        </p:grpSpPr>
        <p:sp>
          <p:nvSpPr>
            <p:cNvPr id="305" name="Google Shape;305;p20"/>
            <p:cNvSpPr/>
            <p:nvPr/>
          </p:nvSpPr>
          <p:spPr>
            <a:xfrm>
              <a:off x="1247825" y="322750"/>
              <a:ext cx="443300" cy="369000"/>
            </a:xfrm>
            <a:custGeom>
              <a:avLst/>
              <a:gdLst/>
              <a:ahLst/>
              <a:cxnLst/>
              <a:rect l="l" t="t" r="r" b="b"/>
              <a:pathLst>
                <a:path w="17732" h="14760" fill="none" extrusionOk="0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06" name="Google Shape;306;p20"/>
            <p:cNvSpPr/>
            <p:nvPr/>
          </p:nvSpPr>
          <p:spPr>
            <a:xfrm>
              <a:off x="1398225" y="386675"/>
              <a:ext cx="142500" cy="25"/>
            </a:xfrm>
            <a:custGeom>
              <a:avLst/>
              <a:gdLst/>
              <a:ahLst/>
              <a:cxnLst/>
              <a:rect l="l" t="t" r="r" b="b"/>
              <a:pathLst>
                <a:path w="5700" h="1" fill="none" extrusionOk="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07" name="Google Shape;307;p20"/>
            <p:cNvSpPr/>
            <p:nvPr/>
          </p:nvSpPr>
          <p:spPr>
            <a:xfrm>
              <a:off x="1370225" y="450000"/>
              <a:ext cx="198500" cy="197900"/>
            </a:xfrm>
            <a:custGeom>
              <a:avLst/>
              <a:gdLst/>
              <a:ahLst/>
              <a:cxnLst/>
              <a:rect l="l" t="t" r="r" b="b"/>
              <a:pathLst>
                <a:path w="7940" h="7916" fill="none" extrusionOk="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08" name="Google Shape;308;p20"/>
            <p:cNvSpPr/>
            <p:nvPr/>
          </p:nvSpPr>
          <p:spPr>
            <a:xfrm>
              <a:off x="1403100" y="482875"/>
              <a:ext cx="132750" cy="132150"/>
            </a:xfrm>
            <a:custGeom>
              <a:avLst/>
              <a:gdLst/>
              <a:ahLst/>
              <a:cxnLst/>
              <a:rect l="l" t="t" r="r" b="b"/>
              <a:pathLst>
                <a:path w="5310" h="5286" fill="none" extrusionOk="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09" name="Google Shape;309;p20"/>
            <p:cNvSpPr/>
            <p:nvPr/>
          </p:nvSpPr>
          <p:spPr>
            <a:xfrm>
              <a:off x="1588800" y="435400"/>
              <a:ext cx="66400" cy="43850"/>
            </a:xfrm>
            <a:custGeom>
              <a:avLst/>
              <a:gdLst/>
              <a:ahLst/>
              <a:cxnLst/>
              <a:rect l="l" t="t" r="r" b="b"/>
              <a:pathLst>
                <a:path w="2656" h="1754" fill="none" extrusionOk="0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741" b="9959"/>
          <a:stretch/>
        </p:blipFill>
        <p:spPr>
          <a:xfrm>
            <a:off x="99153" y="1327350"/>
            <a:ext cx="6184916" cy="361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255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5"/>
          <p:cNvSpPr txBox="1">
            <a:spLocks noGrp="1"/>
          </p:cNvSpPr>
          <p:nvPr>
            <p:ph type="body" idx="1"/>
          </p:nvPr>
        </p:nvSpPr>
        <p:spPr>
          <a:xfrm>
            <a:off x="140677" y="894268"/>
            <a:ext cx="6778869" cy="360739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/>
              <a:t>Objectives </a:t>
            </a:r>
          </a:p>
          <a:p>
            <a:pPr lvl="0" indent="-457200" algn="l" rtl="0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sz="1800" dirty="0"/>
              <a:t>Definition of Acute Pancreatitis </a:t>
            </a:r>
          </a:p>
          <a:p>
            <a:pPr lvl="0" indent="-457200" algn="l" rtl="0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sz="1800" dirty="0"/>
              <a:t>Causes , Pathogenesis &amp; Clinical features of Acute Pancreatitis</a:t>
            </a:r>
          </a:p>
          <a:p>
            <a:pPr lvl="0" indent="-457200" algn="l" rtl="0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sz="1800" dirty="0"/>
              <a:t>Complications &amp; Prognosis of Acute Pancreatitis</a:t>
            </a:r>
          </a:p>
          <a:p>
            <a:pPr lvl="0" indent="-457200" algn="l" rtl="0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sz="1800" dirty="0"/>
              <a:t>Diagnosis &amp; Management of Acute Pancreatitis </a:t>
            </a:r>
          </a:p>
          <a:p>
            <a:pPr lvl="0" indent="-457200" algn="l" rtl="0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sz="1800" dirty="0"/>
              <a:t>Definition , Causes , Clinical features &amp; Complications of Chronic Pancreatitis </a:t>
            </a:r>
          </a:p>
          <a:p>
            <a:pPr lvl="0" indent="-457200" algn="l" rtl="0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sz="1800" dirty="0"/>
              <a:t>Diagnosis , Management &amp; Prognosis of Chronic Pancreatitis. </a:t>
            </a:r>
          </a:p>
        </p:txBody>
      </p:sp>
      <p:sp>
        <p:nvSpPr>
          <p:cNvPr id="230" name="Google Shape;230;p15"/>
          <p:cNvSpPr txBox="1">
            <a:spLocks noGrp="1"/>
          </p:cNvSpPr>
          <p:nvPr>
            <p:ph type="sldNum" idx="4294967295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 dirty="0"/>
          </a:p>
        </p:txBody>
      </p:sp>
      <p:sp>
        <p:nvSpPr>
          <p:cNvPr id="231" name="Google Shape;231;p15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20</a:t>
            </a:fld>
            <a:endParaRPr lang="en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2" t="2764" r="18368" b="5771"/>
          <a:stretch/>
        </p:blipFill>
        <p:spPr>
          <a:xfrm>
            <a:off x="166063" y="1371600"/>
            <a:ext cx="5573257" cy="363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5487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 txBox="1">
            <a:spLocks noGrp="1"/>
          </p:cNvSpPr>
          <p:nvPr>
            <p:ph type="ctrTitle"/>
          </p:nvPr>
        </p:nvSpPr>
        <p:spPr>
          <a:xfrm>
            <a:off x="463525" y="2871148"/>
            <a:ext cx="4094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Diagnosis &amp; Management of Acute Pancreatitis </a:t>
            </a:r>
            <a:endParaRPr dirty="0"/>
          </a:p>
        </p:txBody>
      </p:sp>
      <p:sp>
        <p:nvSpPr>
          <p:cNvPr id="222" name="Google Shape;222;p14"/>
          <p:cNvSpPr txBox="1">
            <a:spLocks noGrp="1"/>
          </p:cNvSpPr>
          <p:nvPr>
            <p:ph type="subTitle" idx="1"/>
          </p:nvPr>
        </p:nvSpPr>
        <p:spPr>
          <a:xfrm>
            <a:off x="463525" y="3975449"/>
            <a:ext cx="409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err="1"/>
              <a:t>Marwa</a:t>
            </a:r>
            <a:r>
              <a:rPr lang="en-US" dirty="0"/>
              <a:t> Al </a:t>
            </a:r>
            <a:r>
              <a:rPr lang="en-US" dirty="0" err="1"/>
              <a:t>Ferjani</a:t>
            </a:r>
            <a:endParaRPr dirty="0"/>
          </a:p>
        </p:txBody>
      </p:sp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sp>
        <p:nvSpPr>
          <p:cNvPr id="224" name="Google Shape;224;p1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</a:t>
            </a:r>
            <a:endParaRPr sz="30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5777766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2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Diagnosis </a:t>
            </a:r>
            <a:endParaRPr dirty="0"/>
          </a:p>
        </p:txBody>
      </p:sp>
      <p:sp>
        <p:nvSpPr>
          <p:cNvPr id="190" name="Google Shape;190;p12"/>
          <p:cNvSpPr txBox="1">
            <a:spLocks noGrp="1"/>
          </p:cNvSpPr>
          <p:nvPr>
            <p:ph type="body" idx="2"/>
          </p:nvPr>
        </p:nvSpPr>
        <p:spPr>
          <a:xfrm>
            <a:off x="171135" y="1150069"/>
            <a:ext cx="8661781" cy="36953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000"/>
              </a:spcAft>
              <a:buNone/>
            </a:pPr>
            <a:r>
              <a:rPr lang="en-US" sz="1600" b="1" dirty="0"/>
              <a:t>Routine blood : </a:t>
            </a:r>
            <a:r>
              <a:rPr lang="en-US" sz="1600" dirty="0"/>
              <a:t>CBC/Blood glucose /LFT/RFT 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n-US" sz="1600" b="1" dirty="0"/>
              <a:t>Serum amylase  : </a:t>
            </a:r>
            <a:r>
              <a:rPr lang="en-US" sz="1600" dirty="0"/>
              <a:t>Amylase diagnostic of acute pancreatitis if 3x the upper limit of normal and it can return back to normal if measured 24-48 hours after the onset of pancreatitis.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n-US" sz="1600" dirty="0"/>
              <a:t>Also raised in bowel perforation, ectopic pregnancy, mesenteric </a:t>
            </a:r>
            <a:r>
              <a:rPr lang="en-US" sz="1600" dirty="0" err="1"/>
              <a:t>ischaemia</a:t>
            </a:r>
            <a:r>
              <a:rPr lang="en-US" sz="1600" dirty="0"/>
              <a:t>, and DKA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n-US" sz="1600" b="1" dirty="0"/>
              <a:t>Serum lipase  :</a:t>
            </a:r>
            <a:r>
              <a:rPr lang="en-US" sz="1600" dirty="0"/>
              <a:t>A raised serum lipase is more accurate for acute pancreatitis (as it remains elevated longer than amylase), yet it is not available or routinely performed at every hospital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n-US" sz="1600" b="1" dirty="0"/>
              <a:t>Ultrasound : </a:t>
            </a:r>
            <a:r>
              <a:rPr lang="en-US" sz="1600" dirty="0"/>
              <a:t>confirms diagnosis however in earlier stages the gland may not be grossly swollen (shows gallstones or pseudocyst formation).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n-US" sz="1600" b="1" dirty="0"/>
              <a:t>A contrast-enhanced CT scan :</a:t>
            </a:r>
            <a:r>
              <a:rPr lang="en-US" sz="1600" dirty="0"/>
              <a:t>If performed after 48hrs from initial presentation, it will often show areas of pancreatic </a:t>
            </a:r>
            <a:r>
              <a:rPr lang="en-US" sz="1600" dirty="0" err="1"/>
              <a:t>oedema</a:t>
            </a:r>
            <a:r>
              <a:rPr lang="en-US" sz="1600" dirty="0"/>
              <a:t> and swelling, as well as any potential complications that may have developed.</a:t>
            </a:r>
            <a:endParaRPr lang="en-US" sz="1200" dirty="0"/>
          </a:p>
          <a:p>
            <a:pPr marL="0" lvl="0" indent="0" algn="l" rtl="0">
              <a:spcBef>
                <a:spcPts val="600"/>
              </a:spcBef>
              <a:spcAft>
                <a:spcPts val="1000"/>
              </a:spcAft>
              <a:buNone/>
            </a:pPr>
            <a:endParaRPr sz="1200" b="1" dirty="0"/>
          </a:p>
        </p:txBody>
      </p:sp>
      <p:sp>
        <p:nvSpPr>
          <p:cNvPr id="192" name="Google Shape;192;p1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22</a:t>
            </a:fld>
            <a:endParaRPr dirty="0"/>
          </a:p>
        </p:txBody>
      </p:sp>
      <p:grpSp>
        <p:nvGrpSpPr>
          <p:cNvPr id="194" name="Google Shape;194;p12"/>
          <p:cNvGrpSpPr/>
          <p:nvPr/>
        </p:nvGrpSpPr>
        <p:grpSpPr>
          <a:xfrm>
            <a:off x="293683" y="574116"/>
            <a:ext cx="309041" cy="403123"/>
            <a:chOff x="590250" y="244200"/>
            <a:chExt cx="407975" cy="532175"/>
          </a:xfrm>
        </p:grpSpPr>
        <p:sp>
          <p:nvSpPr>
            <p:cNvPr id="195" name="Google Shape;195;p12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6" name="Google Shape;196;p12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7" name="Google Shape;197;p12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8" name="Google Shape;198;p12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9" name="Google Shape;199;p12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0" name="Google Shape;200;p12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1" name="Google Shape;201;p12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2" name="Google Shape;202;p12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3" name="Google Shape;203;p12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4" name="Google Shape;204;p12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5" name="Google Shape;205;p12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6" name="Google Shape;206;p12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7" name="Google Shape;207;p12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8" name="Google Shape;208;p12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6303848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2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Imaging  </a:t>
            </a:r>
            <a:endParaRPr dirty="0"/>
          </a:p>
        </p:txBody>
      </p:sp>
      <p:sp>
        <p:nvSpPr>
          <p:cNvPr id="190" name="Google Shape;190;p12"/>
          <p:cNvSpPr txBox="1">
            <a:spLocks noGrp="1"/>
          </p:cNvSpPr>
          <p:nvPr>
            <p:ph type="body" idx="2"/>
          </p:nvPr>
        </p:nvSpPr>
        <p:spPr>
          <a:xfrm>
            <a:off x="171135" y="1150069"/>
            <a:ext cx="8661781" cy="36953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000"/>
              </a:spcAft>
              <a:buNone/>
            </a:pPr>
            <a:endParaRPr lang="en-US" sz="1200" b="1" dirty="0"/>
          </a:p>
          <a:p>
            <a:pPr marL="0" lvl="0" indent="0" algn="l" rtl="0">
              <a:spcBef>
                <a:spcPts val="600"/>
              </a:spcBef>
              <a:spcAft>
                <a:spcPts val="1000"/>
              </a:spcAft>
              <a:buNone/>
            </a:pPr>
            <a:endParaRPr sz="1200" b="1" dirty="0"/>
          </a:p>
        </p:txBody>
      </p:sp>
      <p:sp>
        <p:nvSpPr>
          <p:cNvPr id="191" name="Google Shape;191;p12"/>
          <p:cNvSpPr txBox="1">
            <a:spLocks noGrp="1"/>
          </p:cNvSpPr>
          <p:nvPr>
            <p:ph type="body" idx="2"/>
          </p:nvPr>
        </p:nvSpPr>
        <p:spPr>
          <a:xfrm>
            <a:off x="814275" y="4286925"/>
            <a:ext cx="5168400" cy="8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i="1" dirty="0">
              <a:solidFill>
                <a:srgbClr val="3F537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i="1" dirty="0">
              <a:solidFill>
                <a:srgbClr val="3F5378"/>
              </a:solidFill>
            </a:endParaRPr>
          </a:p>
        </p:txBody>
      </p:sp>
      <p:sp>
        <p:nvSpPr>
          <p:cNvPr id="192" name="Google Shape;192;p1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23</a:t>
            </a:fld>
            <a:endParaRPr/>
          </a:p>
        </p:txBody>
      </p:sp>
      <p:sp>
        <p:nvSpPr>
          <p:cNvPr id="193" name="Google Shape;193;p12"/>
          <p:cNvSpPr txBox="1">
            <a:spLocks noGrp="1"/>
          </p:cNvSpPr>
          <p:nvPr>
            <p:ph type="body" idx="1"/>
          </p:nvPr>
        </p:nvSpPr>
        <p:spPr>
          <a:xfrm>
            <a:off x="814275" y="1744425"/>
            <a:ext cx="3084300" cy="175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/>
          </a:p>
          <a:p>
            <a:pPr marL="0" lvl="0" indent="0" algn="l" rtl="0">
              <a:spcBef>
                <a:spcPts val="600"/>
              </a:spcBef>
              <a:spcAft>
                <a:spcPts val="1000"/>
              </a:spcAft>
              <a:buNone/>
            </a:pPr>
            <a:endParaRPr dirty="0"/>
          </a:p>
        </p:txBody>
      </p:sp>
      <p:grpSp>
        <p:nvGrpSpPr>
          <p:cNvPr id="194" name="Google Shape;194;p12"/>
          <p:cNvGrpSpPr/>
          <p:nvPr/>
        </p:nvGrpSpPr>
        <p:grpSpPr>
          <a:xfrm>
            <a:off x="293683" y="574116"/>
            <a:ext cx="309041" cy="403123"/>
            <a:chOff x="590250" y="244200"/>
            <a:chExt cx="407975" cy="532175"/>
          </a:xfrm>
        </p:grpSpPr>
        <p:sp>
          <p:nvSpPr>
            <p:cNvPr id="195" name="Google Shape;195;p12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6" name="Google Shape;196;p12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7" name="Google Shape;197;p12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8" name="Google Shape;198;p12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9" name="Google Shape;199;p12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0" name="Google Shape;200;p12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1" name="Google Shape;201;p12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2" name="Google Shape;202;p12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3" name="Google Shape;203;p12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4" name="Google Shape;204;p12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5" name="Google Shape;205;p12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6" name="Google Shape;206;p12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7" name="Google Shape;207;p12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8" name="Google Shape;208;p12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71" y="1376313"/>
            <a:ext cx="7635520" cy="2884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744127" y="4513102"/>
            <a:ext cx="76156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dirty="0">
                <a:solidFill>
                  <a:srgbClr val="3A81BA">
                    <a:lumMod val="50000"/>
                  </a:srgbClr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Pancreatitis on Axial CT Scan : (A) </a:t>
            </a:r>
            <a:r>
              <a:rPr lang="en-US" dirty="0" err="1">
                <a:solidFill>
                  <a:srgbClr val="3A81BA">
                    <a:lumMod val="50000"/>
                  </a:srgbClr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Localised</a:t>
            </a:r>
            <a:r>
              <a:rPr lang="en-US" dirty="0">
                <a:solidFill>
                  <a:srgbClr val="3A81BA">
                    <a:lumMod val="50000"/>
                  </a:srgbClr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3A81BA">
                    <a:lumMod val="50000"/>
                  </a:srgbClr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oedema</a:t>
            </a:r>
            <a:r>
              <a:rPr lang="en-US" dirty="0">
                <a:solidFill>
                  <a:srgbClr val="3A81BA">
                    <a:lumMod val="50000"/>
                  </a:srgbClr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 around the pancreas </a:t>
            </a:r>
          </a:p>
          <a:p>
            <a:r>
              <a:rPr lang="en-US" dirty="0">
                <a:solidFill>
                  <a:srgbClr val="3A81BA">
                    <a:lumMod val="50000"/>
                  </a:srgbClr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 (B) Extensive fluid collections around the pancreas</a:t>
            </a:r>
          </a:p>
        </p:txBody>
      </p:sp>
    </p:spTree>
    <p:extLst>
      <p:ext uri="{BB962C8B-B14F-4D97-AF65-F5344CB8AC3E}">
        <p14:creationId xmlns:p14="http://schemas.microsoft.com/office/powerpoint/2010/main" val="7098045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2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Management </a:t>
            </a:r>
            <a:endParaRPr dirty="0"/>
          </a:p>
        </p:txBody>
      </p:sp>
      <p:sp>
        <p:nvSpPr>
          <p:cNvPr id="190" name="Google Shape;190;p12"/>
          <p:cNvSpPr txBox="1">
            <a:spLocks noGrp="1"/>
          </p:cNvSpPr>
          <p:nvPr>
            <p:ph type="body" idx="2"/>
          </p:nvPr>
        </p:nvSpPr>
        <p:spPr>
          <a:xfrm>
            <a:off x="293683" y="1366886"/>
            <a:ext cx="8661781" cy="341250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000"/>
              </a:spcAft>
              <a:buNone/>
            </a:pPr>
            <a:r>
              <a:rPr lang="en-US" sz="1800" b="1" dirty="0"/>
              <a:t>Related steps of management: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n-US" sz="1600" dirty="0"/>
              <a:t>Assessing disease severity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n-US" sz="1600" dirty="0"/>
              <a:t>Early treatment according to whether the disease is mild or severe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n-US" sz="1600" dirty="0"/>
              <a:t>Detection and treatment of complications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n-US" sz="1600" dirty="0"/>
              <a:t>Treating the underlying cause (specifically gallstones) </a:t>
            </a:r>
          </a:p>
          <a:p>
            <a:pPr marL="0" lvl="0" indent="0">
              <a:spcAft>
                <a:spcPts val="1000"/>
              </a:spcAft>
              <a:buNone/>
            </a:pPr>
            <a:endParaRPr lang="en-US" sz="1200" b="1" dirty="0"/>
          </a:p>
          <a:p>
            <a:pPr marL="0" lvl="0" indent="0" algn="l" rtl="0">
              <a:spcBef>
                <a:spcPts val="600"/>
              </a:spcBef>
              <a:spcAft>
                <a:spcPts val="1000"/>
              </a:spcAft>
              <a:buNone/>
            </a:pPr>
            <a:endParaRPr sz="1200" b="1" dirty="0"/>
          </a:p>
        </p:txBody>
      </p:sp>
      <p:sp>
        <p:nvSpPr>
          <p:cNvPr id="191" name="Google Shape;191;p12"/>
          <p:cNvSpPr txBox="1">
            <a:spLocks noGrp="1"/>
          </p:cNvSpPr>
          <p:nvPr>
            <p:ph type="body" idx="2"/>
          </p:nvPr>
        </p:nvSpPr>
        <p:spPr>
          <a:xfrm>
            <a:off x="814275" y="4286925"/>
            <a:ext cx="5168400" cy="8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i="1" dirty="0">
              <a:solidFill>
                <a:srgbClr val="3F537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i="1" dirty="0">
              <a:solidFill>
                <a:srgbClr val="3F5378"/>
              </a:solidFill>
            </a:endParaRPr>
          </a:p>
        </p:txBody>
      </p:sp>
      <p:sp>
        <p:nvSpPr>
          <p:cNvPr id="192" name="Google Shape;192;p1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24</a:t>
            </a:fld>
            <a:endParaRPr/>
          </a:p>
        </p:txBody>
      </p:sp>
      <p:grpSp>
        <p:nvGrpSpPr>
          <p:cNvPr id="194" name="Google Shape;194;p12"/>
          <p:cNvGrpSpPr/>
          <p:nvPr/>
        </p:nvGrpSpPr>
        <p:grpSpPr>
          <a:xfrm>
            <a:off x="293683" y="574116"/>
            <a:ext cx="309041" cy="403123"/>
            <a:chOff x="590250" y="244200"/>
            <a:chExt cx="407975" cy="532175"/>
          </a:xfrm>
        </p:grpSpPr>
        <p:sp>
          <p:nvSpPr>
            <p:cNvPr id="195" name="Google Shape;195;p12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6" name="Google Shape;196;p12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7" name="Google Shape;197;p12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8" name="Google Shape;198;p12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9" name="Google Shape;199;p12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0" name="Google Shape;200;p12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1" name="Google Shape;201;p12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2" name="Google Shape;202;p12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3" name="Google Shape;203;p12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4" name="Google Shape;204;p12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5" name="Google Shape;205;p12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6" name="Google Shape;206;p12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7" name="Google Shape;207;p12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8" name="Google Shape;208;p12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7341068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2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 Initial treatment</a:t>
            </a:r>
            <a:endParaRPr dirty="0"/>
          </a:p>
        </p:txBody>
      </p:sp>
      <p:sp>
        <p:nvSpPr>
          <p:cNvPr id="190" name="Google Shape;190;p12"/>
          <p:cNvSpPr txBox="1">
            <a:spLocks noGrp="1"/>
          </p:cNvSpPr>
          <p:nvPr>
            <p:ph type="body" idx="2"/>
          </p:nvPr>
        </p:nvSpPr>
        <p:spPr>
          <a:xfrm>
            <a:off x="169683" y="1291472"/>
            <a:ext cx="6202838" cy="341250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000"/>
              </a:spcAft>
              <a:buNone/>
            </a:pPr>
            <a:endParaRPr lang="en-US" sz="1200" b="1" dirty="0"/>
          </a:p>
          <a:p>
            <a:pPr marL="0" lvl="0" indent="0">
              <a:spcAft>
                <a:spcPts val="1000"/>
              </a:spcAft>
              <a:buNone/>
            </a:pPr>
            <a:endParaRPr lang="en-US" sz="1200" b="1" dirty="0"/>
          </a:p>
          <a:p>
            <a:pPr marL="0" lvl="0" indent="0" algn="l" rtl="0">
              <a:spcBef>
                <a:spcPts val="600"/>
              </a:spcBef>
              <a:spcAft>
                <a:spcPts val="1000"/>
              </a:spcAft>
              <a:buNone/>
            </a:pPr>
            <a:endParaRPr sz="1200" b="1" dirty="0"/>
          </a:p>
        </p:txBody>
      </p:sp>
      <p:sp>
        <p:nvSpPr>
          <p:cNvPr id="191" name="Google Shape;191;p12"/>
          <p:cNvSpPr txBox="1">
            <a:spLocks noGrp="1"/>
          </p:cNvSpPr>
          <p:nvPr>
            <p:ph type="body" idx="2"/>
          </p:nvPr>
        </p:nvSpPr>
        <p:spPr>
          <a:xfrm>
            <a:off x="814275" y="4286925"/>
            <a:ext cx="5168400" cy="8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i="1" dirty="0">
              <a:solidFill>
                <a:srgbClr val="3F5378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i="1" dirty="0">
              <a:solidFill>
                <a:srgbClr val="3F5378"/>
              </a:solidFill>
            </a:endParaRPr>
          </a:p>
        </p:txBody>
      </p:sp>
      <p:sp>
        <p:nvSpPr>
          <p:cNvPr id="192" name="Google Shape;192;p1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25</a:t>
            </a:fld>
            <a:endParaRPr/>
          </a:p>
        </p:txBody>
      </p:sp>
      <p:sp>
        <p:nvSpPr>
          <p:cNvPr id="193" name="Google Shape;193;p12"/>
          <p:cNvSpPr txBox="1">
            <a:spLocks noGrp="1"/>
          </p:cNvSpPr>
          <p:nvPr>
            <p:ph type="body" idx="1"/>
          </p:nvPr>
        </p:nvSpPr>
        <p:spPr>
          <a:xfrm>
            <a:off x="-11163" y="1352145"/>
            <a:ext cx="6411961" cy="36381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indent="-342900">
              <a:buClr>
                <a:schemeClr val="dk1"/>
              </a:buClr>
              <a:buSzPts val="1100"/>
            </a:pPr>
            <a:r>
              <a:rPr lang="en-US" sz="1800" dirty="0"/>
              <a:t>With supportive care 90% of cases resolve spontaneously.</a:t>
            </a:r>
          </a:p>
          <a:p>
            <a:pPr marL="342900" indent="-342900">
              <a:buClr>
                <a:schemeClr val="dk1"/>
              </a:buClr>
              <a:buSzPts val="1100"/>
            </a:pPr>
            <a:r>
              <a:rPr lang="en-US" sz="1800" dirty="0"/>
              <a:t>IV fluid (crystalloid plus colloid if needed) and the patients are made NPO.</a:t>
            </a:r>
          </a:p>
          <a:p>
            <a:pPr marL="342900" indent="-342900">
              <a:buClr>
                <a:schemeClr val="dk1"/>
              </a:buClr>
              <a:buSzPts val="1100"/>
            </a:pPr>
            <a:r>
              <a:rPr lang="en-US" sz="1800" dirty="0"/>
              <a:t>Nasogastric tube , antiemetic drug and Analgesics if needed.</a:t>
            </a:r>
          </a:p>
          <a:p>
            <a:pPr marL="342900" indent="-342900">
              <a:buClr>
                <a:schemeClr val="dk1"/>
              </a:buClr>
              <a:buSzPts val="1100"/>
            </a:pPr>
            <a:r>
              <a:rPr lang="en-US" sz="1800" dirty="0"/>
              <a:t>broad-spectrum IV antibiotics</a:t>
            </a:r>
          </a:p>
          <a:p>
            <a:pPr marL="342900" indent="-342900">
              <a:buClr>
                <a:schemeClr val="dk1"/>
              </a:buClr>
              <a:buSzPts val="1100"/>
            </a:pPr>
            <a:r>
              <a:rPr lang="en-US" sz="1800" dirty="0"/>
              <a:t>Catheterization to accurately monitor urine output and start a fluid chart (due to the potential for rapid third space losses)</a:t>
            </a:r>
          </a:p>
          <a:p>
            <a:pPr marL="342900" indent="-342900">
              <a:buClr>
                <a:schemeClr val="dk1"/>
              </a:buClr>
              <a:buSzPts val="1100"/>
            </a:pPr>
            <a:r>
              <a:rPr lang="en-US" sz="1800" dirty="0"/>
              <a:t>Prophylaxis of thromboembolism with low-dose subcutaneous heparin and may improve outcome in severe cases. 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800" dirty="0"/>
          </a:p>
        </p:txBody>
      </p:sp>
      <p:grpSp>
        <p:nvGrpSpPr>
          <p:cNvPr id="194" name="Google Shape;194;p12"/>
          <p:cNvGrpSpPr/>
          <p:nvPr/>
        </p:nvGrpSpPr>
        <p:grpSpPr>
          <a:xfrm>
            <a:off x="293683" y="574116"/>
            <a:ext cx="309041" cy="403123"/>
            <a:chOff x="590250" y="244200"/>
            <a:chExt cx="407975" cy="532175"/>
          </a:xfrm>
        </p:grpSpPr>
        <p:sp>
          <p:nvSpPr>
            <p:cNvPr id="195" name="Google Shape;195;p12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6" name="Google Shape;196;p12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7" name="Google Shape;197;p12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8" name="Google Shape;198;p12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99" name="Google Shape;199;p12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0" name="Google Shape;200;p12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1" name="Google Shape;201;p12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2" name="Google Shape;202;p12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3" name="Google Shape;203;p12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4" name="Google Shape;204;p12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5" name="Google Shape;205;p12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6" name="Google Shape;206;p12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7" name="Google Shape;207;p12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8" name="Google Shape;208;p12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798" y="1467436"/>
            <a:ext cx="2655651" cy="259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89416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 txBox="1">
            <a:spLocks noGrp="1"/>
          </p:cNvSpPr>
          <p:nvPr>
            <p:ph type="ctrTitle"/>
          </p:nvPr>
        </p:nvSpPr>
        <p:spPr>
          <a:xfrm>
            <a:off x="463525" y="2871148"/>
            <a:ext cx="4094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Chronic Pancreatitis </a:t>
            </a:r>
            <a:endParaRPr dirty="0"/>
          </a:p>
        </p:txBody>
      </p:sp>
      <p:sp>
        <p:nvSpPr>
          <p:cNvPr id="222" name="Google Shape;222;p14"/>
          <p:cNvSpPr txBox="1">
            <a:spLocks noGrp="1"/>
          </p:cNvSpPr>
          <p:nvPr>
            <p:ph type="subTitle" idx="1"/>
          </p:nvPr>
        </p:nvSpPr>
        <p:spPr>
          <a:xfrm>
            <a:off x="463525" y="3975449"/>
            <a:ext cx="409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err="1"/>
              <a:t>Hadeel</a:t>
            </a:r>
            <a:r>
              <a:rPr lang="en-US" dirty="0"/>
              <a:t> Al </a:t>
            </a:r>
            <a:r>
              <a:rPr lang="en-US" dirty="0" err="1"/>
              <a:t>Shaqaabi</a:t>
            </a:r>
            <a:endParaRPr dirty="0"/>
          </a:p>
        </p:txBody>
      </p:sp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sp>
        <p:nvSpPr>
          <p:cNvPr id="224" name="Google Shape;224;p1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4</a:t>
            </a:r>
            <a:endParaRPr sz="30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5661728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28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Chronic Pancreatitis </a:t>
            </a:r>
            <a:endParaRPr dirty="0"/>
          </a:p>
        </p:txBody>
      </p:sp>
      <p:sp>
        <p:nvSpPr>
          <p:cNvPr id="446" name="Google Shape;446;p28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grpSp>
        <p:nvGrpSpPr>
          <p:cNvPr id="450" name="Google Shape;450;p28"/>
          <p:cNvGrpSpPr/>
          <p:nvPr/>
        </p:nvGrpSpPr>
        <p:grpSpPr>
          <a:xfrm>
            <a:off x="305070" y="605926"/>
            <a:ext cx="323793" cy="339493"/>
            <a:chOff x="5961125" y="1623900"/>
            <a:chExt cx="427450" cy="448175"/>
          </a:xfrm>
        </p:grpSpPr>
        <p:sp>
          <p:nvSpPr>
            <p:cNvPr id="451" name="Google Shape;451;p28"/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l" t="t" r="r" b="b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28"/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l" t="t" r="r" b="b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28"/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28"/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l" t="t" r="r" b="b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28"/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l" t="t" r="r" b="b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28"/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l" t="t" r="r" b="b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28"/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l" t="t" r="r" b="b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عنصر نائب للنص 3"/>
          <p:cNvSpPr>
            <a:spLocks noGrp="1"/>
          </p:cNvSpPr>
          <p:nvPr>
            <p:ph type="body" idx="2"/>
          </p:nvPr>
        </p:nvSpPr>
        <p:spPr>
          <a:xfrm>
            <a:off x="78339" y="1909110"/>
            <a:ext cx="5267383" cy="2709900"/>
          </a:xfrm>
        </p:spPr>
        <p:txBody>
          <a:bodyPr/>
          <a:lstStyle/>
          <a:p>
            <a:r>
              <a:rPr lang="en-US" dirty="0"/>
              <a:t>Chronic pancreatitis is a long term progressive inflammatory disease of the pancreas in which at this stage there’s </a:t>
            </a:r>
            <a:r>
              <a:rPr lang="en-US" b="1" dirty="0"/>
              <a:t>irreversible </a:t>
            </a:r>
            <a:r>
              <a:rPr lang="en-US" dirty="0"/>
              <a:t>progressive destruction of pancreatic tissue with permanent loss of the endocrine and exocrine functions.</a:t>
            </a:r>
          </a:p>
          <a:p>
            <a:r>
              <a:rPr lang="en-US" dirty="0"/>
              <a:t>Its more frequent in men (6:1) at the age of 40  </a:t>
            </a: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172" y="1564533"/>
            <a:ext cx="4387713" cy="2595905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29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 dirty="0"/>
          </a:p>
        </p:txBody>
      </p:sp>
      <p:sp>
        <p:nvSpPr>
          <p:cNvPr id="465" name="Google Shape;465;p29"/>
          <p:cNvSpPr txBox="1">
            <a:spLocks noGrp="1"/>
          </p:cNvSpPr>
          <p:nvPr>
            <p:ph type="title" idx="4294967295"/>
          </p:nvPr>
        </p:nvSpPr>
        <p:spPr>
          <a:xfrm>
            <a:off x="1942800" y="877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3F5378"/>
                </a:solidFill>
              </a:rPr>
              <a:t>Symptoms &amp; clinical presention Of Chronic Pancreatitis</a:t>
            </a:r>
            <a:endParaRPr dirty="0">
              <a:solidFill>
                <a:srgbClr val="3F5378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219808" y="853975"/>
            <a:ext cx="84671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Chronic Pancreatitis usually manifested as :-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Severe upper abdominal pain that sometimes radiate along the back and is more intense following a meal. 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Nausea and vomiting , more commonly experienced during episodes of pain 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Smelly and greasy stools ,diarrhea, bloating , abdominal cramps &amp; flatulence. 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Thirst , frequent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urination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, intense hunger , weight loss , tiredness , blurred vision. 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Swelling and scarring of the pancreas may damage other local structures , if the bile duct is narrowed , the patient may develop jaundice </a:t>
            </a:r>
          </a:p>
          <a:p>
            <a:endParaRPr lang="en-US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C4EAF5"/>
              </a:clrFrom>
              <a:clrTo>
                <a:srgbClr val="C4EA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" t="17808" r="15991" b="42433"/>
          <a:stretch/>
        </p:blipFill>
        <p:spPr>
          <a:xfrm>
            <a:off x="369870" y="3100744"/>
            <a:ext cx="8317130" cy="991422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30"/>
          <p:cNvSpPr txBox="1">
            <a:spLocks noGrp="1"/>
          </p:cNvSpPr>
          <p:nvPr>
            <p:ph type="body" idx="4294967295"/>
          </p:nvPr>
        </p:nvSpPr>
        <p:spPr>
          <a:xfrm>
            <a:off x="1036275" y="1221600"/>
            <a:ext cx="2811600" cy="270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FF9800"/>
                </a:solidFill>
              </a:rPr>
              <a:t>Causes of Chronic Pancreatitis</a:t>
            </a:r>
            <a:endParaRPr b="1" dirty="0">
              <a:solidFill>
                <a:srgbClr val="FF9800"/>
              </a:solidFill>
            </a:endParaRPr>
          </a:p>
        </p:txBody>
      </p:sp>
      <p:sp>
        <p:nvSpPr>
          <p:cNvPr id="473" name="Google Shape;473;p30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 dirty="0"/>
          </a:p>
        </p:txBody>
      </p:sp>
      <p:sp>
        <p:nvSpPr>
          <p:cNvPr id="2" name="مربع نص 1"/>
          <p:cNvSpPr txBox="1"/>
          <p:nvPr/>
        </p:nvSpPr>
        <p:spPr>
          <a:xfrm>
            <a:off x="3678148" y="448091"/>
            <a:ext cx="507543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Its usually a complication of recurrent episodes of acute pancreatitis …</a:t>
            </a:r>
          </a:p>
          <a:p>
            <a:pPr marL="285750" indent="-285750">
              <a:buFontTx/>
              <a:buChar char="-"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Alcohol Abuse </a:t>
            </a:r>
          </a:p>
          <a:p>
            <a:pPr marL="285750" indent="-285750">
              <a:buFontTx/>
              <a:buChar char="-"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Gallstones</a:t>
            </a:r>
          </a:p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Both trigger the activation of trypsin inside the pancreas leading to development of recurrent acute pancreatitis and eventually chronic pancreatitis.</a:t>
            </a:r>
          </a:p>
          <a:p>
            <a:pPr marL="285750" indent="-285750">
              <a:buFontTx/>
              <a:buChar char="-"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Idiopathic Chronic Pancreatitis </a:t>
            </a:r>
          </a:p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Most cases in people aged 10-20 years and those over 50.</a:t>
            </a:r>
          </a:p>
          <a:p>
            <a:pPr marL="285750" indent="-285750">
              <a:buFontTx/>
              <a:buChar char="-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Autoimmune Chronic Pancreatitis </a:t>
            </a:r>
          </a:p>
          <a:p>
            <a:pPr marL="285750" indent="-285750">
              <a:buFontTx/>
              <a:buChar char="-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Heredity Pancreatitis </a:t>
            </a:r>
          </a:p>
          <a:p>
            <a:pPr marL="285750" indent="-285750">
              <a:buFontTx/>
              <a:buChar char="-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Cystic Fibrosis </a:t>
            </a:r>
          </a:p>
          <a:p>
            <a:pPr marL="285750" indent="-285750">
              <a:buFontTx/>
              <a:buChar char="-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Hyperlipidemia &amp; 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Hyperparathyrodism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marL="285750" indent="-285750">
              <a:buFontTx/>
              <a:buChar char="-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Drug Abuse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 txBox="1">
            <a:spLocks noGrp="1"/>
          </p:cNvSpPr>
          <p:nvPr>
            <p:ph type="ctrTitle"/>
          </p:nvPr>
        </p:nvSpPr>
        <p:spPr>
          <a:xfrm>
            <a:off x="463525" y="2871148"/>
            <a:ext cx="4094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Acute Pancreatitis</a:t>
            </a:r>
            <a:endParaRPr dirty="0"/>
          </a:p>
        </p:txBody>
      </p:sp>
      <p:sp>
        <p:nvSpPr>
          <p:cNvPr id="222" name="Google Shape;222;p14"/>
          <p:cNvSpPr txBox="1">
            <a:spLocks noGrp="1"/>
          </p:cNvSpPr>
          <p:nvPr>
            <p:ph type="subTitle" idx="1"/>
          </p:nvPr>
        </p:nvSpPr>
        <p:spPr>
          <a:xfrm>
            <a:off x="463525" y="3975449"/>
            <a:ext cx="409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/>
              <a:t>Anas </a:t>
            </a:r>
            <a:r>
              <a:rPr lang="en-US" dirty="0" err="1"/>
              <a:t>Nagem</a:t>
            </a:r>
            <a:endParaRPr dirty="0"/>
          </a:p>
        </p:txBody>
      </p:sp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224" name="Google Shape;224;p1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1</a:t>
            </a:r>
            <a:endParaRPr sz="3000" b="1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3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 dirty="0"/>
          </a:p>
        </p:txBody>
      </p:sp>
      <p:sp>
        <p:nvSpPr>
          <p:cNvPr id="481" name="Google Shape;481;p31"/>
          <p:cNvSpPr txBox="1">
            <a:spLocks noGrp="1"/>
          </p:cNvSpPr>
          <p:nvPr>
            <p:ph type="body" idx="4294967295"/>
          </p:nvPr>
        </p:nvSpPr>
        <p:spPr>
          <a:xfrm>
            <a:off x="1036275" y="1221600"/>
            <a:ext cx="2811600" cy="270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FF9800"/>
                </a:solidFill>
              </a:rPr>
              <a:t>Complications Of Chronic Pancreatitis</a:t>
            </a:r>
            <a:endParaRPr b="1" dirty="0">
              <a:solidFill>
                <a:srgbClr val="FF9800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3657599" y="586591"/>
            <a:ext cx="514735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800" b="1" dirty="0" err="1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Pseudocyst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</a:p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Caused by leakage of digestive fluids out from a faulty pancreatic duct , if become infected can cause blockage to the intestine or may rupture and cause internal bleeding. </a:t>
            </a:r>
          </a:p>
          <a:p>
            <a:pPr marL="285750" indent="-285750">
              <a:buFontTx/>
              <a:buChar char="-"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Diabetes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</a:p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Due to the damage of the insulin producing cells.</a:t>
            </a:r>
          </a:p>
          <a:p>
            <a:pPr marL="285750" indent="-285750">
              <a:buFontTx/>
              <a:buChar char="-"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Malnutrition </a:t>
            </a:r>
          </a:p>
          <a:p>
            <a:pPr marL="285750" indent="-285750">
              <a:buFontTx/>
              <a:buChar char="-"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Bile duct or Duodenal obstruction </a:t>
            </a:r>
          </a:p>
          <a:p>
            <a:pPr marL="285750" indent="-285750">
              <a:buFontTx/>
              <a:buChar char="-"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Pancreatic </a:t>
            </a:r>
            <a:r>
              <a:rPr lang="en-US" sz="1800" b="1" dirty="0" err="1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Ascitis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 and Pleural Effusion</a:t>
            </a:r>
          </a:p>
          <a:p>
            <a:pPr marL="285750" indent="-285750">
              <a:buFontTx/>
              <a:buChar char="-"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Pancreatic Fistula</a:t>
            </a:r>
          </a:p>
          <a:p>
            <a:pPr marL="285750" indent="-285750">
              <a:buFontTx/>
              <a:buChar char="-"/>
            </a:pPr>
            <a:r>
              <a:rPr lang="en-US" sz="1800" b="1" dirty="0" err="1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Pseudoaneurysms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Splenic Vein Thrombosis </a:t>
            </a:r>
          </a:p>
          <a:p>
            <a:pPr marL="285750" indent="-285750">
              <a:buFontTx/>
              <a:buChar char="-"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Pancreatic Cancer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 txBox="1">
            <a:spLocks noGrp="1"/>
          </p:cNvSpPr>
          <p:nvPr>
            <p:ph type="ctrTitle"/>
          </p:nvPr>
        </p:nvSpPr>
        <p:spPr>
          <a:xfrm>
            <a:off x="463525" y="3224123"/>
            <a:ext cx="5207514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Diagnosis and Management of </a:t>
            </a:r>
            <a:r>
              <a:rPr lang="en-US" dirty="0"/>
              <a:t>Chronic Pancreatitis </a:t>
            </a:r>
            <a:endParaRPr dirty="0"/>
          </a:p>
        </p:txBody>
      </p:sp>
      <p:sp>
        <p:nvSpPr>
          <p:cNvPr id="222" name="Google Shape;222;p14"/>
          <p:cNvSpPr txBox="1">
            <a:spLocks noGrp="1"/>
          </p:cNvSpPr>
          <p:nvPr>
            <p:ph type="subTitle" idx="1"/>
          </p:nvPr>
        </p:nvSpPr>
        <p:spPr>
          <a:xfrm>
            <a:off x="463525" y="4296000"/>
            <a:ext cx="409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err="1" smtClean="0"/>
              <a:t>Hadil</a:t>
            </a:r>
            <a:r>
              <a:rPr lang="en-US" dirty="0" smtClean="0"/>
              <a:t> </a:t>
            </a:r>
            <a:r>
              <a:rPr lang="en-US" dirty="0"/>
              <a:t>Al </a:t>
            </a:r>
            <a:r>
              <a:rPr lang="en-US" dirty="0" err="1" smtClean="0"/>
              <a:t>Tlhe</a:t>
            </a:r>
            <a:endParaRPr dirty="0"/>
          </a:p>
        </p:txBody>
      </p:sp>
      <p:sp>
        <p:nvSpPr>
          <p:cNvPr id="223" name="Google Shape;223;p1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31</a:t>
            </a:fld>
            <a:endParaRPr/>
          </a:p>
        </p:txBody>
      </p:sp>
      <p:sp>
        <p:nvSpPr>
          <p:cNvPr id="224" name="Google Shape;224;p14"/>
          <p:cNvSpPr txBox="1"/>
          <p:nvPr/>
        </p:nvSpPr>
        <p:spPr>
          <a:xfrm>
            <a:off x="463525" y="0"/>
            <a:ext cx="21816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 dirty="0">
                <a:solidFill>
                  <a:srgbClr val="3F5378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5</a:t>
            </a:r>
            <a:endParaRPr sz="3000" b="1" dirty="0">
              <a:solidFill>
                <a:srgbClr val="3F5378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5390241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1181" y="402623"/>
            <a:ext cx="5492400" cy="766200"/>
          </a:xfrm>
        </p:spPr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Investigation</a:t>
            </a:r>
            <a:endParaRPr lang="ar-LY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type="body" idx="1"/>
          </p:nvPr>
        </p:nvSpPr>
        <p:spPr>
          <a:xfrm>
            <a:off x="69557" y="1346202"/>
            <a:ext cx="8471542" cy="3487055"/>
          </a:xfrm>
        </p:spPr>
        <p:txBody>
          <a:bodyPr>
            <a:noAutofit/>
          </a:bodyPr>
          <a:lstStyle/>
          <a:p>
            <a:pPr algn="ctr" rtl="0"/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dugi" panose="020B0502040204020203" pitchFamily="34" charset="0"/>
              </a:rPr>
              <a:t>Test of pancreatic function</a:t>
            </a:r>
          </a:p>
          <a:p>
            <a:pPr marL="385754" indent="-385754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Gadugi" panose="020B0502040204020203" pitchFamily="34" charset="0"/>
              </a:rPr>
              <a:t>Fecal elastase:  &lt; 200 mcg per g of stool is abnormal.</a:t>
            </a:r>
          </a:p>
          <a:p>
            <a:pPr marL="385754" indent="-385754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Gadugi" panose="020B0502040204020203" pitchFamily="34" charset="0"/>
              </a:rPr>
              <a:t>Fecal fat estimation : &gt; 7 g of fat per day is abnormal</a:t>
            </a:r>
          </a:p>
          <a:p>
            <a:pPr marL="385754" indent="-385754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Gadugi" panose="020B0502040204020203" pitchFamily="34" charset="0"/>
              </a:rPr>
              <a:t>Serum trypsinogen:&lt; 20 ng per mL is abnormal</a:t>
            </a:r>
          </a:p>
          <a:p>
            <a:pPr marL="385754" indent="-385754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Gadugi" panose="020B0502040204020203" pitchFamily="34" charset="0"/>
              </a:rPr>
              <a:t>Secretin stimulation : Peak bicarbonate concentration &lt; 80 </a:t>
            </a:r>
            <a:r>
              <a:rPr lang="en-US" sz="2000" dirty="0" err="1">
                <a:solidFill>
                  <a:schemeClr val="tx1"/>
                </a:solidFill>
                <a:latin typeface="Gadugi" panose="020B0502040204020203" pitchFamily="34" charset="0"/>
              </a:rPr>
              <a:t>mmol</a:t>
            </a:r>
            <a:r>
              <a:rPr lang="en-US" sz="2000" dirty="0">
                <a:solidFill>
                  <a:schemeClr val="tx1"/>
                </a:solidFill>
                <a:latin typeface="Gadugi" panose="020B0502040204020203" pitchFamily="34" charset="0"/>
              </a:rPr>
              <a:t> per L in duodenal secretion, best test for diagnosing pancreatic exocrine insufficiency.</a:t>
            </a:r>
          </a:p>
          <a:p>
            <a:pPr marL="385754" indent="-385754">
              <a:buFont typeface="+mj-lt"/>
              <a:buAutoNum type="arabicPeriod"/>
            </a:pPr>
            <a:r>
              <a:rPr lang="en-US" sz="2000" dirty="0" err="1" smtClean="0">
                <a:solidFill>
                  <a:schemeClr val="tx1"/>
                </a:solidFill>
                <a:latin typeface="Gadugi" panose="020B0502040204020203" pitchFamily="34" charset="0"/>
              </a:rPr>
              <a:t>Pancreolauryl</a:t>
            </a:r>
            <a:r>
              <a:rPr lang="en-US" sz="2000" dirty="0" smtClean="0">
                <a:solidFill>
                  <a:schemeClr val="tx1"/>
                </a:solidFill>
                <a:latin typeface="Gadugi" panose="020B0502040204020203" pitchFamily="34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Gadugi" panose="020B0502040204020203" pitchFamily="34" charset="0"/>
              </a:rPr>
              <a:t>test .</a:t>
            </a:r>
          </a:p>
          <a:p>
            <a:pPr marL="385754" indent="-385754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Gadugi" panose="020B0502040204020203" pitchFamily="34" charset="0"/>
              </a:rPr>
              <a:t>Oral glucose tolerance test</a:t>
            </a:r>
          </a:p>
          <a:p>
            <a:pPr marL="0" indent="0">
              <a:buNone/>
            </a:pPr>
            <a:endParaRPr lang="ar-LY" sz="2000" dirty="0">
              <a:solidFill>
                <a:schemeClr val="tx1"/>
              </a:solidFill>
              <a:latin typeface="Gadugi" panose="020B0502040204020203" pitchFamily="34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/>
          </p:nvPr>
        </p:nvGraphicFramePr>
        <p:xfrm>
          <a:off x="4247965" y="735546"/>
          <a:ext cx="7634288" cy="240030"/>
        </p:xfrm>
        <a:graphic>
          <a:graphicData uri="http://schemas.openxmlformats.org/drawingml/2006/table">
            <a:tbl>
              <a:tblPr/>
              <a:tblGrid>
                <a:gridCol w="38171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171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40030">
                <a:tc>
                  <a:txBody>
                    <a:bodyPr/>
                    <a:lstStyle/>
                    <a:p>
                      <a:pPr algn="l"/>
                      <a:endParaRPr lang="en-US" sz="1100" dirty="0"/>
                    </a:p>
                  </a:txBody>
                  <a:tcPr marL="68580" marR="68580" marT="34290" marB="34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/>
                    </a:p>
                  </a:txBody>
                  <a:tcPr marL="68580" marR="68580" marT="34290" marB="34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865172"/>
      </p:ext>
    </p:extLst>
  </p:cSld>
  <p:clrMapOvr>
    <a:masterClrMapping/>
  </p:clrMapOvr>
  <p:transition>
    <p:fade thruBlk="1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type="body" idx="1"/>
          </p:nvPr>
        </p:nvSpPr>
        <p:spPr>
          <a:xfrm>
            <a:off x="188536" y="1245141"/>
            <a:ext cx="7700596" cy="3774332"/>
          </a:xfrm>
        </p:spPr>
        <p:txBody>
          <a:bodyPr>
            <a:normAutofit lnSpcReduction="10000"/>
          </a:bodyPr>
          <a:lstStyle/>
          <a:p>
            <a:pPr algn="ctr" rtl="0"/>
            <a:r>
              <a:rPr lang="en-US" sz="2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dugi" panose="020B0502040204020203" pitchFamily="34" charset="0"/>
              </a:rPr>
              <a:t>Test to established the diagnosis:</a:t>
            </a:r>
          </a:p>
          <a:p>
            <a:pPr marL="385754" indent="-385754">
              <a:buFont typeface="+mj-lt"/>
              <a:buAutoNum type="arabicPeriod"/>
            </a:pPr>
            <a:r>
              <a:rPr lang="en-US" sz="2100" dirty="0">
                <a:solidFill>
                  <a:schemeClr val="tx1"/>
                </a:solidFill>
                <a:latin typeface="Gadugi" panose="020B0502040204020203" pitchFamily="34" charset="0"/>
              </a:rPr>
              <a:t>Abdominal X-ray (may show calcification ).</a:t>
            </a:r>
          </a:p>
          <a:p>
            <a:pPr marL="385754" indent="-385754">
              <a:buFont typeface="+mj-lt"/>
              <a:buAutoNum type="arabicPeriod"/>
            </a:pPr>
            <a:r>
              <a:rPr lang="en-US" sz="2100" dirty="0">
                <a:solidFill>
                  <a:schemeClr val="tx1"/>
                </a:solidFill>
                <a:latin typeface="Gadugi" panose="020B0502040204020203" pitchFamily="34" charset="0"/>
              </a:rPr>
              <a:t>ERCP  (will identify the presence of biliary obstruction and the state of the pancreatic duct )</a:t>
            </a:r>
          </a:p>
          <a:p>
            <a:pPr marL="385754" indent="-385754">
              <a:buFont typeface="+mj-lt"/>
              <a:buAutoNum type="arabicPeriod"/>
            </a:pPr>
            <a:r>
              <a:rPr lang="en-US" sz="2100" dirty="0">
                <a:solidFill>
                  <a:schemeClr val="tx1"/>
                </a:solidFill>
                <a:latin typeface="Gadugi" panose="020B0502040204020203" pitchFamily="34" charset="0"/>
              </a:rPr>
              <a:t>Endoscopic ultrasonography(Useful in evaluation of early chronic pancreatitis, pancreatic mass, and cystic lesions; can be combined with fine-needle aspiration biopsy).</a:t>
            </a:r>
          </a:p>
          <a:p>
            <a:pPr algn="ctr"/>
            <a:r>
              <a:rPr lang="en-US" sz="2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dugi" panose="020B0502040204020203" pitchFamily="34" charset="0"/>
              </a:rPr>
              <a:t>Test of anatomy prior to surgery</a:t>
            </a:r>
          </a:p>
          <a:p>
            <a:pPr marL="385754" indent="-385754">
              <a:buFont typeface="+mj-lt"/>
              <a:buAutoNum type="arabicPeriod"/>
            </a:pPr>
            <a:r>
              <a:rPr lang="en-US" sz="2100" dirty="0">
                <a:solidFill>
                  <a:schemeClr val="tx1"/>
                </a:solidFill>
                <a:latin typeface="Gadugi" panose="020B0502040204020203" pitchFamily="34" charset="0"/>
              </a:rPr>
              <a:t>MRCP (Noninvasive and nonionizing radiation or contrast media, less sensitive than ERCP )</a:t>
            </a:r>
          </a:p>
          <a:p>
            <a:pPr marL="385754" indent="-385754">
              <a:buFont typeface="+mj-lt"/>
              <a:buAutoNum type="arabicPeriod"/>
            </a:pPr>
            <a:endParaRPr lang="ar-LY" sz="2100" dirty="0">
              <a:solidFill>
                <a:schemeClr val="tx1"/>
              </a:solidFill>
              <a:latin typeface="Gadug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646617"/>
      </p:ext>
    </p:extLst>
  </p:cSld>
  <p:clrMapOvr>
    <a:masterClrMapping/>
  </p:clrMapOvr>
  <p:transition>
    <p:fade thruBlk="1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41901" y="1239801"/>
            <a:ext cx="6132600" cy="1698654"/>
          </a:xfrm>
        </p:spPr>
        <p:txBody>
          <a:bodyPr/>
          <a:lstStyle/>
          <a:p>
            <a:r>
              <a:rPr lang="en-US" dirty="0">
                <a:solidFill>
                  <a:prstClr val="black"/>
                </a:solidFill>
                <a:latin typeface="Gill Sans MT" panose="020B0502020104020203"/>
              </a:rPr>
              <a:t>Contrast-enhanced CT (Initial radiologic test of choice for evaluation of suspected chronic pancreatitis).</a:t>
            </a:r>
            <a:endParaRPr lang="ar-LY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01" y="2894258"/>
            <a:ext cx="6553200" cy="217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6275942"/>
      </p:ext>
    </p:extLst>
  </p:cSld>
  <p:clrMapOvr>
    <a:masterClrMapping/>
  </p:clrMapOvr>
  <p:transition>
    <p:fade thruBlk="1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3252" y="383149"/>
            <a:ext cx="5492400" cy="766200"/>
          </a:xfrm>
        </p:spPr>
        <p:txBody>
          <a:bodyPr/>
          <a:lstStyle/>
          <a:p>
            <a:pPr algn="l" rtl="0"/>
            <a:r>
              <a:rPr lang="en-US" sz="4000" dirty="0">
                <a:solidFill>
                  <a:schemeClr val="bg1"/>
                </a:solidFill>
              </a:rPr>
              <a:t>other</a:t>
            </a:r>
            <a:endParaRPr lang="ar-LY" sz="4000" dirty="0">
              <a:solidFill>
                <a:schemeClr val="bg1"/>
              </a:solidFill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909899"/>
              </p:ext>
            </p:extLst>
          </p:nvPr>
        </p:nvGraphicFramePr>
        <p:xfrm>
          <a:off x="237337" y="1521496"/>
          <a:ext cx="8190225" cy="2773899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8629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2727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94689"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Gadugi" panose="020B0502040204020203" pitchFamily="34" charset="0"/>
                        </a:rPr>
                        <a:t>Complete blood count</a:t>
                      </a:r>
                    </a:p>
                  </a:txBody>
                  <a:tcPr marL="23039" marR="23039" marT="11519" marB="11519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Gadugi" panose="020B0502040204020203" pitchFamily="34" charset="0"/>
                        </a:rPr>
                        <a:t>Elevated with infection, abscess</a:t>
                      </a:r>
                    </a:p>
                  </a:txBody>
                  <a:tcPr marL="23039" marR="23039" marT="11519" marB="11519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5841"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Gadugi" panose="020B0502040204020203" pitchFamily="34" charset="0"/>
                        </a:rPr>
                        <a:t>Serum amylase and lipase</a:t>
                      </a:r>
                    </a:p>
                  </a:txBody>
                  <a:tcPr marL="23039" marR="23039" marT="11519" marB="11519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Gadugi" panose="020B0502040204020203" pitchFamily="34" charset="0"/>
                        </a:rPr>
                        <a:t>Nonspecific for chronic pancreatitis</a:t>
                      </a:r>
                    </a:p>
                  </a:txBody>
                  <a:tcPr marL="23039" marR="23039" marT="11519" marB="11519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18125"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Gadugi" panose="020B0502040204020203" pitchFamily="34" charset="0"/>
                        </a:rPr>
                        <a:t>Total bilirubin, alkaline phosphatase, and hepatic transaminase</a:t>
                      </a:r>
                    </a:p>
                  </a:txBody>
                  <a:tcPr marL="23039" marR="23039" marT="11519" marB="11519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>
                          <a:latin typeface="Gadugi" panose="020B0502040204020203" pitchFamily="34" charset="0"/>
                        </a:rPr>
                        <a:t>Elevated in biliary pancreatitis and ductal obstruction by strictures or mass</a:t>
                      </a:r>
                    </a:p>
                  </a:txBody>
                  <a:tcPr marL="23039" marR="23039" marT="11519" marB="11519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6406"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Gadugi" panose="020B0502040204020203" pitchFamily="34" charset="0"/>
                        </a:rPr>
                        <a:t>Calcium</a:t>
                      </a:r>
                    </a:p>
                  </a:txBody>
                  <a:tcPr marL="23039" marR="23039" marT="11519" marB="11519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>
                          <a:latin typeface="Gadugi" panose="020B0502040204020203" pitchFamily="34" charset="0"/>
                        </a:rPr>
                        <a:t>Hyperparathyroidism is a rare cause of chronic pancreatitis</a:t>
                      </a:r>
                    </a:p>
                  </a:txBody>
                  <a:tcPr marL="23039" marR="23039" marT="11519" marB="11519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4932">
                <a:tc>
                  <a:txBody>
                    <a:bodyPr/>
                    <a:lstStyle/>
                    <a:p>
                      <a:pPr algn="l"/>
                      <a:r>
                        <a:rPr lang="en-US" sz="1500">
                          <a:latin typeface="Gadugi" panose="020B0502040204020203" pitchFamily="34" charset="0"/>
                        </a:rPr>
                        <a:t>Immunoglobulin G4 serum antibody, antinuclear antibody, rheumatoid factor, erythrocyte sedimentation rate</a:t>
                      </a:r>
                    </a:p>
                  </a:txBody>
                  <a:tcPr marL="23039" marR="23039" marT="11519" marB="11519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Gadugi" panose="020B0502040204020203" pitchFamily="34" charset="0"/>
                        </a:rPr>
                        <a:t>Abnormality may indicate autoimmune pancreatitis</a:t>
                      </a:r>
                    </a:p>
                  </a:txBody>
                  <a:tcPr marL="23039" marR="23039" marT="11519" marB="11519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6195624"/>
      </p:ext>
    </p:extLst>
  </p:cSld>
  <p:clrMapOvr>
    <a:masterClrMapping/>
  </p:clrMapOvr>
  <p:transition>
    <p:fade thruBlk="1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17390" y="382848"/>
            <a:ext cx="5492400" cy="766200"/>
          </a:xfrm>
        </p:spPr>
        <p:txBody>
          <a:bodyPr>
            <a:no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Management</a:t>
            </a:r>
            <a:r>
              <a:rPr lang="en-US" sz="4400" b="1" dirty="0">
                <a:solidFill>
                  <a:srgbClr val="7030A0"/>
                </a:solidFill>
              </a:rPr>
              <a:t> </a:t>
            </a:r>
            <a:endParaRPr lang="ar-LY" sz="4400" b="1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type="body" idx="1"/>
          </p:nvPr>
        </p:nvSpPr>
        <p:spPr>
          <a:xfrm>
            <a:off x="0" y="1280029"/>
            <a:ext cx="8964890" cy="36617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chemeClr val="tx1"/>
                </a:solidFill>
                <a:latin typeface="Gadugi" panose="020B0502040204020203" pitchFamily="34" charset="0"/>
              </a:rPr>
              <a:t>1. Treat the </a:t>
            </a:r>
            <a:r>
              <a:rPr lang="en-US" sz="1600" b="1" dirty="0" smtClean="0">
                <a:solidFill>
                  <a:schemeClr val="tx1"/>
                </a:solidFill>
                <a:latin typeface="Gadugi" panose="020B0502040204020203" pitchFamily="34" charset="0"/>
              </a:rPr>
              <a:t>addiction….</a:t>
            </a:r>
            <a:r>
              <a:rPr lang="en-US" sz="1600" dirty="0" smtClean="0">
                <a:solidFill>
                  <a:schemeClr val="tx1"/>
                </a:solidFill>
                <a:latin typeface="Gadugi" panose="020B0502040204020203" pitchFamily="34" charset="0"/>
              </a:rPr>
              <a:t>stop </a:t>
            </a:r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alcohol consumption and tobacco smoking</a:t>
            </a:r>
            <a:endParaRPr lang="en-US" sz="1600" b="1" dirty="0">
              <a:solidFill>
                <a:schemeClr val="tx1"/>
              </a:solidFill>
              <a:latin typeface="Gadugi" panose="020B0502040204020203" pitchFamily="34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chemeClr val="tx1"/>
                </a:solidFill>
                <a:latin typeface="Gadugi" panose="020B0502040204020203" pitchFamily="34" charset="0"/>
              </a:rPr>
              <a:t>2.Nutritional and pharmacological measures</a:t>
            </a:r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:</a:t>
            </a:r>
          </a:p>
          <a:p>
            <a:pPr marL="342891" lvl="1" indent="0">
              <a:buNone/>
            </a:pPr>
            <a:r>
              <a:rPr lang="en-US" sz="1600" b="1" dirty="0">
                <a:solidFill>
                  <a:schemeClr val="tx1"/>
                </a:solidFill>
                <a:latin typeface="Gadugi" panose="020B0502040204020203" pitchFamily="34" charset="0"/>
              </a:rPr>
              <a:t>Diet : </a:t>
            </a:r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low fat </a:t>
            </a:r>
            <a:r>
              <a:rPr lang="en-US" sz="1600" dirty="0">
                <a:latin typeface="Gadugi" panose="020B0502040204020203" pitchFamily="34" charset="0"/>
              </a:rPr>
              <a:t>high in protein and carbohydrates ,Small frequent feeding</a:t>
            </a:r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. </a:t>
            </a:r>
          </a:p>
          <a:p>
            <a:pPr marL="342891" lvl="1" indent="0">
              <a:buNone/>
            </a:pPr>
            <a:r>
              <a:rPr lang="en-US" sz="1600" b="1" dirty="0" smtClean="0">
                <a:solidFill>
                  <a:schemeClr val="tx1"/>
                </a:solidFill>
                <a:latin typeface="Gadugi" panose="020B0502040204020203" pitchFamily="34" charset="0"/>
              </a:rPr>
              <a:t>Drugs</a:t>
            </a:r>
            <a:r>
              <a:rPr lang="en-US" sz="1600" b="1" dirty="0">
                <a:solidFill>
                  <a:schemeClr val="tx1"/>
                </a:solidFill>
                <a:latin typeface="Gadugi" panose="020B0502040204020203" pitchFamily="34" charset="0"/>
              </a:rPr>
              <a:t>: </a:t>
            </a:r>
          </a:p>
          <a:p>
            <a:pPr marL="928671" lvl="2" indent="-285750"/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Relief of pain morphine –nitroglycerine or antispasmodic(</a:t>
            </a:r>
            <a:r>
              <a:rPr lang="en-US" sz="1600" dirty="0" err="1">
                <a:solidFill>
                  <a:schemeClr val="tx1"/>
                </a:solidFill>
                <a:latin typeface="Gadugi" panose="020B0502040204020203" pitchFamily="34" charset="0"/>
              </a:rPr>
              <a:t>dicyclomine</a:t>
            </a:r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Gadugi" panose="020B0502040204020203" pitchFamily="34" charset="0"/>
              </a:rPr>
              <a:t>propantheline</a:t>
            </a:r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 bromide</a:t>
            </a:r>
          </a:p>
          <a:p>
            <a:pPr marL="928671" lvl="2" indent="-285750"/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Pancreatic enzyme supplementation (lipase, </a:t>
            </a:r>
            <a:r>
              <a:rPr lang="en-US" sz="1600" dirty="0" err="1">
                <a:solidFill>
                  <a:schemeClr val="tx1"/>
                </a:solidFill>
                <a:latin typeface="Gadugi" panose="020B0502040204020203" pitchFamily="34" charset="0"/>
              </a:rPr>
              <a:t>eg</a:t>
            </a:r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Gadugi" panose="020B0502040204020203" pitchFamily="34" charset="0"/>
              </a:rPr>
              <a:t>creon</a:t>
            </a:r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 &amp; Insulin )with proton pump inhibitors or histamine H</a:t>
            </a:r>
            <a:r>
              <a:rPr lang="en-US" sz="1600" baseline="-25000" dirty="0">
                <a:solidFill>
                  <a:schemeClr val="tx1"/>
                </a:solidFill>
                <a:latin typeface="Gadugi" panose="020B0502040204020203" pitchFamily="34" charset="0"/>
              </a:rPr>
              <a:t>2</a:t>
            </a:r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 blockers</a:t>
            </a:r>
          </a:p>
          <a:p>
            <a:pPr marL="928671" lvl="2" indent="-285750"/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Correct malabsorption of the fat-soluble vitamins (a, d, e, k) and vitamin b12.</a:t>
            </a:r>
          </a:p>
          <a:p>
            <a:pPr marL="928671" lvl="2" indent="-285750"/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Medium-chain triglycerides in patients with severe fat malabsorption</a:t>
            </a:r>
          </a:p>
          <a:p>
            <a:pPr marL="928671" lvl="2" indent="-285750"/>
            <a:r>
              <a:rPr lang="en-US" sz="1600" dirty="0">
                <a:solidFill>
                  <a:schemeClr val="tx1"/>
                </a:solidFill>
                <a:latin typeface="Gadugi" panose="020B0502040204020203" pitchFamily="34" charset="0"/>
              </a:rPr>
              <a:t> Steroids (only in autoimmune pancreatitis, for relief of symptoms).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8000" b="90000" l="1000" r="97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321" y="784024"/>
            <a:ext cx="1827761" cy="1827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0000" l="3504" r="983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3" y="-62282"/>
            <a:ext cx="1283007" cy="1387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5148067"/>
      </p:ext>
    </p:extLst>
  </p:cSld>
  <p:clrMapOvr>
    <a:masterClrMapping/>
  </p:clrMapOvr>
  <p:transition>
    <p:fade thruBlk="1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3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37</a:t>
            </a:fld>
            <a:endParaRPr/>
          </a:p>
        </p:txBody>
      </p:sp>
      <p:sp>
        <p:nvSpPr>
          <p:cNvPr id="503" name="Google Shape;503;p34"/>
          <p:cNvSpPr txBox="1">
            <a:spLocks noGrp="1"/>
          </p:cNvSpPr>
          <p:nvPr>
            <p:ph type="ctrTitle" idx="4294967295"/>
          </p:nvPr>
        </p:nvSpPr>
        <p:spPr>
          <a:xfrm>
            <a:off x="1275150" y="2364400"/>
            <a:ext cx="65937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FF9800"/>
                </a:solidFill>
              </a:rPr>
              <a:t>THANKS!</a:t>
            </a:r>
            <a:endParaRPr sz="6000">
              <a:solidFill>
                <a:srgbClr val="FF9800"/>
              </a:solidFill>
            </a:endParaRPr>
          </a:p>
        </p:txBody>
      </p:sp>
      <p:sp>
        <p:nvSpPr>
          <p:cNvPr id="504" name="Google Shape;504;p34"/>
          <p:cNvSpPr txBox="1">
            <a:spLocks noGrp="1"/>
          </p:cNvSpPr>
          <p:nvPr>
            <p:ph type="subTitle" idx="4294967295"/>
          </p:nvPr>
        </p:nvSpPr>
        <p:spPr>
          <a:xfrm>
            <a:off x="1275150" y="3230000"/>
            <a:ext cx="6593700" cy="134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/>
              <a:t>Any questions?</a:t>
            </a:r>
            <a:endParaRPr sz="2000"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 dirty="0"/>
          </a:p>
        </p:txBody>
      </p:sp>
      <p:grpSp>
        <p:nvGrpSpPr>
          <p:cNvPr id="505" name="Google Shape;505;p34"/>
          <p:cNvGrpSpPr/>
          <p:nvPr/>
        </p:nvGrpSpPr>
        <p:grpSpPr>
          <a:xfrm>
            <a:off x="3996210" y="966817"/>
            <a:ext cx="1197664" cy="1126777"/>
            <a:chOff x="5972700" y="2330200"/>
            <a:chExt cx="411625" cy="387275"/>
          </a:xfrm>
        </p:grpSpPr>
        <p:sp>
          <p:nvSpPr>
            <p:cNvPr id="506" name="Google Shape;506;p34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4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11EC26E-D573-4A2D-90FE-EFFDF0EBE65D}"/>
              </a:ext>
            </a:extLst>
          </p:cNvPr>
          <p:cNvSpPr txBox="1"/>
          <p:nvPr/>
        </p:nvSpPr>
        <p:spPr>
          <a:xfrm>
            <a:off x="645460" y="1257300"/>
            <a:ext cx="77913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36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Acute pancreatitis : </a:t>
            </a:r>
            <a:r>
              <a:rPr lang="en-US" sz="3600" b="1" kern="1200" dirty="0">
                <a:latin typeface="Corbel" panose="020B0503020204020204"/>
                <a:ea typeface="+mn-ea"/>
                <a:cs typeface="+mn-cs"/>
              </a:rPr>
              <a:t>is the sudden inflammation of the pancreas due to autodigestion by pancreatic enzymes .</a:t>
            </a:r>
          </a:p>
        </p:txBody>
      </p:sp>
    </p:spTree>
    <p:extLst>
      <p:ext uri="{BB962C8B-B14F-4D97-AF65-F5344CB8AC3E}">
        <p14:creationId xmlns:p14="http://schemas.microsoft.com/office/powerpoint/2010/main" val="4165443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xmlns="" id="{13CBAB3E-5A12-4C11-AE67-2234CC8AFCE9}"/>
              </a:ext>
            </a:extLst>
          </p:cNvPr>
          <p:cNvSpPr/>
          <p:nvPr/>
        </p:nvSpPr>
        <p:spPr>
          <a:xfrm>
            <a:off x="2433638" y="260672"/>
            <a:ext cx="4276725" cy="10675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FFFFFF"/>
                </a:solidFill>
                <a:latin typeface="Corbel" panose="020B0503020204020204"/>
              </a:rPr>
              <a:t>Important facts of acute pancreatitis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xmlns="" id="{E4FEFCEB-37C1-4BF8-BF58-68766C00ADA9}"/>
              </a:ext>
            </a:extLst>
          </p:cNvPr>
          <p:cNvSpPr/>
          <p:nvPr/>
        </p:nvSpPr>
        <p:spPr>
          <a:xfrm>
            <a:off x="3277024" y="1610688"/>
            <a:ext cx="2788111" cy="3111903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Most commonly ( 90% ) caused by gallstones , alcoholism , Post-ERCP , idiopathic</a:t>
            </a:r>
          </a:p>
        </p:txBody>
      </p:sp>
      <p:sp>
        <p:nvSpPr>
          <p:cNvPr id="5" name="Rectangle: Top Corners Snipped 4">
            <a:extLst>
              <a:ext uri="{FF2B5EF4-FFF2-40B4-BE49-F238E27FC236}">
                <a16:creationId xmlns:a16="http://schemas.microsoft.com/office/drawing/2014/main" xmlns="" id="{8964D851-1B92-46CE-A615-04C52845CBD7}"/>
              </a:ext>
            </a:extLst>
          </p:cNvPr>
          <p:cNvSpPr/>
          <p:nvPr/>
        </p:nvSpPr>
        <p:spPr>
          <a:xfrm>
            <a:off x="305224" y="1845076"/>
            <a:ext cx="2916821" cy="2877515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It is relatively common , incidence rate in Western countries is 10 to 20 cases per 100,000 people.</a:t>
            </a:r>
          </a:p>
        </p:txBody>
      </p:sp>
      <p:sp>
        <p:nvSpPr>
          <p:cNvPr id="7" name="Rectangle: Top Corners Snipped 6">
            <a:extLst>
              <a:ext uri="{FF2B5EF4-FFF2-40B4-BE49-F238E27FC236}">
                <a16:creationId xmlns:a16="http://schemas.microsoft.com/office/drawing/2014/main" xmlns="" id="{F79BE5D7-B23C-4EA0-BE64-8BE2788AD04A}"/>
              </a:ext>
            </a:extLst>
          </p:cNvPr>
          <p:cNvSpPr/>
          <p:nvPr/>
        </p:nvSpPr>
        <p:spPr>
          <a:xfrm>
            <a:off x="6120114" y="1749586"/>
            <a:ext cx="2788110" cy="2973005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The male-to-female ratio is 1 : 3 in the group with biliary tract disease and 6 : 1 in those with alcoholism.</a:t>
            </a:r>
            <a:endParaRPr lang="en-US" sz="2100" kern="1200" dirty="0">
              <a:solidFill>
                <a:srgbClr val="FFFFFF"/>
              </a:solidFill>
              <a:latin typeface="Corbel" panose="020B0503020204020204"/>
            </a:endParaRPr>
          </a:p>
        </p:txBody>
      </p:sp>
    </p:spTree>
    <p:extLst>
      <p:ext uri="{BB962C8B-B14F-4D97-AF65-F5344CB8AC3E}">
        <p14:creationId xmlns:p14="http://schemas.microsoft.com/office/powerpoint/2010/main" val="3053326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Diagonal Corners Rounded 1">
            <a:extLst>
              <a:ext uri="{FF2B5EF4-FFF2-40B4-BE49-F238E27FC236}">
                <a16:creationId xmlns:a16="http://schemas.microsoft.com/office/drawing/2014/main" xmlns="" id="{9E6F9C5E-9660-4519-BCB6-A8E5D322B57D}"/>
              </a:ext>
            </a:extLst>
          </p:cNvPr>
          <p:cNvSpPr/>
          <p:nvPr/>
        </p:nvSpPr>
        <p:spPr>
          <a:xfrm>
            <a:off x="247650" y="673679"/>
            <a:ext cx="4608659" cy="421085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Normally Trypsinogen a proenzyme produced in the pancreas is activated in the  duodenum by </a:t>
            </a:r>
            <a:r>
              <a:rPr lang="en-US" sz="2100" b="1" kern="1200" dirty="0" err="1">
                <a:solidFill>
                  <a:srgbClr val="FFFFFF"/>
                </a:solidFill>
                <a:latin typeface="Corbel" panose="020B0503020204020204"/>
              </a:rPr>
              <a:t>enteropeptidase</a:t>
            </a: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  , if trypsinogen is prematurely activated to trypsin autodigestion occurs , since trypsin activates both </a:t>
            </a:r>
            <a:r>
              <a:rPr lang="en-US" sz="2100" b="1" kern="1200" dirty="0" err="1">
                <a:solidFill>
                  <a:srgbClr val="FFFFFF"/>
                </a:solidFill>
                <a:latin typeface="Corbel" panose="020B0503020204020204"/>
              </a:rPr>
              <a:t>prophospholipase</a:t>
            </a: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 and </a:t>
            </a:r>
            <a:r>
              <a:rPr lang="en-US" sz="2100" b="1" kern="1200" dirty="0" err="1">
                <a:solidFill>
                  <a:srgbClr val="FFFFFF"/>
                </a:solidFill>
                <a:latin typeface="Corbel" panose="020B0503020204020204"/>
              </a:rPr>
              <a:t>proelastase</a:t>
            </a: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 , in addition the release of the already active lipase enzyme also contributes to the autodigestion 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5096600-A645-47BF-97BE-A9A3A735039A}"/>
              </a:ext>
            </a:extLst>
          </p:cNvPr>
          <p:cNvSpPr txBox="1"/>
          <p:nvPr/>
        </p:nvSpPr>
        <p:spPr>
          <a:xfrm>
            <a:off x="-733425" y="165848"/>
            <a:ext cx="66770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7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Why does autodigestion occur 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088C341-E695-4A30-B889-A0C3276F28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425" y="227410"/>
            <a:ext cx="3971925" cy="4688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851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xmlns="" id="{B1C154A1-AD79-4150-926A-6E1F5A9A0EE7}"/>
              </a:ext>
            </a:extLst>
          </p:cNvPr>
          <p:cNvSpPr/>
          <p:nvPr/>
        </p:nvSpPr>
        <p:spPr>
          <a:xfrm>
            <a:off x="3061092" y="1060094"/>
            <a:ext cx="3436144" cy="2000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700" b="1" kern="1200" dirty="0">
                <a:solidFill>
                  <a:schemeClr val="bg1"/>
                </a:solidFill>
                <a:latin typeface="Corbel" panose="020B0503020204020204"/>
              </a:rPr>
              <a:t>Causes of Acute pancreatitis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3B5A0AA3-127A-41BA-8B28-EE0F3D386BBA}"/>
              </a:ext>
            </a:extLst>
          </p:cNvPr>
          <p:cNvSpPr/>
          <p:nvPr/>
        </p:nvSpPr>
        <p:spPr>
          <a:xfrm>
            <a:off x="207167" y="234988"/>
            <a:ext cx="2595424" cy="9394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FFFFFF"/>
                </a:solidFill>
                <a:latin typeface="Corbel" panose="020B0503020204020204"/>
              </a:rPr>
              <a:t>Mechanical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5AE5E6C6-8E0D-416F-8652-415BC60BEB20}"/>
              </a:ext>
            </a:extLst>
          </p:cNvPr>
          <p:cNvSpPr/>
          <p:nvPr/>
        </p:nvSpPr>
        <p:spPr>
          <a:xfrm>
            <a:off x="265896" y="3142703"/>
            <a:ext cx="2264568" cy="7036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FFFFFF"/>
                </a:solidFill>
                <a:latin typeface="Corbel" panose="020B0503020204020204"/>
              </a:rPr>
              <a:t>Vascular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C71C07DB-ED66-43F3-8902-A3596664F452}"/>
              </a:ext>
            </a:extLst>
          </p:cNvPr>
          <p:cNvSpPr/>
          <p:nvPr/>
        </p:nvSpPr>
        <p:spPr>
          <a:xfrm>
            <a:off x="6609360" y="207987"/>
            <a:ext cx="2203216" cy="10215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FFFFFF"/>
                </a:solidFill>
                <a:latin typeface="Corbel" panose="020B0503020204020204"/>
              </a:rPr>
              <a:t>Metabolic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340DA232-AF6C-4E75-B4CE-CF58F643C624}"/>
              </a:ext>
            </a:extLst>
          </p:cNvPr>
          <p:cNvSpPr/>
          <p:nvPr/>
        </p:nvSpPr>
        <p:spPr>
          <a:xfrm>
            <a:off x="6451625" y="3212209"/>
            <a:ext cx="2434376" cy="8000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FFFFFF"/>
                </a:solidFill>
                <a:latin typeface="Corbel" panose="020B0503020204020204"/>
              </a:rPr>
              <a:t>Genetic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60109A72-2564-4F6D-A5DC-956A403EBF24}"/>
              </a:ext>
            </a:extLst>
          </p:cNvPr>
          <p:cNvSpPr/>
          <p:nvPr/>
        </p:nvSpPr>
        <p:spPr>
          <a:xfrm>
            <a:off x="3500438" y="3457575"/>
            <a:ext cx="2121692" cy="7215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FFFFFF"/>
                </a:solidFill>
                <a:latin typeface="Corbel" panose="020B0503020204020204"/>
              </a:rPr>
              <a:t>Infectious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2E1DE32-FFD1-4AE5-85E7-7852C807C4FC}"/>
              </a:ext>
            </a:extLst>
          </p:cNvPr>
          <p:cNvSpPr txBox="1"/>
          <p:nvPr/>
        </p:nvSpPr>
        <p:spPr>
          <a:xfrm>
            <a:off x="200027" y="1518356"/>
            <a:ext cx="2948103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1- obstruction ( gallstones , ampullary neoplasm , </a:t>
            </a:r>
            <a:r>
              <a:rPr lang="en-US" sz="1650" b="1" kern="1200" dirty="0" err="1">
                <a:latin typeface="Corbel" panose="020B0503020204020204"/>
                <a:ea typeface="+mn-ea"/>
                <a:cs typeface="+mn-cs"/>
              </a:rPr>
              <a:t>Choledochoceles</a:t>
            </a: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  , parasites ) .</a:t>
            </a:r>
          </a:p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2- Trauma .</a:t>
            </a:r>
          </a:p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3- Iatrogenic injury ( ERCP ) .</a:t>
            </a:r>
          </a:p>
          <a:p>
            <a:pPr defTabSz="342900">
              <a:buClrTx/>
            </a:pPr>
            <a:endParaRPr lang="en-US" sz="1650" b="1" kern="1200" dirty="0"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xmlns="" id="{335E9A03-249F-4D4D-90F4-F69E3880A698}"/>
              </a:ext>
            </a:extLst>
          </p:cNvPr>
          <p:cNvSpPr/>
          <p:nvPr/>
        </p:nvSpPr>
        <p:spPr>
          <a:xfrm>
            <a:off x="1232296" y="1273839"/>
            <a:ext cx="300038" cy="2518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xmlns="" id="{0849F041-C78C-4668-8F7A-5E0A6057CC7D}"/>
              </a:ext>
            </a:extLst>
          </p:cNvPr>
          <p:cNvSpPr/>
          <p:nvPr/>
        </p:nvSpPr>
        <p:spPr>
          <a:xfrm rot="7805854">
            <a:off x="2715161" y="904972"/>
            <a:ext cx="300038" cy="6639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xmlns="" id="{48EBC1E4-031C-4D97-9706-2BFF7B15203E}"/>
              </a:ext>
            </a:extLst>
          </p:cNvPr>
          <p:cNvSpPr/>
          <p:nvPr/>
        </p:nvSpPr>
        <p:spPr>
          <a:xfrm rot="13640763">
            <a:off x="6333748" y="960072"/>
            <a:ext cx="284430" cy="4987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3F38753-D3C1-4C3A-90DC-A607AF35AF92}"/>
              </a:ext>
            </a:extLst>
          </p:cNvPr>
          <p:cNvSpPr txBox="1"/>
          <p:nvPr/>
        </p:nvSpPr>
        <p:spPr>
          <a:xfrm>
            <a:off x="6592741" y="1577696"/>
            <a:ext cx="273605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1- Alcoholism .</a:t>
            </a:r>
          </a:p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2- </a:t>
            </a:r>
            <a:r>
              <a:rPr lang="en-US" sz="1650" b="1" kern="1200" dirty="0" err="1">
                <a:latin typeface="Corbel" panose="020B0503020204020204"/>
                <a:ea typeface="+mn-ea"/>
                <a:cs typeface="+mn-cs"/>
              </a:rPr>
              <a:t>Hyperlipoprteinemia</a:t>
            </a: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 .</a:t>
            </a:r>
          </a:p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3- </a:t>
            </a:r>
            <a:r>
              <a:rPr lang="en-US" sz="1650" b="1" kern="1200" dirty="0" err="1">
                <a:latin typeface="Corbel" panose="020B0503020204020204"/>
                <a:ea typeface="+mn-ea"/>
                <a:cs typeface="+mn-cs"/>
              </a:rPr>
              <a:t>Hypercalemia</a:t>
            </a: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 .</a:t>
            </a:r>
          </a:p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5- Hypertriglyceridemia .</a:t>
            </a:r>
          </a:p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6- Hyperparathyroidism .</a:t>
            </a:r>
          </a:p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7- Drugs ( azathioprine ) 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BF2C862-7CC8-4198-B505-77E28D950986}"/>
              </a:ext>
            </a:extLst>
          </p:cNvPr>
          <p:cNvSpPr txBox="1"/>
          <p:nvPr/>
        </p:nvSpPr>
        <p:spPr>
          <a:xfrm>
            <a:off x="578645" y="4145534"/>
            <a:ext cx="2264568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1- Vasculitis .</a:t>
            </a:r>
          </a:p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2- </a:t>
            </a:r>
            <a:r>
              <a:rPr lang="en-US" sz="1650" b="1" kern="1200" dirty="0" err="1">
                <a:latin typeface="Corbel" panose="020B0503020204020204"/>
                <a:ea typeface="+mn-ea"/>
                <a:cs typeface="+mn-cs"/>
              </a:rPr>
              <a:t>Atheroembolism</a:t>
            </a: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 .</a:t>
            </a:r>
          </a:p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3- Shock 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A5F323F5-AFBB-40C0-8B1E-B755584AF70D}"/>
              </a:ext>
            </a:extLst>
          </p:cNvPr>
          <p:cNvSpPr txBox="1"/>
          <p:nvPr/>
        </p:nvSpPr>
        <p:spPr>
          <a:xfrm>
            <a:off x="3707605" y="4513154"/>
            <a:ext cx="1914525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1-Mumps infection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3EF2FA4-0A70-41B3-8551-986FEB4B473F}"/>
              </a:ext>
            </a:extLst>
          </p:cNvPr>
          <p:cNvSpPr txBox="1"/>
          <p:nvPr/>
        </p:nvSpPr>
        <p:spPr>
          <a:xfrm>
            <a:off x="6456957" y="4345879"/>
            <a:ext cx="242371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1650" b="1" kern="1200" dirty="0">
                <a:latin typeface="Corbel" panose="020B0503020204020204"/>
                <a:ea typeface="+mn-ea"/>
                <a:cs typeface="+mn-cs"/>
              </a:rPr>
              <a:t>1- PRSS1 and SPINK1 Gene mutation </a:t>
            </a:r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xmlns="" id="{2490C220-6498-42C1-9116-AE2CD40FE9CC}"/>
              </a:ext>
            </a:extLst>
          </p:cNvPr>
          <p:cNvSpPr/>
          <p:nvPr/>
        </p:nvSpPr>
        <p:spPr>
          <a:xfrm rot="3369654">
            <a:off x="2901100" y="2785848"/>
            <a:ext cx="268748" cy="8058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xmlns="" id="{41A91185-ED8F-42E6-8237-CF0E8D6FC5E2}"/>
              </a:ext>
            </a:extLst>
          </p:cNvPr>
          <p:cNvSpPr/>
          <p:nvPr/>
        </p:nvSpPr>
        <p:spPr>
          <a:xfrm flipH="1">
            <a:off x="1274636" y="3888064"/>
            <a:ext cx="257697" cy="2910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xmlns="" id="{6FBE26BB-8B5F-4A36-A57C-2E2BF6266479}"/>
              </a:ext>
            </a:extLst>
          </p:cNvPr>
          <p:cNvSpPr/>
          <p:nvPr/>
        </p:nvSpPr>
        <p:spPr>
          <a:xfrm>
            <a:off x="4394326" y="3123798"/>
            <a:ext cx="300038" cy="2518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xmlns="" id="{9713A40B-52CA-4F03-917D-672F87F049D3}"/>
              </a:ext>
            </a:extLst>
          </p:cNvPr>
          <p:cNvSpPr/>
          <p:nvPr/>
        </p:nvSpPr>
        <p:spPr>
          <a:xfrm>
            <a:off x="4394326" y="4261306"/>
            <a:ext cx="300038" cy="2518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xmlns="" id="{78EC1D6E-A177-4DC9-820E-17AD87C2C007}"/>
              </a:ext>
            </a:extLst>
          </p:cNvPr>
          <p:cNvSpPr/>
          <p:nvPr/>
        </p:nvSpPr>
        <p:spPr>
          <a:xfrm>
            <a:off x="7518794" y="4099072"/>
            <a:ext cx="300038" cy="2518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xmlns="" id="{3F958F74-E505-403E-8C46-1093D75FDAC0}"/>
              </a:ext>
            </a:extLst>
          </p:cNvPr>
          <p:cNvSpPr/>
          <p:nvPr/>
        </p:nvSpPr>
        <p:spPr>
          <a:xfrm rot="18910690">
            <a:off x="6142494" y="2851779"/>
            <a:ext cx="308573" cy="5432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xmlns="" id="{FB140AAD-AB1A-4CC8-B67C-B2ACD94FFED5}"/>
              </a:ext>
            </a:extLst>
          </p:cNvPr>
          <p:cNvSpPr/>
          <p:nvPr/>
        </p:nvSpPr>
        <p:spPr>
          <a:xfrm>
            <a:off x="7560949" y="1316505"/>
            <a:ext cx="300038" cy="2518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</p:spTree>
    <p:extLst>
      <p:ext uri="{BB962C8B-B14F-4D97-AF65-F5344CB8AC3E}">
        <p14:creationId xmlns:p14="http://schemas.microsoft.com/office/powerpoint/2010/main" val="751469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0189D58-662C-4F2E-BCB6-0AF07195F5DB}"/>
              </a:ext>
            </a:extLst>
          </p:cNvPr>
          <p:cNvSpPr txBox="1"/>
          <p:nvPr/>
        </p:nvSpPr>
        <p:spPr>
          <a:xfrm>
            <a:off x="763929" y="512181"/>
            <a:ext cx="741358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7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I GET SMASHED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276F1C1-11B8-4174-84BC-D776C3733A51}"/>
              </a:ext>
            </a:extLst>
          </p:cNvPr>
          <p:cNvSpPr txBox="1"/>
          <p:nvPr/>
        </p:nvSpPr>
        <p:spPr>
          <a:xfrm>
            <a:off x="468775" y="873101"/>
            <a:ext cx="7604567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1- Idiopathic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2- Gallstone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3- Ethanol ( alcohol )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4- Trauma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5- Steroids ( anabolic )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6- Mumps .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7- Auto-immune disease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8- Scorpion bite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9- Hypertriglyceridemia / Hypercalcemia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10-ERCP ( endoscopic retrograde cholangiopancreatography )</a:t>
            </a:r>
          </a:p>
          <a:p>
            <a:pPr defTabSz="342900">
              <a:buClrTx/>
            </a:pPr>
            <a:r>
              <a:rPr lang="en-US" sz="2100" b="1" kern="1200" dirty="0">
                <a:latin typeface="Corbel" panose="020B0503020204020204"/>
                <a:ea typeface="+mn-ea"/>
                <a:cs typeface="+mn-cs"/>
              </a:rPr>
              <a:t>11- Drugs</a:t>
            </a:r>
          </a:p>
        </p:txBody>
      </p:sp>
    </p:spTree>
    <p:extLst>
      <p:ext uri="{BB962C8B-B14F-4D97-AF65-F5344CB8AC3E}">
        <p14:creationId xmlns:p14="http://schemas.microsoft.com/office/powerpoint/2010/main" val="1830991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3CEE112-5385-4238-A421-47D1AB1DD208}"/>
              </a:ext>
            </a:extLst>
          </p:cNvPr>
          <p:cNvSpPr txBox="1"/>
          <p:nvPr/>
        </p:nvSpPr>
        <p:spPr>
          <a:xfrm>
            <a:off x="1421605" y="169235"/>
            <a:ext cx="560784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buClrTx/>
            </a:pPr>
            <a:r>
              <a:rPr lang="en-US" sz="2700" b="1" kern="1200" dirty="0">
                <a:solidFill>
                  <a:srgbClr val="FF0000"/>
                </a:solidFill>
                <a:latin typeface="Corbel" panose="020B0503020204020204"/>
                <a:ea typeface="+mn-ea"/>
                <a:cs typeface="+mn-cs"/>
              </a:rPr>
              <a:t>Acute pancreatitis etiopathogenesis</a:t>
            </a:r>
          </a:p>
        </p:txBody>
      </p:sp>
      <p:sp>
        <p:nvSpPr>
          <p:cNvPr id="5" name="Rectangle: Top Corners Rounded 4">
            <a:extLst>
              <a:ext uri="{FF2B5EF4-FFF2-40B4-BE49-F238E27FC236}">
                <a16:creationId xmlns:a16="http://schemas.microsoft.com/office/drawing/2014/main" xmlns="" id="{46109F9B-C745-436A-9AA6-61F518D631EF}"/>
              </a:ext>
            </a:extLst>
          </p:cNvPr>
          <p:cNvSpPr/>
          <p:nvPr/>
        </p:nvSpPr>
        <p:spPr>
          <a:xfrm>
            <a:off x="414336" y="2227245"/>
            <a:ext cx="2378869" cy="1014413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92D050"/>
                </a:solidFill>
                <a:latin typeface="Corbel" panose="020B0503020204020204"/>
              </a:rPr>
              <a:t>Pancreatic duct obstruction</a:t>
            </a:r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xmlns="" id="{1C9F9E18-8448-41F2-B420-1CF7BBD884F1}"/>
              </a:ext>
            </a:extLst>
          </p:cNvPr>
          <p:cNvSpPr/>
          <p:nvPr/>
        </p:nvSpPr>
        <p:spPr>
          <a:xfrm>
            <a:off x="2903934" y="2216115"/>
            <a:ext cx="2378869" cy="1014413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92D050"/>
                </a:solidFill>
                <a:latin typeface="Corbel" panose="020B0503020204020204"/>
              </a:rPr>
              <a:t>Primary acinar cell injury</a:t>
            </a:r>
          </a:p>
        </p:txBody>
      </p:sp>
      <p:sp>
        <p:nvSpPr>
          <p:cNvPr id="7" name="Rectangle: Top Corners Rounded 6">
            <a:extLst>
              <a:ext uri="{FF2B5EF4-FFF2-40B4-BE49-F238E27FC236}">
                <a16:creationId xmlns:a16="http://schemas.microsoft.com/office/drawing/2014/main" xmlns="" id="{404CD4B3-8FAA-4E81-A71F-6788FED407FF}"/>
              </a:ext>
            </a:extLst>
          </p:cNvPr>
          <p:cNvSpPr/>
          <p:nvPr/>
        </p:nvSpPr>
        <p:spPr>
          <a:xfrm>
            <a:off x="5617368" y="2216115"/>
            <a:ext cx="3271838" cy="1014413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400" b="1" kern="1200" dirty="0">
                <a:solidFill>
                  <a:srgbClr val="92D050"/>
                </a:solidFill>
                <a:latin typeface="Corbel" panose="020B0503020204020204"/>
              </a:rPr>
              <a:t>Defective intracellular transport</a:t>
            </a:r>
          </a:p>
        </p:txBody>
      </p:sp>
      <p:sp>
        <p:nvSpPr>
          <p:cNvPr id="9" name="Rectangle: Top Corners Snipped 8">
            <a:extLst>
              <a:ext uri="{FF2B5EF4-FFF2-40B4-BE49-F238E27FC236}">
                <a16:creationId xmlns:a16="http://schemas.microsoft.com/office/drawing/2014/main" xmlns="" id="{4E1DB693-8BA2-4155-922F-4546CD616800}"/>
              </a:ext>
            </a:extLst>
          </p:cNvPr>
          <p:cNvSpPr/>
          <p:nvPr/>
        </p:nvSpPr>
        <p:spPr>
          <a:xfrm>
            <a:off x="552450" y="3794140"/>
            <a:ext cx="8112918" cy="1101710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r>
              <a:rPr lang="en-US" sz="2100" b="1" kern="1200" dirty="0">
                <a:solidFill>
                  <a:srgbClr val="FFFFFF"/>
                </a:solidFill>
                <a:latin typeface="Corbel" panose="020B0503020204020204"/>
              </a:rPr>
              <a:t>No matter what the mechanism of acute pancreatitis , all lead to inappropriate activation of proenzymes ( zymogens ) by proteases ( trypsin ) into active enzymes leading to autodigestion 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xmlns="" id="{4C31E11A-9700-441C-B9AD-72949D1AE9E9}"/>
              </a:ext>
            </a:extLst>
          </p:cNvPr>
          <p:cNvSpPr/>
          <p:nvPr/>
        </p:nvSpPr>
        <p:spPr>
          <a:xfrm>
            <a:off x="1379934" y="3311211"/>
            <a:ext cx="447676" cy="4000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xmlns="" id="{0394AF72-AB1A-46BC-AE86-CC883DF143CF}"/>
              </a:ext>
            </a:extLst>
          </p:cNvPr>
          <p:cNvSpPr/>
          <p:nvPr/>
        </p:nvSpPr>
        <p:spPr>
          <a:xfrm>
            <a:off x="3868934" y="3345268"/>
            <a:ext cx="447676" cy="4000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xmlns="" id="{AFEC3A3C-7C77-41F4-805B-A7A5DB092CEC}"/>
              </a:ext>
            </a:extLst>
          </p:cNvPr>
          <p:cNvSpPr/>
          <p:nvPr/>
        </p:nvSpPr>
        <p:spPr>
          <a:xfrm>
            <a:off x="7094338" y="3345268"/>
            <a:ext cx="447676" cy="4000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buClrTx/>
            </a:pPr>
            <a:endParaRPr lang="en-US" sz="1350" kern="1200">
              <a:solidFill>
                <a:srgbClr val="FFFFFF"/>
              </a:solidFill>
              <a:latin typeface="Corbel" panose="020B0503020204020204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001AA16C-E5BF-4DDE-A85D-DDFAC48536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799" b="12310"/>
          <a:stretch/>
        </p:blipFill>
        <p:spPr>
          <a:xfrm>
            <a:off x="552450" y="770498"/>
            <a:ext cx="2059782" cy="12392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89F980C6-4010-4EC9-A43B-D788388CB2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09" r="33406" b="14601"/>
          <a:stretch/>
        </p:blipFill>
        <p:spPr>
          <a:xfrm>
            <a:off x="2903934" y="651867"/>
            <a:ext cx="2496741" cy="148769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003D7DB1-1C2B-4AE3-BB9E-AB18F79EBA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427" t="6782" r="4023"/>
          <a:stretch/>
        </p:blipFill>
        <p:spPr>
          <a:xfrm>
            <a:off x="6418659" y="585383"/>
            <a:ext cx="2246709" cy="155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314285"/>
      </p:ext>
    </p:extLst>
  </p:cSld>
  <p:clrMapOvr>
    <a:masterClrMapping/>
  </p:clrMapOvr>
</p:sld>
</file>

<file path=ppt/theme/theme1.xml><?xml version="1.0" encoding="utf-8"?>
<a:theme xmlns:a="http://schemas.openxmlformats.org/drawingml/2006/main" name="Saler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asis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D9D01AC2-EE7D-4E49-99EE-8E62E4E7E8A7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</TotalTime>
  <Words>1584</Words>
  <Application>Microsoft Office PowerPoint</Application>
  <PresentationFormat>عرض على الشاشة (9:16)‏</PresentationFormat>
  <Paragraphs>242</Paragraphs>
  <Slides>37</Slides>
  <Notes>19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2</vt:i4>
      </vt:variant>
      <vt:variant>
        <vt:lpstr>عناوين الشرائح</vt:lpstr>
      </vt:variant>
      <vt:variant>
        <vt:i4>37</vt:i4>
      </vt:variant>
    </vt:vector>
  </HeadingPairs>
  <TitlesOfParts>
    <vt:vector size="46" baseType="lpstr">
      <vt:lpstr>Arial</vt:lpstr>
      <vt:lpstr>Roboto Condensed</vt:lpstr>
      <vt:lpstr>Roboto Condensed Light</vt:lpstr>
      <vt:lpstr>Arvo</vt:lpstr>
      <vt:lpstr>Gadugi</vt:lpstr>
      <vt:lpstr>Corbel</vt:lpstr>
      <vt:lpstr>Gill Sans MT</vt:lpstr>
      <vt:lpstr>Salerio template</vt:lpstr>
      <vt:lpstr>Basis</vt:lpstr>
      <vt:lpstr>Pancreatitis</vt:lpstr>
      <vt:lpstr>عرض تقديمي في PowerPoint</vt:lpstr>
      <vt:lpstr>Acute Pancreatitis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Complications &amp; Prognosis of Acute Pancreatitis </vt:lpstr>
      <vt:lpstr>-Complication Of Acute Pancreatitis:</vt:lpstr>
      <vt:lpstr>عرض تقديمي في PowerPoint</vt:lpstr>
      <vt:lpstr>-Prognosis Of Acute Pancreatitis:</vt:lpstr>
      <vt:lpstr>عرض تقديمي في PowerPoint</vt:lpstr>
      <vt:lpstr>Diagnosis &amp; Management of Acute Pancreatitis </vt:lpstr>
      <vt:lpstr>Diagnosis </vt:lpstr>
      <vt:lpstr>Imaging  </vt:lpstr>
      <vt:lpstr>Management </vt:lpstr>
      <vt:lpstr> Initial treatment</vt:lpstr>
      <vt:lpstr>Chronic Pancreatitis </vt:lpstr>
      <vt:lpstr>Chronic Pancreatitis </vt:lpstr>
      <vt:lpstr>Symptoms &amp; clinical presention Of Chronic Pancreatitis</vt:lpstr>
      <vt:lpstr>عرض تقديمي في PowerPoint</vt:lpstr>
      <vt:lpstr>عرض تقديمي في PowerPoint</vt:lpstr>
      <vt:lpstr>Diagnosis and Management of Chronic Pancreatitis </vt:lpstr>
      <vt:lpstr>Investigation</vt:lpstr>
      <vt:lpstr>عرض تقديمي في PowerPoint</vt:lpstr>
      <vt:lpstr>عرض تقديمي في PowerPoint</vt:lpstr>
      <vt:lpstr>other</vt:lpstr>
      <vt:lpstr>Management </vt:lpstr>
      <vt:lpstr>THANKS!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Pancreatitis</dc:title>
  <dc:creator>nawras2017</dc:creator>
  <cp:lastModifiedBy>التميز</cp:lastModifiedBy>
  <cp:revision>30</cp:revision>
  <dcterms:modified xsi:type="dcterms:W3CDTF">2019-04-27T05:22:12Z</dcterms:modified>
</cp:coreProperties>
</file>