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2" r:id="rId8"/>
    <p:sldId id="264" r:id="rId9"/>
    <p:sldId id="261" r:id="rId10"/>
    <p:sldId id="266" r:id="rId11"/>
    <p:sldId id="263" r:id="rId1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111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fr-FR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fr-FR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55D88-D073-4EED-BA7A-B8870ABAA5FE}" type="datetimeFigureOut">
              <a:rPr lang="fr-FR" smtClean="0"/>
              <a:pPr/>
              <a:t>20/06/2020</a:t>
            </a:fld>
            <a:endParaRPr lang="fr-FR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DE335-ED9E-425B-9992-7C7C845A4DE8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86569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fr-FR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fr-FR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55D88-D073-4EED-BA7A-B8870ABAA5FE}" type="datetimeFigureOut">
              <a:rPr lang="fr-FR" smtClean="0"/>
              <a:pPr/>
              <a:t>20/06/2020</a:t>
            </a:fld>
            <a:endParaRPr lang="fr-FR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DE335-ED9E-425B-9992-7C7C845A4DE8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51812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fr-FR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fr-FR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55D88-D073-4EED-BA7A-B8870ABAA5FE}" type="datetimeFigureOut">
              <a:rPr lang="fr-FR" smtClean="0"/>
              <a:pPr/>
              <a:t>20/06/2020</a:t>
            </a:fld>
            <a:endParaRPr lang="fr-FR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DE335-ED9E-425B-9992-7C7C845A4DE8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1718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fr-FR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fr-FR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55D88-D073-4EED-BA7A-B8870ABAA5FE}" type="datetimeFigureOut">
              <a:rPr lang="fr-FR" smtClean="0"/>
              <a:pPr/>
              <a:t>20/06/2020</a:t>
            </a:fld>
            <a:endParaRPr lang="fr-FR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DE335-ED9E-425B-9992-7C7C845A4DE8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0472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fr-FR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55D88-D073-4EED-BA7A-B8870ABAA5FE}" type="datetimeFigureOut">
              <a:rPr lang="fr-FR" smtClean="0"/>
              <a:pPr/>
              <a:t>20/06/2020</a:t>
            </a:fld>
            <a:endParaRPr lang="fr-FR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DE335-ED9E-425B-9992-7C7C845A4DE8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93334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fr-FR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fr-FR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fr-FR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55D88-D073-4EED-BA7A-B8870ABAA5FE}" type="datetimeFigureOut">
              <a:rPr lang="fr-FR" smtClean="0"/>
              <a:pPr/>
              <a:t>20/06/2020</a:t>
            </a:fld>
            <a:endParaRPr lang="fr-FR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DE335-ED9E-425B-9992-7C7C845A4DE8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87563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fr-FR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fr-FR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fr-FR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55D88-D073-4EED-BA7A-B8870ABAA5FE}" type="datetimeFigureOut">
              <a:rPr lang="fr-FR" smtClean="0"/>
              <a:pPr/>
              <a:t>20/06/2020</a:t>
            </a:fld>
            <a:endParaRPr lang="fr-FR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DE335-ED9E-425B-9992-7C7C845A4DE8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4150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fr-FR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55D88-D073-4EED-BA7A-B8870ABAA5FE}" type="datetimeFigureOut">
              <a:rPr lang="fr-FR" smtClean="0"/>
              <a:pPr/>
              <a:t>20/06/2020</a:t>
            </a:fld>
            <a:endParaRPr lang="fr-FR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DE335-ED9E-425B-9992-7C7C845A4DE8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36933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55D88-D073-4EED-BA7A-B8870ABAA5FE}" type="datetimeFigureOut">
              <a:rPr lang="fr-FR" smtClean="0"/>
              <a:pPr/>
              <a:t>20/06/2020</a:t>
            </a:fld>
            <a:endParaRPr lang="fr-FR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DE335-ED9E-425B-9992-7C7C845A4DE8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62090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fr-FR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fr-FR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55D88-D073-4EED-BA7A-B8870ABAA5FE}" type="datetimeFigureOut">
              <a:rPr lang="fr-FR" smtClean="0"/>
              <a:pPr/>
              <a:t>20/06/2020</a:t>
            </a:fld>
            <a:endParaRPr lang="fr-FR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DE335-ED9E-425B-9992-7C7C845A4DE8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285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fr-FR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55D88-D073-4EED-BA7A-B8870ABAA5FE}" type="datetimeFigureOut">
              <a:rPr lang="fr-FR" smtClean="0"/>
              <a:pPr/>
              <a:t>20/06/2020</a:t>
            </a:fld>
            <a:endParaRPr lang="fr-FR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DE335-ED9E-425B-9992-7C7C845A4DE8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14574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fr-FR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fr-FR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455D88-D073-4EED-BA7A-B8870ABAA5FE}" type="datetimeFigureOut">
              <a:rPr lang="fr-FR" smtClean="0"/>
              <a:pPr/>
              <a:t>20/06/2020</a:t>
            </a:fld>
            <a:endParaRPr lang="fr-FR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ADE335-ED9E-425B-9992-7C7C845A4DE8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4849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" y="381000"/>
            <a:ext cx="8839200" cy="6248400"/>
          </a:xfrm>
        </p:spPr>
        <p:txBody>
          <a:bodyPr/>
          <a:lstStyle/>
          <a:p>
            <a:r>
              <a:rPr lang="en-US" sz="3600" b="1" i="1" dirty="0" smtClean="0">
                <a:solidFill>
                  <a:schemeClr val="accent6"/>
                </a:solidFill>
              </a:rPr>
              <a:t>APPROACH   TO   ANEMIA</a:t>
            </a:r>
          </a:p>
          <a:p>
            <a:endParaRPr lang="en-US" dirty="0" smtClean="0"/>
          </a:p>
          <a:p>
            <a:pPr algn="just"/>
            <a:r>
              <a:rPr lang="en-US" dirty="0" smtClean="0">
                <a:solidFill>
                  <a:schemeClr val="accent1"/>
                </a:solidFill>
              </a:rPr>
              <a:t> WHO defines  anemia when HB level &lt; 13gm/dl in </a:t>
            </a:r>
          </a:p>
          <a:p>
            <a:pPr algn="just"/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smtClean="0">
                <a:solidFill>
                  <a:schemeClr val="accent1"/>
                </a:solidFill>
              </a:rPr>
              <a:t>men and &lt;12gm/dl in women .</a:t>
            </a:r>
          </a:p>
          <a:p>
            <a:pPr algn="just"/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smtClean="0">
                <a:solidFill>
                  <a:schemeClr val="accent1"/>
                </a:solidFill>
              </a:rPr>
              <a:t>Anemia is not a diagnosis , it is a manifestation </a:t>
            </a:r>
          </a:p>
          <a:p>
            <a:pPr algn="just"/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smtClean="0">
                <a:solidFill>
                  <a:schemeClr val="accent1"/>
                </a:solidFill>
              </a:rPr>
              <a:t>of an underlying  disease .</a:t>
            </a:r>
          </a:p>
          <a:p>
            <a:pPr algn="just"/>
            <a:r>
              <a:rPr lang="en-US" dirty="0" smtClean="0">
                <a:solidFill>
                  <a:schemeClr val="accent1"/>
                </a:solidFill>
              </a:rPr>
              <a:t> Symptoms of anemia develops when there is</a:t>
            </a:r>
          </a:p>
          <a:p>
            <a:pPr algn="just"/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smtClean="0">
                <a:solidFill>
                  <a:schemeClr val="accent1"/>
                </a:solidFill>
              </a:rPr>
              <a:t>marked  reduction  of  HB  level  or when it</a:t>
            </a:r>
          </a:p>
          <a:p>
            <a:pPr algn="just"/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smtClean="0">
                <a:solidFill>
                  <a:schemeClr val="accent1"/>
                </a:solidFill>
              </a:rPr>
              <a:t>develops  rapidly.</a:t>
            </a:r>
          </a:p>
        </p:txBody>
      </p:sp>
    </p:spTree>
    <p:extLst>
      <p:ext uri="{BB962C8B-B14F-4D97-AF65-F5344CB8AC3E}">
        <p14:creationId xmlns:p14="http://schemas.microsoft.com/office/powerpoint/2010/main" val="3253620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         </a:t>
            </a:r>
          </a:p>
          <a:p>
            <a:pPr>
              <a:buNone/>
            </a:pPr>
            <a:r>
              <a:rPr lang="en-US" dirty="0" smtClean="0"/>
              <a:t>        </a:t>
            </a:r>
            <a:r>
              <a:rPr lang="en-US" dirty="0" smtClean="0">
                <a:solidFill>
                  <a:srgbClr val="FF0000"/>
                </a:solidFill>
              </a:rPr>
              <a:t>IMPORTANT  TO  REMEMBER</a:t>
            </a:r>
          </a:p>
          <a:p>
            <a:pPr>
              <a:buNone/>
            </a:pPr>
            <a:r>
              <a:rPr lang="en-US" dirty="0" smtClean="0"/>
              <a:t>           * Anemia is a clinical sign of disease .</a:t>
            </a:r>
          </a:p>
          <a:p>
            <a:pPr>
              <a:buNone/>
            </a:pPr>
            <a:r>
              <a:rPr lang="en-US" dirty="0" smtClean="0"/>
              <a:t>           * It is not a single disease by itself .</a:t>
            </a:r>
          </a:p>
          <a:p>
            <a:pPr>
              <a:buNone/>
            </a:pPr>
            <a:r>
              <a:rPr lang="en-US" dirty="0" smtClean="0"/>
              <a:t>           *Need to look for the underlying cause !</a:t>
            </a:r>
          </a:p>
          <a:p>
            <a:pPr>
              <a:buNone/>
            </a:pPr>
            <a:r>
              <a:rPr lang="en-US" dirty="0" smtClean="0"/>
              <a:t>           * Its diagnosis is not that simple!! , we will</a:t>
            </a:r>
          </a:p>
          <a:p>
            <a:pPr>
              <a:buNone/>
            </a:pPr>
            <a:r>
              <a:rPr lang="en-US" dirty="0" smtClean="0"/>
              <a:t>               make it .</a:t>
            </a:r>
          </a:p>
          <a:p>
            <a:pPr>
              <a:buNone/>
            </a:pPr>
            <a:r>
              <a:rPr lang="en-US" dirty="0" smtClean="0"/>
              <a:t>           * It is very common and important in our </a:t>
            </a:r>
          </a:p>
          <a:p>
            <a:pPr>
              <a:buNone/>
            </a:pPr>
            <a:r>
              <a:rPr lang="en-US" dirty="0" smtClean="0"/>
              <a:t>              practice .</a:t>
            </a:r>
          </a:p>
          <a:p>
            <a:pPr>
              <a:buNone/>
            </a:pPr>
            <a:r>
              <a:rPr lang="en-US" dirty="0" smtClean="0"/>
              <a:t>           *Drug treatment depends on the cause 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867400"/>
          </a:xfrm>
        </p:spPr>
        <p:txBody>
          <a:bodyPr/>
          <a:lstStyle/>
          <a:p>
            <a:endParaRPr lang="fr-FR" dirty="0"/>
          </a:p>
        </p:txBody>
      </p:sp>
      <p:pic>
        <p:nvPicPr>
          <p:cNvPr id="1026" name="Picture 2" descr="C:\Users\Rouya\Desktop\anemia-typ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447" y="-2498"/>
            <a:ext cx="8318994" cy="6555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2657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  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        </a:t>
            </a:r>
            <a:r>
              <a:rPr lang="en-US" sz="4000" dirty="0" smtClean="0">
                <a:solidFill>
                  <a:srgbClr val="FF0000"/>
                </a:solidFill>
              </a:rPr>
              <a:t>Diagnostic Approaches To Anemia</a:t>
            </a:r>
          </a:p>
          <a:p>
            <a:pPr>
              <a:buNone/>
            </a:pPr>
            <a:r>
              <a:rPr lang="en-US" dirty="0" smtClean="0"/>
              <a:t>      </a:t>
            </a:r>
          </a:p>
          <a:p>
            <a:pPr>
              <a:buNone/>
            </a:pPr>
            <a:r>
              <a:rPr lang="en-US" dirty="0" smtClean="0"/>
              <a:t>                1-  Is  the patient  anemic ?</a:t>
            </a:r>
          </a:p>
          <a:p>
            <a:pPr>
              <a:buNone/>
            </a:pPr>
            <a:r>
              <a:rPr lang="en-US" dirty="0" smtClean="0"/>
              <a:t>                2-  How  severe is the  anemia ?</a:t>
            </a:r>
          </a:p>
          <a:p>
            <a:pPr>
              <a:buNone/>
            </a:pPr>
            <a:r>
              <a:rPr lang="en-US" dirty="0" smtClean="0"/>
              <a:t>                3-  What  type of  anemia ?</a:t>
            </a:r>
          </a:p>
          <a:p>
            <a:pPr>
              <a:buNone/>
            </a:pPr>
            <a:r>
              <a:rPr lang="en-US" dirty="0" smtClean="0"/>
              <a:t>                4-  Why  the  patient  is anemic ?</a:t>
            </a:r>
          </a:p>
          <a:p>
            <a:pPr>
              <a:buNone/>
            </a:pPr>
            <a:r>
              <a:rPr lang="en-US" dirty="0" smtClean="0"/>
              <a:t>                5- What  should  be done ?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28600" y="304800"/>
            <a:ext cx="8458200" cy="63246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sz="3600" b="1" i="1" dirty="0" smtClean="0">
                <a:solidFill>
                  <a:schemeClr val="tx2"/>
                </a:solidFill>
              </a:rPr>
              <a:t>EVALUATION  OF  ANEMIA :</a:t>
            </a:r>
          </a:p>
          <a:p>
            <a:pPr marL="0" indent="0">
              <a:buNone/>
            </a:pPr>
            <a:r>
              <a:rPr lang="en-US" b="1" i="1" dirty="0">
                <a:solidFill>
                  <a:srgbClr val="FF0000"/>
                </a:solidFill>
              </a:rPr>
              <a:t> </a:t>
            </a:r>
            <a:r>
              <a:rPr lang="en-US" sz="3600" b="1" i="1" dirty="0" smtClean="0">
                <a:solidFill>
                  <a:srgbClr val="FF0000"/>
                </a:solidFill>
              </a:rPr>
              <a:t>A-  HISTORY :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accent1"/>
                </a:solidFill>
              </a:rPr>
              <a:t>     - Nutritional history : Vegans , alcoholism.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accent1"/>
                </a:solidFill>
              </a:rPr>
              <a:t>     - Bleeding  history.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accent1"/>
                </a:solidFill>
              </a:rPr>
              <a:t>     -  History of associated systemic  disease,                     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smtClean="0">
                <a:solidFill>
                  <a:schemeClr val="accent1"/>
                </a:solidFill>
              </a:rPr>
              <a:t>       malignancy, rheumatic disorder.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smtClean="0">
                <a:solidFill>
                  <a:schemeClr val="accent1"/>
                </a:solidFill>
              </a:rPr>
              <a:t>    - Family history of anemia.   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accent1"/>
                </a:solidFill>
              </a:rPr>
              <a:t>     - Drug  history.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accent1"/>
                </a:solidFill>
              </a:rPr>
              <a:t>     - History of pica.</a:t>
            </a:r>
            <a:endParaRPr lang="fr-FR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7722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04800" y="304800"/>
            <a:ext cx="8458200" cy="63246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600" b="1" i="1" dirty="0" smtClean="0">
                <a:solidFill>
                  <a:srgbClr val="FF0000"/>
                </a:solidFill>
              </a:rPr>
              <a:t>B- Physical examination: 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accent1"/>
                </a:solidFill>
              </a:rPr>
              <a:t>  - Full, complete physical examination 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smtClean="0">
                <a:solidFill>
                  <a:schemeClr val="accent1"/>
                </a:solidFill>
              </a:rPr>
              <a:t>          ( general &amp; systemic).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smtClean="0">
                <a:solidFill>
                  <a:schemeClr val="accent1"/>
                </a:solidFill>
              </a:rPr>
              <a:t> - Demonstration of signs of underlying disorder  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smtClean="0">
                <a:solidFill>
                  <a:schemeClr val="accent1"/>
                </a:solidFill>
              </a:rPr>
              <a:t>     may suggest the type and or cause of anemia.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smtClean="0">
                <a:solidFill>
                  <a:schemeClr val="accent1"/>
                </a:solidFill>
              </a:rPr>
              <a:t>  </a:t>
            </a:r>
            <a:r>
              <a:rPr lang="en-US" smtClean="0">
                <a:solidFill>
                  <a:schemeClr val="accent1"/>
                </a:solidFill>
              </a:rPr>
              <a:t>a- pallor </a:t>
            </a:r>
            <a:r>
              <a:rPr lang="en-US" dirty="0" smtClean="0">
                <a:solidFill>
                  <a:schemeClr val="accent1"/>
                </a:solidFill>
              </a:rPr>
              <a:t>&amp; jaundice and splenomegaly ; 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smtClean="0">
                <a:solidFill>
                  <a:schemeClr val="accent1"/>
                </a:solidFill>
              </a:rPr>
              <a:t>       suggests  Hemolytic Anemia.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smtClean="0">
                <a:solidFill>
                  <a:schemeClr val="accent1"/>
                </a:solidFill>
              </a:rPr>
              <a:t>  b- Pallor &amp; epistaxis &amp; purpura &amp; melena ; 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smtClean="0">
                <a:solidFill>
                  <a:schemeClr val="accent1"/>
                </a:solidFill>
              </a:rPr>
              <a:t>      suggests IDA .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smtClean="0">
                <a:solidFill>
                  <a:schemeClr val="accent1"/>
                </a:solidFill>
              </a:rPr>
              <a:t>  c- Pallor &amp; neurological abnormalities ; suggests 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smtClean="0">
                <a:solidFill>
                  <a:schemeClr val="accent1"/>
                </a:solidFill>
              </a:rPr>
              <a:t>      Vit. B12 deficiency.</a:t>
            </a:r>
            <a:endParaRPr lang="fr-FR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4102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28600" y="152400"/>
            <a:ext cx="8686800" cy="66294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sz="3600" b="1" i="1" dirty="0" smtClean="0">
                <a:solidFill>
                  <a:srgbClr val="FF0000"/>
                </a:solidFill>
              </a:rPr>
              <a:t>C- Investigations :-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smtClean="0">
                <a:solidFill>
                  <a:schemeClr val="accent1"/>
                </a:solidFill>
              </a:rPr>
              <a:t>    -  CBC , PBF ,ESR , Reticulocyte count.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smtClean="0">
                <a:solidFill>
                  <a:schemeClr val="accent1"/>
                </a:solidFill>
              </a:rPr>
              <a:t>    - RBCs , RBC  indices.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smtClean="0">
                <a:solidFill>
                  <a:schemeClr val="accent1"/>
                </a:solidFill>
              </a:rPr>
              <a:t>    - Coagulation profile.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smtClean="0">
                <a:solidFill>
                  <a:schemeClr val="accent1"/>
                </a:solidFill>
              </a:rPr>
              <a:t>    - Iron study “ S. iron, TIBC, S. ferritin ”.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smtClean="0">
                <a:solidFill>
                  <a:schemeClr val="accent1"/>
                </a:solidFill>
              </a:rPr>
              <a:t>    - Vit. B12 level, folate.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smtClean="0">
                <a:solidFill>
                  <a:schemeClr val="accent1"/>
                </a:solidFill>
              </a:rPr>
              <a:t>    - LFT &amp; RFT &amp; stool </a:t>
            </a:r>
            <a:r>
              <a:rPr lang="en-US" smtClean="0">
                <a:solidFill>
                  <a:schemeClr val="accent1"/>
                </a:solidFill>
              </a:rPr>
              <a:t>for occult blood .</a:t>
            </a:r>
            <a:endParaRPr lang="en-US" dirty="0" smtClean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smtClean="0">
                <a:solidFill>
                  <a:schemeClr val="accent1"/>
                </a:solidFill>
              </a:rPr>
              <a:t>    - HB electrophoresis.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smtClean="0">
                <a:solidFill>
                  <a:schemeClr val="accent1"/>
                </a:solidFill>
              </a:rPr>
              <a:t>    - Coomb’s test.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smtClean="0">
                <a:solidFill>
                  <a:schemeClr val="accent1"/>
                </a:solidFill>
              </a:rPr>
              <a:t>    - Endoscopy &amp; Radiological study.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smtClean="0">
                <a:solidFill>
                  <a:schemeClr val="accent1"/>
                </a:solidFill>
              </a:rPr>
              <a:t>    - BMA </a:t>
            </a:r>
            <a:r>
              <a:rPr lang="en-US" u="sng" dirty="0" smtClean="0">
                <a:solidFill>
                  <a:schemeClr val="accent1"/>
                </a:solidFill>
              </a:rPr>
              <a:t>+</a:t>
            </a:r>
            <a:r>
              <a:rPr lang="en-US" dirty="0" smtClean="0">
                <a:solidFill>
                  <a:schemeClr val="accent1"/>
                </a:solidFill>
              </a:rPr>
              <a:t> biopsy.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accent1"/>
                </a:solidFill>
              </a:rPr>
              <a:t>     - Other specific inv. According to underlying    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smtClean="0">
                <a:solidFill>
                  <a:schemeClr val="accent1"/>
                </a:solidFill>
              </a:rPr>
              <a:t>       problem.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8794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52400" y="228600"/>
            <a:ext cx="8763000" cy="64770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sz="3600" b="1" i="1" dirty="0" smtClean="0">
                <a:solidFill>
                  <a:srgbClr val="FF0000"/>
                </a:solidFill>
              </a:rPr>
              <a:t>Symptom of anemia :-</a:t>
            </a:r>
          </a:p>
          <a:p>
            <a:pPr marL="0" indent="0">
              <a:buNone/>
            </a:pPr>
            <a:r>
              <a:rPr lang="en-US" sz="3600" b="1" i="1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chemeClr val="accent1"/>
                </a:solidFill>
              </a:rPr>
              <a:t> - Symptoms vary depends on severity of anemia 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smtClean="0">
                <a:solidFill>
                  <a:schemeClr val="accent1"/>
                </a:solidFill>
              </a:rPr>
              <a:t>    and how rapidly it develops. 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smtClean="0">
                <a:solidFill>
                  <a:schemeClr val="accent1"/>
                </a:solidFill>
              </a:rPr>
              <a:t>  - Asymptomatic.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smtClean="0">
                <a:solidFill>
                  <a:schemeClr val="accent1"/>
                </a:solidFill>
              </a:rPr>
              <a:t>  - Fatigue, lethargy, dizziness, headache, poor 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smtClean="0">
                <a:solidFill>
                  <a:schemeClr val="accent1"/>
                </a:solidFill>
              </a:rPr>
              <a:t>     concentration, visual disturbance, tachycardia.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smtClean="0">
                <a:solidFill>
                  <a:schemeClr val="accent1"/>
                </a:solidFill>
              </a:rPr>
              <a:t>  - Dyspnea “ exertional, at rest ” chest pain, HF. </a:t>
            </a:r>
            <a:endParaRPr lang="fr-FR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1227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28600" y="304800"/>
            <a:ext cx="8686800" cy="64008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endParaRPr lang="fr-FR" dirty="0"/>
          </a:p>
        </p:txBody>
      </p:sp>
      <p:pic>
        <p:nvPicPr>
          <p:cNvPr id="2050" name="Picture 2" descr="C:\Users\Rouya\Desktop\Anem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52400"/>
            <a:ext cx="8458200" cy="640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4638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               </a:t>
            </a:r>
            <a:r>
              <a:rPr lang="en-US" sz="4200" dirty="0" smtClean="0">
                <a:solidFill>
                  <a:srgbClr val="FF0000"/>
                </a:solidFill>
              </a:rPr>
              <a:t>Classification Of Anemia </a:t>
            </a:r>
          </a:p>
          <a:p>
            <a:pPr>
              <a:buNone/>
            </a:pPr>
            <a:r>
              <a:rPr lang="en-US" dirty="0" smtClean="0"/>
              <a:t>         </a:t>
            </a:r>
            <a:r>
              <a:rPr lang="en-US" sz="3500" dirty="0" smtClean="0"/>
              <a:t>A</a:t>
            </a:r>
            <a:r>
              <a:rPr lang="en-US" dirty="0" smtClean="0"/>
              <a:t>- On basis of cause :-</a:t>
            </a:r>
          </a:p>
          <a:p>
            <a:pPr>
              <a:buNone/>
            </a:pPr>
            <a:r>
              <a:rPr lang="en-US" dirty="0" smtClean="0"/>
              <a:t>                     * bleeding.</a:t>
            </a:r>
          </a:p>
          <a:p>
            <a:pPr>
              <a:buNone/>
            </a:pPr>
            <a:r>
              <a:rPr lang="en-US" dirty="0" smtClean="0"/>
              <a:t>                     * inadequate production of normal RBCs.</a:t>
            </a:r>
          </a:p>
          <a:p>
            <a:pPr>
              <a:buNone/>
            </a:pPr>
            <a:r>
              <a:rPr lang="en-US" dirty="0" smtClean="0"/>
              <a:t>                     * excessive destruction of  RBCs 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  </a:t>
            </a:r>
            <a:r>
              <a:rPr lang="en-US" b="1" dirty="0" smtClean="0"/>
              <a:t> B- </a:t>
            </a:r>
            <a:r>
              <a:rPr lang="en-US" dirty="0" smtClean="0"/>
              <a:t>On basis of RBC morphology :-</a:t>
            </a:r>
          </a:p>
          <a:p>
            <a:pPr>
              <a:buNone/>
            </a:pPr>
            <a:r>
              <a:rPr lang="en-US" dirty="0" smtClean="0"/>
              <a:t>                    * normocytic .</a:t>
            </a:r>
          </a:p>
          <a:p>
            <a:pPr>
              <a:buNone/>
            </a:pPr>
            <a:r>
              <a:rPr lang="en-US" dirty="0" smtClean="0"/>
              <a:t>                    * macrocytic .</a:t>
            </a:r>
          </a:p>
          <a:p>
            <a:pPr>
              <a:buNone/>
            </a:pPr>
            <a:r>
              <a:rPr lang="en-US" dirty="0" smtClean="0"/>
              <a:t>                    * microcytic 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 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52400" y="228600"/>
            <a:ext cx="8686800" cy="64008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endParaRPr lang="fr-FR" dirty="0"/>
          </a:p>
        </p:txBody>
      </p:sp>
      <p:pic>
        <p:nvPicPr>
          <p:cNvPr id="1026" name="Picture 2" descr="C:\Users\Rouya\Desktop\93-5-iline_defaul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8600"/>
            <a:ext cx="8610600" cy="624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8380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</TotalTime>
  <Words>517</Words>
  <Application>Microsoft Office PowerPoint</Application>
  <PresentationFormat>On-screen Show (4:3)</PresentationFormat>
  <Paragraphs>84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Times New Roman</vt:lpstr>
      <vt:lpstr>نسق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Naim Al Hussaini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Rouya</dc:creator>
  <cp:lastModifiedBy>SARA</cp:lastModifiedBy>
  <cp:revision>23</cp:revision>
  <dcterms:created xsi:type="dcterms:W3CDTF">2016-05-26T19:29:17Z</dcterms:created>
  <dcterms:modified xsi:type="dcterms:W3CDTF">2020-06-20T10:02:27Z</dcterms:modified>
</cp:coreProperties>
</file>