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S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702772FC-0E21-4419-951C-84ED7D89DA79}" type="datetimeFigureOut">
              <a:rPr lang="ar-SA" smtClean="0"/>
              <a:t>09/05/1443</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S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DD1BB667-A24B-4550-ACB5-778B6F8137FC}" type="slidenum">
              <a:rPr lang="ar-SA" smtClean="0"/>
              <a:t>‹#›</a:t>
            </a:fld>
            <a:endParaRPr lang="ar-SA"/>
          </a:p>
        </p:txBody>
      </p:sp>
    </p:spTree>
    <p:extLst>
      <p:ext uri="{BB962C8B-B14F-4D97-AF65-F5344CB8AC3E}">
        <p14:creationId xmlns:p14="http://schemas.microsoft.com/office/powerpoint/2010/main" val="1910981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ar-SA" smtClean="0"/>
              <a:t>انقر لتحرير نمط العنوان الرئيسي</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ar-SA" smtClean="0"/>
              <a:t>انقر لتحرير نمط العنوان الرئيسي</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ar-SA" smtClean="0"/>
              <a:t>انقر لتحرير نمط العنوان الرئيسي</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913795" y="2912232"/>
            <a:ext cx="5107208" cy="287896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72200" y="2912232"/>
            <a:ext cx="5095357" cy="287896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smtClean="0"/>
              <a:t>12/13/2021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smtClean="0"/>
              <a:pPr/>
              <a:t>12/13/2021</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1"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r" defTabSz="914400" rtl="1"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r" defTabSz="914400" rtl="1"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r" defTabSz="914400" rtl="1"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r" defTabSz="914400" rtl="1"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publicengagement.ac.uk/sites/default/files/publication/reviewing_pe_in_ref_2014_final.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595269" y="5130800"/>
            <a:ext cx="9001462" cy="1498600"/>
          </a:xfrm>
        </p:spPr>
        <p:txBody>
          <a:bodyPr>
            <a:normAutofit fontScale="92500" lnSpcReduction="20000"/>
          </a:bodyPr>
          <a:lstStyle/>
          <a:p>
            <a:pPr algn="l"/>
            <a:r>
              <a:rPr lang="en-US" dirty="0" err="1"/>
              <a:t>Name:Munsif</a:t>
            </a:r>
            <a:r>
              <a:rPr lang="en-US" dirty="0"/>
              <a:t> AL </a:t>
            </a:r>
            <a:r>
              <a:rPr lang="en-US" dirty="0" err="1"/>
              <a:t>Msallati</a:t>
            </a:r>
            <a:r>
              <a:rPr lang="en-US" dirty="0"/>
              <a:t/>
            </a:r>
            <a:br>
              <a:rPr lang="en-US" dirty="0"/>
            </a:br>
            <a:r>
              <a:rPr lang="en-US" dirty="0"/>
              <a:t>ID:2707</a:t>
            </a:r>
            <a:br>
              <a:rPr lang="en-US" dirty="0"/>
            </a:br>
            <a:r>
              <a:rPr lang="en-US" dirty="0" err="1"/>
              <a:t>email:MUNSIF</a:t>
            </a:r>
            <a:r>
              <a:rPr lang="en-US" dirty="0"/>
              <a:t> ALMASALATI 2707@limu.edu.ly</a:t>
            </a:r>
            <a:br>
              <a:rPr lang="en-US" dirty="0"/>
            </a:br>
            <a:r>
              <a:rPr lang="en-US" dirty="0"/>
              <a:t>Date:1-12-2021</a:t>
            </a:r>
          </a:p>
          <a:p>
            <a:endParaRPr lang="ar-LY" dirty="0"/>
          </a:p>
        </p:txBody>
      </p:sp>
      <p:sp>
        <p:nvSpPr>
          <p:cNvPr id="4" name="مستطيل 3"/>
          <p:cNvSpPr/>
          <p:nvPr/>
        </p:nvSpPr>
        <p:spPr>
          <a:xfrm>
            <a:off x="3048000" y="159435"/>
            <a:ext cx="6096000" cy="646331"/>
          </a:xfrm>
          <a:prstGeom prst="rect">
            <a:avLst/>
          </a:prstGeom>
        </p:spPr>
        <p:txBody>
          <a:bodyPr>
            <a:spAutoFit/>
          </a:bodyPr>
          <a:lstStyle/>
          <a:p>
            <a:pPr algn="ctr"/>
            <a:r>
              <a:rPr lang="en-US" dirty="0"/>
              <a:t>Libyan International Medical University</a:t>
            </a:r>
            <a:br>
              <a:rPr lang="en-US" dirty="0"/>
            </a:br>
            <a:r>
              <a:rPr lang="en-US" dirty="0"/>
              <a:t>Faculty of Business Administration</a:t>
            </a: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18800" y="0"/>
            <a:ext cx="1473200" cy="1466682"/>
          </a:xfrm>
          <a:prstGeom prst="rect">
            <a:avLst/>
          </a:prstGeom>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526710" cy="1533526"/>
          </a:xfrm>
          <a:prstGeom prst="rect">
            <a:avLst/>
          </a:prstGeom>
        </p:spPr>
      </p:pic>
      <p:sp>
        <p:nvSpPr>
          <p:cNvPr id="7" name="مستطيل 3"/>
          <p:cNvSpPr/>
          <p:nvPr/>
        </p:nvSpPr>
        <p:spPr>
          <a:xfrm>
            <a:off x="2865120" y="2619619"/>
            <a:ext cx="5952310" cy="1323439"/>
          </a:xfrm>
          <a:prstGeom prst="rect">
            <a:avLst/>
          </a:prstGeom>
        </p:spPr>
        <p:txBody>
          <a:bodyPr wrap="square">
            <a:spAutoFit/>
          </a:bodyPr>
          <a:lstStyle/>
          <a:p>
            <a:pPr algn="ctr"/>
            <a:r>
              <a:rPr lang="en-US" sz="4000" dirty="0" smtClean="0"/>
              <a:t>Recognize the Forms of Public Engagement</a:t>
            </a:r>
            <a:endParaRPr lang="en-US" sz="4000" dirty="0"/>
          </a:p>
        </p:txBody>
      </p:sp>
    </p:spTree>
    <p:extLst>
      <p:ext uri="{BB962C8B-B14F-4D97-AF65-F5344CB8AC3E}">
        <p14:creationId xmlns:p14="http://schemas.microsoft.com/office/powerpoint/2010/main" val="26986574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a:solidFill>
                  <a:schemeClr val="bg2">
                    <a:lumMod val="20000"/>
                    <a:lumOff val="80000"/>
                  </a:schemeClr>
                </a:solidFill>
              </a:rPr>
              <a:t>Table of </a:t>
            </a:r>
            <a:r>
              <a:rPr lang="en-US" dirty="0" err="1">
                <a:solidFill>
                  <a:schemeClr val="bg2">
                    <a:lumMod val="20000"/>
                    <a:lumOff val="80000"/>
                  </a:schemeClr>
                </a:solidFill>
              </a:rPr>
              <a:t>contants</a:t>
            </a:r>
            <a:r>
              <a:rPr lang="en-US" dirty="0">
                <a:solidFill>
                  <a:schemeClr val="bg2">
                    <a:lumMod val="20000"/>
                    <a:lumOff val="80000"/>
                  </a:schemeClr>
                </a:solidFill>
              </a:rPr>
              <a:t>:</a:t>
            </a:r>
            <a:endParaRPr lang="ar-LY" dirty="0">
              <a:solidFill>
                <a:schemeClr val="bg2">
                  <a:lumMod val="20000"/>
                  <a:lumOff val="80000"/>
                </a:schemeClr>
              </a:solidFill>
            </a:endParaRPr>
          </a:p>
        </p:txBody>
      </p:sp>
      <p:sp>
        <p:nvSpPr>
          <p:cNvPr id="3" name="عنصر نائب للمحتوى 2"/>
          <p:cNvSpPr>
            <a:spLocks noGrp="1"/>
          </p:cNvSpPr>
          <p:nvPr>
            <p:ph idx="1"/>
          </p:nvPr>
        </p:nvSpPr>
        <p:spPr/>
        <p:txBody>
          <a:bodyPr>
            <a:normAutofit lnSpcReduction="10000"/>
          </a:bodyPr>
          <a:lstStyle/>
          <a:p>
            <a:pPr marL="0" indent="0" algn="l">
              <a:buNone/>
            </a:pPr>
            <a:r>
              <a:rPr lang="en-US" sz="2800" dirty="0" smtClean="0"/>
              <a:t>1-Introduction.</a:t>
            </a:r>
          </a:p>
          <a:p>
            <a:pPr marL="0" indent="0" algn="l">
              <a:buNone/>
            </a:pPr>
            <a:r>
              <a:rPr lang="en-US" sz="2800" dirty="0" smtClean="0"/>
              <a:t>2-</a:t>
            </a:r>
            <a:r>
              <a:rPr lang="en-US" sz="2800" dirty="0" smtClean="0">
                <a:effectLst/>
              </a:rPr>
              <a:t>Definition.</a:t>
            </a:r>
            <a:endParaRPr lang="en-US" sz="2800" dirty="0">
              <a:effectLst/>
            </a:endParaRPr>
          </a:p>
          <a:p>
            <a:pPr marL="0" indent="0" algn="l">
              <a:buNone/>
            </a:pPr>
            <a:r>
              <a:rPr lang="en-US" sz="2800" dirty="0" smtClean="0">
                <a:effectLst/>
              </a:rPr>
              <a:t>3-Types </a:t>
            </a:r>
            <a:r>
              <a:rPr lang="en-US" sz="2800" dirty="0">
                <a:effectLst/>
              </a:rPr>
              <a:t>of </a:t>
            </a:r>
            <a:r>
              <a:rPr lang="en-US" sz="2800" dirty="0" smtClean="0">
                <a:effectLst/>
              </a:rPr>
              <a:t>engagement.</a:t>
            </a:r>
          </a:p>
          <a:p>
            <a:pPr marL="0" indent="0" algn="l">
              <a:buNone/>
            </a:pPr>
            <a:r>
              <a:rPr lang="en-US" sz="2800" dirty="0" smtClean="0">
                <a:effectLst/>
              </a:rPr>
              <a:t>4-Supporting engagement.</a:t>
            </a:r>
          </a:p>
          <a:p>
            <a:pPr marL="0" indent="0" algn="l">
              <a:buNone/>
            </a:pPr>
            <a:r>
              <a:rPr lang="en-US" sz="2800" dirty="0">
                <a:effectLst/>
              </a:rPr>
              <a:t>5-Conoclusin.</a:t>
            </a:r>
          </a:p>
          <a:p>
            <a:pPr marL="0" indent="0" algn="l">
              <a:buNone/>
            </a:pPr>
            <a:r>
              <a:rPr lang="en-US" sz="2800" dirty="0">
                <a:effectLst/>
              </a:rPr>
              <a:t>6-Referances.</a:t>
            </a:r>
          </a:p>
          <a:p>
            <a:pPr marL="0" indent="0" algn="l">
              <a:buNone/>
            </a:pPr>
            <a:endParaRPr lang="en-US" sz="2800" dirty="0">
              <a:effectLst/>
            </a:endParaRPr>
          </a:p>
          <a:p>
            <a:pPr marL="0" indent="0" algn="l">
              <a:buNone/>
            </a:pPr>
            <a:endParaRPr lang="en-US" sz="2800" dirty="0">
              <a:effectLst/>
            </a:endParaRPr>
          </a:p>
          <a:p>
            <a:pPr marL="0" indent="0" algn="l">
              <a:buNone/>
            </a:pPr>
            <a:endParaRPr lang="en-US" sz="2800" dirty="0"/>
          </a:p>
          <a:p>
            <a:pPr marL="0" indent="0" algn="l">
              <a:buNone/>
            </a:pPr>
            <a:endParaRPr lang="ar-LY" dirty="0"/>
          </a:p>
        </p:txBody>
      </p:sp>
    </p:spTree>
    <p:extLst>
      <p:ext uri="{BB962C8B-B14F-4D97-AF65-F5344CB8AC3E}">
        <p14:creationId xmlns:p14="http://schemas.microsoft.com/office/powerpoint/2010/main" val="22283805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3795" y="0"/>
            <a:ext cx="10353761" cy="1351721"/>
          </a:xfrm>
        </p:spPr>
        <p:txBody>
          <a:bodyPr>
            <a:normAutofit/>
          </a:bodyPr>
          <a:lstStyle/>
          <a:p>
            <a:r>
              <a:rPr lang="en-US" sz="3600" dirty="0" smtClean="0"/>
              <a:t>Introduction:</a:t>
            </a:r>
            <a:endParaRPr lang="en-US" sz="3600" dirty="0"/>
          </a:p>
        </p:txBody>
      </p:sp>
      <p:sp>
        <p:nvSpPr>
          <p:cNvPr id="3" name="عنصر نائب للمحتوى 2"/>
          <p:cNvSpPr>
            <a:spLocks noGrp="1"/>
          </p:cNvSpPr>
          <p:nvPr>
            <p:ph idx="1"/>
          </p:nvPr>
        </p:nvSpPr>
        <p:spPr>
          <a:xfrm>
            <a:off x="1079500" y="2223846"/>
            <a:ext cx="10188056" cy="3999154"/>
          </a:xfrm>
        </p:spPr>
        <p:txBody>
          <a:bodyPr>
            <a:normAutofit fontScale="25000" lnSpcReduction="20000"/>
          </a:bodyPr>
          <a:lstStyle/>
          <a:p>
            <a:pPr marL="0" indent="0" algn="just">
              <a:buNone/>
            </a:pPr>
            <a:r>
              <a:rPr lang="en-US" sz="9600" dirty="0">
                <a:effectLst/>
              </a:rPr>
              <a:t/>
            </a:r>
            <a:br>
              <a:rPr lang="en-US" sz="9600" dirty="0">
                <a:effectLst/>
              </a:rPr>
            </a:br>
            <a:r>
              <a:rPr lang="en-US" sz="9600" dirty="0">
                <a:effectLst/>
              </a:rPr>
              <a:t>Public engagement is a term that is widely used in a variety of sectors, from arts and heritage to science policy and local government. Whilst in some sectors it has a precise definition, in others it is used more flexibly. Following a consultation with colleagues across the higher education sector, the National </a:t>
            </a:r>
            <a:r>
              <a:rPr lang="en-US" sz="9600" dirty="0" err="1" smtClean="0">
                <a:effectLst/>
              </a:rPr>
              <a:t>Cordinating</a:t>
            </a:r>
            <a:r>
              <a:rPr lang="en-US" sz="9600" dirty="0" smtClean="0">
                <a:effectLst/>
              </a:rPr>
              <a:t> </a:t>
            </a:r>
            <a:r>
              <a:rPr lang="en-US" sz="9600" dirty="0">
                <a:effectLst/>
              </a:rPr>
              <a:t>Centre for Public Engagement (NCCPE) has chosen to define public engagement broadly, to encompass the many and varied ways university staff and students engage with others outside the institution. There are a whole family of different types of engagement, for instance 'civic' or 'community' engagement, which are part of the same family. </a:t>
            </a:r>
          </a:p>
          <a:p>
            <a:pPr marL="0" indent="0" algn="just">
              <a:buNone/>
            </a:pPr>
            <a:r>
              <a:rPr lang="en-US" sz="2800" dirty="0"/>
              <a:t/>
            </a:r>
            <a:br>
              <a:rPr lang="en-US" sz="2800" dirty="0"/>
            </a:br>
            <a:endParaRPr lang="ar-LY" sz="2800" dirty="0">
              <a:effectLst/>
            </a:endParaRPr>
          </a:p>
        </p:txBody>
      </p:sp>
      <p:sp>
        <p:nvSpPr>
          <p:cNvPr id="4" name="مستطيل 3"/>
          <p:cNvSpPr/>
          <p:nvPr/>
        </p:nvSpPr>
        <p:spPr>
          <a:xfrm>
            <a:off x="3042675" y="1518335"/>
            <a:ext cx="6096000" cy="1200329"/>
          </a:xfrm>
          <a:prstGeom prst="rect">
            <a:avLst/>
          </a:prstGeom>
        </p:spPr>
        <p:txBody>
          <a:bodyPr>
            <a:spAutoFit/>
          </a:bodyPr>
          <a:lstStyle/>
          <a:p>
            <a:pPr algn="ctr"/>
            <a:r>
              <a:rPr lang="en-US" sz="2400" dirty="0" smtClean="0"/>
              <a:t>What </a:t>
            </a:r>
            <a:r>
              <a:rPr lang="en-US" sz="2400" dirty="0"/>
              <a:t>is public engagement</a:t>
            </a:r>
            <a:r>
              <a:rPr lang="en-US" sz="2400" dirty="0" smtClean="0"/>
              <a:t>?</a:t>
            </a:r>
          </a:p>
          <a:p>
            <a:pPr algn="ctr"/>
            <a:r>
              <a:rPr lang="en-US" sz="2400" dirty="0"/>
              <a:t/>
            </a:r>
            <a:br>
              <a:rPr lang="en-US" sz="2400" dirty="0"/>
            </a:br>
            <a:endParaRPr lang="ar-LY" sz="2400" dirty="0"/>
          </a:p>
        </p:txBody>
      </p:sp>
      <p:sp>
        <p:nvSpPr>
          <p:cNvPr id="5" name="مستطيل 4"/>
          <p:cNvSpPr/>
          <p:nvPr/>
        </p:nvSpPr>
        <p:spPr>
          <a:xfrm>
            <a:off x="340450" y="767834"/>
            <a:ext cx="407484" cy="584775"/>
          </a:xfrm>
          <a:prstGeom prst="rect">
            <a:avLst/>
          </a:prstGeom>
        </p:spPr>
        <p:txBody>
          <a:bodyPr wrap="none">
            <a:spAutoFit/>
          </a:bodyPr>
          <a:lstStyle/>
          <a:p>
            <a:r>
              <a:rPr lang="en-US" sz="3200" dirty="0"/>
              <a:t>1</a:t>
            </a:r>
            <a:endParaRPr lang="ar-LY" sz="3200" dirty="0"/>
          </a:p>
        </p:txBody>
      </p:sp>
    </p:spTree>
    <p:extLst>
      <p:ext uri="{BB962C8B-B14F-4D97-AF65-F5344CB8AC3E}">
        <p14:creationId xmlns:p14="http://schemas.microsoft.com/office/powerpoint/2010/main" val="4776489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3796" y="216464"/>
            <a:ext cx="10353761" cy="1879600"/>
          </a:xfrm>
        </p:spPr>
        <p:txBody>
          <a:bodyPr>
            <a:noAutofit/>
          </a:bodyPr>
          <a:lstStyle/>
          <a:p>
            <a:r>
              <a:rPr lang="en-US" sz="3600" b="0" dirty="0" smtClean="0">
                <a:effectLst/>
              </a:rPr>
              <a:t>definition:</a:t>
            </a:r>
            <a:r>
              <a:rPr lang="en-US" sz="3600" b="0" dirty="0">
                <a:effectLst/>
              </a:rPr>
              <a:t/>
            </a:r>
            <a:br>
              <a:rPr lang="en-US" sz="3600" b="0" dirty="0">
                <a:effectLst/>
              </a:rPr>
            </a:br>
            <a:r>
              <a:rPr lang="en-US" sz="3600" b="0" dirty="0">
                <a:effectLst/>
              </a:rPr>
              <a:t/>
            </a:r>
            <a:br>
              <a:rPr lang="en-US" sz="3600" b="0" dirty="0">
                <a:effectLst/>
              </a:rPr>
            </a:br>
            <a:endParaRPr lang="ar-LY" sz="3600" dirty="0"/>
          </a:p>
        </p:txBody>
      </p:sp>
      <p:sp>
        <p:nvSpPr>
          <p:cNvPr id="3" name="عنصر نائب للمحتوى 2"/>
          <p:cNvSpPr>
            <a:spLocks noGrp="1"/>
          </p:cNvSpPr>
          <p:nvPr>
            <p:ph idx="1"/>
          </p:nvPr>
        </p:nvSpPr>
        <p:spPr/>
        <p:txBody>
          <a:bodyPr/>
          <a:lstStyle/>
          <a:p>
            <a:pPr marL="0" indent="0" algn="just">
              <a:buNone/>
            </a:pPr>
            <a:r>
              <a:rPr lang="en-US" sz="2400" dirty="0"/>
              <a:t>"Public engagement describes the myriad of ways in which the activity and benefits of higher education and research can be shared with the public. Engagement is by definition a two-way process, involving interaction and listening, with the goal of generating mutual benefit</a:t>
            </a:r>
            <a:r>
              <a:rPr lang="en-US" sz="2400" dirty="0" smtClean="0"/>
              <a:t>."</a:t>
            </a:r>
            <a:endParaRPr lang="en-US" sz="2400" dirty="0"/>
          </a:p>
        </p:txBody>
      </p:sp>
      <p:sp>
        <p:nvSpPr>
          <p:cNvPr id="5" name="مستطيل 4"/>
          <p:cNvSpPr/>
          <p:nvPr/>
        </p:nvSpPr>
        <p:spPr>
          <a:xfrm>
            <a:off x="416650" y="526534"/>
            <a:ext cx="407484" cy="584775"/>
          </a:xfrm>
          <a:prstGeom prst="rect">
            <a:avLst/>
          </a:prstGeom>
        </p:spPr>
        <p:txBody>
          <a:bodyPr wrap="none">
            <a:spAutoFit/>
          </a:bodyPr>
          <a:lstStyle/>
          <a:p>
            <a:r>
              <a:rPr lang="en-US" sz="3200" dirty="0"/>
              <a:t>2</a:t>
            </a:r>
          </a:p>
        </p:txBody>
      </p:sp>
    </p:spTree>
    <p:extLst>
      <p:ext uri="{BB962C8B-B14F-4D97-AF65-F5344CB8AC3E}">
        <p14:creationId xmlns:p14="http://schemas.microsoft.com/office/powerpoint/2010/main" val="11401683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0" dirty="0">
                <a:effectLst/>
              </a:rPr>
              <a:t>Types of </a:t>
            </a:r>
            <a:r>
              <a:rPr lang="en-US" b="0" dirty="0" smtClean="0">
                <a:effectLst/>
              </a:rPr>
              <a:t>engagement:</a:t>
            </a:r>
            <a:r>
              <a:rPr lang="en-US" b="0" dirty="0">
                <a:effectLst/>
              </a:rPr>
              <a:t/>
            </a:r>
            <a:br>
              <a:rPr lang="en-US" b="0" dirty="0">
                <a:effectLst/>
              </a:rPr>
            </a:br>
            <a:endParaRPr lang="ar-LY" dirty="0"/>
          </a:p>
        </p:txBody>
      </p:sp>
      <p:sp>
        <p:nvSpPr>
          <p:cNvPr id="3" name="عنصر نائب للمحتوى 2"/>
          <p:cNvSpPr>
            <a:spLocks noGrp="1"/>
          </p:cNvSpPr>
          <p:nvPr>
            <p:ph idx="1"/>
          </p:nvPr>
        </p:nvSpPr>
        <p:spPr/>
        <p:txBody>
          <a:bodyPr/>
          <a:lstStyle/>
          <a:p>
            <a:pPr marL="0" indent="0" algn="just">
              <a:buNone/>
            </a:pPr>
            <a:r>
              <a:rPr lang="en-US" sz="2400" dirty="0">
                <a:effectLst/>
              </a:rPr>
              <a:t>Public engagement is multi-faceted. In our review of the </a:t>
            </a:r>
            <a:r>
              <a:rPr lang="en-US" sz="2400" dirty="0">
                <a:effectLst/>
                <a:hlinkClick r:id="rId2" tooltip="REF Report"/>
              </a:rPr>
              <a:t>REF case studies in 2014</a:t>
            </a:r>
            <a:r>
              <a:rPr lang="en-US" sz="2400" dirty="0">
                <a:effectLst/>
              </a:rPr>
              <a:t> we discovered lots of terms that people use when describing public engagement with research. These included outreach, patient-involvement, collaborative research, citizen science, participatory arts, lifelong learning, community engagement, and engagement with partners. In addition universities engage through community based learning, widening participation, corporate social responsibility </a:t>
            </a:r>
            <a:r>
              <a:rPr lang="en-US" sz="2400" dirty="0" smtClean="0">
                <a:effectLst/>
              </a:rPr>
              <a:t>etc.</a:t>
            </a:r>
            <a:endParaRPr lang="ar-LY" sz="2400" dirty="0" smtClean="0">
              <a:effectLst/>
            </a:endParaRPr>
          </a:p>
          <a:p>
            <a:pPr marL="0" indent="0" algn="just">
              <a:buNone/>
            </a:pPr>
            <a:endParaRPr lang="ar-LY" dirty="0">
              <a:effectLst/>
            </a:endParaRPr>
          </a:p>
        </p:txBody>
      </p:sp>
      <p:sp>
        <p:nvSpPr>
          <p:cNvPr id="4" name="مستطيل 3"/>
          <p:cNvSpPr/>
          <p:nvPr/>
        </p:nvSpPr>
        <p:spPr>
          <a:xfrm>
            <a:off x="416154" y="488434"/>
            <a:ext cx="412292" cy="584775"/>
          </a:xfrm>
          <a:prstGeom prst="rect">
            <a:avLst/>
          </a:prstGeom>
        </p:spPr>
        <p:txBody>
          <a:bodyPr wrap="none">
            <a:spAutoFit/>
          </a:bodyPr>
          <a:lstStyle/>
          <a:p>
            <a:pPr algn="just"/>
            <a:r>
              <a:rPr lang="ar-LY" sz="3200" dirty="0"/>
              <a:t>3</a:t>
            </a:r>
          </a:p>
        </p:txBody>
      </p:sp>
    </p:spTree>
    <p:extLst>
      <p:ext uri="{BB962C8B-B14F-4D97-AF65-F5344CB8AC3E}">
        <p14:creationId xmlns:p14="http://schemas.microsoft.com/office/powerpoint/2010/main" val="35276640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0" dirty="0">
                <a:effectLst/>
              </a:rPr>
              <a:t>Supporting </a:t>
            </a:r>
            <a:r>
              <a:rPr lang="en-US" b="0" dirty="0" smtClean="0">
                <a:effectLst/>
              </a:rPr>
              <a:t>engagement:</a:t>
            </a:r>
            <a:r>
              <a:rPr lang="en-US" b="0" dirty="0">
                <a:effectLst/>
              </a:rPr>
              <a:t/>
            </a:r>
            <a:br>
              <a:rPr lang="en-US" b="0" dirty="0">
                <a:effectLst/>
              </a:rPr>
            </a:br>
            <a:r>
              <a:rPr lang="en-US" dirty="0"/>
              <a:t/>
            </a:r>
            <a:br>
              <a:rPr lang="en-US" dirty="0"/>
            </a:br>
            <a:endParaRPr lang="ar-LY" dirty="0"/>
          </a:p>
        </p:txBody>
      </p:sp>
      <p:sp>
        <p:nvSpPr>
          <p:cNvPr id="3" name="عنصر نائب للمحتوى 2"/>
          <p:cNvSpPr>
            <a:spLocks noGrp="1"/>
          </p:cNvSpPr>
          <p:nvPr>
            <p:ph idx="1"/>
          </p:nvPr>
        </p:nvSpPr>
        <p:spPr/>
        <p:txBody>
          <a:bodyPr>
            <a:normAutofit/>
          </a:bodyPr>
          <a:lstStyle/>
          <a:p>
            <a:pPr marL="0" indent="0" algn="just">
              <a:buNone/>
            </a:pPr>
            <a:r>
              <a:rPr lang="en-US" sz="2400" dirty="0">
                <a:effectLst/>
              </a:rPr>
              <a:t>There are significant amounts of public engagement activity happening involving universities. From outreach to collaborative research projects, staff and students are involved in lots of interesting projects. However, whilst many are committed to the value of high quality engagement, the culture of higher education can feel less than </a:t>
            </a:r>
            <a:r>
              <a:rPr lang="en-US" sz="2400" dirty="0" smtClean="0">
                <a:effectLst/>
              </a:rPr>
              <a:t>supportive.</a:t>
            </a:r>
          </a:p>
          <a:p>
            <a:pPr marL="0" indent="0" algn="just">
              <a:buNone/>
            </a:pPr>
            <a:endParaRPr lang="en-US" sz="2400" dirty="0" smtClean="0">
              <a:effectLst/>
            </a:endParaRPr>
          </a:p>
          <a:p>
            <a:pPr marL="0" indent="0" algn="just">
              <a:buNone/>
            </a:pPr>
            <a:endParaRPr lang="ar-LY" sz="2400" dirty="0"/>
          </a:p>
        </p:txBody>
      </p:sp>
      <p:sp>
        <p:nvSpPr>
          <p:cNvPr id="4" name="مستطيل 3"/>
          <p:cNvSpPr/>
          <p:nvPr/>
        </p:nvSpPr>
        <p:spPr>
          <a:xfrm>
            <a:off x="416650" y="437634"/>
            <a:ext cx="407484" cy="584775"/>
          </a:xfrm>
          <a:prstGeom prst="rect">
            <a:avLst/>
          </a:prstGeom>
        </p:spPr>
        <p:txBody>
          <a:bodyPr wrap="none">
            <a:spAutoFit/>
          </a:bodyPr>
          <a:lstStyle/>
          <a:p>
            <a:r>
              <a:rPr lang="en-US" sz="3200" dirty="0"/>
              <a:t>4</a:t>
            </a:r>
            <a:endParaRPr lang="ar-LY" sz="3200" dirty="0"/>
          </a:p>
        </p:txBody>
      </p:sp>
    </p:spTree>
    <p:extLst>
      <p:ext uri="{BB962C8B-B14F-4D97-AF65-F5344CB8AC3E}">
        <p14:creationId xmlns:p14="http://schemas.microsoft.com/office/powerpoint/2010/main" val="23430816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600" dirty="0" err="1" smtClean="0"/>
              <a:t>Conoclusin</a:t>
            </a:r>
            <a:r>
              <a:rPr lang="en-US" sz="3600" dirty="0" smtClean="0"/>
              <a:t>:</a:t>
            </a:r>
            <a:r>
              <a:rPr lang="en-US" sz="3600" dirty="0"/>
              <a:t/>
            </a:r>
            <a:br>
              <a:rPr lang="en-US" sz="3600" dirty="0"/>
            </a:br>
            <a:endParaRPr lang="ar-LY" dirty="0"/>
          </a:p>
        </p:txBody>
      </p:sp>
      <p:sp>
        <p:nvSpPr>
          <p:cNvPr id="3" name="عنصر نائب للمحتوى 2"/>
          <p:cNvSpPr>
            <a:spLocks noGrp="1"/>
          </p:cNvSpPr>
          <p:nvPr>
            <p:ph idx="1"/>
          </p:nvPr>
        </p:nvSpPr>
        <p:spPr>
          <a:xfrm>
            <a:off x="913795" y="2438964"/>
            <a:ext cx="10353762" cy="3695136"/>
          </a:xfrm>
        </p:spPr>
        <p:txBody>
          <a:bodyPr/>
          <a:lstStyle/>
          <a:p>
            <a:pPr marL="0" indent="0" algn="just">
              <a:buNone/>
            </a:pPr>
            <a:r>
              <a:rPr lang="en-US" sz="2400" dirty="0">
                <a:effectLst/>
              </a:rPr>
              <a:t>Public engagement can enrich and animate the work of universities with new ideas, critical challenge and curiosity. Here are five arguments which are typically used to ‘make the case’ for public engagement. </a:t>
            </a:r>
          </a:p>
          <a:p>
            <a:pPr marL="0" indent="0" algn="l">
              <a:buNone/>
            </a:pPr>
            <a:r>
              <a:rPr lang="en-US" sz="2400" dirty="0"/>
              <a:t/>
            </a:r>
            <a:br>
              <a:rPr lang="en-US" sz="2400" dirty="0"/>
            </a:br>
            <a:endParaRPr lang="en-US" sz="2400" dirty="0">
              <a:effectLst/>
            </a:endParaRPr>
          </a:p>
        </p:txBody>
      </p:sp>
      <p:sp>
        <p:nvSpPr>
          <p:cNvPr id="5" name="مستطيل 4"/>
          <p:cNvSpPr/>
          <p:nvPr/>
        </p:nvSpPr>
        <p:spPr>
          <a:xfrm>
            <a:off x="202658" y="831334"/>
            <a:ext cx="407484" cy="584775"/>
          </a:xfrm>
          <a:prstGeom prst="rect">
            <a:avLst/>
          </a:prstGeom>
        </p:spPr>
        <p:txBody>
          <a:bodyPr wrap="none">
            <a:spAutoFit/>
          </a:bodyPr>
          <a:lstStyle/>
          <a:p>
            <a:pPr algn="just"/>
            <a:r>
              <a:rPr lang="en-US" sz="3200" dirty="0"/>
              <a:t>5</a:t>
            </a:r>
          </a:p>
        </p:txBody>
      </p:sp>
    </p:spTree>
    <p:extLst>
      <p:ext uri="{BB962C8B-B14F-4D97-AF65-F5344CB8AC3E}">
        <p14:creationId xmlns:p14="http://schemas.microsoft.com/office/powerpoint/2010/main" val="41921906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0" indent="0"/>
            <a:r>
              <a:rPr lang="en-US" sz="3600" dirty="0" err="1" smtClean="0"/>
              <a:t>Referances</a:t>
            </a:r>
            <a:r>
              <a:rPr lang="en-US" sz="3600" dirty="0"/>
              <a:t>:</a:t>
            </a:r>
          </a:p>
        </p:txBody>
      </p:sp>
      <p:sp>
        <p:nvSpPr>
          <p:cNvPr id="3" name="عنصر نائب للمحتوى 2"/>
          <p:cNvSpPr>
            <a:spLocks noGrp="1"/>
          </p:cNvSpPr>
          <p:nvPr>
            <p:ph idx="1"/>
          </p:nvPr>
        </p:nvSpPr>
        <p:spPr/>
        <p:txBody>
          <a:bodyPr/>
          <a:lstStyle/>
          <a:p>
            <a:pPr marL="0" indent="0" algn="l">
              <a:buNone/>
            </a:pPr>
            <a:r>
              <a:rPr lang="en-US" dirty="0">
                <a:effectLst/>
              </a:rPr>
              <a:t>© Copyright 2020 National Co-</a:t>
            </a:r>
            <a:r>
              <a:rPr lang="en-US" dirty="0" err="1">
                <a:effectLst/>
              </a:rPr>
              <a:t>ordinating</a:t>
            </a:r>
            <a:r>
              <a:rPr lang="en-US" dirty="0">
                <a:effectLst/>
              </a:rPr>
              <a:t> Centre for Public Engagement</a:t>
            </a:r>
          </a:p>
          <a:p>
            <a:pPr marL="0" indent="0" algn="l">
              <a:buNone/>
            </a:pPr>
            <a:r>
              <a:rPr lang="en-US" dirty="0">
                <a:effectLst/>
              </a:rPr>
              <a:t>Funded by UK Research and Innovation, the devolved Higher Education funding bodies, and </a:t>
            </a:r>
            <a:r>
              <a:rPr lang="en-US" dirty="0" err="1" smtClean="0">
                <a:effectLst/>
              </a:rPr>
              <a:t>Wellcom</a:t>
            </a:r>
            <a:endParaRPr lang="en-US" dirty="0" smtClean="0">
              <a:effectLst/>
            </a:endParaRPr>
          </a:p>
          <a:p>
            <a:pPr marL="0" indent="0" algn="l">
              <a:buNone/>
            </a:pPr>
            <a:r>
              <a:rPr lang="en-US" dirty="0">
                <a:effectLst/>
              </a:rPr>
              <a:t>www.ca-ilg.org/engagement. </a:t>
            </a:r>
          </a:p>
          <a:p>
            <a:pPr marL="0" indent="0" algn="l">
              <a:buNone/>
            </a:pPr>
            <a:r>
              <a:rPr lang="en-US" dirty="0" smtClean="0">
                <a:effectLst/>
              </a:rPr>
              <a:t> </a:t>
            </a:r>
            <a:r>
              <a:rPr lang="en-US" dirty="0">
                <a:effectLst/>
              </a:rPr>
              <a:t>www.cailg.org/WhatIsPublicEngagement. </a:t>
            </a:r>
            <a:endParaRPr lang="ar-LY" dirty="0" smtClean="0">
              <a:effectLst/>
            </a:endParaRPr>
          </a:p>
          <a:p>
            <a:pPr marL="0" indent="0" algn="l">
              <a:buNone/>
            </a:pPr>
            <a:r>
              <a:rPr lang="en-US" dirty="0"/>
              <a:t>1400 K Street, Suite 205 ▪ Sacramento, CA ▪ 95814</a:t>
            </a:r>
            <a:endParaRPr lang="en-US" dirty="0">
              <a:effectLst/>
            </a:endParaRPr>
          </a:p>
          <a:p>
            <a:pPr marL="0" indent="0" algn="l">
              <a:buNone/>
            </a:pPr>
            <a:endParaRPr lang="en-US" dirty="0">
              <a:effectLst/>
            </a:endParaRPr>
          </a:p>
          <a:p>
            <a:pPr marL="0" indent="0" algn="l">
              <a:buNone/>
            </a:pPr>
            <a:endParaRPr lang="ar-LY" dirty="0"/>
          </a:p>
        </p:txBody>
      </p:sp>
    </p:spTree>
    <p:extLst>
      <p:ext uri="{BB962C8B-B14F-4D97-AF65-F5344CB8AC3E}">
        <p14:creationId xmlns:p14="http://schemas.microsoft.com/office/powerpoint/2010/main" val="36481330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15395" y="2184400"/>
            <a:ext cx="10353761" cy="3517900"/>
          </a:xfrm>
        </p:spPr>
        <p:txBody>
          <a:bodyPr>
            <a:normAutofit/>
          </a:bodyPr>
          <a:lstStyle/>
          <a:p>
            <a:r>
              <a:rPr lang="en-US" sz="7200" dirty="0">
                <a:solidFill>
                  <a:schemeClr val="accent6">
                    <a:lumMod val="75000"/>
                  </a:schemeClr>
                </a:solidFill>
                <a:latin typeface="Andalus" panose="02020603050405020304" pitchFamily="18" charset="-78"/>
                <a:cs typeface="Andalus" panose="02020603050405020304" pitchFamily="18" charset="-78"/>
              </a:rPr>
              <a:t>Thank you!</a:t>
            </a:r>
            <a:r>
              <a:rPr lang="ar-LY" sz="7200" dirty="0">
                <a:solidFill>
                  <a:schemeClr val="accent6">
                    <a:lumMod val="75000"/>
                  </a:schemeClr>
                </a:solidFill>
              </a:rPr>
              <a:t/>
            </a:r>
            <a:br>
              <a:rPr lang="ar-LY" sz="7200" dirty="0">
                <a:solidFill>
                  <a:schemeClr val="accent6">
                    <a:lumMod val="75000"/>
                  </a:schemeClr>
                </a:solidFill>
              </a:rPr>
            </a:br>
            <a:endParaRPr lang="ar-LY" sz="7200" dirty="0"/>
          </a:p>
        </p:txBody>
      </p:sp>
      <p:sp>
        <p:nvSpPr>
          <p:cNvPr id="3" name="عنصر نائب للمحتوى 2"/>
          <p:cNvSpPr>
            <a:spLocks noGrp="1"/>
          </p:cNvSpPr>
          <p:nvPr>
            <p:ph idx="1"/>
          </p:nvPr>
        </p:nvSpPr>
        <p:spPr>
          <a:xfrm flipV="1">
            <a:off x="913795" y="6096000"/>
            <a:ext cx="10353762" cy="139700"/>
          </a:xfrm>
        </p:spPr>
        <p:txBody>
          <a:bodyPr>
            <a:normAutofit fontScale="25000" lnSpcReduction="20000"/>
          </a:bodyPr>
          <a:lstStyle/>
          <a:p>
            <a:endParaRPr lang="ar-LY" dirty="0"/>
          </a:p>
        </p:txBody>
      </p:sp>
    </p:spTree>
    <p:extLst>
      <p:ext uri="{BB962C8B-B14F-4D97-AF65-F5344CB8AC3E}">
        <p14:creationId xmlns:p14="http://schemas.microsoft.com/office/powerpoint/2010/main" val="671330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742332"/>
      </a:dk2>
      <a:lt2>
        <a:srgbClr val="EE91A0"/>
      </a:lt2>
      <a:accent1>
        <a:srgbClr val="E03754"/>
      </a:accent1>
      <a:accent2>
        <a:srgbClr val="E86C2E"/>
      </a:accent2>
      <a:accent3>
        <a:srgbClr val="DAB250"/>
      </a:accent3>
      <a:accent4>
        <a:srgbClr val="60C4AA"/>
      </a:accent4>
      <a:accent5>
        <a:srgbClr val="51A9DB"/>
      </a:accent5>
      <a:accent6>
        <a:srgbClr val="976AC9"/>
      </a:accent6>
      <a:hlink>
        <a:srgbClr val="D5445E"/>
      </a:hlink>
      <a:folHlink>
        <a:srgbClr val="E17C8E"/>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6B2E858E-683F-40D9-B4CB-284D097F3AC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TM04033921[[fn=Damask]]</Template>
  <TotalTime>80</TotalTime>
  <Words>463</Words>
  <Application>Microsoft Office PowerPoint</Application>
  <PresentationFormat>Widescreen</PresentationFormat>
  <Paragraphs>38</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Andalus</vt:lpstr>
      <vt:lpstr>Arial</vt:lpstr>
      <vt:lpstr>Bookman Old Style</vt:lpstr>
      <vt:lpstr>Calibri</vt:lpstr>
      <vt:lpstr>Rockwell</vt:lpstr>
      <vt:lpstr>Times New Roman</vt:lpstr>
      <vt:lpstr>Damask</vt:lpstr>
      <vt:lpstr>PowerPoint Presentation</vt:lpstr>
      <vt:lpstr>Table of contants:</vt:lpstr>
      <vt:lpstr>Introduction:</vt:lpstr>
      <vt:lpstr>definition:  </vt:lpstr>
      <vt:lpstr>Types of engagement: </vt:lpstr>
      <vt:lpstr>Supporting engagement:  </vt:lpstr>
      <vt:lpstr>Conoclusin: </vt:lpstr>
      <vt:lpstr>Referances:</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recognize the forms of public engagement</dc:title>
  <dc:creator>HP</dc:creator>
  <cp:lastModifiedBy>user</cp:lastModifiedBy>
  <cp:revision>12</cp:revision>
  <dcterms:created xsi:type="dcterms:W3CDTF">2021-11-29T13:09:16Z</dcterms:created>
  <dcterms:modified xsi:type="dcterms:W3CDTF">2021-12-13T08:34:44Z</dcterms:modified>
</cp:coreProperties>
</file>