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5"/>
  </p:notesMasterIdLst>
  <p:sldIdLst>
    <p:sldId id="256" r:id="rId2"/>
    <p:sldId id="263" r:id="rId3"/>
    <p:sldId id="281" r:id="rId4"/>
    <p:sldId id="280" r:id="rId5"/>
    <p:sldId id="258" r:id="rId6"/>
    <p:sldId id="272" r:id="rId7"/>
    <p:sldId id="275" r:id="rId8"/>
    <p:sldId id="276" r:id="rId9"/>
    <p:sldId id="277" r:id="rId10"/>
    <p:sldId id="279" r:id="rId11"/>
    <p:sldId id="278" r:id="rId12"/>
    <p:sldId id="259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XEL-PC" initials="P" lastIdx="0" clrIdx="0">
    <p:extLst>
      <p:ext uri="{19B8F6BF-5375-455C-9EA6-DF929625EA0E}">
        <p15:presenceInfo xmlns:p15="http://schemas.microsoft.com/office/powerpoint/2012/main" userId="PIXEL-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4168DB22-8E11-4BA3-905A-4AAA9ED5FDBD}" type="datetimeFigureOut">
              <a:rPr lang="ar-SA" smtClean="0"/>
              <a:t>14/06/1443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07AE8F78-DB99-4FDE-A5B2-281B34C562B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5327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1D78F-3453-48EE-8619-951351E5DE60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3A8-3C01-4325-B03D-C1C707173423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B317B-4A88-40C6-943F-9C99BAF9D062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ar-SA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9C41-A613-4DF1-A3A0-6DB3B0F157D2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ED94-9B4C-453F-90ED-AF03E07391B9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0E9F-4C47-4159-A531-DF65D0021E9B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0BE37-AF92-444C-9E88-95681238A6C1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0267-D4C8-44D3-8E27-867E329ADFF1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C869-F89B-4A9B-ABD6-ED1471522653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8F9B2-29A1-4C8F-8870-498A2AC9D201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050E-D8B2-44E9-BE9F-F56C6BE5581D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A62D-4E20-449C-9382-D74636E4E9A6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380D-EBE6-462C-978E-FF523D998210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2AB0-B9C8-4A81-9AE4-B7F890F4331D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D3B4C-0340-45D3-B550-87F54AF28421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D3B-615B-4AE1-AD64-9A7F9F7D1E77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6B914-09E9-4CB6-9041-80208811ECBB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B561D3-7909-423C-B5B8-54E4D01D1590}" type="datetime1">
              <a:rPr lang="en-US" smtClean="0"/>
              <a:t>1/17/2022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0" y="6451600"/>
            <a:ext cx="65314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1</a:t>
            </a:r>
            <a:endParaRPr lang="ar-LY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641008" y="6313100"/>
            <a:ext cx="155921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2021/10/26</a:t>
            </a:r>
            <a:endParaRPr lang="ar-LY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679722" y="1993508"/>
            <a:ext cx="817154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dirty="0"/>
              <a:t>Stages of Perception</a:t>
            </a:r>
            <a:endParaRPr lang="ar-LY" sz="44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123894" y="3814801"/>
            <a:ext cx="497839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/>
              <a:t>BY:</a:t>
            </a:r>
          </a:p>
          <a:p>
            <a:pPr algn="ctr"/>
            <a:r>
              <a:rPr lang="en-US" dirty="0"/>
              <a:t>Sarah Jamal </a:t>
            </a:r>
            <a:r>
              <a:rPr lang="en-US" dirty="0" err="1"/>
              <a:t>Aebeed</a:t>
            </a:r>
            <a:r>
              <a:rPr lang="en-US" dirty="0"/>
              <a:t> (2184 )</a:t>
            </a:r>
          </a:p>
          <a:p>
            <a:pPr algn="ctr"/>
            <a:r>
              <a:rPr lang="en-US" dirty="0"/>
              <a:t>Sarah_2184@limu.edu.com</a:t>
            </a:r>
            <a:endParaRPr lang="ar-LY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32CAF0-A501-449A-AE27-DF8F97AD7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174066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3" name="Google Shape;194;p26">
            <a:extLst>
              <a:ext uri="{FF2B5EF4-FFF2-40B4-BE49-F238E27FC236}">
                <a16:creationId xmlns:a16="http://schemas.microsoft.com/office/drawing/2014/main" id="{AECC2A6B-5F2D-48D4-A87B-F06AE3C25943}"/>
              </a:ext>
            </a:extLst>
          </p:cNvPr>
          <p:cNvSpPr/>
          <p:nvPr/>
        </p:nvSpPr>
        <p:spPr>
          <a:xfrm>
            <a:off x="3708847" y="4974828"/>
            <a:ext cx="4113293" cy="700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algn="ctr"/>
            <a:r>
              <a:rPr lang="en-US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Submitted To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indent="0" algn="ctr"/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Mr. Farag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Elmegresi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CB4926-768F-4B63-8B53-A29509D14826}"/>
              </a:ext>
            </a:extLst>
          </p:cNvPr>
          <p:cNvSpPr txBox="1"/>
          <p:nvPr/>
        </p:nvSpPr>
        <p:spPr>
          <a:xfrm>
            <a:off x="2587127" y="3054884"/>
            <a:ext cx="6797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Interpersonal</a:t>
            </a:r>
            <a:r>
              <a:rPr lang="en-US" sz="1050" dirty="0"/>
              <a:t> </a:t>
            </a:r>
            <a:r>
              <a:rPr lang="en-US" sz="2800" dirty="0"/>
              <a:t>Communication (7027) </a:t>
            </a:r>
          </a:p>
        </p:txBody>
      </p:sp>
    </p:spTree>
    <p:extLst>
      <p:ext uri="{BB962C8B-B14F-4D97-AF65-F5344CB8AC3E}">
        <p14:creationId xmlns:p14="http://schemas.microsoft.com/office/powerpoint/2010/main" val="974010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99000">
              <a:schemeClr val="tx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6115"/>
            <a:ext cx="12191999" cy="6589486"/>
          </a:xfrm>
          <a:solidFill>
            <a:schemeClr val="accent3"/>
          </a:solidFill>
        </p:spPr>
        <p:txBody>
          <a:bodyPr/>
          <a:lstStyle/>
          <a:p>
            <a:pPr marL="0" indent="0" algn="l" rtl="0">
              <a:buNone/>
            </a:pPr>
            <a:r>
              <a:rPr lang="en-US" sz="3600" dirty="0">
                <a:solidFill>
                  <a:srgbClr val="C00000"/>
                </a:solidFill>
              </a:rPr>
              <a:t>Stage Five 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: </a:t>
            </a:r>
            <a:r>
              <a:rPr lang="en-US" sz="3600" dirty="0">
                <a:solidFill>
                  <a:srgbClr val="FFFF00"/>
                </a:solidFill>
              </a:rPr>
              <a:t>Recall</a:t>
            </a:r>
            <a:r>
              <a:rPr lang="en-US" sz="2800" dirty="0"/>
              <a:t> 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33828" y="1451429"/>
            <a:ext cx="9027885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The recall stage of perception involves accessing the information you have stored in memory. </a:t>
            </a:r>
            <a:endParaRPr lang="ar-LY" sz="4000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4013" y="6141493"/>
            <a:ext cx="53962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8</a:t>
            </a:r>
            <a:endParaRPr lang="ar-LY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160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4400" dirty="0">
                <a:solidFill>
                  <a:prstClr val="white"/>
                </a:solidFill>
              </a:rPr>
              <a:t>Conclusion</a:t>
            </a:r>
            <a:br>
              <a:rPr lang="en-US" sz="4400" dirty="0">
                <a:solidFill>
                  <a:prstClr val="white"/>
                </a:solidFill>
              </a:rPr>
            </a:b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5659" y="1364776"/>
            <a:ext cx="11709779" cy="4651611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>
                <a:latin typeface="-apple-system"/>
              </a:rPr>
              <a:t>Each individual has differences.</a:t>
            </a:r>
          </a:p>
          <a:p>
            <a:pPr marL="0" indent="0" algn="l" rtl="0">
              <a:buNone/>
            </a:pPr>
            <a:r>
              <a:rPr lang="en-US" sz="2400" dirty="0">
                <a:latin typeface="-apple-system"/>
              </a:rPr>
              <a:t> There are differences in culture, beliefs, knowledge and experience</a:t>
            </a:r>
          </a:p>
          <a:p>
            <a:pPr marL="0" indent="0" algn="l" rtl="0">
              <a:buNone/>
            </a:pPr>
            <a:r>
              <a:rPr lang="en-US" sz="2400" dirty="0">
                <a:latin typeface="-apple-system"/>
              </a:rPr>
              <a:t>People should never judge a person, but analyze their perceptions, revealing positive rather than negative information.</a:t>
            </a:r>
          </a:p>
          <a:p>
            <a:pPr marL="0" indent="0" algn="l" rtl="0">
              <a:buNone/>
            </a:pPr>
            <a:r>
              <a:rPr lang="en-US" sz="2400" dirty="0">
                <a:latin typeface="-apple-system"/>
              </a:rPr>
              <a:t>We should avoid attempting to read minds, and avoid trying to deduce the thoughts and feelings from the behavior that they present to us. We choose what we perceive.</a:t>
            </a:r>
            <a:r>
              <a:rPr lang="en-US" sz="2400" dirty="0">
                <a:solidFill>
                  <a:srgbClr val="212529"/>
                </a:solidFill>
                <a:latin typeface="-apple-system"/>
              </a:rPr>
              <a:t>.</a:t>
            </a:r>
            <a:endParaRPr lang="ar-LY" sz="24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93378" y="6396335"/>
            <a:ext cx="57320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9</a:t>
            </a:r>
            <a:endParaRPr lang="ar-LY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190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16114" y="6393543"/>
            <a:ext cx="667657" cy="4644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10</a:t>
            </a:r>
            <a:endParaRPr lang="ar-LY" sz="2400" dirty="0"/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4400" dirty="0">
                <a:solidFill>
                  <a:prstClr val="white"/>
                </a:solidFill>
              </a:rPr>
              <a:t>Reference</a:t>
            </a:r>
            <a:br>
              <a:rPr lang="en-US" sz="4400" dirty="0">
                <a:solidFill>
                  <a:prstClr val="white"/>
                </a:solidFill>
              </a:rPr>
            </a:br>
            <a:endParaRPr lang="ar-LY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116115" y="1359795"/>
            <a:ext cx="11134742" cy="5033748"/>
          </a:xfrm>
        </p:spPr>
        <p:txBody>
          <a:bodyPr>
            <a:noAutofit/>
          </a:bodyPr>
          <a:lstStyle/>
          <a:p>
            <a:pPr algn="l" rtl="0"/>
            <a:r>
              <a:rPr lang="en-US" dirty="0" err="1">
                <a:latin typeface="Arial" panose="020B0604020202020204" pitchFamily="34" charset="0"/>
              </a:rPr>
              <a:t>DiFonzo</a:t>
            </a:r>
            <a:r>
              <a:rPr lang="en-US" dirty="0">
                <a:latin typeface="Arial" panose="020B0604020202020204" pitchFamily="34" charset="0"/>
              </a:rPr>
              <a:t>, N. (2011, April 22). The echo-chamber effect</a:t>
            </a:r>
            <a:r>
              <a:rPr lang="en-US" i="1" dirty="0">
                <a:latin typeface="Arial" panose="020B0604020202020204" pitchFamily="34" charset="0"/>
              </a:rPr>
              <a:t>.  The New York Times.</a:t>
            </a:r>
            <a:r>
              <a:rPr lang="en-US" dirty="0">
                <a:latin typeface="Arial" panose="020B0604020202020204" pitchFamily="34" charset="0"/>
              </a:rPr>
              <a:t> Retrieved from http://www.nytimes.com/roomfordebate/2011/04/21/barack-obama-and-the-psychology-of-the-birther-myth/the-echo-chamber-effect</a:t>
            </a:r>
          </a:p>
          <a:p>
            <a:pPr algn="l" rtl="0"/>
            <a:r>
              <a:rPr lang="en-US" dirty="0">
                <a:latin typeface="Arial" panose="020B0604020202020204" pitchFamily="34" charset="0"/>
              </a:rPr>
              <a:t>Hamilton, J. (2013, March 6). Hear that? In a din of voices, our brains can tune in to one</a:t>
            </a:r>
            <a:r>
              <a:rPr lang="en-US" i="1" dirty="0">
                <a:latin typeface="Arial" panose="020B0604020202020204" pitchFamily="34" charset="0"/>
              </a:rPr>
              <a:t>. National Public Radio</a:t>
            </a:r>
            <a:r>
              <a:rPr lang="en-US" dirty="0">
                <a:latin typeface="Arial" panose="020B0604020202020204" pitchFamily="34" charset="0"/>
              </a:rPr>
              <a:t>, Retrieved from http://www.npr.org/blogs/health/2013/03/07/173613681/hear-that-in-a-din-of-voices-our-brains-can-tune-to-one.</a:t>
            </a:r>
          </a:p>
          <a:p>
            <a:pPr algn="l" rtl="0"/>
            <a:r>
              <a:rPr lang="en-US" dirty="0">
                <a:latin typeface="Arial" panose="020B0604020202020204" pitchFamily="34" charset="0"/>
              </a:rPr>
              <a:t>Harrington, R. (2002, November 24). His musical notes have become TV landmarks. </a:t>
            </a:r>
            <a:r>
              <a:rPr lang="en-US" i="1" dirty="0">
                <a:latin typeface="Arial" panose="020B0604020202020204" pitchFamily="34" charset="0"/>
              </a:rPr>
              <a:t>Washington Post</a:t>
            </a:r>
            <a:r>
              <a:rPr lang="en-US" dirty="0">
                <a:latin typeface="Arial" panose="020B0604020202020204" pitchFamily="34" charset="0"/>
              </a:rPr>
              <a:t>. p. Y06.  Retrieved from http://player.interactual.com/news/McCartney.htm</a:t>
            </a:r>
          </a:p>
          <a:p>
            <a:pPr algn="l" rtl="0"/>
            <a:r>
              <a:rPr lang="en-US" dirty="0" err="1">
                <a:latin typeface="Arial" panose="020B0604020202020204" pitchFamily="34" charset="0"/>
              </a:rPr>
              <a:t>McLoed</a:t>
            </a:r>
            <a:r>
              <a:rPr lang="en-US" dirty="0">
                <a:latin typeface="Arial" panose="020B0604020202020204" pitchFamily="34" charset="0"/>
              </a:rPr>
              <a:t>, S. (2008).  Asch experiment</a:t>
            </a:r>
            <a:r>
              <a:rPr lang="en-US" i="1" dirty="0">
                <a:latin typeface="Arial" panose="020B0604020202020204" pitchFamily="34" charset="0"/>
              </a:rPr>
              <a:t>.  Simply Psychology</a:t>
            </a:r>
            <a:r>
              <a:rPr lang="en-US" dirty="0">
                <a:latin typeface="Arial" panose="020B0604020202020204" pitchFamily="34" charset="0"/>
              </a:rPr>
              <a:t>.  Retrieved from http://www.simplypsychology.org/asch-conformity.html</a:t>
            </a:r>
          </a:p>
          <a:p>
            <a:pPr algn="l" rtl="0"/>
            <a:r>
              <a:rPr lang="en-US" dirty="0" err="1">
                <a:latin typeface="Arial" panose="020B0604020202020204" pitchFamily="34" charset="0"/>
              </a:rPr>
              <a:t>Psyblog</a:t>
            </a:r>
            <a:r>
              <a:rPr lang="en-US" dirty="0">
                <a:latin typeface="Arial" panose="020B0604020202020204" pitchFamily="34" charset="0"/>
              </a:rPr>
              <a:t> (2007).  </a:t>
            </a:r>
            <a:r>
              <a:rPr lang="en-US" i="1" dirty="0">
                <a:latin typeface="Arial" panose="020B0604020202020204" pitchFamily="34" charset="0"/>
              </a:rPr>
              <a:t>The halo effect: when your own mind is a mystery. </a:t>
            </a:r>
            <a:r>
              <a:rPr lang="en-US" dirty="0">
                <a:latin typeface="Arial" panose="020B0604020202020204" pitchFamily="34" charset="0"/>
              </a:rPr>
              <a:t>Retrieved from http://www.spring.org.uk/2007/10/halo-effect-when-your-own-mind-is.php</a:t>
            </a:r>
          </a:p>
          <a:p>
            <a:pPr algn="l" rtl="0"/>
            <a:endParaRPr lang="ar-LY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877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473370"/>
          </a:xfrm>
        </p:spPr>
      </p:pic>
      <p:sp>
        <p:nvSpPr>
          <p:cNvPr id="5" name="مربع نص 4"/>
          <p:cNvSpPr txBox="1"/>
          <p:nvPr/>
        </p:nvSpPr>
        <p:spPr>
          <a:xfrm>
            <a:off x="0" y="6458856"/>
            <a:ext cx="6821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11</a:t>
            </a:r>
            <a:endParaRPr lang="ar-LY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250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Contents</a:t>
            </a:r>
            <a:endParaRPr lang="ar-LY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2112" y="1370747"/>
            <a:ext cx="11799888" cy="4195481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sz="4400" dirty="0"/>
              <a:t>Introduction</a:t>
            </a:r>
          </a:p>
          <a:p>
            <a:pPr lvl="0" algn="l" rtl="0">
              <a:buClr>
                <a:srgbClr val="1E5155">
                  <a:lumMod val="40000"/>
                  <a:lumOff val="60000"/>
                </a:srgbClr>
              </a:buClr>
              <a:buFont typeface="Wingdings" panose="05000000000000000000" pitchFamily="2" charset="2"/>
              <a:buChar char="Ø"/>
            </a:pPr>
            <a:r>
              <a:rPr lang="en-US" sz="4100" dirty="0">
                <a:solidFill>
                  <a:prstClr val="white"/>
                </a:solidFill>
              </a:rPr>
              <a:t>Stages of Perception</a:t>
            </a:r>
          </a:p>
          <a:p>
            <a:pPr lvl="0" algn="l" rtl="0">
              <a:buClr>
                <a:srgbClr val="1E5155">
                  <a:lumMod val="40000"/>
                  <a:lumOff val="60000"/>
                </a:srgbClr>
              </a:buClr>
              <a:buFont typeface="Wingdings" panose="05000000000000000000" pitchFamily="2" charset="2"/>
              <a:buChar char="Ø"/>
            </a:pPr>
            <a:r>
              <a:rPr lang="en-US" sz="4100" dirty="0">
                <a:solidFill>
                  <a:prstClr val="white"/>
                </a:solidFill>
              </a:rPr>
              <a:t>Conclusion</a:t>
            </a:r>
          </a:p>
          <a:p>
            <a:pPr lvl="0" algn="l" rtl="0">
              <a:buClr>
                <a:srgbClr val="1E5155">
                  <a:lumMod val="40000"/>
                  <a:lumOff val="60000"/>
                </a:srgbClr>
              </a:buClr>
              <a:buFont typeface="Wingdings" panose="05000000000000000000" pitchFamily="2" charset="2"/>
              <a:buChar char="Ø"/>
            </a:pPr>
            <a:r>
              <a:rPr lang="en-US" sz="4100" dirty="0">
                <a:solidFill>
                  <a:prstClr val="white"/>
                </a:solidFill>
              </a:rPr>
              <a:t>Reference</a:t>
            </a:r>
          </a:p>
          <a:p>
            <a:pPr lvl="0" algn="l" rtl="0">
              <a:buClr>
                <a:srgbClr val="1E5155">
                  <a:lumMod val="40000"/>
                  <a:lumOff val="60000"/>
                </a:srgbClr>
              </a:buClr>
              <a:buFont typeface="Wingdings" panose="05000000000000000000" pitchFamily="2" charset="2"/>
              <a:buChar char="Ø"/>
            </a:pPr>
            <a:endParaRPr lang="en-US" sz="4100" dirty="0">
              <a:solidFill>
                <a:prstClr val="white"/>
              </a:solidFill>
            </a:endParaRPr>
          </a:p>
          <a:p>
            <a:pPr algn="l" rtl="0">
              <a:buFont typeface="Wingdings" panose="05000000000000000000" pitchFamily="2" charset="2"/>
              <a:buChar char="Ø"/>
            </a:pPr>
            <a:endParaRPr lang="en-US" sz="4400" dirty="0"/>
          </a:p>
          <a:p>
            <a:pPr marL="0" indent="0" algn="l" rtl="0">
              <a:buNone/>
            </a:pPr>
            <a:endParaRPr lang="en-US" sz="4400" dirty="0"/>
          </a:p>
          <a:p>
            <a:pPr marL="0" indent="0" algn="l" rtl="0">
              <a:buNone/>
            </a:pPr>
            <a:endParaRPr lang="en-US" sz="4400" dirty="0"/>
          </a:p>
          <a:p>
            <a:pPr algn="l" rtl="0">
              <a:buFont typeface="Wingdings" panose="05000000000000000000" pitchFamily="2" charset="2"/>
              <a:buChar char="Ø"/>
            </a:pPr>
            <a:endParaRPr lang="ar-LY" sz="44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09083" y="6396335"/>
            <a:ext cx="53702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2</a:t>
            </a:r>
            <a:endParaRPr lang="ar-LY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852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42" y="1"/>
            <a:ext cx="10181229" cy="62484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691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275" y="0"/>
            <a:ext cx="10631606" cy="60391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104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22830"/>
            <a:ext cx="8824686" cy="5705547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perception</a:t>
            </a:r>
            <a:r>
              <a:rPr lang="en-US" sz="3600" dirty="0"/>
              <a:t> is the process by which you become aware of objects, events, and especially people through your senses: sight, smell, taste, touch, and hearing.</a:t>
            </a:r>
            <a:br>
              <a:rPr lang="en-US" sz="3600" dirty="0"/>
            </a:br>
            <a:r>
              <a:rPr lang="en-US" sz="3600" dirty="0"/>
              <a:t> Perception is an active, not a passive, process. </a:t>
            </a:r>
            <a:br>
              <a:rPr lang="en-US" sz="3600" dirty="0"/>
            </a:br>
            <a:r>
              <a:rPr lang="en-US" sz="3600" dirty="0"/>
              <a:t>Your perceptions result both from what exists in the outside world and from your own experiences, desires, needs and wants, loves and hatreds.</a:t>
            </a:r>
            <a:endParaRPr lang="ar-LY" sz="36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0" y="6396335"/>
            <a:ext cx="31931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3</a:t>
            </a:r>
            <a:endParaRPr lang="ar-LY" sz="24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686" y="2061467"/>
            <a:ext cx="3367314" cy="238125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686" y="4442717"/>
            <a:ext cx="3367314" cy="241528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400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6511" y="-140862"/>
            <a:ext cx="9404723" cy="140053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Stage One</a:t>
            </a:r>
            <a:r>
              <a:rPr lang="en-US" dirty="0"/>
              <a:t>: </a:t>
            </a:r>
            <a:r>
              <a:rPr lang="en-US" dirty="0">
                <a:solidFill>
                  <a:srgbClr val="FFFF00"/>
                </a:solidFill>
              </a:rPr>
              <a:t>Stimulation</a:t>
            </a: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6511" y="6346640"/>
            <a:ext cx="609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/>
              <a:t>4</a:t>
            </a:r>
            <a:endParaRPr lang="ar-LY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422925"/>
            <a:ext cx="12155489" cy="6310457"/>
          </a:xfrm>
        </p:spPr>
        <p:txBody>
          <a:bodyPr>
            <a:normAutofit lnSpcReduction="10000"/>
          </a:bodyPr>
          <a:lstStyle/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At this first stage of perception, your sense organs are stimulated—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you hear a new CD,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 see a friend,   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smell someone’s perfume, 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taste an orange,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 receive an instant message,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 feel another’s sweaty palm.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/>
              <a:t> Change and newness seem to be particularly stimulating and often get your attention.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selective perception, a general term that includes selective attention and selective exposure</a:t>
            </a:r>
            <a:r>
              <a:rPr lang="en-US" dirty="0"/>
              <a:t>: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• In </a:t>
            </a:r>
            <a:r>
              <a:rPr lang="en-US" dirty="0">
                <a:solidFill>
                  <a:srgbClr val="FFFF00"/>
                </a:solidFill>
              </a:rPr>
              <a:t>selective attention</a:t>
            </a:r>
            <a:r>
              <a:rPr lang="en-US" dirty="0"/>
              <a:t>, you attend to those things that you anticipate will fulfill your needs or will prove enjoyable.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Through </a:t>
            </a:r>
            <a:r>
              <a:rPr lang="en-US" dirty="0">
                <a:solidFill>
                  <a:srgbClr val="FF0000"/>
                </a:solidFill>
              </a:rPr>
              <a:t>selective exposure, </a:t>
            </a:r>
            <a:r>
              <a:rPr lang="en-US" dirty="0"/>
              <a:t>you expose yourself to people or messages that confirm your existing beliefs, contribute to your objectives, or prove satisfying in some way.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00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99000">
              <a:schemeClr val="tx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6115"/>
            <a:ext cx="12191999" cy="6589486"/>
          </a:xfrm>
          <a:solidFill>
            <a:schemeClr val="accent3"/>
          </a:solidFill>
        </p:spPr>
        <p:txBody>
          <a:bodyPr/>
          <a:lstStyle/>
          <a:p>
            <a:pPr marL="0" indent="0" algn="l" rtl="0">
              <a:buNone/>
            </a:pPr>
            <a:r>
              <a:rPr lang="en-US" sz="3600" dirty="0">
                <a:solidFill>
                  <a:srgbClr val="C00000"/>
                </a:solidFill>
              </a:rPr>
              <a:t>Stage Two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sz="3600" dirty="0">
                <a:solidFill>
                  <a:srgbClr val="FFFF00"/>
                </a:solidFill>
              </a:rPr>
              <a:t>Organization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</a:rPr>
              <a:t>Organization BY rules In the organization of perceptions by rules, </a:t>
            </a:r>
          </a:p>
          <a:p>
            <a:pPr algn="l" rtl="0">
              <a:buFont typeface="Wingdings" panose="05000000000000000000" pitchFamily="2" charset="2"/>
              <a:buChar char="v"/>
            </a:pP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99" y="1567543"/>
            <a:ext cx="11163443" cy="4194628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0" y="6243936"/>
            <a:ext cx="4094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5</a:t>
            </a:r>
            <a:endParaRPr lang="ar-LY" sz="24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514" y="1567543"/>
            <a:ext cx="3136900" cy="222646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152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99000">
              <a:schemeClr val="tx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6115"/>
            <a:ext cx="12191999" cy="6589486"/>
          </a:xfrm>
          <a:solidFill>
            <a:schemeClr val="accent3"/>
          </a:solidFill>
        </p:spPr>
        <p:txBody>
          <a:bodyPr/>
          <a:lstStyle/>
          <a:p>
            <a:pPr marL="0" indent="0" algn="l" rtl="0">
              <a:buNone/>
            </a:pPr>
            <a:r>
              <a:rPr lang="en-US" sz="3600" dirty="0">
                <a:solidFill>
                  <a:srgbClr val="C00000"/>
                </a:solidFill>
              </a:rPr>
              <a:t>Stage THREE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:  </a:t>
            </a:r>
            <a:r>
              <a:rPr lang="en-US" sz="2800" dirty="0">
                <a:solidFill>
                  <a:srgbClr val="FFFF00"/>
                </a:solidFill>
              </a:rPr>
              <a:t>Interpretation–Evaluation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-1" y="1030514"/>
            <a:ext cx="12192001" cy="40318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The interpretation–evaluation step in perception </a:t>
            </a:r>
          </a:p>
          <a:p>
            <a:r>
              <a:rPr lang="en-US" sz="3200" dirty="0">
                <a:solidFill>
                  <a:schemeClr val="bg1"/>
                </a:solidFill>
              </a:rPr>
              <a:t>(a combined term because the two processes cannot be separated) </a:t>
            </a:r>
          </a:p>
          <a:p>
            <a:r>
              <a:rPr lang="en-US" sz="3200" dirty="0">
                <a:solidFill>
                  <a:schemeClr val="bg1"/>
                </a:solidFill>
              </a:rPr>
              <a:t>is greatly influenced by your experiences; needs; wants; values; beliefs about the way things are or should be; expectations; physical and emotional state; and so on. Your interpretation–evaluation are influenced by your rules, schemata, and scripts as well as by your gender.</a:t>
            </a:r>
            <a:endParaRPr lang="ar-LY" sz="3200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91069" y="6168788"/>
            <a:ext cx="423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6</a:t>
            </a:r>
            <a:endParaRPr lang="ar-LY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209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99000">
              <a:schemeClr val="tx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6115"/>
            <a:ext cx="12191999" cy="6589486"/>
          </a:xfrm>
          <a:solidFill>
            <a:schemeClr val="accent3"/>
          </a:solidFill>
        </p:spPr>
        <p:txBody>
          <a:bodyPr/>
          <a:lstStyle/>
          <a:p>
            <a:pPr marL="0" indent="0" algn="l" rtl="0">
              <a:buNone/>
            </a:pPr>
            <a:r>
              <a:rPr lang="en-US" sz="3600" dirty="0">
                <a:solidFill>
                  <a:srgbClr val="C00000"/>
                </a:solidFill>
              </a:rPr>
              <a:t>Stage Four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: </a:t>
            </a:r>
            <a:r>
              <a:rPr lang="en-US" sz="4000" dirty="0">
                <a:solidFill>
                  <a:srgbClr val="FFFF00"/>
                </a:solidFill>
              </a:rPr>
              <a:t>Memory 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333828" y="1451429"/>
            <a:ext cx="10147653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Your perceptions and their interpretations–evaluations are put into memory; they’re stored so that you may retrieve them at some later time</a:t>
            </a:r>
            <a:endParaRPr lang="ar-LY" sz="4000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6127845"/>
            <a:ext cx="72333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7</a:t>
            </a:r>
            <a:endParaRPr lang="ar-LY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504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يون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40051</TotalTime>
  <Words>610</Words>
  <Application>Microsoft Office PowerPoint</Application>
  <PresentationFormat>Widescreen</PresentationFormat>
  <Paragraphs>73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-apple-system</vt:lpstr>
      <vt:lpstr>Arial</vt:lpstr>
      <vt:lpstr>Calibri</vt:lpstr>
      <vt:lpstr>Century Gothic</vt:lpstr>
      <vt:lpstr>Times New Roman</vt:lpstr>
      <vt:lpstr>Wingdings</vt:lpstr>
      <vt:lpstr>Wingdings 3</vt:lpstr>
      <vt:lpstr>أيون</vt:lpstr>
      <vt:lpstr>PowerPoint Presentation</vt:lpstr>
      <vt:lpstr>Contents</vt:lpstr>
      <vt:lpstr>PowerPoint Presentation</vt:lpstr>
      <vt:lpstr>PowerPoint Presentation</vt:lpstr>
      <vt:lpstr>perception is the process by which you become aware of objects, events, and especially people through your senses: sight, smell, taste, touch, and hearing.  Perception is an active, not a passive, process.  Your perceptions result both from what exists in the outside world and from your own experiences, desires, needs and wants, loves and hatreds.</vt:lpstr>
      <vt:lpstr>Stage One: Stimulation </vt:lpstr>
      <vt:lpstr>PowerPoint Presentation</vt:lpstr>
      <vt:lpstr>PowerPoint Presentation</vt:lpstr>
      <vt:lpstr>PowerPoint Presentation</vt:lpstr>
      <vt:lpstr>PowerPoint Presentation</vt:lpstr>
      <vt:lpstr>Conclusion </vt:lpstr>
      <vt:lpstr>Reference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obaid</dc:title>
  <dc:creator>PIXEL-PC</dc:creator>
  <cp:lastModifiedBy>user</cp:lastModifiedBy>
  <cp:revision>74</cp:revision>
  <dcterms:created xsi:type="dcterms:W3CDTF">2021-10-25T13:32:59Z</dcterms:created>
  <dcterms:modified xsi:type="dcterms:W3CDTF">2022-01-17T08:17:12Z</dcterms:modified>
</cp:coreProperties>
</file>