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7"/>
  </p:notesMasterIdLst>
  <p:handoutMasterIdLst>
    <p:handoutMasterId r:id="rId48"/>
  </p:handoutMasterIdLst>
  <p:sldIdLst>
    <p:sldId id="293" r:id="rId2"/>
    <p:sldId id="259" r:id="rId3"/>
    <p:sldId id="321" r:id="rId4"/>
    <p:sldId id="322" r:id="rId5"/>
    <p:sldId id="327" r:id="rId6"/>
    <p:sldId id="326" r:id="rId7"/>
    <p:sldId id="323" r:id="rId8"/>
    <p:sldId id="328" r:id="rId9"/>
    <p:sldId id="330" r:id="rId10"/>
    <p:sldId id="329" r:id="rId11"/>
    <p:sldId id="334" r:id="rId12"/>
    <p:sldId id="335" r:id="rId13"/>
    <p:sldId id="336" r:id="rId14"/>
    <p:sldId id="337" r:id="rId15"/>
    <p:sldId id="332" r:id="rId16"/>
    <p:sldId id="356" r:id="rId17"/>
    <p:sldId id="333" r:id="rId18"/>
    <p:sldId id="331" r:id="rId19"/>
    <p:sldId id="325" r:id="rId20"/>
    <p:sldId id="355" r:id="rId21"/>
    <p:sldId id="338" r:id="rId22"/>
    <p:sldId id="357" r:id="rId23"/>
    <p:sldId id="358" r:id="rId24"/>
    <p:sldId id="324" r:id="rId25"/>
    <p:sldId id="341" r:id="rId26"/>
    <p:sldId id="340" r:id="rId27"/>
    <p:sldId id="296" r:id="rId28"/>
    <p:sldId id="359" r:id="rId29"/>
    <p:sldId id="360" r:id="rId30"/>
    <p:sldId id="342" r:id="rId31"/>
    <p:sldId id="343" r:id="rId32"/>
    <p:sldId id="344" r:id="rId33"/>
    <p:sldId id="345" r:id="rId34"/>
    <p:sldId id="346" r:id="rId35"/>
    <p:sldId id="361" r:id="rId36"/>
    <p:sldId id="347" r:id="rId37"/>
    <p:sldId id="348" r:id="rId38"/>
    <p:sldId id="349" r:id="rId39"/>
    <p:sldId id="350" r:id="rId40"/>
    <p:sldId id="351" r:id="rId41"/>
    <p:sldId id="353" r:id="rId42"/>
    <p:sldId id="352" r:id="rId43"/>
    <p:sldId id="354" r:id="rId44"/>
    <p:sldId id="294" r:id="rId45"/>
    <p:sldId id="297" r:id="rId46"/>
  </p:sldIdLst>
  <p:sldSz cx="9144000" cy="6858000" type="screen4x3"/>
  <p:notesSz cx="6858000" cy="9144000"/>
  <p:embeddedFontLst>
    <p:embeddedFont>
      <p:font typeface="맑은 고딕" pitchFamily="34" charset="-127"/>
      <p:regular r:id="rId49"/>
      <p:bold r:id="rId50"/>
    </p:embeddedFont>
    <p:embeddedFont>
      <p:font typeface="Calibri Light" pitchFamily="34" charset="0"/>
      <p:regular r:id="rId51"/>
      <p:italic r:id="rId52"/>
    </p:embeddedFont>
    <p:embeddedFont>
      <p:font typeface="Calibri" pitchFamily="34" charset="0"/>
      <p:regular r:id="rId53"/>
      <p:bold r:id="rId54"/>
      <p:italic r:id="rId55"/>
      <p:boldItalic r:id="rId56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A340"/>
    <a:srgbClr val="62A933"/>
    <a:srgbClr val="D7E166"/>
    <a:srgbClr val="F45E2C"/>
    <a:srgbClr val="FFFFFF"/>
    <a:srgbClr val="A34A43"/>
    <a:srgbClr val="D1948F"/>
    <a:srgbClr val="FDC2BC"/>
    <a:srgbClr val="83644D"/>
    <a:srgbClr val="F2F2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38" autoAdjust="0"/>
    <p:restoredTop sz="94839" autoAdjust="0"/>
  </p:normalViewPr>
  <p:slideViewPr>
    <p:cSldViewPr>
      <p:cViewPr>
        <p:scale>
          <a:sx n="59" d="100"/>
          <a:sy n="59" d="100"/>
        </p:scale>
        <p:origin x="-1926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811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font" Target="fonts/font2.fntdata"/><Relationship Id="rId55" Type="http://schemas.openxmlformats.org/officeDocument/2006/relationships/font" Target="fonts/font7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font" Target="fonts/font5.fntdata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1.fntdata"/><Relationship Id="rId57" Type="http://schemas.openxmlformats.org/officeDocument/2006/relationships/presProps" Target="presProps.xml"/><Relationship Id="rId61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font" Target="fonts/font4.fntdata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handoutMaster" Target="handoutMasters/handoutMaster1.xml"/><Relationship Id="rId56" Type="http://schemas.openxmlformats.org/officeDocument/2006/relationships/font" Target="fonts/font8.fntdata"/><Relationship Id="rId8" Type="http://schemas.openxmlformats.org/officeDocument/2006/relationships/slide" Target="slides/slide7.xml"/><Relationship Id="rId51" Type="http://schemas.openxmlformats.org/officeDocument/2006/relationships/font" Target="fonts/font3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CCFBE2-2B8D-499C-81C9-2CD5B3EB8E93}" type="datetimeFigureOut">
              <a:rPr lang="ko-KR" altLang="en-US" smtClean="0"/>
              <a:pPr/>
              <a:t>2020-09-08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54DD7E-3179-445A-81DB-781C4554AFF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695366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545AC5-813F-4ED1-B011-8EA17CB93331}" type="datetimeFigureOut">
              <a:rPr lang="ko-KR" altLang="en-US" smtClean="0"/>
              <a:pPr/>
              <a:t>2020-09-08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504B90-27FD-422C-8CC6-2AADAD122D0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87072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04B90-27FD-422C-8CC6-2AADAD122D08}" type="slidenum">
              <a:rPr lang="ko-KR" altLang="en-US" smtClean="0"/>
              <a:pPr/>
              <a:t>1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04B90-27FD-422C-8CC6-2AADAD122D08}" type="slidenum">
              <a:rPr lang="ko-KR" altLang="en-US" smtClean="0"/>
              <a:pPr/>
              <a:t>44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580762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D6733-6F27-4404-AB51-585418F146E5}" type="datetimeFigureOut">
              <a:rPr lang="ko-KR" altLang="en-US" smtClean="0"/>
              <a:pPr/>
              <a:t>2020-09-08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BC638-39B7-4287-91A7-2A3DDA57329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제목 1"/>
          <p:cNvSpPr>
            <a:spLocks noGrp="1"/>
          </p:cNvSpPr>
          <p:nvPr>
            <p:ph type="ctrTitle"/>
          </p:nvPr>
        </p:nvSpPr>
        <p:spPr>
          <a:xfrm>
            <a:off x="256853" y="719990"/>
            <a:ext cx="8665640" cy="11008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mar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hlink"/>
              </a:buClr>
              <a:buFont typeface="굴림체" pitchFamily="49" charset="-127"/>
              <a:buNone/>
              <a:defRPr lang="ko-KR" altLang="en-US" sz="5400" kern="1200" baseline="0" dirty="0">
                <a:solidFill>
                  <a:schemeClr val="bg1"/>
                </a:solidFill>
                <a:effectLst/>
                <a:latin typeface="+mj-lt"/>
                <a:ea typeface="맑은 고딕" pitchFamily="50" charset="-127"/>
                <a:cs typeface="+mj-cs"/>
              </a:defRPr>
            </a:lvl1pPr>
          </a:lstStyle>
          <a:p>
            <a:endParaRPr lang="ko-KR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D6733-6F27-4404-AB51-585418F146E5}" type="datetimeFigureOut">
              <a:rPr lang="ko-KR" altLang="en-US" smtClean="0"/>
              <a:pPr/>
              <a:t>2020-09-08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BC638-39B7-4287-91A7-2A3DDA57329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D6733-6F27-4404-AB51-585418F146E5}" type="datetimeFigureOut">
              <a:rPr lang="ko-KR" altLang="en-US" smtClean="0"/>
              <a:pPr/>
              <a:t>2020-09-08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BC638-39B7-4287-91A7-2A3DDA57329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D6733-6F27-4404-AB51-585418F146E5}" type="datetimeFigureOut">
              <a:rPr lang="ko-KR" altLang="en-US" smtClean="0"/>
              <a:pPr/>
              <a:t>2020-09-08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BC638-39B7-4287-91A7-2A3DDA57329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6" name="내용 개체 틀 2"/>
          <p:cNvSpPr>
            <a:spLocks noGrp="1"/>
          </p:cNvSpPr>
          <p:nvPr>
            <p:ph idx="1"/>
          </p:nvPr>
        </p:nvSpPr>
        <p:spPr>
          <a:xfrm>
            <a:off x="395536" y="1283618"/>
            <a:ext cx="8291265" cy="4881686"/>
          </a:xfrm>
        </p:spPr>
        <p:txBody>
          <a:bodyPr>
            <a:normAutofit/>
          </a:bodyPr>
          <a:lstStyle>
            <a:lvl1pPr algn="l">
              <a:buNone/>
              <a:defRPr sz="1600" i="1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맑은 고딕" pitchFamily="50" charset="-127"/>
              </a:defRPr>
            </a:lvl1pPr>
            <a:lvl2pPr algn="l">
              <a:buNone/>
              <a:defRPr sz="1600" i="1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맑은 고딕" pitchFamily="50" charset="-127"/>
              </a:defRPr>
            </a:lvl2pPr>
            <a:lvl3pPr algn="l">
              <a:buNone/>
              <a:defRPr sz="1600" i="1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맑은 고딕" pitchFamily="50" charset="-127"/>
              </a:defRPr>
            </a:lvl3pPr>
            <a:lvl4pPr algn="l">
              <a:buNone/>
              <a:defRPr sz="1600" i="1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맑은 고딕" pitchFamily="50" charset="-127"/>
              </a:defRPr>
            </a:lvl4pPr>
            <a:lvl5pPr algn="l">
              <a:buNone/>
              <a:defRPr sz="1600" i="1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맑은 고딕" pitchFamily="50" charset="-127"/>
              </a:defRPr>
            </a:lvl5pPr>
          </a:lstStyle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9" name="제목 1"/>
          <p:cNvSpPr>
            <a:spLocks noGrp="1"/>
          </p:cNvSpPr>
          <p:nvPr>
            <p:ph type="title"/>
          </p:nvPr>
        </p:nvSpPr>
        <p:spPr>
          <a:xfrm>
            <a:off x="395536" y="111812"/>
            <a:ext cx="7661196" cy="796908"/>
          </a:xfr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spcBef>
                <a:spcPct val="0"/>
              </a:spcBef>
              <a:buNone/>
              <a:defRPr lang="ko-KR" altLang="en-US" sz="2500" b="1" kern="1200" baseline="0" dirty="0">
                <a:solidFill>
                  <a:schemeClr val="bg1"/>
                </a:solidFill>
                <a:effectLst/>
                <a:latin typeface="+mj-lt"/>
                <a:ea typeface="맑은 고딕" pitchFamily="50" charset="-127"/>
                <a:cs typeface="+mj-cs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500834"/>
            <a:ext cx="2133600" cy="220641"/>
          </a:xfrm>
        </p:spPr>
        <p:txBody>
          <a:bodyPr/>
          <a:lstStyle/>
          <a:p>
            <a:fld id="{ED3D6733-6F27-4404-AB51-585418F146E5}" type="datetimeFigureOut">
              <a:rPr lang="ko-KR" altLang="en-US" smtClean="0"/>
              <a:pPr/>
              <a:t>2020-09-08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500834"/>
            <a:ext cx="2895600" cy="220641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500834"/>
            <a:ext cx="2133600" cy="220641"/>
          </a:xfrm>
        </p:spPr>
        <p:txBody>
          <a:bodyPr/>
          <a:lstStyle/>
          <a:p>
            <a:fld id="{EE6BC638-39B7-4287-91A7-2A3DDA57329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1" name="내용 개체 틀 2"/>
          <p:cNvSpPr>
            <a:spLocks noGrp="1"/>
          </p:cNvSpPr>
          <p:nvPr>
            <p:ph idx="1"/>
          </p:nvPr>
        </p:nvSpPr>
        <p:spPr>
          <a:xfrm>
            <a:off x="395536" y="1268760"/>
            <a:ext cx="8402525" cy="4881686"/>
          </a:xfrm>
        </p:spPr>
        <p:txBody>
          <a:bodyPr>
            <a:normAutofit/>
          </a:bodyPr>
          <a:lstStyle>
            <a:lvl1pPr algn="l">
              <a:buNone/>
              <a:defRPr sz="1600" i="1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맑은 고딕" pitchFamily="50" charset="-127"/>
              </a:defRPr>
            </a:lvl1pPr>
            <a:lvl2pPr algn="l">
              <a:buNone/>
              <a:defRPr sz="1600" i="1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맑은 고딕" pitchFamily="50" charset="-127"/>
              </a:defRPr>
            </a:lvl2pPr>
            <a:lvl3pPr algn="l">
              <a:buNone/>
              <a:defRPr sz="1600" i="1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맑은 고딕" pitchFamily="50" charset="-127"/>
              </a:defRPr>
            </a:lvl3pPr>
            <a:lvl4pPr algn="l">
              <a:buNone/>
              <a:defRPr sz="1600" i="1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맑은 고딕" pitchFamily="50" charset="-127"/>
              </a:defRPr>
            </a:lvl4pPr>
            <a:lvl5pPr algn="l">
              <a:buNone/>
              <a:defRPr sz="1600" i="1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맑은 고딕" pitchFamily="50" charset="-127"/>
              </a:defRPr>
            </a:lvl5pPr>
          </a:lstStyle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12" name="제목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7661196" cy="796908"/>
          </a:xfr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spcBef>
                <a:spcPct val="0"/>
              </a:spcBef>
              <a:buNone/>
              <a:defRPr lang="ko-KR" altLang="en-US" sz="2500" b="1" kern="1200" baseline="0" dirty="0">
                <a:solidFill>
                  <a:schemeClr val="accent3">
                    <a:lumMod val="50000"/>
                  </a:schemeClr>
                </a:solidFill>
                <a:effectLst/>
                <a:latin typeface="+mj-lt"/>
                <a:ea typeface="맑은 고딕" pitchFamily="50" charset="-127"/>
                <a:cs typeface="+mj-cs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D6733-6F27-4404-AB51-585418F146E5}" type="datetimeFigureOut">
              <a:rPr lang="ko-KR" altLang="en-US" smtClean="0"/>
              <a:pPr/>
              <a:t>2020-09-08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BC638-39B7-4287-91A7-2A3DDA57329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6" name="제목 1"/>
          <p:cNvSpPr>
            <a:spLocks noGrp="1"/>
          </p:cNvSpPr>
          <p:nvPr>
            <p:ph type="ctrTitle"/>
          </p:nvPr>
        </p:nvSpPr>
        <p:spPr>
          <a:xfrm>
            <a:off x="0" y="2420888"/>
            <a:ext cx="9144000" cy="1296144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hlink"/>
              </a:buClr>
              <a:buFont typeface="굴림체" pitchFamily="49" charset="-127"/>
              <a:buNone/>
              <a:defRPr lang="ko-KR" altLang="en-US" sz="7000" kern="1200" baseline="0" dirty="0">
                <a:solidFill>
                  <a:srgbClr val="62A933"/>
                </a:solidFill>
                <a:effectLst/>
                <a:latin typeface="+mj-lt"/>
                <a:ea typeface="맑은 고딕" pitchFamily="50" charset="-127"/>
                <a:cs typeface="+mj-cs"/>
              </a:defRPr>
            </a:lvl1pPr>
          </a:lstStyle>
          <a:p>
            <a:endParaRPr lang="ko-KR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19026"/>
            <a:ext cx="8229600" cy="7969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062021"/>
            <a:ext cx="8229600" cy="52864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3D6733-6F27-4404-AB51-585418F146E5}" type="datetimeFigureOut">
              <a:rPr lang="ko-KR" altLang="en-US" smtClean="0"/>
              <a:pPr/>
              <a:t>2020-09-08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429396"/>
            <a:ext cx="2895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6BC638-39B7-4287-91A7-2A3DDA57329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  <p:sldLayoutId id="2147483651" r:id="rId3"/>
    <p:sldLayoutId id="2147483656" r:id="rId4"/>
    <p:sldLayoutId id="2147483650" r:id="rId5"/>
    <p:sldLayoutId id="2147483657" r:id="rId6"/>
  </p:sldLayoutIdLst>
  <p:txStyles>
    <p:titleStyle>
      <a:lvl1pPr algn="l" defTabSz="914400" rtl="0" eaLnBrk="1" latinLnBrk="1" hangingPunct="1">
        <a:spcBef>
          <a:spcPct val="0"/>
        </a:spcBef>
        <a:buNone/>
        <a:defRPr lang="ko-KR" altLang="en-US" sz="3500" kern="1200">
          <a:solidFill>
            <a:sysClr val="windowText" lastClr="000000"/>
          </a:solidFill>
          <a:latin typeface="맑은 고딕" pitchFamily="50" charset="-127"/>
          <a:ea typeface="맑은 고딕" pitchFamily="50" charset="-127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lang="ko-KR" altLang="en-US" sz="2500" kern="1200" smtClean="0">
          <a:solidFill>
            <a:schemeClr val="tx1"/>
          </a:solidFill>
          <a:latin typeface="맑은 고딕" pitchFamily="50" charset="-127"/>
          <a:ea typeface="맑은 고딕" pitchFamily="50" charset="-127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lang="ko-KR" altLang="en-US" sz="1800" kern="1200" smtClean="0">
          <a:solidFill>
            <a:schemeClr val="tx1"/>
          </a:solidFill>
          <a:latin typeface="맑은 고딕" pitchFamily="50" charset="-127"/>
          <a:ea typeface="맑은 고딕" pitchFamily="50" charset="-127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lang="ko-KR" altLang="en-US" sz="1800" kern="1200" smtClean="0">
          <a:solidFill>
            <a:schemeClr val="tx1"/>
          </a:solidFill>
          <a:latin typeface="맑은 고딕" pitchFamily="50" charset="-127"/>
          <a:ea typeface="맑은 고딕" pitchFamily="50" charset="-127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lang="ko-KR" altLang="en-US" sz="1800" kern="1200" smtClean="0">
          <a:solidFill>
            <a:schemeClr val="tx1"/>
          </a:solidFill>
          <a:latin typeface="맑은 고딕" pitchFamily="50" charset="-127"/>
          <a:ea typeface="맑은 고딕" pitchFamily="50" charset="-127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lang="ko-KR" altLang="en-US" sz="1800" kern="1200">
          <a:solidFill>
            <a:schemeClr val="tx1"/>
          </a:solidFill>
          <a:latin typeface="맑은 고딕" pitchFamily="50" charset="-127"/>
          <a:ea typeface="맑은 고딕" pitchFamily="50" charset="-127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5" Type="http://schemas.microsoft.com/office/2007/relationships/hdphoto" Target="../media/hdphoto3.wdp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32550"/>
            <a:ext cx="9180513" cy="2552834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21" b="100000" l="12006" r="87482">
                        <a14:foregroundMark x1="85432" y1="43099" x2="15959" y2="76953"/>
                        <a14:foregroundMark x1="59297" y1="1823" x2="15593" y2="507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597" r="12749"/>
          <a:stretch/>
        </p:blipFill>
        <p:spPr bwMode="auto">
          <a:xfrm>
            <a:off x="1" y="-1038"/>
            <a:ext cx="9180512" cy="68864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제목 6"/>
          <p:cNvSpPr txBox="1">
            <a:spLocks/>
          </p:cNvSpPr>
          <p:nvPr/>
        </p:nvSpPr>
        <p:spPr>
          <a:xfrm>
            <a:off x="656785" y="637384"/>
            <a:ext cx="7830430" cy="1063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hlink"/>
              </a:buClr>
              <a:buFont typeface="굴림체" pitchFamily="49" charset="-127"/>
              <a:buNone/>
              <a:defRPr lang="ko-KR" altLang="en-US" sz="7000" kern="1200" baseline="0" dirty="0">
                <a:solidFill>
                  <a:srgbClr val="62A933"/>
                </a:solidFill>
                <a:effectLst/>
                <a:latin typeface="+mj-lt"/>
                <a:ea typeface="맑은 고딕" pitchFamily="50" charset="-127"/>
                <a:cs typeface="+mj-cs"/>
              </a:defRPr>
            </a:lvl1pPr>
          </a:lstStyle>
          <a:p>
            <a:r>
              <a:rPr lang="en-US" altLang="ko-KR" dirty="0">
                <a:solidFill>
                  <a:srgbClr val="FF0000"/>
                </a:solidFill>
              </a:rPr>
              <a:t>S</a:t>
            </a:r>
            <a:r>
              <a:rPr lang="en-US" altLang="ko-KR" dirty="0">
                <a:solidFill>
                  <a:schemeClr val="bg1"/>
                </a:solidFill>
              </a:rPr>
              <a:t>urgica</a:t>
            </a:r>
            <a:r>
              <a:rPr lang="en-US" altLang="ko-KR" dirty="0">
                <a:solidFill>
                  <a:srgbClr val="92D050"/>
                </a:solidFill>
              </a:rPr>
              <a:t>l </a:t>
            </a:r>
            <a:r>
              <a:rPr lang="en-US" altLang="ko-KR" dirty="0" smtClean="0">
                <a:solidFill>
                  <a:srgbClr val="FF0000"/>
                </a:solidFill>
              </a:rPr>
              <a:t>N</a:t>
            </a:r>
            <a:r>
              <a:rPr lang="en-US" altLang="ko-KR" dirty="0" smtClean="0">
                <a:solidFill>
                  <a:schemeClr val="bg1"/>
                </a:solidFill>
              </a:rPr>
              <a:t>utritio</a:t>
            </a:r>
            <a:r>
              <a:rPr lang="en-US" altLang="ko-KR" dirty="0" smtClean="0">
                <a:solidFill>
                  <a:srgbClr val="92D050"/>
                </a:solidFill>
              </a:rPr>
              <a:t>n</a:t>
            </a:r>
            <a:endParaRPr lang="en-US" b="1" dirty="0">
              <a:solidFill>
                <a:srgbClr val="92D050"/>
              </a:solidFill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2196226" y="6105490"/>
            <a:ext cx="26638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err="1" smtClean="0">
                <a:latin typeface="+mj-lt"/>
              </a:rPr>
              <a:t>Haitham</a:t>
            </a:r>
            <a:r>
              <a:rPr lang="en-US" sz="2000" b="1" dirty="0" smtClean="0">
                <a:latin typeface="+mj-lt"/>
              </a:rPr>
              <a:t> R. </a:t>
            </a:r>
            <a:r>
              <a:rPr lang="en-US" sz="2000" b="1" dirty="0" err="1" smtClean="0">
                <a:latin typeface="+mj-lt"/>
              </a:rPr>
              <a:t>Elmehdawi</a:t>
            </a:r>
            <a:r>
              <a:rPr lang="en-US" sz="2000" b="1" dirty="0" smtClean="0">
                <a:latin typeface="+mj-lt"/>
              </a:rPr>
              <a:t> </a:t>
            </a:r>
          </a:p>
          <a:p>
            <a:pPr algn="ctr"/>
            <a:r>
              <a:rPr lang="en-US" sz="2000" b="1" dirty="0" smtClean="0">
                <a:latin typeface="+mj-lt"/>
              </a:rPr>
              <a:t>2020</a:t>
            </a:r>
            <a:endParaRPr lang="en-US" sz="20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3200" dirty="0"/>
              <a:t>NUTRITIONAL ASSESSMENT</a:t>
            </a:r>
            <a:endParaRPr lang="ko-KR" altLang="en-US" sz="3200" dirty="0"/>
          </a:p>
        </p:txBody>
      </p:sp>
      <p:sp>
        <p:nvSpPr>
          <p:cNvPr id="4" name="مستطيل ذو زاوية واحدة مخدوشة 3"/>
          <p:cNvSpPr/>
          <p:nvPr/>
        </p:nvSpPr>
        <p:spPr>
          <a:xfrm flipH="1" flipV="1">
            <a:off x="0" y="1052736"/>
            <a:ext cx="9144000" cy="5805264"/>
          </a:xfrm>
          <a:custGeom>
            <a:avLst/>
            <a:gdLst>
              <a:gd name="connsiteX0" fmla="*/ 0 w 9144000"/>
              <a:gd name="connsiteY0" fmla="*/ 0 h 5805264"/>
              <a:gd name="connsiteX1" fmla="*/ 7155349 w 9144000"/>
              <a:gd name="connsiteY1" fmla="*/ 0 h 5805264"/>
              <a:gd name="connsiteX2" fmla="*/ 9144000 w 9144000"/>
              <a:gd name="connsiteY2" fmla="*/ 1988651 h 5805264"/>
              <a:gd name="connsiteX3" fmla="*/ 9144000 w 9144000"/>
              <a:gd name="connsiteY3" fmla="*/ 5805264 h 5805264"/>
              <a:gd name="connsiteX4" fmla="*/ 0 w 9144000"/>
              <a:gd name="connsiteY4" fmla="*/ 5805264 h 5805264"/>
              <a:gd name="connsiteX5" fmla="*/ 0 w 9144000"/>
              <a:gd name="connsiteY5" fmla="*/ 0 h 5805264"/>
              <a:gd name="connsiteX0" fmla="*/ 0 w 9159240"/>
              <a:gd name="connsiteY0" fmla="*/ 0 h 5805264"/>
              <a:gd name="connsiteX1" fmla="*/ 7155349 w 9159240"/>
              <a:gd name="connsiteY1" fmla="*/ 0 h 5805264"/>
              <a:gd name="connsiteX2" fmla="*/ 9159240 w 9159240"/>
              <a:gd name="connsiteY2" fmla="*/ 678011 h 5805264"/>
              <a:gd name="connsiteX3" fmla="*/ 9144000 w 9159240"/>
              <a:gd name="connsiteY3" fmla="*/ 5805264 h 5805264"/>
              <a:gd name="connsiteX4" fmla="*/ 0 w 9159240"/>
              <a:gd name="connsiteY4" fmla="*/ 5805264 h 5805264"/>
              <a:gd name="connsiteX5" fmla="*/ 0 w 9159240"/>
              <a:gd name="connsiteY5" fmla="*/ 0 h 5805264"/>
              <a:gd name="connsiteX0" fmla="*/ 0 w 9159240"/>
              <a:gd name="connsiteY0" fmla="*/ 0 h 5805264"/>
              <a:gd name="connsiteX1" fmla="*/ 7231549 w 9159240"/>
              <a:gd name="connsiteY1" fmla="*/ 0 h 5805264"/>
              <a:gd name="connsiteX2" fmla="*/ 9159240 w 9159240"/>
              <a:gd name="connsiteY2" fmla="*/ 678011 h 5805264"/>
              <a:gd name="connsiteX3" fmla="*/ 9144000 w 9159240"/>
              <a:gd name="connsiteY3" fmla="*/ 5805264 h 5805264"/>
              <a:gd name="connsiteX4" fmla="*/ 0 w 9159240"/>
              <a:gd name="connsiteY4" fmla="*/ 5805264 h 5805264"/>
              <a:gd name="connsiteX5" fmla="*/ 0 w 9159240"/>
              <a:gd name="connsiteY5" fmla="*/ 0 h 5805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9240" h="5805264">
                <a:moveTo>
                  <a:pt x="0" y="0"/>
                </a:moveTo>
                <a:lnTo>
                  <a:pt x="7231549" y="0"/>
                </a:lnTo>
                <a:lnTo>
                  <a:pt x="9159240" y="678011"/>
                </a:lnTo>
                <a:lnTo>
                  <a:pt x="9144000" y="5805264"/>
                </a:lnTo>
                <a:lnTo>
                  <a:pt x="0" y="5805264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مربع نص 2"/>
          <p:cNvSpPr txBox="1"/>
          <p:nvPr/>
        </p:nvSpPr>
        <p:spPr>
          <a:xfrm>
            <a:off x="485459" y="1484784"/>
            <a:ext cx="5814733" cy="33304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3600" dirty="0"/>
              <a:t>History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3600" dirty="0" smtClean="0"/>
              <a:t>Physical </a:t>
            </a:r>
            <a:r>
              <a:rPr lang="en-US" sz="3600" dirty="0"/>
              <a:t>examination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3600" dirty="0" smtClean="0"/>
              <a:t>Laboratory investigation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3600" dirty="0" smtClean="0"/>
              <a:t>Nutritional </a:t>
            </a:r>
            <a:r>
              <a:rPr lang="en-US" sz="3600" dirty="0"/>
              <a:t>assessment score</a:t>
            </a:r>
          </a:p>
        </p:txBody>
      </p:sp>
    </p:spTree>
    <p:extLst>
      <p:ext uri="{BB962C8B-B14F-4D97-AF65-F5344CB8AC3E}">
        <p14:creationId xmlns:p14="http://schemas.microsoft.com/office/powerpoint/2010/main" val="3335157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ذو زاوية واحدة مخدوشة 3"/>
          <p:cNvSpPr/>
          <p:nvPr/>
        </p:nvSpPr>
        <p:spPr>
          <a:xfrm flipH="1" flipV="1">
            <a:off x="0" y="1052736"/>
            <a:ext cx="9144000" cy="5805264"/>
          </a:xfrm>
          <a:custGeom>
            <a:avLst/>
            <a:gdLst>
              <a:gd name="connsiteX0" fmla="*/ 0 w 9144000"/>
              <a:gd name="connsiteY0" fmla="*/ 0 h 5805264"/>
              <a:gd name="connsiteX1" fmla="*/ 7155349 w 9144000"/>
              <a:gd name="connsiteY1" fmla="*/ 0 h 5805264"/>
              <a:gd name="connsiteX2" fmla="*/ 9144000 w 9144000"/>
              <a:gd name="connsiteY2" fmla="*/ 1988651 h 5805264"/>
              <a:gd name="connsiteX3" fmla="*/ 9144000 w 9144000"/>
              <a:gd name="connsiteY3" fmla="*/ 5805264 h 5805264"/>
              <a:gd name="connsiteX4" fmla="*/ 0 w 9144000"/>
              <a:gd name="connsiteY4" fmla="*/ 5805264 h 5805264"/>
              <a:gd name="connsiteX5" fmla="*/ 0 w 9144000"/>
              <a:gd name="connsiteY5" fmla="*/ 0 h 5805264"/>
              <a:gd name="connsiteX0" fmla="*/ 0 w 9159240"/>
              <a:gd name="connsiteY0" fmla="*/ 0 h 5805264"/>
              <a:gd name="connsiteX1" fmla="*/ 7155349 w 9159240"/>
              <a:gd name="connsiteY1" fmla="*/ 0 h 5805264"/>
              <a:gd name="connsiteX2" fmla="*/ 9159240 w 9159240"/>
              <a:gd name="connsiteY2" fmla="*/ 678011 h 5805264"/>
              <a:gd name="connsiteX3" fmla="*/ 9144000 w 9159240"/>
              <a:gd name="connsiteY3" fmla="*/ 5805264 h 5805264"/>
              <a:gd name="connsiteX4" fmla="*/ 0 w 9159240"/>
              <a:gd name="connsiteY4" fmla="*/ 5805264 h 5805264"/>
              <a:gd name="connsiteX5" fmla="*/ 0 w 9159240"/>
              <a:gd name="connsiteY5" fmla="*/ 0 h 5805264"/>
              <a:gd name="connsiteX0" fmla="*/ 0 w 9159240"/>
              <a:gd name="connsiteY0" fmla="*/ 0 h 5805264"/>
              <a:gd name="connsiteX1" fmla="*/ 7231549 w 9159240"/>
              <a:gd name="connsiteY1" fmla="*/ 0 h 5805264"/>
              <a:gd name="connsiteX2" fmla="*/ 9159240 w 9159240"/>
              <a:gd name="connsiteY2" fmla="*/ 678011 h 5805264"/>
              <a:gd name="connsiteX3" fmla="*/ 9144000 w 9159240"/>
              <a:gd name="connsiteY3" fmla="*/ 5805264 h 5805264"/>
              <a:gd name="connsiteX4" fmla="*/ 0 w 9159240"/>
              <a:gd name="connsiteY4" fmla="*/ 5805264 h 5805264"/>
              <a:gd name="connsiteX5" fmla="*/ 0 w 9159240"/>
              <a:gd name="connsiteY5" fmla="*/ 0 h 5805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9240" h="5805264">
                <a:moveTo>
                  <a:pt x="0" y="0"/>
                </a:moveTo>
                <a:lnTo>
                  <a:pt x="7231549" y="0"/>
                </a:lnTo>
                <a:lnTo>
                  <a:pt x="9159240" y="678011"/>
                </a:lnTo>
                <a:lnTo>
                  <a:pt x="9144000" y="5805264"/>
                </a:lnTo>
                <a:lnTo>
                  <a:pt x="0" y="5805264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مربع نص 4"/>
          <p:cNvSpPr txBox="1"/>
          <p:nvPr/>
        </p:nvSpPr>
        <p:spPr>
          <a:xfrm>
            <a:off x="268819" y="1507425"/>
            <a:ext cx="7471533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latin typeface="+mj-lt"/>
              </a:rPr>
              <a:t>History</a:t>
            </a:r>
          </a:p>
          <a:p>
            <a:pPr marL="1371600" lvl="2" indent="-457200">
              <a:buFont typeface="Arial" pitchFamily="34" charset="0"/>
              <a:buChar char="•"/>
            </a:pPr>
            <a:r>
              <a:rPr lang="en-US" sz="3200" dirty="0" smtClean="0">
                <a:latin typeface="+mj-lt"/>
              </a:rPr>
              <a:t>Presenting </a:t>
            </a:r>
            <a:r>
              <a:rPr lang="en-US" sz="3200" dirty="0">
                <a:latin typeface="+mj-lt"/>
              </a:rPr>
              <a:t>Complaints</a:t>
            </a:r>
          </a:p>
          <a:p>
            <a:pPr marL="2286000" lvl="4" indent="-457200">
              <a:buFont typeface="Courier New" pitchFamily="49" charset="0"/>
              <a:buChar char="o"/>
            </a:pPr>
            <a:r>
              <a:rPr lang="en-US" sz="3200" dirty="0" smtClean="0">
                <a:latin typeface="+mj-lt"/>
              </a:rPr>
              <a:t>Vomiting</a:t>
            </a:r>
            <a:r>
              <a:rPr lang="en-US" sz="3200" dirty="0">
                <a:latin typeface="+mj-lt"/>
              </a:rPr>
              <a:t>, dysphagia, </a:t>
            </a:r>
            <a:r>
              <a:rPr lang="en-US" sz="3200" dirty="0" smtClean="0">
                <a:latin typeface="+mj-lt"/>
              </a:rPr>
              <a:t>diarrhea</a:t>
            </a:r>
          </a:p>
          <a:p>
            <a:pPr marL="2286000" lvl="4" indent="-457200">
              <a:buFont typeface="Courier New" pitchFamily="49" charset="0"/>
              <a:buChar char="o"/>
            </a:pPr>
            <a:r>
              <a:rPr lang="en-US" sz="3200" dirty="0" smtClean="0">
                <a:latin typeface="+mj-lt"/>
              </a:rPr>
              <a:t>Weight loos </a:t>
            </a:r>
            <a:endParaRPr lang="en-US" sz="3200" dirty="0">
              <a:latin typeface="+mj-lt"/>
            </a:endParaRPr>
          </a:p>
          <a:p>
            <a:pPr marL="1371600" lvl="2" indent="-457200">
              <a:buFont typeface="Arial" pitchFamily="34" charset="0"/>
              <a:buChar char="•"/>
            </a:pPr>
            <a:r>
              <a:rPr lang="en-US" sz="3200" dirty="0" smtClean="0">
                <a:latin typeface="+mj-lt"/>
              </a:rPr>
              <a:t>Comorbidities</a:t>
            </a:r>
            <a:endParaRPr lang="en-US" sz="3200" dirty="0">
              <a:latin typeface="+mj-lt"/>
            </a:endParaRPr>
          </a:p>
          <a:p>
            <a:pPr marL="2286000" lvl="4" indent="-457200">
              <a:buFont typeface="Courier New" pitchFamily="49" charset="0"/>
              <a:buChar char="o"/>
            </a:pPr>
            <a:r>
              <a:rPr lang="en-US" sz="3200" dirty="0" smtClean="0">
                <a:latin typeface="+mj-lt"/>
              </a:rPr>
              <a:t>Malignancy</a:t>
            </a:r>
            <a:r>
              <a:rPr lang="en-US" sz="3200" dirty="0">
                <a:latin typeface="+mj-lt"/>
              </a:rPr>
              <a:t>, </a:t>
            </a:r>
            <a:r>
              <a:rPr lang="en-US" sz="3200" dirty="0" smtClean="0">
                <a:latin typeface="+mj-lt"/>
              </a:rPr>
              <a:t>IBD</a:t>
            </a:r>
            <a:endParaRPr lang="en-US" sz="3200" dirty="0">
              <a:latin typeface="+mj-lt"/>
            </a:endParaRPr>
          </a:p>
          <a:p>
            <a:pPr marL="1371600" lvl="2" indent="-457200">
              <a:buFont typeface="Arial" pitchFamily="34" charset="0"/>
              <a:buChar char="•"/>
            </a:pPr>
            <a:r>
              <a:rPr lang="en-US" sz="3200" dirty="0" smtClean="0">
                <a:latin typeface="+mj-lt"/>
              </a:rPr>
              <a:t>Social </a:t>
            </a:r>
            <a:r>
              <a:rPr lang="en-US" sz="3200" dirty="0">
                <a:latin typeface="+mj-lt"/>
              </a:rPr>
              <a:t>&amp; Dietary History</a:t>
            </a:r>
          </a:p>
          <a:p>
            <a:pPr marL="2286000" lvl="4" indent="-457200">
              <a:buFont typeface="Courier New" pitchFamily="49" charset="0"/>
              <a:buChar char="o"/>
            </a:pPr>
            <a:r>
              <a:rPr lang="en-US" sz="3200" dirty="0" smtClean="0">
                <a:latin typeface="+mj-lt"/>
              </a:rPr>
              <a:t>Socio </a:t>
            </a:r>
            <a:r>
              <a:rPr lang="en-US" sz="3200" dirty="0">
                <a:latin typeface="+mj-lt"/>
              </a:rPr>
              <a:t>economic background</a:t>
            </a:r>
          </a:p>
          <a:p>
            <a:pPr marL="2286000" lvl="4" indent="-457200">
              <a:buFont typeface="Courier New" pitchFamily="49" charset="0"/>
              <a:buChar char="o"/>
            </a:pPr>
            <a:r>
              <a:rPr lang="en-US" sz="3200" dirty="0" smtClean="0">
                <a:latin typeface="+mj-lt"/>
              </a:rPr>
              <a:t>Intake</a:t>
            </a:r>
            <a:endParaRPr lang="en-US" sz="3200" dirty="0">
              <a:latin typeface="+mj-lt"/>
            </a:endParaRPr>
          </a:p>
          <a:p>
            <a:pPr marL="2286000" lvl="4" indent="-457200">
              <a:buFont typeface="Courier New" pitchFamily="49" charset="0"/>
              <a:buChar char="o"/>
            </a:pPr>
            <a:r>
              <a:rPr lang="en-US" sz="3200" dirty="0" smtClean="0">
                <a:latin typeface="+mj-lt"/>
              </a:rPr>
              <a:t>Amount</a:t>
            </a:r>
            <a:endParaRPr lang="en-US" sz="3200" dirty="0">
              <a:latin typeface="+mj-lt"/>
            </a:endParaRPr>
          </a:p>
        </p:txBody>
      </p:sp>
      <p:sp>
        <p:nvSpPr>
          <p:cNvPr id="6" name="제목 1"/>
          <p:cNvSpPr>
            <a:spLocks noGrp="1"/>
          </p:cNvSpPr>
          <p:nvPr>
            <p:ph type="title"/>
          </p:nvPr>
        </p:nvSpPr>
        <p:spPr>
          <a:xfrm>
            <a:off x="395536" y="111812"/>
            <a:ext cx="7661196" cy="796908"/>
          </a:xfrm>
        </p:spPr>
        <p:txBody>
          <a:bodyPr>
            <a:normAutofit/>
          </a:bodyPr>
          <a:lstStyle/>
          <a:p>
            <a:r>
              <a:rPr lang="en-US" altLang="ko-KR" sz="3200" dirty="0"/>
              <a:t>NUTRITIONAL ASSESSMENT</a:t>
            </a:r>
            <a:endParaRPr lang="ko-KR" altLang="en-US" sz="3200" dirty="0"/>
          </a:p>
        </p:txBody>
      </p:sp>
    </p:spTree>
    <p:extLst>
      <p:ext uri="{BB962C8B-B14F-4D97-AF65-F5344CB8AC3E}">
        <p14:creationId xmlns:p14="http://schemas.microsoft.com/office/powerpoint/2010/main" val="2366121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ذو زاوية واحدة مخدوشة 3"/>
          <p:cNvSpPr/>
          <p:nvPr/>
        </p:nvSpPr>
        <p:spPr>
          <a:xfrm flipH="1" flipV="1">
            <a:off x="0" y="1052736"/>
            <a:ext cx="9144000" cy="5805264"/>
          </a:xfrm>
          <a:custGeom>
            <a:avLst/>
            <a:gdLst>
              <a:gd name="connsiteX0" fmla="*/ 0 w 9144000"/>
              <a:gd name="connsiteY0" fmla="*/ 0 h 5805264"/>
              <a:gd name="connsiteX1" fmla="*/ 7155349 w 9144000"/>
              <a:gd name="connsiteY1" fmla="*/ 0 h 5805264"/>
              <a:gd name="connsiteX2" fmla="*/ 9144000 w 9144000"/>
              <a:gd name="connsiteY2" fmla="*/ 1988651 h 5805264"/>
              <a:gd name="connsiteX3" fmla="*/ 9144000 w 9144000"/>
              <a:gd name="connsiteY3" fmla="*/ 5805264 h 5805264"/>
              <a:gd name="connsiteX4" fmla="*/ 0 w 9144000"/>
              <a:gd name="connsiteY4" fmla="*/ 5805264 h 5805264"/>
              <a:gd name="connsiteX5" fmla="*/ 0 w 9144000"/>
              <a:gd name="connsiteY5" fmla="*/ 0 h 5805264"/>
              <a:gd name="connsiteX0" fmla="*/ 0 w 9159240"/>
              <a:gd name="connsiteY0" fmla="*/ 0 h 5805264"/>
              <a:gd name="connsiteX1" fmla="*/ 7155349 w 9159240"/>
              <a:gd name="connsiteY1" fmla="*/ 0 h 5805264"/>
              <a:gd name="connsiteX2" fmla="*/ 9159240 w 9159240"/>
              <a:gd name="connsiteY2" fmla="*/ 678011 h 5805264"/>
              <a:gd name="connsiteX3" fmla="*/ 9144000 w 9159240"/>
              <a:gd name="connsiteY3" fmla="*/ 5805264 h 5805264"/>
              <a:gd name="connsiteX4" fmla="*/ 0 w 9159240"/>
              <a:gd name="connsiteY4" fmla="*/ 5805264 h 5805264"/>
              <a:gd name="connsiteX5" fmla="*/ 0 w 9159240"/>
              <a:gd name="connsiteY5" fmla="*/ 0 h 5805264"/>
              <a:gd name="connsiteX0" fmla="*/ 0 w 9159240"/>
              <a:gd name="connsiteY0" fmla="*/ 0 h 5805264"/>
              <a:gd name="connsiteX1" fmla="*/ 7231549 w 9159240"/>
              <a:gd name="connsiteY1" fmla="*/ 0 h 5805264"/>
              <a:gd name="connsiteX2" fmla="*/ 9159240 w 9159240"/>
              <a:gd name="connsiteY2" fmla="*/ 678011 h 5805264"/>
              <a:gd name="connsiteX3" fmla="*/ 9144000 w 9159240"/>
              <a:gd name="connsiteY3" fmla="*/ 5805264 h 5805264"/>
              <a:gd name="connsiteX4" fmla="*/ 0 w 9159240"/>
              <a:gd name="connsiteY4" fmla="*/ 5805264 h 5805264"/>
              <a:gd name="connsiteX5" fmla="*/ 0 w 9159240"/>
              <a:gd name="connsiteY5" fmla="*/ 0 h 5805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9240" h="5805264">
                <a:moveTo>
                  <a:pt x="0" y="0"/>
                </a:moveTo>
                <a:lnTo>
                  <a:pt x="7231549" y="0"/>
                </a:lnTo>
                <a:lnTo>
                  <a:pt x="9159240" y="678011"/>
                </a:lnTo>
                <a:lnTo>
                  <a:pt x="9144000" y="5805264"/>
                </a:lnTo>
                <a:lnTo>
                  <a:pt x="0" y="5805264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مربع نص 2"/>
          <p:cNvSpPr txBox="1"/>
          <p:nvPr/>
        </p:nvSpPr>
        <p:spPr>
          <a:xfrm>
            <a:off x="33699" y="1052736"/>
            <a:ext cx="8282717" cy="54476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latin typeface="+mj-lt"/>
              </a:rPr>
              <a:t>Physical </a:t>
            </a:r>
            <a:r>
              <a:rPr lang="en-US" sz="3600" dirty="0" smtClean="0">
                <a:latin typeface="+mj-lt"/>
              </a:rPr>
              <a:t>Examination</a:t>
            </a:r>
            <a:endParaRPr lang="en-US" sz="3600" dirty="0">
              <a:latin typeface="+mj-lt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latin typeface="+mj-lt"/>
              </a:rPr>
              <a:t>Anthropometric </a:t>
            </a:r>
            <a:r>
              <a:rPr lang="en-US" sz="2400" dirty="0">
                <a:latin typeface="+mj-lt"/>
              </a:rPr>
              <a:t>Measurements</a:t>
            </a:r>
          </a:p>
          <a:p>
            <a:pPr lvl="3"/>
            <a:r>
              <a:rPr lang="en-US" sz="2400" dirty="0">
                <a:latin typeface="+mj-lt"/>
              </a:rPr>
              <a:t>o Weight, height &amp; </a:t>
            </a:r>
            <a:r>
              <a:rPr lang="en-US" sz="2400" dirty="0" smtClean="0">
                <a:latin typeface="+mj-lt"/>
              </a:rPr>
              <a:t>BMI </a:t>
            </a:r>
          </a:p>
          <a:p>
            <a:pPr lvl="3"/>
            <a:r>
              <a:rPr lang="en-US" sz="2400" dirty="0" smtClean="0"/>
              <a:t>BMI </a:t>
            </a:r>
            <a:r>
              <a:rPr lang="en-US" sz="2400" dirty="0"/>
              <a:t>= weight(kg)/</a:t>
            </a:r>
            <a:r>
              <a:rPr lang="en-US" sz="2400" dirty="0" smtClean="0"/>
              <a:t>height</a:t>
            </a:r>
            <a:r>
              <a:rPr lang="en-US" sz="2400" baseline="30000" dirty="0" smtClean="0"/>
              <a:t>2</a:t>
            </a:r>
            <a:endParaRPr lang="en-US" sz="2400" dirty="0" smtClean="0">
              <a:latin typeface="+mj-lt"/>
            </a:endParaRPr>
          </a:p>
          <a:p>
            <a:pPr lvl="3"/>
            <a:r>
              <a:rPr lang="en-US" sz="2400" dirty="0">
                <a:latin typeface="+mj-lt"/>
              </a:rPr>
              <a:t>BMI </a:t>
            </a:r>
            <a:r>
              <a:rPr lang="ar-LY" sz="2400" dirty="0" smtClean="0">
                <a:latin typeface="+mj-lt"/>
              </a:rPr>
              <a:t>&gt;</a:t>
            </a:r>
            <a:r>
              <a:rPr lang="en-US" sz="2400" dirty="0" smtClean="0">
                <a:latin typeface="+mj-lt"/>
              </a:rPr>
              <a:t> 18.5  nutritional impairment</a:t>
            </a:r>
          </a:p>
          <a:p>
            <a:pPr lvl="3"/>
            <a:r>
              <a:rPr lang="en-US" sz="2400" dirty="0">
                <a:latin typeface="+mj-lt"/>
              </a:rPr>
              <a:t>BMI </a:t>
            </a:r>
            <a:r>
              <a:rPr lang="ar-LY" sz="2400" dirty="0">
                <a:latin typeface="+mj-lt"/>
              </a:rPr>
              <a:t>&gt;</a:t>
            </a:r>
            <a:r>
              <a:rPr lang="en-US" sz="2400" dirty="0">
                <a:latin typeface="+mj-lt"/>
              </a:rPr>
              <a:t> </a:t>
            </a:r>
            <a:r>
              <a:rPr lang="en-US" sz="2400" dirty="0" smtClean="0">
                <a:latin typeface="+mj-lt"/>
              </a:rPr>
              <a:t>15  </a:t>
            </a:r>
            <a:r>
              <a:rPr lang="en-US" sz="2400" dirty="0" smtClean="0">
                <a:latin typeface="+mj-lt"/>
              </a:rPr>
              <a:t> high mortality </a:t>
            </a:r>
            <a:endParaRPr lang="en-US" sz="2400" dirty="0">
              <a:latin typeface="+mj-lt"/>
            </a:endParaRPr>
          </a:p>
          <a:p>
            <a:pPr lvl="3"/>
            <a:r>
              <a:rPr lang="en-US" sz="2400" dirty="0" smtClean="0">
                <a:latin typeface="+mj-lt"/>
              </a:rPr>
              <a:t>o </a:t>
            </a:r>
            <a:r>
              <a:rPr lang="en-US" sz="2400" dirty="0">
                <a:latin typeface="+mj-lt"/>
              </a:rPr>
              <a:t>Skin-fold thickness  </a:t>
            </a:r>
            <a:r>
              <a:rPr lang="en-US" sz="2400" dirty="0" smtClean="0">
                <a:latin typeface="+mj-lt"/>
              </a:rPr>
              <a:t>( biceps </a:t>
            </a:r>
            <a:r>
              <a:rPr lang="en-US" sz="2400" dirty="0">
                <a:latin typeface="+mj-lt"/>
              </a:rPr>
              <a:t>&amp; </a:t>
            </a:r>
            <a:r>
              <a:rPr lang="en-US" sz="2400" dirty="0" smtClean="0">
                <a:latin typeface="+mj-lt"/>
              </a:rPr>
              <a:t>triceps )</a:t>
            </a:r>
            <a:endParaRPr lang="en-US" sz="2400" dirty="0">
              <a:latin typeface="+mj-lt"/>
            </a:endParaRPr>
          </a:p>
          <a:p>
            <a:pPr lvl="3"/>
            <a:r>
              <a:rPr lang="en-US" sz="2400" dirty="0">
                <a:latin typeface="+mj-lt"/>
              </a:rPr>
              <a:t>o Mid-arm circumference</a:t>
            </a:r>
          </a:p>
          <a:p>
            <a:endParaRPr lang="en-US" sz="2400" dirty="0">
              <a:latin typeface="+mj-lt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latin typeface="+mj-lt"/>
              </a:rPr>
              <a:t>Signs </a:t>
            </a:r>
            <a:r>
              <a:rPr lang="en-US" sz="2400" dirty="0">
                <a:latin typeface="+mj-lt"/>
              </a:rPr>
              <a:t>of Malnutrition</a:t>
            </a:r>
          </a:p>
          <a:p>
            <a:pPr lvl="2"/>
            <a:r>
              <a:rPr lang="en-US" sz="2400" dirty="0">
                <a:latin typeface="+mj-lt"/>
              </a:rPr>
              <a:t>o Hair – easy </a:t>
            </a:r>
            <a:r>
              <a:rPr lang="en-US" sz="2400" dirty="0" err="1">
                <a:latin typeface="+mj-lt"/>
              </a:rPr>
              <a:t>pluckability</a:t>
            </a:r>
            <a:endParaRPr lang="en-US" sz="2400" dirty="0">
              <a:latin typeface="+mj-lt"/>
            </a:endParaRPr>
          </a:p>
          <a:p>
            <a:pPr lvl="2"/>
            <a:r>
              <a:rPr lang="en-US" sz="2400" dirty="0" smtClean="0">
                <a:latin typeface="+mj-lt"/>
              </a:rPr>
              <a:t>o </a:t>
            </a:r>
            <a:r>
              <a:rPr lang="en-US" sz="2400" dirty="0">
                <a:latin typeface="+mj-lt"/>
              </a:rPr>
              <a:t>Muscle bulk – temporalis, </a:t>
            </a:r>
            <a:r>
              <a:rPr lang="en-US" sz="2400" dirty="0" err="1">
                <a:latin typeface="+mj-lt"/>
              </a:rPr>
              <a:t>thenar</a:t>
            </a:r>
            <a:r>
              <a:rPr lang="en-US" sz="2400" dirty="0">
                <a:latin typeface="+mj-lt"/>
              </a:rPr>
              <a:t> eminence, </a:t>
            </a:r>
            <a:r>
              <a:rPr lang="en-US" sz="2400" dirty="0" err="1">
                <a:latin typeface="+mj-lt"/>
              </a:rPr>
              <a:t>lumbricals</a:t>
            </a:r>
            <a:endParaRPr lang="en-US" sz="2400" dirty="0">
              <a:latin typeface="+mj-lt"/>
            </a:endParaRPr>
          </a:p>
          <a:p>
            <a:pPr lvl="2"/>
            <a:r>
              <a:rPr lang="en-US" sz="2400" dirty="0">
                <a:latin typeface="+mj-lt"/>
              </a:rPr>
              <a:t>o Skin – increased fold, hyperkeratosis, non healing ulcers</a:t>
            </a:r>
          </a:p>
          <a:p>
            <a:pPr lvl="2"/>
            <a:r>
              <a:rPr lang="en-US" sz="2400" dirty="0">
                <a:latin typeface="+mj-lt"/>
              </a:rPr>
              <a:t>o Limbs – </a:t>
            </a:r>
            <a:r>
              <a:rPr lang="en-US" sz="2400" dirty="0" smtClean="0">
                <a:latin typeface="+mj-lt"/>
              </a:rPr>
              <a:t>dependent edema</a:t>
            </a:r>
            <a:endParaRPr lang="en-US" sz="2400" dirty="0">
              <a:latin typeface="+mj-lt"/>
            </a:endParaRPr>
          </a:p>
        </p:txBody>
      </p:sp>
      <p:sp>
        <p:nvSpPr>
          <p:cNvPr id="6" name="제목 1"/>
          <p:cNvSpPr>
            <a:spLocks noGrp="1"/>
          </p:cNvSpPr>
          <p:nvPr>
            <p:ph type="title"/>
          </p:nvPr>
        </p:nvSpPr>
        <p:spPr>
          <a:xfrm>
            <a:off x="395536" y="111812"/>
            <a:ext cx="7661196" cy="796908"/>
          </a:xfrm>
        </p:spPr>
        <p:txBody>
          <a:bodyPr>
            <a:normAutofit/>
          </a:bodyPr>
          <a:lstStyle/>
          <a:p>
            <a:r>
              <a:rPr lang="en-US" altLang="ko-KR" sz="3200" dirty="0"/>
              <a:t>NUTRITIONAL ASSESSMENT</a:t>
            </a:r>
            <a:endParaRPr lang="ko-KR" altLang="en-US" sz="3200" dirty="0"/>
          </a:p>
        </p:txBody>
      </p:sp>
    </p:spTree>
    <p:extLst>
      <p:ext uri="{BB962C8B-B14F-4D97-AF65-F5344CB8AC3E}">
        <p14:creationId xmlns:p14="http://schemas.microsoft.com/office/powerpoint/2010/main" val="4134126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ذو زاوية واحدة مخدوشة 3"/>
          <p:cNvSpPr/>
          <p:nvPr/>
        </p:nvSpPr>
        <p:spPr>
          <a:xfrm flipH="1" flipV="1">
            <a:off x="0" y="1052736"/>
            <a:ext cx="9144000" cy="5805264"/>
          </a:xfrm>
          <a:custGeom>
            <a:avLst/>
            <a:gdLst>
              <a:gd name="connsiteX0" fmla="*/ 0 w 9144000"/>
              <a:gd name="connsiteY0" fmla="*/ 0 h 5805264"/>
              <a:gd name="connsiteX1" fmla="*/ 7155349 w 9144000"/>
              <a:gd name="connsiteY1" fmla="*/ 0 h 5805264"/>
              <a:gd name="connsiteX2" fmla="*/ 9144000 w 9144000"/>
              <a:gd name="connsiteY2" fmla="*/ 1988651 h 5805264"/>
              <a:gd name="connsiteX3" fmla="*/ 9144000 w 9144000"/>
              <a:gd name="connsiteY3" fmla="*/ 5805264 h 5805264"/>
              <a:gd name="connsiteX4" fmla="*/ 0 w 9144000"/>
              <a:gd name="connsiteY4" fmla="*/ 5805264 h 5805264"/>
              <a:gd name="connsiteX5" fmla="*/ 0 w 9144000"/>
              <a:gd name="connsiteY5" fmla="*/ 0 h 5805264"/>
              <a:gd name="connsiteX0" fmla="*/ 0 w 9159240"/>
              <a:gd name="connsiteY0" fmla="*/ 0 h 5805264"/>
              <a:gd name="connsiteX1" fmla="*/ 7155349 w 9159240"/>
              <a:gd name="connsiteY1" fmla="*/ 0 h 5805264"/>
              <a:gd name="connsiteX2" fmla="*/ 9159240 w 9159240"/>
              <a:gd name="connsiteY2" fmla="*/ 678011 h 5805264"/>
              <a:gd name="connsiteX3" fmla="*/ 9144000 w 9159240"/>
              <a:gd name="connsiteY3" fmla="*/ 5805264 h 5805264"/>
              <a:gd name="connsiteX4" fmla="*/ 0 w 9159240"/>
              <a:gd name="connsiteY4" fmla="*/ 5805264 h 5805264"/>
              <a:gd name="connsiteX5" fmla="*/ 0 w 9159240"/>
              <a:gd name="connsiteY5" fmla="*/ 0 h 5805264"/>
              <a:gd name="connsiteX0" fmla="*/ 0 w 9159240"/>
              <a:gd name="connsiteY0" fmla="*/ 0 h 5805264"/>
              <a:gd name="connsiteX1" fmla="*/ 7231549 w 9159240"/>
              <a:gd name="connsiteY1" fmla="*/ 0 h 5805264"/>
              <a:gd name="connsiteX2" fmla="*/ 9159240 w 9159240"/>
              <a:gd name="connsiteY2" fmla="*/ 678011 h 5805264"/>
              <a:gd name="connsiteX3" fmla="*/ 9144000 w 9159240"/>
              <a:gd name="connsiteY3" fmla="*/ 5805264 h 5805264"/>
              <a:gd name="connsiteX4" fmla="*/ 0 w 9159240"/>
              <a:gd name="connsiteY4" fmla="*/ 5805264 h 5805264"/>
              <a:gd name="connsiteX5" fmla="*/ 0 w 9159240"/>
              <a:gd name="connsiteY5" fmla="*/ 0 h 5805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9240" h="5805264">
                <a:moveTo>
                  <a:pt x="0" y="0"/>
                </a:moveTo>
                <a:lnTo>
                  <a:pt x="7231549" y="0"/>
                </a:lnTo>
                <a:lnTo>
                  <a:pt x="9159240" y="678011"/>
                </a:lnTo>
                <a:lnTo>
                  <a:pt x="9144000" y="5805264"/>
                </a:lnTo>
                <a:lnTo>
                  <a:pt x="0" y="5805264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مربع نص 4"/>
          <p:cNvSpPr txBox="1"/>
          <p:nvPr/>
        </p:nvSpPr>
        <p:spPr>
          <a:xfrm>
            <a:off x="107504" y="1340768"/>
            <a:ext cx="8712968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+mj-lt"/>
              </a:rPr>
              <a:t>Laboratory</a:t>
            </a:r>
            <a:endParaRPr lang="en-US" sz="2800" dirty="0" smtClean="0">
              <a:latin typeface="+mj-lt"/>
            </a:endParaRPr>
          </a:p>
          <a:p>
            <a:endParaRPr lang="en-US" sz="2800" dirty="0">
              <a:latin typeface="+mj-lt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>
                <a:latin typeface="+mj-lt"/>
              </a:rPr>
              <a:t>C</a:t>
            </a:r>
            <a:r>
              <a:rPr lang="en-US" sz="2800" dirty="0" smtClean="0">
                <a:latin typeface="+mj-lt"/>
              </a:rPr>
              <a:t>BC </a:t>
            </a:r>
            <a:r>
              <a:rPr lang="en-US" sz="2800" dirty="0">
                <a:latin typeface="+mj-lt"/>
              </a:rPr>
              <a:t>– Hemoglobin </a:t>
            </a:r>
            <a:r>
              <a:rPr lang="en-US" sz="2800" dirty="0" smtClean="0">
                <a:latin typeface="+mj-lt"/>
              </a:rPr>
              <a:t>(</a:t>
            </a:r>
            <a:r>
              <a:rPr lang="en-US" sz="2800" dirty="0">
                <a:latin typeface="+mj-lt"/>
              </a:rPr>
              <a:t> </a:t>
            </a:r>
            <a:r>
              <a:rPr lang="en-US" sz="2800" dirty="0" smtClean="0">
                <a:latin typeface="+mj-lt"/>
              </a:rPr>
              <a:t>anemia</a:t>
            </a:r>
            <a:r>
              <a:rPr lang="en-US" sz="2800" dirty="0">
                <a:latin typeface="+mj-lt"/>
              </a:rPr>
              <a:t>), Total </a:t>
            </a:r>
            <a:r>
              <a:rPr lang="en-US" sz="2800" dirty="0" smtClean="0">
                <a:latin typeface="+mj-lt"/>
              </a:rPr>
              <a:t>LC</a:t>
            </a:r>
            <a:endParaRPr lang="en-US" sz="2800" dirty="0">
              <a:latin typeface="+mj-lt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latin typeface="+mj-lt"/>
              </a:rPr>
              <a:t>LFT </a:t>
            </a:r>
            <a:r>
              <a:rPr lang="en-US" sz="2800" dirty="0">
                <a:latin typeface="+mj-lt"/>
              </a:rPr>
              <a:t>– Serum </a:t>
            </a:r>
            <a:r>
              <a:rPr lang="en-US" sz="2800" dirty="0" smtClean="0">
                <a:latin typeface="+mj-lt"/>
              </a:rPr>
              <a:t>albumin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latin typeface="+mj-lt"/>
              </a:rPr>
              <a:t>Electrolytes</a:t>
            </a:r>
            <a:endParaRPr lang="en-US" sz="2800" dirty="0">
              <a:latin typeface="+mj-lt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latin typeface="+mj-lt"/>
              </a:rPr>
              <a:t>Others </a:t>
            </a:r>
            <a:endParaRPr lang="en-US" sz="2800" dirty="0" smtClean="0">
              <a:latin typeface="+mj-lt"/>
            </a:endParaRPr>
          </a:p>
          <a:p>
            <a:pPr marL="1371600" lvl="2" indent="-457200">
              <a:buFont typeface="Courier New" pitchFamily="49" charset="0"/>
              <a:buChar char="o"/>
            </a:pPr>
            <a:r>
              <a:rPr lang="en-US" sz="2800" dirty="0">
                <a:latin typeface="+mj-lt"/>
              </a:rPr>
              <a:t>Nitrogen </a:t>
            </a:r>
            <a:r>
              <a:rPr lang="en-US" sz="2800" dirty="0" smtClean="0">
                <a:latin typeface="+mj-lt"/>
              </a:rPr>
              <a:t>balance</a:t>
            </a:r>
            <a:endParaRPr lang="en-US" sz="2800" dirty="0" smtClean="0">
              <a:latin typeface="+mj-lt"/>
            </a:endParaRPr>
          </a:p>
          <a:p>
            <a:pPr marL="1371600" lvl="2" indent="-457200">
              <a:buFont typeface="Courier New" pitchFamily="49" charset="0"/>
              <a:buChar char="o"/>
            </a:pPr>
            <a:r>
              <a:rPr lang="en-US" sz="2800" dirty="0" err="1" smtClean="0">
                <a:latin typeface="+mj-lt"/>
              </a:rPr>
              <a:t>creatinine</a:t>
            </a:r>
            <a:endParaRPr lang="en-US" sz="2800" dirty="0">
              <a:latin typeface="+mj-lt"/>
            </a:endParaRPr>
          </a:p>
        </p:txBody>
      </p:sp>
      <p:sp>
        <p:nvSpPr>
          <p:cNvPr id="6" name="제목 1"/>
          <p:cNvSpPr>
            <a:spLocks noGrp="1"/>
          </p:cNvSpPr>
          <p:nvPr>
            <p:ph type="title"/>
          </p:nvPr>
        </p:nvSpPr>
        <p:spPr>
          <a:xfrm>
            <a:off x="395536" y="111812"/>
            <a:ext cx="7661196" cy="796908"/>
          </a:xfrm>
        </p:spPr>
        <p:txBody>
          <a:bodyPr>
            <a:normAutofit/>
          </a:bodyPr>
          <a:lstStyle/>
          <a:p>
            <a:r>
              <a:rPr lang="en-US" altLang="ko-KR" sz="3200" dirty="0"/>
              <a:t>NUTRITIONAL ASSESSMENT</a:t>
            </a:r>
            <a:endParaRPr lang="ko-KR" altLang="en-US" sz="3200" dirty="0"/>
          </a:p>
        </p:txBody>
      </p:sp>
    </p:spTree>
    <p:extLst>
      <p:ext uri="{BB962C8B-B14F-4D97-AF65-F5344CB8AC3E}">
        <p14:creationId xmlns:p14="http://schemas.microsoft.com/office/powerpoint/2010/main" val="895041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ذو زاوية واحدة مخدوشة 3"/>
          <p:cNvSpPr/>
          <p:nvPr/>
        </p:nvSpPr>
        <p:spPr>
          <a:xfrm flipH="1" flipV="1">
            <a:off x="0" y="1052736"/>
            <a:ext cx="9144000" cy="5805264"/>
          </a:xfrm>
          <a:custGeom>
            <a:avLst/>
            <a:gdLst>
              <a:gd name="connsiteX0" fmla="*/ 0 w 9144000"/>
              <a:gd name="connsiteY0" fmla="*/ 0 h 5805264"/>
              <a:gd name="connsiteX1" fmla="*/ 7155349 w 9144000"/>
              <a:gd name="connsiteY1" fmla="*/ 0 h 5805264"/>
              <a:gd name="connsiteX2" fmla="*/ 9144000 w 9144000"/>
              <a:gd name="connsiteY2" fmla="*/ 1988651 h 5805264"/>
              <a:gd name="connsiteX3" fmla="*/ 9144000 w 9144000"/>
              <a:gd name="connsiteY3" fmla="*/ 5805264 h 5805264"/>
              <a:gd name="connsiteX4" fmla="*/ 0 w 9144000"/>
              <a:gd name="connsiteY4" fmla="*/ 5805264 h 5805264"/>
              <a:gd name="connsiteX5" fmla="*/ 0 w 9144000"/>
              <a:gd name="connsiteY5" fmla="*/ 0 h 5805264"/>
              <a:gd name="connsiteX0" fmla="*/ 0 w 9159240"/>
              <a:gd name="connsiteY0" fmla="*/ 0 h 5805264"/>
              <a:gd name="connsiteX1" fmla="*/ 7155349 w 9159240"/>
              <a:gd name="connsiteY1" fmla="*/ 0 h 5805264"/>
              <a:gd name="connsiteX2" fmla="*/ 9159240 w 9159240"/>
              <a:gd name="connsiteY2" fmla="*/ 678011 h 5805264"/>
              <a:gd name="connsiteX3" fmla="*/ 9144000 w 9159240"/>
              <a:gd name="connsiteY3" fmla="*/ 5805264 h 5805264"/>
              <a:gd name="connsiteX4" fmla="*/ 0 w 9159240"/>
              <a:gd name="connsiteY4" fmla="*/ 5805264 h 5805264"/>
              <a:gd name="connsiteX5" fmla="*/ 0 w 9159240"/>
              <a:gd name="connsiteY5" fmla="*/ 0 h 5805264"/>
              <a:gd name="connsiteX0" fmla="*/ 0 w 9159240"/>
              <a:gd name="connsiteY0" fmla="*/ 0 h 5805264"/>
              <a:gd name="connsiteX1" fmla="*/ 7231549 w 9159240"/>
              <a:gd name="connsiteY1" fmla="*/ 0 h 5805264"/>
              <a:gd name="connsiteX2" fmla="*/ 9159240 w 9159240"/>
              <a:gd name="connsiteY2" fmla="*/ 678011 h 5805264"/>
              <a:gd name="connsiteX3" fmla="*/ 9144000 w 9159240"/>
              <a:gd name="connsiteY3" fmla="*/ 5805264 h 5805264"/>
              <a:gd name="connsiteX4" fmla="*/ 0 w 9159240"/>
              <a:gd name="connsiteY4" fmla="*/ 5805264 h 5805264"/>
              <a:gd name="connsiteX5" fmla="*/ 0 w 9159240"/>
              <a:gd name="connsiteY5" fmla="*/ 0 h 5805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9240" h="5805264">
                <a:moveTo>
                  <a:pt x="0" y="0"/>
                </a:moveTo>
                <a:lnTo>
                  <a:pt x="7231549" y="0"/>
                </a:lnTo>
                <a:lnTo>
                  <a:pt x="9159240" y="678011"/>
                </a:lnTo>
                <a:lnTo>
                  <a:pt x="9144000" y="5805264"/>
                </a:lnTo>
                <a:lnTo>
                  <a:pt x="0" y="5805264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مربع نص 2"/>
          <p:cNvSpPr txBox="1"/>
          <p:nvPr/>
        </p:nvSpPr>
        <p:spPr>
          <a:xfrm>
            <a:off x="127617" y="980728"/>
            <a:ext cx="8692855" cy="5164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Nutritional assessment </a:t>
            </a:r>
            <a:r>
              <a:rPr lang="en-US" sz="3200" dirty="0" smtClean="0">
                <a:latin typeface="+mj-lt"/>
              </a:rPr>
              <a:t>score</a:t>
            </a:r>
          </a:p>
          <a:p>
            <a:pPr marL="457200" indent="-457200">
              <a:lnSpc>
                <a:spcPct val="90000"/>
              </a:lnSpc>
              <a:buFontTx/>
              <a:buNone/>
            </a:pPr>
            <a:endParaRPr lang="en-US" sz="3200" u="sng" dirty="0" smtClean="0">
              <a:latin typeface="+mj-lt"/>
            </a:endParaRPr>
          </a:p>
          <a:p>
            <a:pPr marL="457200" indent="-457200">
              <a:lnSpc>
                <a:spcPct val="150000"/>
              </a:lnSpc>
              <a:buFontTx/>
              <a:buNone/>
            </a:pPr>
            <a:r>
              <a:rPr lang="en-US" sz="3200" dirty="0" smtClean="0">
                <a:latin typeface="+mj-lt"/>
              </a:rPr>
              <a:t>History </a:t>
            </a:r>
            <a:r>
              <a:rPr lang="en-US" sz="3200" dirty="0">
                <a:latin typeface="+mj-lt"/>
              </a:rPr>
              <a:t>and physical </a:t>
            </a:r>
            <a:r>
              <a:rPr lang="en-US" sz="3200" dirty="0" smtClean="0">
                <a:latin typeface="+mj-lt"/>
              </a:rPr>
              <a:t>examination</a:t>
            </a:r>
            <a:endParaRPr lang="en-US" sz="3200" dirty="0" smtClean="0">
              <a:latin typeface="+mj-lt"/>
              <a:cs typeface="Arial" charset="0"/>
            </a:endParaRPr>
          </a:p>
          <a:p>
            <a:pPr marL="457200" indent="-457200">
              <a:lnSpc>
                <a:spcPct val="150000"/>
              </a:lnSpc>
              <a:buFontTx/>
              <a:buNone/>
            </a:pPr>
            <a:r>
              <a:rPr lang="en-US" sz="3200" dirty="0" smtClean="0">
                <a:latin typeface="+mj-lt"/>
              </a:rPr>
              <a:t>Malnutrition Universal Screening Tool</a:t>
            </a:r>
          </a:p>
          <a:p>
            <a:pPr marL="457200" indent="-457200">
              <a:lnSpc>
                <a:spcPct val="90000"/>
              </a:lnSpc>
              <a:buFontTx/>
              <a:buNone/>
            </a:pPr>
            <a:r>
              <a:rPr lang="en-US" sz="3200" b="1" dirty="0" smtClean="0"/>
              <a:t>			</a:t>
            </a:r>
            <a:r>
              <a:rPr lang="en-US" sz="3200" dirty="0"/>
              <a:t> BMI</a:t>
            </a:r>
            <a:endParaRPr lang="en-US" sz="3200" b="1" dirty="0" smtClean="0"/>
          </a:p>
          <a:p>
            <a:pPr marL="457200" indent="-457200">
              <a:lnSpc>
                <a:spcPct val="90000"/>
              </a:lnSpc>
              <a:buFontTx/>
              <a:buNone/>
            </a:pPr>
            <a:r>
              <a:rPr lang="en-US" sz="3200" b="1" dirty="0" smtClean="0"/>
              <a:t>MUST	</a:t>
            </a:r>
            <a:r>
              <a:rPr lang="en-US" sz="3200" dirty="0"/>
              <a:t> WT LOSS IN 3-6 </a:t>
            </a:r>
            <a:r>
              <a:rPr lang="en-US" sz="3200" dirty="0" smtClean="0"/>
              <a:t>MTHS</a:t>
            </a:r>
          </a:p>
          <a:p>
            <a:pPr marL="457200" indent="-457200">
              <a:lnSpc>
                <a:spcPct val="90000"/>
              </a:lnSpc>
              <a:buFontTx/>
              <a:buNone/>
            </a:pPr>
            <a:r>
              <a:rPr lang="en-US" sz="3200" dirty="0" smtClean="0">
                <a:latin typeface="+mj-lt"/>
                <a:cs typeface="Arial" charset="0"/>
              </a:rPr>
              <a:t>			</a:t>
            </a:r>
            <a:r>
              <a:rPr lang="en-US" sz="3200" dirty="0"/>
              <a:t> ACUTE DISEASE</a:t>
            </a:r>
            <a:endParaRPr lang="en-US" sz="3200" dirty="0" smtClean="0">
              <a:latin typeface="+mj-lt"/>
              <a:cs typeface="Arial" charset="0"/>
            </a:endParaRPr>
          </a:p>
          <a:p>
            <a:pPr marL="342900" indent="-342900">
              <a:lnSpc>
                <a:spcPct val="90000"/>
              </a:lnSpc>
              <a:buFont typeface="Arial" pitchFamily="34" charset="0"/>
              <a:buChar char="•"/>
            </a:pPr>
            <a:r>
              <a:rPr lang="en-US" sz="3200" dirty="0" smtClean="0">
                <a:latin typeface="+mj-lt"/>
                <a:cs typeface="Arial" charset="0"/>
              </a:rPr>
              <a:t>Well </a:t>
            </a:r>
            <a:r>
              <a:rPr lang="en-US" sz="3200" dirty="0">
                <a:latin typeface="+mj-lt"/>
                <a:cs typeface="Arial" charset="0"/>
              </a:rPr>
              <a:t>nourished</a:t>
            </a:r>
          </a:p>
          <a:p>
            <a:pPr marL="285750" indent="-285750">
              <a:lnSpc>
                <a:spcPct val="90000"/>
              </a:lnSpc>
              <a:buFont typeface="Arial" pitchFamily="34" charset="0"/>
              <a:buChar char="•"/>
            </a:pPr>
            <a:r>
              <a:rPr lang="en-US" sz="3200" dirty="0">
                <a:latin typeface="+mj-lt"/>
                <a:cs typeface="Arial" charset="0"/>
              </a:rPr>
              <a:t>Moderately malnourished </a:t>
            </a:r>
          </a:p>
          <a:p>
            <a:pPr marL="285750" indent="-285750">
              <a:lnSpc>
                <a:spcPct val="90000"/>
              </a:lnSpc>
              <a:buFont typeface="Arial" pitchFamily="34" charset="0"/>
              <a:buChar char="•"/>
            </a:pPr>
            <a:r>
              <a:rPr lang="en-US" sz="3200" dirty="0">
                <a:latin typeface="+mj-lt"/>
                <a:cs typeface="Arial" charset="0"/>
              </a:rPr>
              <a:t>Severely </a:t>
            </a:r>
            <a:r>
              <a:rPr lang="en-US" sz="3200" dirty="0" smtClean="0">
                <a:latin typeface="+mj-lt"/>
                <a:cs typeface="Arial" charset="0"/>
              </a:rPr>
              <a:t>malnourished</a:t>
            </a:r>
            <a:endParaRPr lang="en-US" sz="3200" dirty="0">
              <a:latin typeface="+mj-lt"/>
              <a:cs typeface="Arial" charset="0"/>
            </a:endParaRPr>
          </a:p>
        </p:txBody>
      </p:sp>
      <p:sp>
        <p:nvSpPr>
          <p:cNvPr id="6" name="제목 1"/>
          <p:cNvSpPr>
            <a:spLocks noGrp="1"/>
          </p:cNvSpPr>
          <p:nvPr>
            <p:ph type="title"/>
          </p:nvPr>
        </p:nvSpPr>
        <p:spPr>
          <a:xfrm>
            <a:off x="395536" y="111812"/>
            <a:ext cx="7661196" cy="796908"/>
          </a:xfrm>
        </p:spPr>
        <p:txBody>
          <a:bodyPr>
            <a:normAutofit/>
          </a:bodyPr>
          <a:lstStyle/>
          <a:p>
            <a:r>
              <a:rPr lang="en-US" altLang="ko-KR" sz="3200" dirty="0"/>
              <a:t>NUTRITIONAL ASSESSMENT</a:t>
            </a:r>
            <a:endParaRPr lang="ko-KR" altLang="en-US" sz="3200" dirty="0"/>
          </a:p>
        </p:txBody>
      </p:sp>
      <p:cxnSp>
        <p:nvCxnSpPr>
          <p:cNvPr id="5" name="رابط كسهم مستقيم 4"/>
          <p:cNvCxnSpPr/>
          <p:nvPr/>
        </p:nvCxnSpPr>
        <p:spPr>
          <a:xfrm flipV="1">
            <a:off x="1331640" y="3573016"/>
            <a:ext cx="720080" cy="3103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رابط كسهم مستقيم 8"/>
          <p:cNvCxnSpPr/>
          <p:nvPr/>
        </p:nvCxnSpPr>
        <p:spPr>
          <a:xfrm>
            <a:off x="1331640" y="4077072"/>
            <a:ext cx="72008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رابط كسهم مستقيم 10"/>
          <p:cNvCxnSpPr/>
          <p:nvPr/>
        </p:nvCxnSpPr>
        <p:spPr>
          <a:xfrm>
            <a:off x="1331640" y="4293096"/>
            <a:ext cx="720080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8149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sz="3600" dirty="0" smtClean="0"/>
              <a:t>Routes &amp; methods of feeding</a:t>
            </a:r>
            <a:endParaRPr lang="ko-KR" altLang="en-US" sz="3600" dirty="0"/>
          </a:p>
        </p:txBody>
      </p:sp>
      <p:sp>
        <p:nvSpPr>
          <p:cNvPr id="4" name="مستطيل ذو زاوية واحدة مخدوشة 3"/>
          <p:cNvSpPr/>
          <p:nvPr/>
        </p:nvSpPr>
        <p:spPr>
          <a:xfrm flipH="1" flipV="1">
            <a:off x="0" y="1052736"/>
            <a:ext cx="9144000" cy="5805264"/>
          </a:xfrm>
          <a:custGeom>
            <a:avLst/>
            <a:gdLst>
              <a:gd name="connsiteX0" fmla="*/ 0 w 9144000"/>
              <a:gd name="connsiteY0" fmla="*/ 0 h 5805264"/>
              <a:gd name="connsiteX1" fmla="*/ 7155349 w 9144000"/>
              <a:gd name="connsiteY1" fmla="*/ 0 h 5805264"/>
              <a:gd name="connsiteX2" fmla="*/ 9144000 w 9144000"/>
              <a:gd name="connsiteY2" fmla="*/ 1988651 h 5805264"/>
              <a:gd name="connsiteX3" fmla="*/ 9144000 w 9144000"/>
              <a:gd name="connsiteY3" fmla="*/ 5805264 h 5805264"/>
              <a:gd name="connsiteX4" fmla="*/ 0 w 9144000"/>
              <a:gd name="connsiteY4" fmla="*/ 5805264 h 5805264"/>
              <a:gd name="connsiteX5" fmla="*/ 0 w 9144000"/>
              <a:gd name="connsiteY5" fmla="*/ 0 h 5805264"/>
              <a:gd name="connsiteX0" fmla="*/ 0 w 9159240"/>
              <a:gd name="connsiteY0" fmla="*/ 0 h 5805264"/>
              <a:gd name="connsiteX1" fmla="*/ 7155349 w 9159240"/>
              <a:gd name="connsiteY1" fmla="*/ 0 h 5805264"/>
              <a:gd name="connsiteX2" fmla="*/ 9159240 w 9159240"/>
              <a:gd name="connsiteY2" fmla="*/ 678011 h 5805264"/>
              <a:gd name="connsiteX3" fmla="*/ 9144000 w 9159240"/>
              <a:gd name="connsiteY3" fmla="*/ 5805264 h 5805264"/>
              <a:gd name="connsiteX4" fmla="*/ 0 w 9159240"/>
              <a:gd name="connsiteY4" fmla="*/ 5805264 h 5805264"/>
              <a:gd name="connsiteX5" fmla="*/ 0 w 9159240"/>
              <a:gd name="connsiteY5" fmla="*/ 0 h 5805264"/>
              <a:gd name="connsiteX0" fmla="*/ 0 w 9159240"/>
              <a:gd name="connsiteY0" fmla="*/ 0 h 5805264"/>
              <a:gd name="connsiteX1" fmla="*/ 7231549 w 9159240"/>
              <a:gd name="connsiteY1" fmla="*/ 0 h 5805264"/>
              <a:gd name="connsiteX2" fmla="*/ 9159240 w 9159240"/>
              <a:gd name="connsiteY2" fmla="*/ 678011 h 5805264"/>
              <a:gd name="connsiteX3" fmla="*/ 9144000 w 9159240"/>
              <a:gd name="connsiteY3" fmla="*/ 5805264 h 5805264"/>
              <a:gd name="connsiteX4" fmla="*/ 0 w 9159240"/>
              <a:gd name="connsiteY4" fmla="*/ 5805264 h 5805264"/>
              <a:gd name="connsiteX5" fmla="*/ 0 w 9159240"/>
              <a:gd name="connsiteY5" fmla="*/ 0 h 5805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9240" h="5805264">
                <a:moveTo>
                  <a:pt x="0" y="0"/>
                </a:moveTo>
                <a:lnTo>
                  <a:pt x="7231549" y="0"/>
                </a:lnTo>
                <a:lnTo>
                  <a:pt x="9159240" y="678011"/>
                </a:lnTo>
                <a:lnTo>
                  <a:pt x="9144000" y="5805264"/>
                </a:lnTo>
                <a:lnTo>
                  <a:pt x="0" y="5805264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مربع نص 2"/>
          <p:cNvSpPr txBox="1"/>
          <p:nvPr/>
        </p:nvSpPr>
        <p:spPr>
          <a:xfrm>
            <a:off x="87677" y="2519025"/>
            <a:ext cx="894881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+mj-lt"/>
              </a:rPr>
              <a:t>Any </a:t>
            </a:r>
            <a:r>
              <a:rPr lang="en-US" sz="3200" dirty="0" smtClean="0">
                <a:latin typeface="+mj-lt"/>
              </a:rPr>
              <a:t>patient who </a:t>
            </a:r>
            <a:r>
              <a:rPr lang="en-US" sz="3200" dirty="0">
                <a:latin typeface="+mj-lt"/>
              </a:rPr>
              <a:t>has sustained </a:t>
            </a:r>
            <a:r>
              <a:rPr lang="en-US" sz="3200" dirty="0">
                <a:solidFill>
                  <a:srgbClr val="C00000"/>
                </a:solidFill>
                <a:latin typeface="+mj-lt"/>
              </a:rPr>
              <a:t>5–7 days </a:t>
            </a:r>
            <a:r>
              <a:rPr lang="en-US" sz="3200" dirty="0" smtClean="0">
                <a:latin typeface="+mj-lt"/>
              </a:rPr>
              <a:t>of</a:t>
            </a:r>
          </a:p>
          <a:p>
            <a:pPr algn="ctr"/>
            <a:r>
              <a:rPr lang="en-US" sz="3200" dirty="0" smtClean="0">
                <a:latin typeface="+mj-lt"/>
              </a:rPr>
              <a:t>inadequate </a:t>
            </a:r>
            <a:r>
              <a:rPr lang="en-US" sz="3200" dirty="0">
                <a:latin typeface="+mj-lt"/>
              </a:rPr>
              <a:t>intake </a:t>
            </a:r>
            <a:endParaRPr lang="en-US" sz="3200" dirty="0" smtClean="0">
              <a:latin typeface="+mj-lt"/>
            </a:endParaRPr>
          </a:p>
          <a:p>
            <a:pPr algn="ctr"/>
            <a:r>
              <a:rPr lang="en-US" sz="3200" dirty="0" smtClean="0">
                <a:latin typeface="+mj-lt"/>
              </a:rPr>
              <a:t>or </a:t>
            </a:r>
            <a:r>
              <a:rPr lang="en-US" sz="3200" dirty="0">
                <a:latin typeface="+mj-lt"/>
              </a:rPr>
              <a:t>who is </a:t>
            </a:r>
            <a:r>
              <a:rPr lang="en-US" sz="3200" dirty="0" smtClean="0">
                <a:latin typeface="+mj-lt"/>
              </a:rPr>
              <a:t>anticipated to </a:t>
            </a:r>
            <a:r>
              <a:rPr lang="en-US" sz="3200" dirty="0">
                <a:latin typeface="+mj-lt"/>
              </a:rPr>
              <a:t>have no intake for this </a:t>
            </a:r>
            <a:endParaRPr lang="en-US" sz="3200" dirty="0" smtClean="0">
              <a:latin typeface="+mj-lt"/>
            </a:endParaRPr>
          </a:p>
          <a:p>
            <a:pPr algn="ctr"/>
            <a:r>
              <a:rPr lang="en-US" sz="3200" dirty="0" smtClean="0">
                <a:latin typeface="+mj-lt"/>
              </a:rPr>
              <a:t>period </a:t>
            </a:r>
            <a:r>
              <a:rPr lang="en-US" sz="3200" dirty="0">
                <a:latin typeface="+mj-lt"/>
              </a:rPr>
              <a:t>should be considered </a:t>
            </a:r>
            <a:r>
              <a:rPr lang="en-US" sz="3200" dirty="0" smtClean="0">
                <a:latin typeface="+mj-lt"/>
              </a:rPr>
              <a:t>for </a:t>
            </a:r>
            <a:r>
              <a:rPr lang="en-US" sz="3200" dirty="0" smtClean="0">
                <a:solidFill>
                  <a:srgbClr val="C00000"/>
                </a:solidFill>
                <a:latin typeface="+mj-lt"/>
              </a:rPr>
              <a:t>nutritional </a:t>
            </a:r>
            <a:r>
              <a:rPr lang="en-US" sz="3200" dirty="0">
                <a:solidFill>
                  <a:srgbClr val="C00000"/>
                </a:solidFill>
                <a:latin typeface="+mj-lt"/>
              </a:rPr>
              <a:t>support.</a:t>
            </a:r>
            <a:endParaRPr lang="en-US" sz="3200" dirty="0">
              <a:solidFill>
                <a:srgbClr val="C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78234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sz="3600" dirty="0" smtClean="0"/>
              <a:t>Routes &amp; methods of feeding</a:t>
            </a:r>
            <a:endParaRPr lang="ko-KR" altLang="en-US" sz="3600" dirty="0"/>
          </a:p>
        </p:txBody>
      </p:sp>
      <p:sp>
        <p:nvSpPr>
          <p:cNvPr id="4" name="مستطيل ذو زاوية واحدة مخدوشة 3"/>
          <p:cNvSpPr/>
          <p:nvPr/>
        </p:nvSpPr>
        <p:spPr>
          <a:xfrm flipH="1" flipV="1">
            <a:off x="0" y="1052736"/>
            <a:ext cx="9144000" cy="5805264"/>
          </a:xfrm>
          <a:custGeom>
            <a:avLst/>
            <a:gdLst>
              <a:gd name="connsiteX0" fmla="*/ 0 w 9144000"/>
              <a:gd name="connsiteY0" fmla="*/ 0 h 5805264"/>
              <a:gd name="connsiteX1" fmla="*/ 7155349 w 9144000"/>
              <a:gd name="connsiteY1" fmla="*/ 0 h 5805264"/>
              <a:gd name="connsiteX2" fmla="*/ 9144000 w 9144000"/>
              <a:gd name="connsiteY2" fmla="*/ 1988651 h 5805264"/>
              <a:gd name="connsiteX3" fmla="*/ 9144000 w 9144000"/>
              <a:gd name="connsiteY3" fmla="*/ 5805264 h 5805264"/>
              <a:gd name="connsiteX4" fmla="*/ 0 w 9144000"/>
              <a:gd name="connsiteY4" fmla="*/ 5805264 h 5805264"/>
              <a:gd name="connsiteX5" fmla="*/ 0 w 9144000"/>
              <a:gd name="connsiteY5" fmla="*/ 0 h 5805264"/>
              <a:gd name="connsiteX0" fmla="*/ 0 w 9159240"/>
              <a:gd name="connsiteY0" fmla="*/ 0 h 5805264"/>
              <a:gd name="connsiteX1" fmla="*/ 7155349 w 9159240"/>
              <a:gd name="connsiteY1" fmla="*/ 0 h 5805264"/>
              <a:gd name="connsiteX2" fmla="*/ 9159240 w 9159240"/>
              <a:gd name="connsiteY2" fmla="*/ 678011 h 5805264"/>
              <a:gd name="connsiteX3" fmla="*/ 9144000 w 9159240"/>
              <a:gd name="connsiteY3" fmla="*/ 5805264 h 5805264"/>
              <a:gd name="connsiteX4" fmla="*/ 0 w 9159240"/>
              <a:gd name="connsiteY4" fmla="*/ 5805264 h 5805264"/>
              <a:gd name="connsiteX5" fmla="*/ 0 w 9159240"/>
              <a:gd name="connsiteY5" fmla="*/ 0 h 5805264"/>
              <a:gd name="connsiteX0" fmla="*/ 0 w 9159240"/>
              <a:gd name="connsiteY0" fmla="*/ 0 h 5805264"/>
              <a:gd name="connsiteX1" fmla="*/ 7231549 w 9159240"/>
              <a:gd name="connsiteY1" fmla="*/ 0 h 5805264"/>
              <a:gd name="connsiteX2" fmla="*/ 9159240 w 9159240"/>
              <a:gd name="connsiteY2" fmla="*/ 678011 h 5805264"/>
              <a:gd name="connsiteX3" fmla="*/ 9144000 w 9159240"/>
              <a:gd name="connsiteY3" fmla="*/ 5805264 h 5805264"/>
              <a:gd name="connsiteX4" fmla="*/ 0 w 9159240"/>
              <a:gd name="connsiteY4" fmla="*/ 5805264 h 5805264"/>
              <a:gd name="connsiteX5" fmla="*/ 0 w 9159240"/>
              <a:gd name="connsiteY5" fmla="*/ 0 h 5805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9240" h="5805264">
                <a:moveTo>
                  <a:pt x="0" y="0"/>
                </a:moveTo>
                <a:lnTo>
                  <a:pt x="7231549" y="0"/>
                </a:lnTo>
                <a:lnTo>
                  <a:pt x="9159240" y="678011"/>
                </a:lnTo>
                <a:lnTo>
                  <a:pt x="9144000" y="5805264"/>
                </a:lnTo>
                <a:lnTo>
                  <a:pt x="0" y="5805264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مربع نص 2"/>
          <p:cNvSpPr txBox="1"/>
          <p:nvPr/>
        </p:nvSpPr>
        <p:spPr>
          <a:xfrm>
            <a:off x="87676" y="1464488"/>
            <a:ext cx="3260188" cy="19645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257300" lvl="2" indent="-342900">
              <a:lnSpc>
                <a:spcPct val="150000"/>
              </a:lnSpc>
              <a:buFont typeface="Courier New" pitchFamily="49" charset="0"/>
              <a:buChar char="o"/>
            </a:pPr>
            <a:r>
              <a:rPr lang="en-US" sz="2800" dirty="0">
                <a:latin typeface="+mj-lt"/>
              </a:rPr>
              <a:t>Enteral</a:t>
            </a:r>
          </a:p>
          <a:p>
            <a:pPr marL="1257300" lvl="2" indent="-342900">
              <a:lnSpc>
                <a:spcPct val="150000"/>
              </a:lnSpc>
              <a:buFont typeface="Courier New" pitchFamily="49" charset="0"/>
              <a:buChar char="o"/>
            </a:pPr>
            <a:r>
              <a:rPr lang="en-US" sz="2800" dirty="0">
                <a:latin typeface="+mj-lt"/>
              </a:rPr>
              <a:t>parenteral </a:t>
            </a:r>
          </a:p>
          <a:p>
            <a:pPr marL="1257300" lvl="2" indent="-342900">
              <a:lnSpc>
                <a:spcPct val="150000"/>
              </a:lnSpc>
              <a:buFont typeface="Courier New" pitchFamily="49" charset="0"/>
              <a:buChar char="o"/>
            </a:pPr>
            <a:r>
              <a:rPr lang="en-US" sz="2800" dirty="0">
                <a:latin typeface="+mj-lt"/>
              </a:rPr>
              <a:t>combination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02454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sz="3600" dirty="0" smtClean="0"/>
              <a:t>Routes &amp; methods of feeding</a:t>
            </a:r>
            <a:endParaRPr lang="ko-KR" altLang="en-US" sz="3200" dirty="0"/>
          </a:p>
        </p:txBody>
      </p:sp>
      <p:sp>
        <p:nvSpPr>
          <p:cNvPr id="4" name="مستطيل ذو زاوية واحدة مخدوشة 3"/>
          <p:cNvSpPr/>
          <p:nvPr/>
        </p:nvSpPr>
        <p:spPr>
          <a:xfrm flipH="1" flipV="1">
            <a:off x="0" y="1052736"/>
            <a:ext cx="9144000" cy="5805264"/>
          </a:xfrm>
          <a:custGeom>
            <a:avLst/>
            <a:gdLst>
              <a:gd name="connsiteX0" fmla="*/ 0 w 9144000"/>
              <a:gd name="connsiteY0" fmla="*/ 0 h 5805264"/>
              <a:gd name="connsiteX1" fmla="*/ 7155349 w 9144000"/>
              <a:gd name="connsiteY1" fmla="*/ 0 h 5805264"/>
              <a:gd name="connsiteX2" fmla="*/ 9144000 w 9144000"/>
              <a:gd name="connsiteY2" fmla="*/ 1988651 h 5805264"/>
              <a:gd name="connsiteX3" fmla="*/ 9144000 w 9144000"/>
              <a:gd name="connsiteY3" fmla="*/ 5805264 h 5805264"/>
              <a:gd name="connsiteX4" fmla="*/ 0 w 9144000"/>
              <a:gd name="connsiteY4" fmla="*/ 5805264 h 5805264"/>
              <a:gd name="connsiteX5" fmla="*/ 0 w 9144000"/>
              <a:gd name="connsiteY5" fmla="*/ 0 h 5805264"/>
              <a:gd name="connsiteX0" fmla="*/ 0 w 9159240"/>
              <a:gd name="connsiteY0" fmla="*/ 0 h 5805264"/>
              <a:gd name="connsiteX1" fmla="*/ 7155349 w 9159240"/>
              <a:gd name="connsiteY1" fmla="*/ 0 h 5805264"/>
              <a:gd name="connsiteX2" fmla="*/ 9159240 w 9159240"/>
              <a:gd name="connsiteY2" fmla="*/ 678011 h 5805264"/>
              <a:gd name="connsiteX3" fmla="*/ 9144000 w 9159240"/>
              <a:gd name="connsiteY3" fmla="*/ 5805264 h 5805264"/>
              <a:gd name="connsiteX4" fmla="*/ 0 w 9159240"/>
              <a:gd name="connsiteY4" fmla="*/ 5805264 h 5805264"/>
              <a:gd name="connsiteX5" fmla="*/ 0 w 9159240"/>
              <a:gd name="connsiteY5" fmla="*/ 0 h 5805264"/>
              <a:gd name="connsiteX0" fmla="*/ 0 w 9159240"/>
              <a:gd name="connsiteY0" fmla="*/ 0 h 5805264"/>
              <a:gd name="connsiteX1" fmla="*/ 7231549 w 9159240"/>
              <a:gd name="connsiteY1" fmla="*/ 0 h 5805264"/>
              <a:gd name="connsiteX2" fmla="*/ 9159240 w 9159240"/>
              <a:gd name="connsiteY2" fmla="*/ 678011 h 5805264"/>
              <a:gd name="connsiteX3" fmla="*/ 9144000 w 9159240"/>
              <a:gd name="connsiteY3" fmla="*/ 5805264 h 5805264"/>
              <a:gd name="connsiteX4" fmla="*/ 0 w 9159240"/>
              <a:gd name="connsiteY4" fmla="*/ 5805264 h 5805264"/>
              <a:gd name="connsiteX5" fmla="*/ 0 w 9159240"/>
              <a:gd name="connsiteY5" fmla="*/ 0 h 5805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9240" h="5805264">
                <a:moveTo>
                  <a:pt x="0" y="0"/>
                </a:moveTo>
                <a:lnTo>
                  <a:pt x="7231549" y="0"/>
                </a:lnTo>
                <a:lnTo>
                  <a:pt x="9159240" y="678011"/>
                </a:lnTo>
                <a:lnTo>
                  <a:pt x="9144000" y="5805264"/>
                </a:lnTo>
                <a:lnTo>
                  <a:pt x="0" y="5805264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78" t="17544" r="7652" b="15351"/>
          <a:stretch/>
        </p:blipFill>
        <p:spPr bwMode="auto">
          <a:xfrm>
            <a:off x="1901387" y="1832483"/>
            <a:ext cx="5694949" cy="4908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مربع نص 2"/>
          <p:cNvSpPr txBox="1"/>
          <p:nvPr/>
        </p:nvSpPr>
        <p:spPr>
          <a:xfrm>
            <a:off x="6516216" y="1412776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/>
            <a:r>
              <a:rPr lang="en-US" sz="2400" dirty="0" smtClean="0">
                <a:latin typeface="+mj-lt"/>
              </a:rPr>
              <a:t>Enteral Nutrition </a:t>
            </a:r>
            <a:endParaRPr lang="en-US" sz="2400" dirty="0">
              <a:latin typeface="+mj-lt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107504" y="1455167"/>
            <a:ext cx="2808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/>
            <a:r>
              <a:rPr lang="en-US" sz="2400" dirty="0">
                <a:latin typeface="+mj-lt"/>
              </a:rPr>
              <a:t>parenteral  </a:t>
            </a:r>
            <a:r>
              <a:rPr lang="en-US" sz="2400" dirty="0" smtClean="0">
                <a:latin typeface="+mj-lt"/>
              </a:rPr>
              <a:t>Nutrition </a:t>
            </a:r>
            <a:endParaRPr lang="en-US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86657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ذو زاوية واحدة مخدوشة 3"/>
          <p:cNvSpPr/>
          <p:nvPr/>
        </p:nvSpPr>
        <p:spPr>
          <a:xfrm flipH="1" flipV="1">
            <a:off x="0" y="1052736"/>
            <a:ext cx="9144000" cy="5805264"/>
          </a:xfrm>
          <a:custGeom>
            <a:avLst/>
            <a:gdLst>
              <a:gd name="connsiteX0" fmla="*/ 0 w 9144000"/>
              <a:gd name="connsiteY0" fmla="*/ 0 h 5805264"/>
              <a:gd name="connsiteX1" fmla="*/ 7155349 w 9144000"/>
              <a:gd name="connsiteY1" fmla="*/ 0 h 5805264"/>
              <a:gd name="connsiteX2" fmla="*/ 9144000 w 9144000"/>
              <a:gd name="connsiteY2" fmla="*/ 1988651 h 5805264"/>
              <a:gd name="connsiteX3" fmla="*/ 9144000 w 9144000"/>
              <a:gd name="connsiteY3" fmla="*/ 5805264 h 5805264"/>
              <a:gd name="connsiteX4" fmla="*/ 0 w 9144000"/>
              <a:gd name="connsiteY4" fmla="*/ 5805264 h 5805264"/>
              <a:gd name="connsiteX5" fmla="*/ 0 w 9144000"/>
              <a:gd name="connsiteY5" fmla="*/ 0 h 5805264"/>
              <a:gd name="connsiteX0" fmla="*/ 0 w 9159240"/>
              <a:gd name="connsiteY0" fmla="*/ 0 h 5805264"/>
              <a:gd name="connsiteX1" fmla="*/ 7155349 w 9159240"/>
              <a:gd name="connsiteY1" fmla="*/ 0 h 5805264"/>
              <a:gd name="connsiteX2" fmla="*/ 9159240 w 9159240"/>
              <a:gd name="connsiteY2" fmla="*/ 678011 h 5805264"/>
              <a:gd name="connsiteX3" fmla="*/ 9144000 w 9159240"/>
              <a:gd name="connsiteY3" fmla="*/ 5805264 h 5805264"/>
              <a:gd name="connsiteX4" fmla="*/ 0 w 9159240"/>
              <a:gd name="connsiteY4" fmla="*/ 5805264 h 5805264"/>
              <a:gd name="connsiteX5" fmla="*/ 0 w 9159240"/>
              <a:gd name="connsiteY5" fmla="*/ 0 h 5805264"/>
              <a:gd name="connsiteX0" fmla="*/ 0 w 9159240"/>
              <a:gd name="connsiteY0" fmla="*/ 0 h 5805264"/>
              <a:gd name="connsiteX1" fmla="*/ 7231549 w 9159240"/>
              <a:gd name="connsiteY1" fmla="*/ 0 h 5805264"/>
              <a:gd name="connsiteX2" fmla="*/ 9159240 w 9159240"/>
              <a:gd name="connsiteY2" fmla="*/ 678011 h 5805264"/>
              <a:gd name="connsiteX3" fmla="*/ 9144000 w 9159240"/>
              <a:gd name="connsiteY3" fmla="*/ 5805264 h 5805264"/>
              <a:gd name="connsiteX4" fmla="*/ 0 w 9159240"/>
              <a:gd name="connsiteY4" fmla="*/ 5805264 h 5805264"/>
              <a:gd name="connsiteX5" fmla="*/ 0 w 9159240"/>
              <a:gd name="connsiteY5" fmla="*/ 0 h 5805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9240" h="5805264">
                <a:moveTo>
                  <a:pt x="0" y="0"/>
                </a:moveTo>
                <a:lnTo>
                  <a:pt x="7231549" y="0"/>
                </a:lnTo>
                <a:lnTo>
                  <a:pt x="9159240" y="678011"/>
                </a:lnTo>
                <a:lnTo>
                  <a:pt x="9144000" y="5805264"/>
                </a:lnTo>
                <a:lnTo>
                  <a:pt x="0" y="5805264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مستطيل مستدير الزوايا 2"/>
          <p:cNvSpPr/>
          <p:nvPr/>
        </p:nvSpPr>
        <p:spPr>
          <a:xfrm>
            <a:off x="3383868" y="1412776"/>
            <a:ext cx="1944216" cy="57606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Patient is at risk of malnourishment </a:t>
            </a:r>
            <a:endParaRPr lang="en-US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292080" y="2708920"/>
            <a:ext cx="1944216" cy="57606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Unsafe </a:t>
            </a:r>
          </a:p>
          <a:p>
            <a:pPr algn="ctr"/>
            <a:r>
              <a:rPr lang="en-US" dirty="0" smtClean="0"/>
              <a:t>Swallow </a:t>
            </a:r>
            <a:endParaRPr lang="en-US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467544" y="2708920"/>
            <a:ext cx="1944216" cy="57606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Safe</a:t>
            </a:r>
          </a:p>
          <a:p>
            <a:pPr algn="ctr"/>
            <a:r>
              <a:rPr lang="en-US" dirty="0" smtClean="0"/>
              <a:t>Swallow </a:t>
            </a:r>
            <a:endParaRPr lang="en-US" dirty="0"/>
          </a:p>
        </p:txBody>
      </p:sp>
      <p:cxnSp>
        <p:nvCxnSpPr>
          <p:cNvPr id="8" name="رابط مستقيم 7"/>
          <p:cNvCxnSpPr>
            <a:stCxn id="3" idx="2"/>
          </p:cNvCxnSpPr>
          <p:nvPr/>
        </p:nvCxnSpPr>
        <p:spPr>
          <a:xfrm>
            <a:off x="4355976" y="1988840"/>
            <a:ext cx="0" cy="1008112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" name="رابط مستقيم 9"/>
          <p:cNvCxnSpPr>
            <a:stCxn id="7" idx="3"/>
            <a:endCxn id="6" idx="1"/>
          </p:cNvCxnSpPr>
          <p:nvPr/>
        </p:nvCxnSpPr>
        <p:spPr>
          <a:xfrm>
            <a:off x="2411760" y="2996952"/>
            <a:ext cx="2880320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رابط مستقيم 12"/>
          <p:cNvCxnSpPr>
            <a:stCxn id="7" idx="2"/>
            <a:endCxn id="22" idx="0"/>
          </p:cNvCxnSpPr>
          <p:nvPr/>
        </p:nvCxnSpPr>
        <p:spPr>
          <a:xfrm>
            <a:off x="1439652" y="3284984"/>
            <a:ext cx="0" cy="1152128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رابط مستقيم 14"/>
          <p:cNvCxnSpPr>
            <a:stCxn id="6" idx="2"/>
          </p:cNvCxnSpPr>
          <p:nvPr/>
        </p:nvCxnSpPr>
        <p:spPr>
          <a:xfrm>
            <a:off x="6264188" y="3284984"/>
            <a:ext cx="0" cy="864096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7" name="مستطيل مستدير الزوايا 16"/>
          <p:cNvSpPr/>
          <p:nvPr/>
        </p:nvSpPr>
        <p:spPr>
          <a:xfrm>
            <a:off x="6732240" y="3717032"/>
            <a:ext cx="2088232" cy="93610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GIT non functional</a:t>
            </a:r>
          </a:p>
          <a:p>
            <a:pPr algn="ctr"/>
            <a:r>
              <a:rPr lang="en-US" dirty="0" smtClean="0"/>
              <a:t>Or perforated  </a:t>
            </a:r>
            <a:endParaRPr lang="en-US" dirty="0"/>
          </a:p>
        </p:txBody>
      </p:sp>
      <p:sp>
        <p:nvSpPr>
          <p:cNvPr id="18" name="مستطيل مستدير الزوايا 17"/>
          <p:cNvSpPr/>
          <p:nvPr/>
        </p:nvSpPr>
        <p:spPr>
          <a:xfrm>
            <a:off x="3131840" y="3861048"/>
            <a:ext cx="1944216" cy="57606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GIT intact </a:t>
            </a:r>
            <a:endParaRPr lang="en-US" dirty="0"/>
          </a:p>
        </p:txBody>
      </p:sp>
      <p:sp>
        <p:nvSpPr>
          <p:cNvPr id="20" name="مستطيل مستدير الزوايا 19"/>
          <p:cNvSpPr/>
          <p:nvPr/>
        </p:nvSpPr>
        <p:spPr>
          <a:xfrm>
            <a:off x="3131840" y="5013176"/>
            <a:ext cx="1944216" cy="57606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Enteral feeding </a:t>
            </a:r>
            <a:endParaRPr lang="en-US" dirty="0"/>
          </a:p>
        </p:txBody>
      </p:sp>
      <p:sp>
        <p:nvSpPr>
          <p:cNvPr id="21" name="مستطيل مستدير الزوايا 20"/>
          <p:cNvSpPr/>
          <p:nvPr/>
        </p:nvSpPr>
        <p:spPr>
          <a:xfrm>
            <a:off x="6876256" y="5373216"/>
            <a:ext cx="1944216" cy="57606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Parenteral</a:t>
            </a:r>
          </a:p>
          <a:p>
            <a:pPr algn="ctr"/>
            <a:r>
              <a:rPr lang="en-US" dirty="0" smtClean="0"/>
              <a:t>Feeding  </a:t>
            </a:r>
            <a:endParaRPr lang="en-US" dirty="0"/>
          </a:p>
        </p:txBody>
      </p:sp>
      <p:sp>
        <p:nvSpPr>
          <p:cNvPr id="22" name="مستطيل مستدير الزوايا 21"/>
          <p:cNvSpPr/>
          <p:nvPr/>
        </p:nvSpPr>
        <p:spPr>
          <a:xfrm>
            <a:off x="467544" y="4437112"/>
            <a:ext cx="1944216" cy="57606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Oral nutritional </a:t>
            </a:r>
          </a:p>
          <a:p>
            <a:pPr algn="ctr"/>
            <a:r>
              <a:rPr lang="en-US" dirty="0" smtClean="0"/>
              <a:t>support</a:t>
            </a:r>
            <a:endParaRPr lang="en-US" dirty="0"/>
          </a:p>
        </p:txBody>
      </p:sp>
      <p:cxnSp>
        <p:nvCxnSpPr>
          <p:cNvPr id="24" name="رابط مستقيم 23"/>
          <p:cNvCxnSpPr>
            <a:stCxn id="18" idx="3"/>
          </p:cNvCxnSpPr>
          <p:nvPr/>
        </p:nvCxnSpPr>
        <p:spPr>
          <a:xfrm>
            <a:off x="5076056" y="4149080"/>
            <a:ext cx="1656184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0" name="رابط مستقيم 29"/>
          <p:cNvCxnSpPr>
            <a:stCxn id="17" idx="2"/>
          </p:cNvCxnSpPr>
          <p:nvPr/>
        </p:nvCxnSpPr>
        <p:spPr>
          <a:xfrm>
            <a:off x="7776356" y="4653136"/>
            <a:ext cx="0" cy="72008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24" name="رابط مستقيم 1023"/>
          <p:cNvCxnSpPr>
            <a:stCxn id="18" idx="2"/>
            <a:endCxn id="20" idx="0"/>
          </p:cNvCxnSpPr>
          <p:nvPr/>
        </p:nvCxnSpPr>
        <p:spPr>
          <a:xfrm>
            <a:off x="4103948" y="4437112"/>
            <a:ext cx="0" cy="576064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5" name="제목 1"/>
          <p:cNvSpPr>
            <a:spLocks noGrp="1"/>
          </p:cNvSpPr>
          <p:nvPr>
            <p:ph type="title"/>
          </p:nvPr>
        </p:nvSpPr>
        <p:spPr>
          <a:xfrm>
            <a:off x="395536" y="111812"/>
            <a:ext cx="7661196" cy="796908"/>
          </a:xfrm>
        </p:spPr>
        <p:txBody>
          <a:bodyPr>
            <a:normAutofit/>
          </a:bodyPr>
          <a:lstStyle/>
          <a:p>
            <a:r>
              <a:rPr lang="en-US" altLang="en-US" sz="3600" dirty="0" smtClean="0"/>
              <a:t>Routes &amp; methods of feeding</a:t>
            </a:r>
            <a:endParaRPr lang="ko-KR" altLang="en-US" sz="3600" dirty="0"/>
          </a:p>
        </p:txBody>
      </p:sp>
    </p:spTree>
    <p:extLst>
      <p:ext uri="{BB962C8B-B14F-4D97-AF65-F5344CB8AC3E}">
        <p14:creationId xmlns:p14="http://schemas.microsoft.com/office/powerpoint/2010/main" val="2915836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sz="3600" dirty="0" smtClean="0"/>
              <a:t>Routes &amp; methods of feeding</a:t>
            </a:r>
            <a:endParaRPr lang="ko-KR" altLang="en-US" sz="3200" dirty="0"/>
          </a:p>
        </p:txBody>
      </p:sp>
      <p:sp>
        <p:nvSpPr>
          <p:cNvPr id="4" name="مستطيل ذو زاوية واحدة مخدوشة 3"/>
          <p:cNvSpPr/>
          <p:nvPr/>
        </p:nvSpPr>
        <p:spPr>
          <a:xfrm flipH="1" flipV="1">
            <a:off x="0" y="1052736"/>
            <a:ext cx="9144000" cy="5805264"/>
          </a:xfrm>
          <a:custGeom>
            <a:avLst/>
            <a:gdLst>
              <a:gd name="connsiteX0" fmla="*/ 0 w 9144000"/>
              <a:gd name="connsiteY0" fmla="*/ 0 h 5805264"/>
              <a:gd name="connsiteX1" fmla="*/ 7155349 w 9144000"/>
              <a:gd name="connsiteY1" fmla="*/ 0 h 5805264"/>
              <a:gd name="connsiteX2" fmla="*/ 9144000 w 9144000"/>
              <a:gd name="connsiteY2" fmla="*/ 1988651 h 5805264"/>
              <a:gd name="connsiteX3" fmla="*/ 9144000 w 9144000"/>
              <a:gd name="connsiteY3" fmla="*/ 5805264 h 5805264"/>
              <a:gd name="connsiteX4" fmla="*/ 0 w 9144000"/>
              <a:gd name="connsiteY4" fmla="*/ 5805264 h 5805264"/>
              <a:gd name="connsiteX5" fmla="*/ 0 w 9144000"/>
              <a:gd name="connsiteY5" fmla="*/ 0 h 5805264"/>
              <a:gd name="connsiteX0" fmla="*/ 0 w 9159240"/>
              <a:gd name="connsiteY0" fmla="*/ 0 h 5805264"/>
              <a:gd name="connsiteX1" fmla="*/ 7155349 w 9159240"/>
              <a:gd name="connsiteY1" fmla="*/ 0 h 5805264"/>
              <a:gd name="connsiteX2" fmla="*/ 9159240 w 9159240"/>
              <a:gd name="connsiteY2" fmla="*/ 678011 h 5805264"/>
              <a:gd name="connsiteX3" fmla="*/ 9144000 w 9159240"/>
              <a:gd name="connsiteY3" fmla="*/ 5805264 h 5805264"/>
              <a:gd name="connsiteX4" fmla="*/ 0 w 9159240"/>
              <a:gd name="connsiteY4" fmla="*/ 5805264 h 5805264"/>
              <a:gd name="connsiteX5" fmla="*/ 0 w 9159240"/>
              <a:gd name="connsiteY5" fmla="*/ 0 h 5805264"/>
              <a:gd name="connsiteX0" fmla="*/ 0 w 9159240"/>
              <a:gd name="connsiteY0" fmla="*/ 0 h 5805264"/>
              <a:gd name="connsiteX1" fmla="*/ 7231549 w 9159240"/>
              <a:gd name="connsiteY1" fmla="*/ 0 h 5805264"/>
              <a:gd name="connsiteX2" fmla="*/ 9159240 w 9159240"/>
              <a:gd name="connsiteY2" fmla="*/ 678011 h 5805264"/>
              <a:gd name="connsiteX3" fmla="*/ 9144000 w 9159240"/>
              <a:gd name="connsiteY3" fmla="*/ 5805264 h 5805264"/>
              <a:gd name="connsiteX4" fmla="*/ 0 w 9159240"/>
              <a:gd name="connsiteY4" fmla="*/ 5805264 h 5805264"/>
              <a:gd name="connsiteX5" fmla="*/ 0 w 9159240"/>
              <a:gd name="connsiteY5" fmla="*/ 0 h 5805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9240" h="5805264">
                <a:moveTo>
                  <a:pt x="0" y="0"/>
                </a:moveTo>
                <a:lnTo>
                  <a:pt x="7231549" y="0"/>
                </a:lnTo>
                <a:lnTo>
                  <a:pt x="9159240" y="678011"/>
                </a:lnTo>
                <a:lnTo>
                  <a:pt x="9144000" y="5805264"/>
                </a:lnTo>
                <a:lnTo>
                  <a:pt x="0" y="5805264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مربع نص 2"/>
          <p:cNvSpPr txBox="1"/>
          <p:nvPr/>
        </p:nvSpPr>
        <p:spPr>
          <a:xfrm>
            <a:off x="479296" y="1340768"/>
            <a:ext cx="7494488" cy="37240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latin typeface="+mj-lt"/>
              </a:rPr>
              <a:t>ENTERAL </a:t>
            </a:r>
            <a:r>
              <a:rPr lang="en-US" sz="3200" b="1" dirty="0" smtClean="0">
                <a:latin typeface="+mj-lt"/>
              </a:rPr>
              <a:t>NUTRITION</a:t>
            </a:r>
          </a:p>
          <a:p>
            <a:endParaRPr lang="en-US" sz="2400" dirty="0">
              <a:latin typeface="+mj-lt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>
                <a:latin typeface="+mj-lt"/>
              </a:rPr>
              <a:t>Delivery of nutrient into healthy and functioning GI tract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latin typeface="+mj-lt"/>
              </a:rPr>
              <a:t>Most </a:t>
            </a:r>
            <a:r>
              <a:rPr lang="en-US" sz="2400" dirty="0">
                <a:latin typeface="+mj-lt"/>
              </a:rPr>
              <a:t>preferred and more physiological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>
                <a:latin typeface="+mj-lt"/>
              </a:rPr>
              <a:t>Advantages</a:t>
            </a:r>
            <a:endParaRPr lang="en-US" sz="2400" dirty="0">
              <a:latin typeface="+mj-lt"/>
            </a:endParaRPr>
          </a:p>
          <a:p>
            <a:pPr marL="1200150" lvl="2" indent="-285750">
              <a:buFont typeface="Courier New" pitchFamily="49" charset="0"/>
              <a:buChar char="o"/>
            </a:pPr>
            <a:r>
              <a:rPr lang="en-US" sz="2400" dirty="0" smtClean="0">
                <a:latin typeface="+mj-lt"/>
              </a:rPr>
              <a:t>Maintain </a:t>
            </a:r>
            <a:r>
              <a:rPr lang="en-US" sz="2400" dirty="0">
                <a:latin typeface="+mj-lt"/>
              </a:rPr>
              <a:t>gut mucosal integrity</a:t>
            </a:r>
          </a:p>
          <a:p>
            <a:pPr marL="1200150" lvl="2" indent="-285750">
              <a:buFont typeface="Courier New" pitchFamily="49" charset="0"/>
              <a:buChar char="o"/>
            </a:pPr>
            <a:r>
              <a:rPr lang="en-US" sz="2400" dirty="0" smtClean="0">
                <a:latin typeface="+mj-lt"/>
              </a:rPr>
              <a:t>Maintain </a:t>
            </a:r>
            <a:r>
              <a:rPr lang="en-US" sz="2400" dirty="0">
                <a:latin typeface="+mj-lt"/>
              </a:rPr>
              <a:t>normal gut flora &amp; pH</a:t>
            </a:r>
          </a:p>
          <a:p>
            <a:pPr marL="1200150" lvl="2" indent="-285750">
              <a:buFont typeface="Courier New" pitchFamily="49" charset="0"/>
              <a:buChar char="o"/>
            </a:pPr>
            <a:r>
              <a:rPr lang="en-US" sz="2400" dirty="0" smtClean="0">
                <a:latin typeface="+mj-lt"/>
              </a:rPr>
              <a:t>Cheap </a:t>
            </a:r>
            <a:r>
              <a:rPr lang="en-US" sz="2400" dirty="0">
                <a:latin typeface="+mj-lt"/>
              </a:rPr>
              <a:t>&amp; easily available</a:t>
            </a:r>
          </a:p>
          <a:p>
            <a:pPr marL="1200150" lvl="2" indent="-285750">
              <a:buFont typeface="Courier New" pitchFamily="49" charset="0"/>
              <a:buChar char="o"/>
            </a:pPr>
            <a:r>
              <a:rPr lang="en-US" sz="2400" dirty="0" smtClean="0">
                <a:latin typeface="+mj-lt"/>
              </a:rPr>
              <a:t>Less </a:t>
            </a:r>
            <a:r>
              <a:rPr lang="en-US" sz="2400" dirty="0">
                <a:latin typeface="+mj-lt"/>
              </a:rPr>
              <a:t>complication</a:t>
            </a:r>
          </a:p>
        </p:txBody>
      </p:sp>
    </p:spTree>
    <p:extLst>
      <p:ext uri="{BB962C8B-B14F-4D97-AF65-F5344CB8AC3E}">
        <p14:creationId xmlns:p14="http://schemas.microsoft.com/office/powerpoint/2010/main" val="1827614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 rot="3044255">
            <a:off x="1472852" y="812109"/>
            <a:ext cx="236046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000" b="1" dirty="0">
                <a:solidFill>
                  <a:schemeClr val="bg1"/>
                </a:solidFill>
                <a:latin typeface="+mj-lt"/>
                <a:ea typeface="맑은 고딕" pitchFamily="50" charset="-127"/>
              </a:rPr>
              <a:t>CONTENTS</a:t>
            </a:r>
            <a:endParaRPr lang="ko-KR" altLang="en-US" sz="3000" b="1" dirty="0">
              <a:solidFill>
                <a:schemeClr val="bg1"/>
              </a:solidFill>
              <a:latin typeface="+mj-lt"/>
              <a:ea typeface="맑은 고딕" pitchFamily="50" charset="-127"/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4605610" y="1680865"/>
            <a:ext cx="4070846" cy="610800"/>
            <a:chOff x="4605610" y="1680865"/>
            <a:chExt cx="4070846" cy="610800"/>
          </a:xfrm>
        </p:grpSpPr>
        <p:sp>
          <p:nvSpPr>
            <p:cNvPr id="30" name="Text Box 5"/>
            <p:cNvSpPr txBox="1">
              <a:spLocks noChangeArrowheads="1"/>
            </p:cNvSpPr>
            <p:nvPr/>
          </p:nvSpPr>
          <p:spPr bwMode="auto">
            <a:xfrm>
              <a:off x="5507806" y="1680865"/>
              <a:ext cx="295275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ko-KR" sz="1400" b="1" dirty="0">
                  <a:solidFill>
                    <a:srgbClr val="FF0000"/>
                  </a:solidFill>
                  <a:latin typeface="+mj-lt"/>
                  <a:ea typeface="맑은 고딕" pitchFamily="50" charset="-127"/>
                </a:rPr>
                <a:t>Energy Sources</a:t>
              </a:r>
            </a:p>
          </p:txBody>
        </p:sp>
        <p:sp>
          <p:nvSpPr>
            <p:cNvPr id="31" name="Text Box 11"/>
            <p:cNvSpPr txBox="1">
              <a:spLocks noChangeArrowheads="1"/>
            </p:cNvSpPr>
            <p:nvPr/>
          </p:nvSpPr>
          <p:spPr bwMode="auto">
            <a:xfrm>
              <a:off x="5507806" y="2013689"/>
              <a:ext cx="3168650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lnSpc>
                  <a:spcPts val="1200"/>
                </a:lnSpc>
                <a:defRPr/>
              </a:pPr>
              <a:endParaRPr lang="en-US" altLang="ko-K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맑은 고딕" pitchFamily="50" charset="-127"/>
                <a:cs typeface="굴림" pitchFamily="50" charset="-127"/>
              </a:endParaRPr>
            </a:p>
          </p:txBody>
        </p:sp>
        <p:sp>
          <p:nvSpPr>
            <p:cNvPr id="35" name="TextBox 13"/>
            <p:cNvSpPr txBox="1">
              <a:spLocks noChangeArrowheads="1"/>
            </p:cNvSpPr>
            <p:nvPr/>
          </p:nvSpPr>
          <p:spPr bwMode="auto">
            <a:xfrm>
              <a:off x="4605610" y="1747416"/>
              <a:ext cx="508473" cy="4770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500" b="1" dirty="0">
                  <a:solidFill>
                    <a:srgbClr val="62A933"/>
                  </a:solidFill>
                  <a:latin typeface="+mj-lt"/>
                  <a:ea typeface="맑은 고딕" pitchFamily="50" charset="-127"/>
                </a:rPr>
                <a:t>01</a:t>
              </a:r>
              <a:endParaRPr lang="ko-KR" altLang="en-US" sz="2500" b="1" dirty="0">
                <a:solidFill>
                  <a:srgbClr val="62A933"/>
                </a:solidFill>
                <a:latin typeface="+mj-lt"/>
                <a:ea typeface="맑은 고딕" pitchFamily="50" charset="-127"/>
              </a:endParaRPr>
            </a:p>
          </p:txBody>
        </p:sp>
        <p:cxnSp>
          <p:nvCxnSpPr>
            <p:cNvPr id="3" name="직선 연결선 2"/>
            <p:cNvCxnSpPr/>
            <p:nvPr/>
          </p:nvCxnSpPr>
          <p:spPr>
            <a:xfrm>
              <a:off x="5319340" y="1715665"/>
              <a:ext cx="0" cy="576000"/>
            </a:xfrm>
            <a:prstGeom prst="line">
              <a:avLst/>
            </a:prstGeom>
            <a:ln w="38100">
              <a:solidFill>
                <a:srgbClr val="D7E1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그룹 3"/>
          <p:cNvGrpSpPr/>
          <p:nvPr/>
        </p:nvGrpSpPr>
        <p:grpSpPr>
          <a:xfrm>
            <a:off x="4605610" y="2541165"/>
            <a:ext cx="4070846" cy="576000"/>
            <a:chOff x="4605610" y="2541165"/>
            <a:chExt cx="4070846" cy="576000"/>
          </a:xfrm>
        </p:grpSpPr>
        <p:sp>
          <p:nvSpPr>
            <p:cNvPr id="32" name="Text Box 5"/>
            <p:cNvSpPr txBox="1">
              <a:spLocks noChangeArrowheads="1"/>
            </p:cNvSpPr>
            <p:nvPr/>
          </p:nvSpPr>
          <p:spPr bwMode="auto">
            <a:xfrm>
              <a:off x="5507806" y="2688977"/>
              <a:ext cx="316865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ko-KR" sz="1400" b="1" dirty="0" smtClean="0">
                  <a:solidFill>
                    <a:srgbClr val="FF0000"/>
                  </a:solidFill>
                  <a:latin typeface="+mj-lt"/>
                  <a:ea typeface="맑은 고딕" pitchFamily="50" charset="-127"/>
                </a:rPr>
                <a:t>METABOLIC CHANGES DURING STRESS</a:t>
              </a:r>
              <a:endParaRPr lang="en-US" altLang="ko-KR" sz="1400" b="1" dirty="0">
                <a:solidFill>
                  <a:srgbClr val="FF0000"/>
                </a:solidFill>
                <a:latin typeface="+mj-lt"/>
                <a:ea typeface="맑은 고딕" pitchFamily="50" charset="-127"/>
              </a:endParaRPr>
            </a:p>
          </p:txBody>
        </p:sp>
        <p:sp>
          <p:nvSpPr>
            <p:cNvPr id="36" name="TextBox 13"/>
            <p:cNvSpPr txBox="1">
              <a:spLocks noChangeArrowheads="1"/>
            </p:cNvSpPr>
            <p:nvPr/>
          </p:nvSpPr>
          <p:spPr bwMode="auto">
            <a:xfrm>
              <a:off x="4605610" y="2558641"/>
              <a:ext cx="508473" cy="4770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500" b="1" dirty="0">
                  <a:solidFill>
                    <a:srgbClr val="62A933"/>
                  </a:solidFill>
                  <a:latin typeface="+mj-lt"/>
                  <a:ea typeface="맑은 고딕" pitchFamily="50" charset="-127"/>
                </a:rPr>
                <a:t>02</a:t>
              </a:r>
              <a:endParaRPr lang="ko-KR" altLang="en-US" sz="2500" b="1" dirty="0">
                <a:solidFill>
                  <a:srgbClr val="62A933"/>
                </a:solidFill>
                <a:latin typeface="+mj-lt"/>
                <a:ea typeface="맑은 고딕" pitchFamily="50" charset="-127"/>
              </a:endParaRPr>
            </a:p>
          </p:txBody>
        </p:sp>
        <p:cxnSp>
          <p:nvCxnSpPr>
            <p:cNvPr id="20" name="직선 연결선 19"/>
            <p:cNvCxnSpPr/>
            <p:nvPr/>
          </p:nvCxnSpPr>
          <p:spPr>
            <a:xfrm>
              <a:off x="5319340" y="2541165"/>
              <a:ext cx="0" cy="576000"/>
            </a:xfrm>
            <a:prstGeom prst="line">
              <a:avLst/>
            </a:prstGeom>
            <a:ln w="38100">
              <a:solidFill>
                <a:srgbClr val="D7E1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그룹 4"/>
          <p:cNvGrpSpPr/>
          <p:nvPr/>
        </p:nvGrpSpPr>
        <p:grpSpPr>
          <a:xfrm>
            <a:off x="4605610" y="3282406"/>
            <a:ext cx="4070846" cy="631110"/>
            <a:chOff x="4605610" y="3282406"/>
            <a:chExt cx="4070846" cy="631110"/>
          </a:xfrm>
        </p:grpSpPr>
        <p:sp>
          <p:nvSpPr>
            <p:cNvPr id="38" name="Text Box 5"/>
            <p:cNvSpPr txBox="1">
              <a:spLocks noChangeArrowheads="1"/>
            </p:cNvSpPr>
            <p:nvPr/>
          </p:nvSpPr>
          <p:spPr bwMode="auto">
            <a:xfrm>
              <a:off x="5507806" y="3282406"/>
              <a:ext cx="295275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ko-KR" sz="1400" b="1" dirty="0">
                  <a:solidFill>
                    <a:srgbClr val="F45E2C"/>
                  </a:solidFill>
                  <a:latin typeface="+mj-lt"/>
                  <a:ea typeface="맑은 고딕" pitchFamily="50" charset="-127"/>
                </a:rPr>
                <a:t>NUTRITIONAL ASSESSMENT</a:t>
              </a:r>
            </a:p>
          </p:txBody>
        </p:sp>
        <p:sp>
          <p:nvSpPr>
            <p:cNvPr id="39" name="Text Box 11"/>
            <p:cNvSpPr txBox="1">
              <a:spLocks noChangeArrowheads="1"/>
            </p:cNvSpPr>
            <p:nvPr/>
          </p:nvSpPr>
          <p:spPr bwMode="auto">
            <a:xfrm>
              <a:off x="5507806" y="3667295"/>
              <a:ext cx="3168650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lnSpc>
                  <a:spcPts val="1200"/>
                </a:lnSpc>
                <a:defRPr/>
              </a:pPr>
              <a:r>
                <a:rPr lang="en-US" altLang="ko-KR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맑은 고딕" pitchFamily="50" charset="-127"/>
                  <a:cs typeface="굴림" pitchFamily="50" charset="-127"/>
                </a:rPr>
                <a:t>History, Examination, Laboratory , Score  </a:t>
              </a:r>
              <a:endParaRPr lang="en-US" altLang="ko-K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맑은 고딕" pitchFamily="50" charset="-127"/>
                <a:cs typeface="굴림" pitchFamily="50" charset="-127"/>
              </a:endParaRPr>
            </a:p>
          </p:txBody>
        </p:sp>
        <p:sp>
          <p:nvSpPr>
            <p:cNvPr id="40" name="TextBox 13"/>
            <p:cNvSpPr txBox="1">
              <a:spLocks noChangeArrowheads="1"/>
            </p:cNvSpPr>
            <p:nvPr/>
          </p:nvSpPr>
          <p:spPr bwMode="auto">
            <a:xfrm>
              <a:off x="4605610" y="3369866"/>
              <a:ext cx="508473" cy="4770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500" b="1" dirty="0">
                  <a:solidFill>
                    <a:srgbClr val="62A933"/>
                  </a:solidFill>
                  <a:latin typeface="+mj-lt"/>
                  <a:ea typeface="맑은 고딕" pitchFamily="50" charset="-127"/>
                </a:rPr>
                <a:t>03</a:t>
              </a:r>
              <a:endParaRPr lang="ko-KR" altLang="en-US" sz="2500" b="1" dirty="0">
                <a:solidFill>
                  <a:srgbClr val="62A933"/>
                </a:solidFill>
                <a:latin typeface="+mj-lt"/>
                <a:ea typeface="맑은 고딕" pitchFamily="50" charset="-127"/>
              </a:endParaRPr>
            </a:p>
          </p:txBody>
        </p:sp>
        <p:cxnSp>
          <p:nvCxnSpPr>
            <p:cNvPr id="21" name="직선 연결선 20"/>
            <p:cNvCxnSpPr/>
            <p:nvPr/>
          </p:nvCxnSpPr>
          <p:spPr>
            <a:xfrm>
              <a:off x="5319340" y="3315865"/>
              <a:ext cx="0" cy="576000"/>
            </a:xfrm>
            <a:prstGeom prst="line">
              <a:avLst/>
            </a:prstGeom>
            <a:ln w="38100">
              <a:solidFill>
                <a:srgbClr val="D7E1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그룹 5"/>
          <p:cNvGrpSpPr/>
          <p:nvPr/>
        </p:nvGrpSpPr>
        <p:grpSpPr>
          <a:xfrm>
            <a:off x="4605610" y="4099188"/>
            <a:ext cx="4070846" cy="631110"/>
            <a:chOff x="4605610" y="4099188"/>
            <a:chExt cx="4070846" cy="631110"/>
          </a:xfrm>
        </p:grpSpPr>
        <p:sp>
          <p:nvSpPr>
            <p:cNvPr id="44" name="Text Box 5"/>
            <p:cNvSpPr txBox="1">
              <a:spLocks noChangeArrowheads="1"/>
            </p:cNvSpPr>
            <p:nvPr/>
          </p:nvSpPr>
          <p:spPr bwMode="auto">
            <a:xfrm>
              <a:off x="5507806" y="4099188"/>
              <a:ext cx="295275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ko-KR" sz="1400" b="1" dirty="0" smtClean="0">
                  <a:solidFill>
                    <a:srgbClr val="F45E2C"/>
                  </a:solidFill>
                  <a:latin typeface="+mj-lt"/>
                  <a:ea typeface="맑은 고딕" pitchFamily="50" charset="-127"/>
                </a:rPr>
                <a:t>ROUTES &amp; METHODS OF FEEDING</a:t>
              </a:r>
              <a:endParaRPr lang="en-US" altLang="ko-KR" sz="1400" b="1" dirty="0">
                <a:solidFill>
                  <a:srgbClr val="F45E2C"/>
                </a:solidFill>
                <a:latin typeface="+mj-lt"/>
                <a:ea typeface="맑은 고딕" pitchFamily="50" charset="-127"/>
              </a:endParaRPr>
            </a:p>
          </p:txBody>
        </p:sp>
        <p:sp>
          <p:nvSpPr>
            <p:cNvPr id="45" name="Text Box 11"/>
            <p:cNvSpPr txBox="1">
              <a:spLocks noChangeArrowheads="1"/>
            </p:cNvSpPr>
            <p:nvPr/>
          </p:nvSpPr>
          <p:spPr bwMode="auto">
            <a:xfrm>
              <a:off x="5507806" y="4484077"/>
              <a:ext cx="3168650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lnSpc>
                  <a:spcPts val="1200"/>
                </a:lnSpc>
                <a:defRPr/>
              </a:pPr>
              <a:r>
                <a:rPr lang="en-US" altLang="ko-KR" sz="1100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맑은 고딕" pitchFamily="50" charset="-127"/>
                  <a:cs typeface="굴림" pitchFamily="50" charset="-127"/>
                </a:rPr>
                <a:t>Entral</a:t>
              </a:r>
              <a:r>
                <a:rPr lang="en-US" altLang="ko-KR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맑은 고딕" pitchFamily="50" charset="-127"/>
                  <a:cs typeface="굴림" pitchFamily="50" charset="-127"/>
                </a:rPr>
                <a:t>, </a:t>
              </a:r>
              <a:r>
                <a:rPr lang="en-US" altLang="ko-KR" sz="1100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맑은 고딕" pitchFamily="50" charset="-127"/>
                  <a:cs typeface="굴림" pitchFamily="50" charset="-127"/>
                </a:rPr>
                <a:t>parentrai</a:t>
              </a:r>
              <a:r>
                <a:rPr lang="en-US" altLang="ko-KR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맑은 고딕" pitchFamily="50" charset="-127"/>
                  <a:cs typeface="굴림" pitchFamily="50" charset="-127"/>
                </a:rPr>
                <a:t> . </a:t>
              </a:r>
              <a:endParaRPr lang="en-US" altLang="ko-K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맑은 고딕" pitchFamily="50" charset="-127"/>
                <a:cs typeface="굴림" pitchFamily="50" charset="-127"/>
              </a:endParaRPr>
            </a:p>
          </p:txBody>
        </p:sp>
        <p:sp>
          <p:nvSpPr>
            <p:cNvPr id="67" name="TextBox 13"/>
            <p:cNvSpPr txBox="1">
              <a:spLocks noChangeArrowheads="1"/>
            </p:cNvSpPr>
            <p:nvPr/>
          </p:nvSpPr>
          <p:spPr bwMode="auto">
            <a:xfrm>
              <a:off x="4605610" y="4181091"/>
              <a:ext cx="508473" cy="4770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500" b="1" dirty="0">
                  <a:solidFill>
                    <a:srgbClr val="62A933"/>
                  </a:solidFill>
                  <a:latin typeface="+mj-lt"/>
                  <a:ea typeface="맑은 고딕" pitchFamily="50" charset="-127"/>
                </a:rPr>
                <a:t>04</a:t>
              </a:r>
              <a:endParaRPr lang="ko-KR" altLang="en-US" sz="2500" b="1" dirty="0">
                <a:solidFill>
                  <a:srgbClr val="62A933"/>
                </a:solidFill>
                <a:latin typeface="+mj-lt"/>
                <a:ea typeface="맑은 고딕" pitchFamily="50" charset="-127"/>
              </a:endParaRPr>
            </a:p>
          </p:txBody>
        </p:sp>
        <p:cxnSp>
          <p:nvCxnSpPr>
            <p:cNvPr id="22" name="직선 연결선 21"/>
            <p:cNvCxnSpPr/>
            <p:nvPr/>
          </p:nvCxnSpPr>
          <p:spPr>
            <a:xfrm>
              <a:off x="5319340" y="4141365"/>
              <a:ext cx="0" cy="576000"/>
            </a:xfrm>
            <a:prstGeom prst="line">
              <a:avLst/>
            </a:prstGeom>
            <a:ln w="38100">
              <a:solidFill>
                <a:srgbClr val="D7E1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그룹 6"/>
          <p:cNvGrpSpPr/>
          <p:nvPr/>
        </p:nvGrpSpPr>
        <p:grpSpPr>
          <a:xfrm>
            <a:off x="4605610" y="4921225"/>
            <a:ext cx="3854946" cy="608940"/>
            <a:chOff x="4605610" y="4921225"/>
            <a:chExt cx="3854946" cy="608940"/>
          </a:xfrm>
        </p:grpSpPr>
        <p:sp>
          <p:nvSpPr>
            <p:cNvPr id="46" name="Text Box 5"/>
            <p:cNvSpPr txBox="1">
              <a:spLocks noChangeArrowheads="1"/>
            </p:cNvSpPr>
            <p:nvPr/>
          </p:nvSpPr>
          <p:spPr bwMode="auto">
            <a:xfrm>
              <a:off x="5507806" y="4921225"/>
              <a:ext cx="295275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ko-KR" sz="1400" b="1" dirty="0">
                  <a:solidFill>
                    <a:srgbClr val="F45E2C"/>
                  </a:solidFill>
                  <a:latin typeface="+mj-lt"/>
                  <a:ea typeface="맑은 고딕" pitchFamily="50" charset="-127"/>
                </a:rPr>
                <a:t>REFEEDING SYNDROME</a:t>
              </a:r>
            </a:p>
          </p:txBody>
        </p:sp>
        <p:sp>
          <p:nvSpPr>
            <p:cNvPr id="68" name="TextBox 13"/>
            <p:cNvSpPr txBox="1">
              <a:spLocks noChangeArrowheads="1"/>
            </p:cNvSpPr>
            <p:nvPr/>
          </p:nvSpPr>
          <p:spPr bwMode="auto">
            <a:xfrm>
              <a:off x="4605610" y="4992316"/>
              <a:ext cx="508473" cy="4770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500" b="1" dirty="0">
                  <a:solidFill>
                    <a:srgbClr val="62A933"/>
                  </a:solidFill>
                  <a:latin typeface="+mj-lt"/>
                  <a:ea typeface="맑은 고딕" pitchFamily="50" charset="-127"/>
                </a:rPr>
                <a:t>05</a:t>
              </a:r>
              <a:endParaRPr lang="ko-KR" altLang="en-US" sz="2500" b="1" dirty="0">
                <a:solidFill>
                  <a:srgbClr val="62A933"/>
                </a:solidFill>
                <a:latin typeface="+mj-lt"/>
                <a:ea typeface="맑은 고딕" pitchFamily="50" charset="-127"/>
              </a:endParaRPr>
            </a:p>
          </p:txBody>
        </p:sp>
        <p:cxnSp>
          <p:nvCxnSpPr>
            <p:cNvPr id="23" name="직선 연결선 22"/>
            <p:cNvCxnSpPr/>
            <p:nvPr/>
          </p:nvCxnSpPr>
          <p:spPr>
            <a:xfrm>
              <a:off x="5319340" y="4954165"/>
              <a:ext cx="0" cy="576000"/>
            </a:xfrm>
            <a:prstGeom prst="line">
              <a:avLst/>
            </a:prstGeom>
            <a:ln w="38100">
              <a:solidFill>
                <a:srgbClr val="D7E1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مستطيل 9"/>
          <p:cNvSpPr/>
          <p:nvPr/>
        </p:nvSpPr>
        <p:spPr>
          <a:xfrm>
            <a:off x="5508104" y="1988840"/>
            <a:ext cx="195290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  <a:latin typeface="+mj-lt"/>
              </a:rPr>
              <a:t>Nutrition Requirements</a:t>
            </a:r>
          </a:p>
        </p:txBody>
      </p:sp>
      <p:sp>
        <p:nvSpPr>
          <p:cNvPr id="12" name="مستطيل 11"/>
          <p:cNvSpPr/>
          <p:nvPr/>
        </p:nvSpPr>
        <p:spPr>
          <a:xfrm>
            <a:off x="5546144" y="5147900"/>
            <a:ext cx="93647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400" b="1" dirty="0">
                <a:solidFill>
                  <a:srgbClr val="FF0000"/>
                </a:solidFill>
                <a:latin typeface="+mj-lt"/>
              </a:rPr>
              <a:t>MONITOR</a:t>
            </a:r>
            <a:endParaRPr lang="en-US" sz="1400" b="1" dirty="0">
              <a:solidFill>
                <a:srgbClr val="FF000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sz="3600" dirty="0" smtClean="0"/>
              <a:t>Routes &amp; methods of feeding</a:t>
            </a:r>
            <a:endParaRPr lang="ko-KR" altLang="en-US" sz="3200" dirty="0"/>
          </a:p>
        </p:txBody>
      </p:sp>
      <p:sp>
        <p:nvSpPr>
          <p:cNvPr id="4" name="مستطيل ذو زاوية واحدة مخدوشة 3"/>
          <p:cNvSpPr/>
          <p:nvPr/>
        </p:nvSpPr>
        <p:spPr>
          <a:xfrm flipH="1" flipV="1">
            <a:off x="0" y="1052736"/>
            <a:ext cx="9144000" cy="5805264"/>
          </a:xfrm>
          <a:custGeom>
            <a:avLst/>
            <a:gdLst>
              <a:gd name="connsiteX0" fmla="*/ 0 w 9144000"/>
              <a:gd name="connsiteY0" fmla="*/ 0 h 5805264"/>
              <a:gd name="connsiteX1" fmla="*/ 7155349 w 9144000"/>
              <a:gd name="connsiteY1" fmla="*/ 0 h 5805264"/>
              <a:gd name="connsiteX2" fmla="*/ 9144000 w 9144000"/>
              <a:gd name="connsiteY2" fmla="*/ 1988651 h 5805264"/>
              <a:gd name="connsiteX3" fmla="*/ 9144000 w 9144000"/>
              <a:gd name="connsiteY3" fmla="*/ 5805264 h 5805264"/>
              <a:gd name="connsiteX4" fmla="*/ 0 w 9144000"/>
              <a:gd name="connsiteY4" fmla="*/ 5805264 h 5805264"/>
              <a:gd name="connsiteX5" fmla="*/ 0 w 9144000"/>
              <a:gd name="connsiteY5" fmla="*/ 0 h 5805264"/>
              <a:gd name="connsiteX0" fmla="*/ 0 w 9159240"/>
              <a:gd name="connsiteY0" fmla="*/ 0 h 5805264"/>
              <a:gd name="connsiteX1" fmla="*/ 7155349 w 9159240"/>
              <a:gd name="connsiteY1" fmla="*/ 0 h 5805264"/>
              <a:gd name="connsiteX2" fmla="*/ 9159240 w 9159240"/>
              <a:gd name="connsiteY2" fmla="*/ 678011 h 5805264"/>
              <a:gd name="connsiteX3" fmla="*/ 9144000 w 9159240"/>
              <a:gd name="connsiteY3" fmla="*/ 5805264 h 5805264"/>
              <a:gd name="connsiteX4" fmla="*/ 0 w 9159240"/>
              <a:gd name="connsiteY4" fmla="*/ 5805264 h 5805264"/>
              <a:gd name="connsiteX5" fmla="*/ 0 w 9159240"/>
              <a:gd name="connsiteY5" fmla="*/ 0 h 5805264"/>
              <a:gd name="connsiteX0" fmla="*/ 0 w 9159240"/>
              <a:gd name="connsiteY0" fmla="*/ 0 h 5805264"/>
              <a:gd name="connsiteX1" fmla="*/ 7231549 w 9159240"/>
              <a:gd name="connsiteY1" fmla="*/ 0 h 5805264"/>
              <a:gd name="connsiteX2" fmla="*/ 9159240 w 9159240"/>
              <a:gd name="connsiteY2" fmla="*/ 678011 h 5805264"/>
              <a:gd name="connsiteX3" fmla="*/ 9144000 w 9159240"/>
              <a:gd name="connsiteY3" fmla="*/ 5805264 h 5805264"/>
              <a:gd name="connsiteX4" fmla="*/ 0 w 9159240"/>
              <a:gd name="connsiteY4" fmla="*/ 5805264 h 5805264"/>
              <a:gd name="connsiteX5" fmla="*/ 0 w 9159240"/>
              <a:gd name="connsiteY5" fmla="*/ 0 h 5805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9240" h="5805264">
                <a:moveTo>
                  <a:pt x="0" y="0"/>
                </a:moveTo>
                <a:lnTo>
                  <a:pt x="7231549" y="0"/>
                </a:lnTo>
                <a:lnTo>
                  <a:pt x="9159240" y="678011"/>
                </a:lnTo>
                <a:lnTo>
                  <a:pt x="9144000" y="5805264"/>
                </a:lnTo>
                <a:lnTo>
                  <a:pt x="0" y="5805264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78" t="17544" r="7652" b="15351"/>
          <a:stretch/>
        </p:blipFill>
        <p:spPr bwMode="auto">
          <a:xfrm>
            <a:off x="1901387" y="1832483"/>
            <a:ext cx="5694949" cy="4908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مربع نص 2"/>
          <p:cNvSpPr txBox="1"/>
          <p:nvPr/>
        </p:nvSpPr>
        <p:spPr>
          <a:xfrm>
            <a:off x="5652120" y="1268760"/>
            <a:ext cx="3312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/>
            <a:r>
              <a:rPr lang="en-US" sz="3600" dirty="0" smtClean="0">
                <a:latin typeface="+mj-lt"/>
              </a:rPr>
              <a:t>Enteral Nutrition </a:t>
            </a:r>
            <a:endParaRPr lang="en-US" sz="3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99111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sz="3600" dirty="0" smtClean="0"/>
              <a:t>Routes &amp; methods of feeding</a:t>
            </a:r>
            <a:endParaRPr lang="en-US" sz="3600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57200" y="1412776"/>
            <a:ext cx="8229600" cy="5029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lang="ko-KR" altLang="en-US" sz="1600" i="1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맑은 고딕" pitchFamily="50" charset="-127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lang="ko-KR" altLang="en-US" sz="1600" i="1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맑은 고딕" pitchFamily="50" charset="-127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lang="ko-KR" altLang="en-US" sz="1600" i="1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맑은 고딕" pitchFamily="50" charset="-127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lang="ko-KR" altLang="en-US" sz="1600" i="1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맑은 고딕" pitchFamily="50" charset="-127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lang="ko-KR" altLang="en-US" sz="1600" i="1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맑은 고딕" pitchFamily="50" charset="-127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US" sz="2400" i="0" dirty="0" smtClean="0">
                <a:solidFill>
                  <a:schemeClr val="tx1"/>
                </a:solidFill>
              </a:rPr>
              <a:t>Oral 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US" sz="2400" i="0" dirty="0" smtClean="0">
                <a:solidFill>
                  <a:schemeClr val="tx1"/>
                </a:solidFill>
              </a:rPr>
              <a:t>Nasogastric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US" sz="2400" i="0" dirty="0" err="1" smtClean="0">
                <a:solidFill>
                  <a:schemeClr val="tx1"/>
                </a:solidFill>
              </a:rPr>
              <a:t>Nasoenteric</a:t>
            </a:r>
            <a:endParaRPr lang="en-US" sz="2400" i="0" dirty="0" smtClean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US" sz="2400" i="0" dirty="0" smtClean="0">
                <a:solidFill>
                  <a:schemeClr val="tx1"/>
                </a:solidFill>
              </a:rPr>
              <a:t>Gastrostomy</a:t>
            </a:r>
          </a:p>
          <a:p>
            <a:pPr marL="800100" lvl="1" indent="-342900">
              <a:lnSpc>
                <a:spcPct val="90000"/>
              </a:lnSpc>
              <a:buFont typeface="Arial" pitchFamily="34" charset="0"/>
              <a:buChar char="•"/>
            </a:pPr>
            <a:r>
              <a:rPr lang="en-US" sz="2400" i="0" dirty="0" smtClean="0">
                <a:solidFill>
                  <a:schemeClr val="tx1"/>
                </a:solidFill>
              </a:rPr>
              <a:t>PEG (percutaneous endoscopic gastrostomy)</a:t>
            </a:r>
          </a:p>
          <a:p>
            <a:pPr marL="800100" lvl="1" indent="-342900">
              <a:lnSpc>
                <a:spcPct val="90000"/>
              </a:lnSpc>
              <a:buFont typeface="Arial" pitchFamily="34" charset="0"/>
              <a:buChar char="•"/>
            </a:pPr>
            <a:r>
              <a:rPr lang="en-US" sz="2400" i="0" dirty="0" smtClean="0">
                <a:solidFill>
                  <a:schemeClr val="tx1"/>
                </a:solidFill>
              </a:rPr>
              <a:t>RIG ( radiological inserted gastrostomy )</a:t>
            </a:r>
          </a:p>
          <a:p>
            <a:pPr marL="800100" lvl="1" indent="-342900">
              <a:lnSpc>
                <a:spcPct val="90000"/>
              </a:lnSpc>
              <a:buFont typeface="Arial" pitchFamily="34" charset="0"/>
              <a:buChar char="•"/>
            </a:pPr>
            <a:r>
              <a:rPr lang="en-US" sz="2400" i="0" dirty="0" smtClean="0">
                <a:solidFill>
                  <a:schemeClr val="tx1"/>
                </a:solidFill>
              </a:rPr>
              <a:t>Surgical </a:t>
            </a:r>
            <a:r>
              <a:rPr lang="en-US" sz="2400" i="0" dirty="0" smtClean="0">
                <a:solidFill>
                  <a:schemeClr val="tx1"/>
                </a:solidFill>
              </a:rPr>
              <a:t>gastrostomy</a:t>
            </a:r>
            <a:endParaRPr lang="en-US" sz="2400" i="0" dirty="0" smtClean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US" sz="2400" i="0" dirty="0" err="1" smtClean="0">
                <a:solidFill>
                  <a:schemeClr val="tx1"/>
                </a:solidFill>
              </a:rPr>
              <a:t>Jejunostomy</a:t>
            </a:r>
            <a:endParaRPr lang="en-US" sz="2400" i="0" dirty="0" smtClean="0">
              <a:solidFill>
                <a:schemeClr val="tx1"/>
              </a:solidFill>
            </a:endParaRPr>
          </a:p>
          <a:p>
            <a:pPr marL="800100" lvl="1" indent="-342900">
              <a:lnSpc>
                <a:spcPct val="90000"/>
              </a:lnSpc>
              <a:buFont typeface="Arial" pitchFamily="34" charset="0"/>
              <a:buChar char="•"/>
            </a:pPr>
            <a:r>
              <a:rPr lang="en-US" sz="2400" i="0" dirty="0" smtClean="0">
                <a:solidFill>
                  <a:schemeClr val="tx1"/>
                </a:solidFill>
              </a:rPr>
              <a:t>RIJ</a:t>
            </a:r>
          </a:p>
          <a:p>
            <a:pPr marL="800100" lvl="1" indent="-342900">
              <a:lnSpc>
                <a:spcPct val="90000"/>
              </a:lnSpc>
              <a:buFont typeface="Arial" pitchFamily="34" charset="0"/>
              <a:buChar char="•"/>
            </a:pPr>
            <a:r>
              <a:rPr lang="en-US" sz="2400" i="0" dirty="0" smtClean="0">
                <a:solidFill>
                  <a:schemeClr val="tx1"/>
                </a:solidFill>
              </a:rPr>
              <a:t>Surgical </a:t>
            </a:r>
            <a:r>
              <a:rPr lang="en-US" sz="2400" i="0" dirty="0" err="1" smtClean="0">
                <a:solidFill>
                  <a:schemeClr val="tx1"/>
                </a:solidFill>
              </a:rPr>
              <a:t>jejunostomy</a:t>
            </a:r>
            <a:endParaRPr lang="en-US" sz="2400" i="0" dirty="0" smtClean="0">
              <a:solidFill>
                <a:schemeClr val="tx1"/>
              </a:solidFill>
            </a:endParaRPr>
          </a:p>
          <a:p>
            <a:pPr marL="400050">
              <a:lnSpc>
                <a:spcPct val="90000"/>
              </a:lnSpc>
              <a:buFont typeface="Arial" pitchFamily="34" charset="0"/>
              <a:buChar char="•"/>
            </a:pPr>
            <a:r>
              <a:rPr lang="en-US" sz="2400" i="0" dirty="0" smtClean="0">
                <a:solidFill>
                  <a:schemeClr val="tx1"/>
                </a:solidFill>
              </a:rPr>
              <a:t>Distal feeding </a:t>
            </a:r>
          </a:p>
        </p:txBody>
      </p:sp>
    </p:spTree>
    <p:extLst>
      <p:ext uri="{BB962C8B-B14F-4D97-AF65-F5344CB8AC3E}">
        <p14:creationId xmlns:p14="http://schemas.microsoft.com/office/powerpoint/2010/main" val="3364107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sz="3600" dirty="0" smtClean="0"/>
              <a:t>Routes &amp; methods of feeding</a:t>
            </a:r>
            <a:endParaRPr lang="en-US" sz="3600" dirty="0"/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1628800"/>
            <a:ext cx="4223916" cy="4413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6452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sz="3600" dirty="0" smtClean="0"/>
              <a:t>Routes &amp; methods of feeding</a:t>
            </a:r>
            <a:endParaRPr lang="en-US" sz="3600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1196752"/>
            <a:ext cx="5182176" cy="5487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6529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sz="3600" dirty="0" smtClean="0"/>
              <a:t>Routes &amp; methods of feeding</a:t>
            </a:r>
            <a:endParaRPr lang="ko-KR" altLang="en-US" sz="3200" dirty="0"/>
          </a:p>
        </p:txBody>
      </p:sp>
      <p:sp>
        <p:nvSpPr>
          <p:cNvPr id="4" name="مستطيل ذو زاوية واحدة مخدوشة 3"/>
          <p:cNvSpPr/>
          <p:nvPr/>
        </p:nvSpPr>
        <p:spPr>
          <a:xfrm flipH="1" flipV="1">
            <a:off x="0" y="1052736"/>
            <a:ext cx="9144000" cy="5805264"/>
          </a:xfrm>
          <a:custGeom>
            <a:avLst/>
            <a:gdLst>
              <a:gd name="connsiteX0" fmla="*/ 0 w 9144000"/>
              <a:gd name="connsiteY0" fmla="*/ 0 h 5805264"/>
              <a:gd name="connsiteX1" fmla="*/ 7155349 w 9144000"/>
              <a:gd name="connsiteY1" fmla="*/ 0 h 5805264"/>
              <a:gd name="connsiteX2" fmla="*/ 9144000 w 9144000"/>
              <a:gd name="connsiteY2" fmla="*/ 1988651 h 5805264"/>
              <a:gd name="connsiteX3" fmla="*/ 9144000 w 9144000"/>
              <a:gd name="connsiteY3" fmla="*/ 5805264 h 5805264"/>
              <a:gd name="connsiteX4" fmla="*/ 0 w 9144000"/>
              <a:gd name="connsiteY4" fmla="*/ 5805264 h 5805264"/>
              <a:gd name="connsiteX5" fmla="*/ 0 w 9144000"/>
              <a:gd name="connsiteY5" fmla="*/ 0 h 5805264"/>
              <a:gd name="connsiteX0" fmla="*/ 0 w 9159240"/>
              <a:gd name="connsiteY0" fmla="*/ 0 h 5805264"/>
              <a:gd name="connsiteX1" fmla="*/ 7155349 w 9159240"/>
              <a:gd name="connsiteY1" fmla="*/ 0 h 5805264"/>
              <a:gd name="connsiteX2" fmla="*/ 9159240 w 9159240"/>
              <a:gd name="connsiteY2" fmla="*/ 678011 h 5805264"/>
              <a:gd name="connsiteX3" fmla="*/ 9144000 w 9159240"/>
              <a:gd name="connsiteY3" fmla="*/ 5805264 h 5805264"/>
              <a:gd name="connsiteX4" fmla="*/ 0 w 9159240"/>
              <a:gd name="connsiteY4" fmla="*/ 5805264 h 5805264"/>
              <a:gd name="connsiteX5" fmla="*/ 0 w 9159240"/>
              <a:gd name="connsiteY5" fmla="*/ 0 h 5805264"/>
              <a:gd name="connsiteX0" fmla="*/ 0 w 9159240"/>
              <a:gd name="connsiteY0" fmla="*/ 0 h 5805264"/>
              <a:gd name="connsiteX1" fmla="*/ 7231549 w 9159240"/>
              <a:gd name="connsiteY1" fmla="*/ 0 h 5805264"/>
              <a:gd name="connsiteX2" fmla="*/ 9159240 w 9159240"/>
              <a:gd name="connsiteY2" fmla="*/ 678011 h 5805264"/>
              <a:gd name="connsiteX3" fmla="*/ 9144000 w 9159240"/>
              <a:gd name="connsiteY3" fmla="*/ 5805264 h 5805264"/>
              <a:gd name="connsiteX4" fmla="*/ 0 w 9159240"/>
              <a:gd name="connsiteY4" fmla="*/ 5805264 h 5805264"/>
              <a:gd name="connsiteX5" fmla="*/ 0 w 9159240"/>
              <a:gd name="connsiteY5" fmla="*/ 0 h 5805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9240" h="5805264">
                <a:moveTo>
                  <a:pt x="0" y="0"/>
                </a:moveTo>
                <a:lnTo>
                  <a:pt x="7231549" y="0"/>
                </a:lnTo>
                <a:lnTo>
                  <a:pt x="9159240" y="678011"/>
                </a:lnTo>
                <a:lnTo>
                  <a:pt x="9144000" y="5805264"/>
                </a:lnTo>
                <a:lnTo>
                  <a:pt x="0" y="5805264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مستطيل 2"/>
          <p:cNvSpPr/>
          <p:nvPr/>
        </p:nvSpPr>
        <p:spPr>
          <a:xfrm>
            <a:off x="35496" y="908720"/>
            <a:ext cx="9108504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4000" dirty="0" smtClean="0">
                <a:latin typeface="+mj-lt"/>
              </a:rPr>
              <a:t>Indications </a:t>
            </a: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3200" dirty="0" smtClean="0">
                <a:latin typeface="+mj-lt"/>
              </a:rPr>
              <a:t>Oral </a:t>
            </a:r>
            <a:r>
              <a:rPr lang="en-US" sz="3200" dirty="0">
                <a:latin typeface="+mj-lt"/>
              </a:rPr>
              <a:t>intake &lt; 50% of </a:t>
            </a:r>
            <a:r>
              <a:rPr lang="en-US" sz="3200" dirty="0" smtClean="0">
                <a:latin typeface="+mj-lt"/>
              </a:rPr>
              <a:t>required need </a:t>
            </a:r>
            <a:r>
              <a:rPr lang="en-US" sz="3200" dirty="0">
                <a:latin typeface="+mj-lt"/>
              </a:rPr>
              <a:t>for the previous 7-10 </a:t>
            </a:r>
            <a:r>
              <a:rPr lang="en-US" sz="3200" dirty="0" smtClean="0">
                <a:latin typeface="+mj-lt"/>
              </a:rPr>
              <a:t>days.</a:t>
            </a: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3200" dirty="0" smtClean="0">
                <a:latin typeface="+mj-lt"/>
              </a:rPr>
              <a:t>Dysphagia /chewing problem ( strokes, brain </a:t>
            </a:r>
            <a:r>
              <a:rPr lang="en-US" sz="3200" dirty="0" smtClean="0">
                <a:latin typeface="+mj-lt"/>
              </a:rPr>
              <a:t>tumor head </a:t>
            </a:r>
            <a:r>
              <a:rPr lang="en-US" sz="3200" dirty="0" smtClean="0">
                <a:latin typeface="+mj-lt"/>
              </a:rPr>
              <a:t>injuries).</a:t>
            </a:r>
            <a:endParaRPr lang="en-US" sz="3200" dirty="0">
              <a:latin typeface="+mj-lt"/>
            </a:endParaRP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3200" dirty="0" smtClean="0">
                <a:latin typeface="+mj-lt"/>
              </a:rPr>
              <a:t>Major burns.</a:t>
            </a: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3200" dirty="0" smtClean="0">
                <a:latin typeface="+mj-lt"/>
              </a:rPr>
              <a:t>Low </a:t>
            </a:r>
            <a:r>
              <a:rPr lang="en-US" sz="3200" dirty="0">
                <a:latin typeface="+mj-lt"/>
              </a:rPr>
              <a:t>output GIT fistulas (&lt; </a:t>
            </a:r>
            <a:r>
              <a:rPr lang="en-US" sz="3200" dirty="0" smtClean="0">
                <a:latin typeface="+mj-lt"/>
              </a:rPr>
              <a:t>500 ml/day</a:t>
            </a:r>
            <a:r>
              <a:rPr lang="en-US" sz="3200" dirty="0">
                <a:latin typeface="+mj-lt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3221839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sz="3600" dirty="0" smtClean="0"/>
              <a:t>Routes &amp; methods of feeding</a:t>
            </a:r>
            <a:endParaRPr lang="ko-KR" altLang="en-US" sz="3200" dirty="0"/>
          </a:p>
        </p:txBody>
      </p:sp>
      <p:sp>
        <p:nvSpPr>
          <p:cNvPr id="4" name="مستطيل ذو زاوية واحدة مخدوشة 3"/>
          <p:cNvSpPr/>
          <p:nvPr/>
        </p:nvSpPr>
        <p:spPr>
          <a:xfrm flipH="1" flipV="1">
            <a:off x="0" y="1052736"/>
            <a:ext cx="9144000" cy="5805264"/>
          </a:xfrm>
          <a:custGeom>
            <a:avLst/>
            <a:gdLst>
              <a:gd name="connsiteX0" fmla="*/ 0 w 9144000"/>
              <a:gd name="connsiteY0" fmla="*/ 0 h 5805264"/>
              <a:gd name="connsiteX1" fmla="*/ 7155349 w 9144000"/>
              <a:gd name="connsiteY1" fmla="*/ 0 h 5805264"/>
              <a:gd name="connsiteX2" fmla="*/ 9144000 w 9144000"/>
              <a:gd name="connsiteY2" fmla="*/ 1988651 h 5805264"/>
              <a:gd name="connsiteX3" fmla="*/ 9144000 w 9144000"/>
              <a:gd name="connsiteY3" fmla="*/ 5805264 h 5805264"/>
              <a:gd name="connsiteX4" fmla="*/ 0 w 9144000"/>
              <a:gd name="connsiteY4" fmla="*/ 5805264 h 5805264"/>
              <a:gd name="connsiteX5" fmla="*/ 0 w 9144000"/>
              <a:gd name="connsiteY5" fmla="*/ 0 h 5805264"/>
              <a:gd name="connsiteX0" fmla="*/ 0 w 9159240"/>
              <a:gd name="connsiteY0" fmla="*/ 0 h 5805264"/>
              <a:gd name="connsiteX1" fmla="*/ 7155349 w 9159240"/>
              <a:gd name="connsiteY1" fmla="*/ 0 h 5805264"/>
              <a:gd name="connsiteX2" fmla="*/ 9159240 w 9159240"/>
              <a:gd name="connsiteY2" fmla="*/ 678011 h 5805264"/>
              <a:gd name="connsiteX3" fmla="*/ 9144000 w 9159240"/>
              <a:gd name="connsiteY3" fmla="*/ 5805264 h 5805264"/>
              <a:gd name="connsiteX4" fmla="*/ 0 w 9159240"/>
              <a:gd name="connsiteY4" fmla="*/ 5805264 h 5805264"/>
              <a:gd name="connsiteX5" fmla="*/ 0 w 9159240"/>
              <a:gd name="connsiteY5" fmla="*/ 0 h 5805264"/>
              <a:gd name="connsiteX0" fmla="*/ 0 w 9159240"/>
              <a:gd name="connsiteY0" fmla="*/ 0 h 5805264"/>
              <a:gd name="connsiteX1" fmla="*/ 7231549 w 9159240"/>
              <a:gd name="connsiteY1" fmla="*/ 0 h 5805264"/>
              <a:gd name="connsiteX2" fmla="*/ 9159240 w 9159240"/>
              <a:gd name="connsiteY2" fmla="*/ 678011 h 5805264"/>
              <a:gd name="connsiteX3" fmla="*/ 9144000 w 9159240"/>
              <a:gd name="connsiteY3" fmla="*/ 5805264 h 5805264"/>
              <a:gd name="connsiteX4" fmla="*/ 0 w 9159240"/>
              <a:gd name="connsiteY4" fmla="*/ 5805264 h 5805264"/>
              <a:gd name="connsiteX5" fmla="*/ 0 w 9159240"/>
              <a:gd name="connsiteY5" fmla="*/ 0 h 5805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9240" h="5805264">
                <a:moveTo>
                  <a:pt x="0" y="0"/>
                </a:moveTo>
                <a:lnTo>
                  <a:pt x="7231549" y="0"/>
                </a:lnTo>
                <a:lnTo>
                  <a:pt x="9159240" y="678011"/>
                </a:lnTo>
                <a:lnTo>
                  <a:pt x="9144000" y="5805264"/>
                </a:lnTo>
                <a:lnTo>
                  <a:pt x="0" y="5805264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مستطيل 2"/>
          <p:cNvSpPr/>
          <p:nvPr/>
        </p:nvSpPr>
        <p:spPr>
          <a:xfrm>
            <a:off x="35496" y="861675"/>
            <a:ext cx="9145016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4000" dirty="0" smtClean="0">
                <a:latin typeface="+mj-lt"/>
              </a:rPr>
              <a:t>Contraindications </a:t>
            </a: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3200" dirty="0">
                <a:latin typeface="+mj-lt"/>
              </a:rPr>
              <a:t>Mechanical obstruction of GIT</a:t>
            </a: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3200" dirty="0" smtClean="0">
                <a:latin typeface="+mj-lt"/>
              </a:rPr>
              <a:t>Prolonged </a:t>
            </a:r>
            <a:r>
              <a:rPr lang="en-US" sz="3200" dirty="0">
                <a:latin typeface="+mj-lt"/>
              </a:rPr>
              <a:t>ileus</a:t>
            </a: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3200" dirty="0" smtClean="0">
                <a:latin typeface="+mj-lt"/>
              </a:rPr>
              <a:t>Severe </a:t>
            </a:r>
            <a:r>
              <a:rPr lang="en-US" sz="3200" dirty="0">
                <a:latin typeface="+mj-lt"/>
              </a:rPr>
              <a:t>GI hemorrhage</a:t>
            </a: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3200" dirty="0" smtClean="0">
                <a:latin typeface="+mj-lt"/>
              </a:rPr>
              <a:t>Severe </a:t>
            </a:r>
            <a:r>
              <a:rPr lang="en-US" sz="3200" dirty="0">
                <a:latin typeface="+mj-lt"/>
              </a:rPr>
              <a:t>diarrhea</a:t>
            </a: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3200" dirty="0" smtClean="0">
                <a:latin typeface="+mj-lt"/>
              </a:rPr>
              <a:t>Intractable </a:t>
            </a:r>
            <a:r>
              <a:rPr lang="en-US" sz="3200" dirty="0">
                <a:latin typeface="+mj-lt"/>
              </a:rPr>
              <a:t>vomiting</a:t>
            </a: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3200" dirty="0" smtClean="0">
                <a:latin typeface="+mj-lt"/>
              </a:rPr>
              <a:t>High </a:t>
            </a:r>
            <a:r>
              <a:rPr lang="en-US" sz="3200" dirty="0">
                <a:latin typeface="+mj-lt"/>
              </a:rPr>
              <a:t>output GIT </a:t>
            </a:r>
            <a:r>
              <a:rPr lang="en-US" sz="3200" dirty="0" smtClean="0">
                <a:latin typeface="+mj-lt"/>
              </a:rPr>
              <a:t>fistula (&gt;</a:t>
            </a:r>
            <a:r>
              <a:rPr lang="en-US" sz="3200" dirty="0">
                <a:latin typeface="+mj-lt"/>
              </a:rPr>
              <a:t>500ml/day</a:t>
            </a:r>
            <a:r>
              <a:rPr lang="en-US" sz="3200" dirty="0" smtClean="0">
                <a:latin typeface="+mj-lt"/>
              </a:rPr>
              <a:t>)</a:t>
            </a:r>
            <a:endParaRPr lang="en-US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60893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ذو زاوية واحدة مخدوشة 3"/>
          <p:cNvSpPr/>
          <p:nvPr/>
        </p:nvSpPr>
        <p:spPr>
          <a:xfrm flipH="1" flipV="1">
            <a:off x="0" y="1052736"/>
            <a:ext cx="9144000" cy="5805264"/>
          </a:xfrm>
          <a:custGeom>
            <a:avLst/>
            <a:gdLst>
              <a:gd name="connsiteX0" fmla="*/ 0 w 9144000"/>
              <a:gd name="connsiteY0" fmla="*/ 0 h 5805264"/>
              <a:gd name="connsiteX1" fmla="*/ 7155349 w 9144000"/>
              <a:gd name="connsiteY1" fmla="*/ 0 h 5805264"/>
              <a:gd name="connsiteX2" fmla="*/ 9144000 w 9144000"/>
              <a:gd name="connsiteY2" fmla="*/ 1988651 h 5805264"/>
              <a:gd name="connsiteX3" fmla="*/ 9144000 w 9144000"/>
              <a:gd name="connsiteY3" fmla="*/ 5805264 h 5805264"/>
              <a:gd name="connsiteX4" fmla="*/ 0 w 9144000"/>
              <a:gd name="connsiteY4" fmla="*/ 5805264 h 5805264"/>
              <a:gd name="connsiteX5" fmla="*/ 0 w 9144000"/>
              <a:gd name="connsiteY5" fmla="*/ 0 h 5805264"/>
              <a:gd name="connsiteX0" fmla="*/ 0 w 9159240"/>
              <a:gd name="connsiteY0" fmla="*/ 0 h 5805264"/>
              <a:gd name="connsiteX1" fmla="*/ 7155349 w 9159240"/>
              <a:gd name="connsiteY1" fmla="*/ 0 h 5805264"/>
              <a:gd name="connsiteX2" fmla="*/ 9159240 w 9159240"/>
              <a:gd name="connsiteY2" fmla="*/ 678011 h 5805264"/>
              <a:gd name="connsiteX3" fmla="*/ 9144000 w 9159240"/>
              <a:gd name="connsiteY3" fmla="*/ 5805264 h 5805264"/>
              <a:gd name="connsiteX4" fmla="*/ 0 w 9159240"/>
              <a:gd name="connsiteY4" fmla="*/ 5805264 h 5805264"/>
              <a:gd name="connsiteX5" fmla="*/ 0 w 9159240"/>
              <a:gd name="connsiteY5" fmla="*/ 0 h 5805264"/>
              <a:gd name="connsiteX0" fmla="*/ 0 w 9159240"/>
              <a:gd name="connsiteY0" fmla="*/ 0 h 5805264"/>
              <a:gd name="connsiteX1" fmla="*/ 7231549 w 9159240"/>
              <a:gd name="connsiteY1" fmla="*/ 0 h 5805264"/>
              <a:gd name="connsiteX2" fmla="*/ 9159240 w 9159240"/>
              <a:gd name="connsiteY2" fmla="*/ 678011 h 5805264"/>
              <a:gd name="connsiteX3" fmla="*/ 9144000 w 9159240"/>
              <a:gd name="connsiteY3" fmla="*/ 5805264 h 5805264"/>
              <a:gd name="connsiteX4" fmla="*/ 0 w 9159240"/>
              <a:gd name="connsiteY4" fmla="*/ 5805264 h 5805264"/>
              <a:gd name="connsiteX5" fmla="*/ 0 w 9159240"/>
              <a:gd name="connsiteY5" fmla="*/ 0 h 5805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9240" h="5805264">
                <a:moveTo>
                  <a:pt x="0" y="0"/>
                </a:moveTo>
                <a:lnTo>
                  <a:pt x="7231549" y="0"/>
                </a:lnTo>
                <a:lnTo>
                  <a:pt x="9159240" y="678011"/>
                </a:lnTo>
                <a:lnTo>
                  <a:pt x="9144000" y="5805264"/>
                </a:lnTo>
                <a:lnTo>
                  <a:pt x="0" y="5805264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مربع نص 2"/>
          <p:cNvSpPr txBox="1"/>
          <p:nvPr/>
        </p:nvSpPr>
        <p:spPr>
          <a:xfrm>
            <a:off x="323528" y="1260049"/>
            <a:ext cx="29686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+mj-lt"/>
              </a:rPr>
              <a:t>COMPLICATIONS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72210" y1="13111" x2="97370" y2="11800"/>
                        <a14:foregroundMark x1="63397" y1="10369" x2="63397" y2="10369"/>
                        <a14:foregroundMark x1="63397" y1="10369" x2="36034" y2="10727"/>
                        <a14:foregroundMark x1="27363" y1="11800" x2="28003" y2="11800"/>
                        <a14:foregroundMark x1="28358" y1="11800" x2="28358" y2="118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718" y="1772816"/>
            <a:ext cx="8090730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제목 1"/>
          <p:cNvSpPr>
            <a:spLocks noGrp="1"/>
          </p:cNvSpPr>
          <p:nvPr>
            <p:ph type="title"/>
          </p:nvPr>
        </p:nvSpPr>
        <p:spPr>
          <a:xfrm>
            <a:off x="395536" y="111812"/>
            <a:ext cx="7661196" cy="796908"/>
          </a:xfrm>
        </p:spPr>
        <p:txBody>
          <a:bodyPr>
            <a:normAutofit/>
          </a:bodyPr>
          <a:lstStyle/>
          <a:p>
            <a:r>
              <a:rPr lang="en-US" altLang="en-US" sz="3600" dirty="0" smtClean="0"/>
              <a:t>Routes &amp; methods of feeding</a:t>
            </a:r>
            <a:endParaRPr lang="ko-KR" altLang="en-US" sz="3600" dirty="0"/>
          </a:p>
        </p:txBody>
      </p:sp>
    </p:spTree>
    <p:extLst>
      <p:ext uri="{BB962C8B-B14F-4D97-AF65-F5344CB8AC3E}">
        <p14:creationId xmlns:p14="http://schemas.microsoft.com/office/powerpoint/2010/main" val="2824080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صر نائب للمحتوى 1"/>
          <p:cNvSpPr>
            <a:spLocks noGrp="1"/>
          </p:cNvSpPr>
          <p:nvPr>
            <p:ph idx="1"/>
          </p:nvPr>
        </p:nvSpPr>
        <p:spPr>
          <a:xfrm>
            <a:off x="179512" y="1355626"/>
            <a:ext cx="8712968" cy="4881686"/>
          </a:xfrm>
        </p:spPr>
        <p:txBody>
          <a:bodyPr>
            <a:normAutofit fontScale="77500" lnSpcReduction="20000"/>
          </a:bodyPr>
          <a:lstStyle/>
          <a:p>
            <a:r>
              <a:rPr lang="en-US" altLang="en-US" sz="3500" b="1" i="0" dirty="0">
                <a:solidFill>
                  <a:schemeClr val="tx1"/>
                </a:solidFill>
              </a:rPr>
              <a:t>PARENTERAL </a:t>
            </a:r>
            <a:r>
              <a:rPr lang="en-US" altLang="en-US" sz="3500" b="1" i="0" dirty="0" smtClean="0">
                <a:solidFill>
                  <a:schemeClr val="tx1"/>
                </a:solidFill>
              </a:rPr>
              <a:t>FEEDING</a:t>
            </a: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en-US" sz="3200" i="0" dirty="0" smtClean="0">
                <a:solidFill>
                  <a:schemeClr val="tx1"/>
                </a:solidFill>
              </a:rPr>
              <a:t>Delivery </a:t>
            </a:r>
            <a:r>
              <a:rPr lang="en-US" altLang="en-US" sz="3200" i="0" dirty="0">
                <a:solidFill>
                  <a:schemeClr val="tx1"/>
                </a:solidFill>
              </a:rPr>
              <a:t>of all nutritional requirements by IV route </a:t>
            </a:r>
            <a:r>
              <a:rPr lang="en-US" altLang="en-US" sz="3200" i="0" dirty="0" smtClean="0">
                <a:solidFill>
                  <a:schemeClr val="tx1"/>
                </a:solidFill>
              </a:rPr>
              <a:t>without     use </a:t>
            </a:r>
            <a:r>
              <a:rPr lang="en-US" altLang="en-US" sz="3200" i="0" dirty="0">
                <a:solidFill>
                  <a:schemeClr val="tx1"/>
                </a:solidFill>
              </a:rPr>
              <a:t>of GIT (bypass GIT)</a:t>
            </a: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en-US" sz="3200" i="0" dirty="0">
                <a:solidFill>
                  <a:schemeClr val="tx1"/>
                </a:solidFill>
              </a:rPr>
              <a:t>Sterile liquid chemical formula contains all the carbohydrates, </a:t>
            </a:r>
            <a:r>
              <a:rPr lang="en-US" altLang="en-US" sz="3200" i="0" dirty="0" smtClean="0">
                <a:solidFill>
                  <a:schemeClr val="tx1"/>
                </a:solidFill>
              </a:rPr>
              <a:t>protein</a:t>
            </a:r>
            <a:r>
              <a:rPr lang="en-US" altLang="en-US" sz="3200" i="0" dirty="0">
                <a:solidFill>
                  <a:schemeClr val="tx1"/>
                </a:solidFill>
              </a:rPr>
              <a:t>, </a:t>
            </a:r>
            <a:r>
              <a:rPr lang="en-US" altLang="en-US" sz="3200" i="0" dirty="0" smtClean="0">
                <a:solidFill>
                  <a:schemeClr val="tx1"/>
                </a:solidFill>
              </a:rPr>
              <a:t>fat</a:t>
            </a:r>
            <a:r>
              <a:rPr lang="en-US" altLang="en-US" sz="3200" i="0" dirty="0">
                <a:solidFill>
                  <a:schemeClr val="tx1"/>
                </a:solidFill>
              </a:rPr>
              <a:t>, </a:t>
            </a:r>
            <a:r>
              <a:rPr lang="en-US" altLang="en-US" sz="3200" i="0" dirty="0" smtClean="0">
                <a:solidFill>
                  <a:schemeClr val="tx1"/>
                </a:solidFill>
              </a:rPr>
              <a:t>vitamins</a:t>
            </a:r>
            <a:r>
              <a:rPr lang="en-US" altLang="en-US" sz="3200" i="0" dirty="0">
                <a:solidFill>
                  <a:schemeClr val="tx1"/>
                </a:solidFill>
              </a:rPr>
              <a:t>, minerals, and other nutrients needed. </a:t>
            </a:r>
            <a:endParaRPr lang="en-US" altLang="en-US" sz="3200" i="0" dirty="0" smtClean="0">
              <a:solidFill>
                <a:schemeClr val="tx1"/>
              </a:solidFill>
            </a:endParaRP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en-US" sz="3200" i="0" dirty="0" smtClean="0">
                <a:solidFill>
                  <a:schemeClr val="tx1"/>
                </a:solidFill>
              </a:rPr>
              <a:t>May </a:t>
            </a:r>
            <a:r>
              <a:rPr lang="en-US" altLang="en-US" sz="3200" i="0" dirty="0">
                <a:solidFill>
                  <a:schemeClr val="tx1"/>
                </a:solidFill>
              </a:rPr>
              <a:t>be delivered via :</a:t>
            </a:r>
          </a:p>
          <a:p>
            <a:pPr lvl="5">
              <a:lnSpc>
                <a:spcPct val="150000"/>
              </a:lnSpc>
              <a:buFont typeface="Courier New" pitchFamily="49" charset="0"/>
              <a:buChar char="o"/>
            </a:pPr>
            <a:r>
              <a:rPr lang="en-US" altLang="en-US" sz="3200" i="0" dirty="0" smtClean="0">
                <a:latin typeface="+mj-lt"/>
              </a:rPr>
              <a:t> Central </a:t>
            </a:r>
            <a:r>
              <a:rPr lang="en-US" altLang="en-US" sz="3200" i="0" dirty="0">
                <a:latin typeface="+mj-lt"/>
              </a:rPr>
              <a:t>line</a:t>
            </a:r>
          </a:p>
          <a:p>
            <a:pPr lvl="5">
              <a:lnSpc>
                <a:spcPct val="150000"/>
              </a:lnSpc>
              <a:buFont typeface="Courier New" pitchFamily="49" charset="0"/>
              <a:buChar char="o"/>
            </a:pPr>
            <a:r>
              <a:rPr lang="en-US" altLang="en-US" sz="3200" i="0" dirty="0" smtClean="0">
                <a:latin typeface="+mj-lt"/>
              </a:rPr>
              <a:t> Peripheral </a:t>
            </a:r>
            <a:r>
              <a:rPr lang="en-US" altLang="en-US" sz="3200" i="0" dirty="0">
                <a:latin typeface="+mj-lt"/>
              </a:rPr>
              <a:t>line</a:t>
            </a:r>
            <a:endParaRPr lang="en-US" sz="3200" b="1" dirty="0">
              <a:latin typeface="+mj-lt"/>
            </a:endParaRPr>
          </a:p>
        </p:txBody>
      </p:sp>
      <p:sp>
        <p:nvSpPr>
          <p:cNvPr id="11" name="مخطط انسيابي: قرار 3"/>
          <p:cNvSpPr/>
          <p:nvPr/>
        </p:nvSpPr>
        <p:spPr>
          <a:xfrm>
            <a:off x="7468112" y="-6088"/>
            <a:ext cx="1675888" cy="1055607"/>
          </a:xfrm>
          <a:custGeom>
            <a:avLst/>
            <a:gdLst>
              <a:gd name="connsiteX0" fmla="*/ 0 w 10000"/>
              <a:gd name="connsiteY0" fmla="*/ 5000 h 10000"/>
              <a:gd name="connsiteX1" fmla="*/ 5000 w 10000"/>
              <a:gd name="connsiteY1" fmla="*/ 0 h 10000"/>
              <a:gd name="connsiteX2" fmla="*/ 10000 w 10000"/>
              <a:gd name="connsiteY2" fmla="*/ 5000 h 10000"/>
              <a:gd name="connsiteX3" fmla="*/ 5000 w 10000"/>
              <a:gd name="connsiteY3" fmla="*/ 10000 h 10000"/>
              <a:gd name="connsiteX4" fmla="*/ 0 w 10000"/>
              <a:gd name="connsiteY4" fmla="*/ 5000 h 10000"/>
              <a:gd name="connsiteX0" fmla="*/ 0 w 10000"/>
              <a:gd name="connsiteY0" fmla="*/ 2889 h 7889"/>
              <a:gd name="connsiteX1" fmla="*/ 5081 w 10000"/>
              <a:gd name="connsiteY1" fmla="*/ 0 h 7889"/>
              <a:gd name="connsiteX2" fmla="*/ 10000 w 10000"/>
              <a:gd name="connsiteY2" fmla="*/ 2889 h 7889"/>
              <a:gd name="connsiteX3" fmla="*/ 5000 w 10000"/>
              <a:gd name="connsiteY3" fmla="*/ 7889 h 7889"/>
              <a:gd name="connsiteX4" fmla="*/ 0 w 10000"/>
              <a:gd name="connsiteY4" fmla="*/ 2889 h 7889"/>
              <a:gd name="connsiteX0" fmla="*/ 0 w 10000"/>
              <a:gd name="connsiteY0" fmla="*/ 3127 h 9465"/>
              <a:gd name="connsiteX1" fmla="*/ 5190 w 10000"/>
              <a:gd name="connsiteY1" fmla="*/ 0 h 9465"/>
              <a:gd name="connsiteX2" fmla="*/ 10000 w 10000"/>
              <a:gd name="connsiteY2" fmla="*/ 3127 h 9465"/>
              <a:gd name="connsiteX3" fmla="*/ 5000 w 10000"/>
              <a:gd name="connsiteY3" fmla="*/ 9465 h 9465"/>
              <a:gd name="connsiteX4" fmla="*/ 0 w 10000"/>
              <a:gd name="connsiteY4" fmla="*/ 3127 h 9465"/>
              <a:gd name="connsiteX0" fmla="*/ 0 w 14632"/>
              <a:gd name="connsiteY0" fmla="*/ 3304 h 14918"/>
              <a:gd name="connsiteX1" fmla="*/ 5190 w 14632"/>
              <a:gd name="connsiteY1" fmla="*/ 0 h 14918"/>
              <a:gd name="connsiteX2" fmla="*/ 10000 w 14632"/>
              <a:gd name="connsiteY2" fmla="*/ 3304 h 14918"/>
              <a:gd name="connsiteX3" fmla="*/ 14632 w 14632"/>
              <a:gd name="connsiteY3" fmla="*/ 14918 h 14918"/>
              <a:gd name="connsiteX4" fmla="*/ 0 w 14632"/>
              <a:gd name="connsiteY4" fmla="*/ 3304 h 14918"/>
              <a:gd name="connsiteX0" fmla="*/ 0 w 14632"/>
              <a:gd name="connsiteY0" fmla="*/ 4749 h 16363"/>
              <a:gd name="connsiteX1" fmla="*/ 5190 w 14632"/>
              <a:gd name="connsiteY1" fmla="*/ 1445 h 16363"/>
              <a:gd name="connsiteX2" fmla="*/ 14586 w 14632"/>
              <a:gd name="connsiteY2" fmla="*/ 0 h 16363"/>
              <a:gd name="connsiteX3" fmla="*/ 14632 w 14632"/>
              <a:gd name="connsiteY3" fmla="*/ 16363 h 16363"/>
              <a:gd name="connsiteX4" fmla="*/ 0 w 14632"/>
              <a:gd name="connsiteY4" fmla="*/ 4749 h 16363"/>
              <a:gd name="connsiteX0" fmla="*/ 0 w 14632"/>
              <a:gd name="connsiteY0" fmla="*/ 4749 h 16363"/>
              <a:gd name="connsiteX1" fmla="*/ 7415 w 14632"/>
              <a:gd name="connsiteY1" fmla="*/ 32 h 16363"/>
              <a:gd name="connsiteX2" fmla="*/ 14586 w 14632"/>
              <a:gd name="connsiteY2" fmla="*/ 0 h 16363"/>
              <a:gd name="connsiteX3" fmla="*/ 14632 w 14632"/>
              <a:gd name="connsiteY3" fmla="*/ 16363 h 16363"/>
              <a:gd name="connsiteX4" fmla="*/ 0 w 14632"/>
              <a:gd name="connsiteY4" fmla="*/ 4749 h 16363"/>
              <a:gd name="connsiteX0" fmla="*/ 0 w 14741"/>
              <a:gd name="connsiteY0" fmla="*/ 4692 h 16363"/>
              <a:gd name="connsiteX1" fmla="*/ 7524 w 14741"/>
              <a:gd name="connsiteY1" fmla="*/ 32 h 16363"/>
              <a:gd name="connsiteX2" fmla="*/ 14695 w 14741"/>
              <a:gd name="connsiteY2" fmla="*/ 0 h 16363"/>
              <a:gd name="connsiteX3" fmla="*/ 14741 w 14741"/>
              <a:gd name="connsiteY3" fmla="*/ 16363 h 16363"/>
              <a:gd name="connsiteX4" fmla="*/ 0 w 14741"/>
              <a:gd name="connsiteY4" fmla="*/ 4692 h 16363"/>
              <a:gd name="connsiteX0" fmla="*/ 0 w 14822"/>
              <a:gd name="connsiteY0" fmla="*/ 4692 h 16363"/>
              <a:gd name="connsiteX1" fmla="*/ 7605 w 14822"/>
              <a:gd name="connsiteY1" fmla="*/ 32 h 16363"/>
              <a:gd name="connsiteX2" fmla="*/ 14776 w 14822"/>
              <a:gd name="connsiteY2" fmla="*/ 0 h 16363"/>
              <a:gd name="connsiteX3" fmla="*/ 14822 w 14822"/>
              <a:gd name="connsiteY3" fmla="*/ 16363 h 16363"/>
              <a:gd name="connsiteX4" fmla="*/ 0 w 14822"/>
              <a:gd name="connsiteY4" fmla="*/ 4692 h 16363"/>
              <a:gd name="connsiteX0" fmla="*/ 0 w 14822"/>
              <a:gd name="connsiteY0" fmla="*/ 4692 h 16363"/>
              <a:gd name="connsiteX1" fmla="*/ 7605 w 14822"/>
              <a:gd name="connsiteY1" fmla="*/ 32 h 16363"/>
              <a:gd name="connsiteX2" fmla="*/ 14776 w 14822"/>
              <a:gd name="connsiteY2" fmla="*/ 0 h 16363"/>
              <a:gd name="connsiteX3" fmla="*/ 14822 w 14822"/>
              <a:gd name="connsiteY3" fmla="*/ 16363 h 16363"/>
              <a:gd name="connsiteX4" fmla="*/ 209 w 14822"/>
              <a:gd name="connsiteY4" fmla="*/ 4907 h 16363"/>
              <a:gd name="connsiteX5" fmla="*/ 0 w 14822"/>
              <a:gd name="connsiteY5" fmla="*/ 4692 h 16363"/>
              <a:gd name="connsiteX0" fmla="*/ 33 w 14855"/>
              <a:gd name="connsiteY0" fmla="*/ 4692 h 16363"/>
              <a:gd name="connsiteX1" fmla="*/ 7638 w 14855"/>
              <a:gd name="connsiteY1" fmla="*/ 32 h 16363"/>
              <a:gd name="connsiteX2" fmla="*/ 14809 w 14855"/>
              <a:gd name="connsiteY2" fmla="*/ 0 h 16363"/>
              <a:gd name="connsiteX3" fmla="*/ 14855 w 14855"/>
              <a:gd name="connsiteY3" fmla="*/ 16363 h 16363"/>
              <a:gd name="connsiteX4" fmla="*/ 242 w 14855"/>
              <a:gd name="connsiteY4" fmla="*/ 4907 h 16363"/>
              <a:gd name="connsiteX5" fmla="*/ 0 w 14855"/>
              <a:gd name="connsiteY5" fmla="*/ 11199 h 16363"/>
              <a:gd name="connsiteX6" fmla="*/ 33 w 14855"/>
              <a:gd name="connsiteY6" fmla="*/ 4692 h 16363"/>
              <a:gd name="connsiteX0" fmla="*/ 33 w 14855"/>
              <a:gd name="connsiteY0" fmla="*/ 4692 h 16363"/>
              <a:gd name="connsiteX1" fmla="*/ 7638 w 14855"/>
              <a:gd name="connsiteY1" fmla="*/ 32 h 16363"/>
              <a:gd name="connsiteX2" fmla="*/ 14809 w 14855"/>
              <a:gd name="connsiteY2" fmla="*/ 0 h 16363"/>
              <a:gd name="connsiteX3" fmla="*/ 14855 w 14855"/>
              <a:gd name="connsiteY3" fmla="*/ 16363 h 16363"/>
              <a:gd name="connsiteX4" fmla="*/ 182 w 14855"/>
              <a:gd name="connsiteY4" fmla="*/ 16004 h 16363"/>
              <a:gd name="connsiteX5" fmla="*/ 0 w 14855"/>
              <a:gd name="connsiteY5" fmla="*/ 11199 h 16363"/>
              <a:gd name="connsiteX6" fmla="*/ 33 w 14855"/>
              <a:gd name="connsiteY6" fmla="*/ 4692 h 16363"/>
              <a:gd name="connsiteX0" fmla="*/ 133 w 14855"/>
              <a:gd name="connsiteY0" fmla="*/ 127 h 16363"/>
              <a:gd name="connsiteX1" fmla="*/ 7638 w 14855"/>
              <a:gd name="connsiteY1" fmla="*/ 32 h 16363"/>
              <a:gd name="connsiteX2" fmla="*/ 14809 w 14855"/>
              <a:gd name="connsiteY2" fmla="*/ 0 h 16363"/>
              <a:gd name="connsiteX3" fmla="*/ 14855 w 14855"/>
              <a:gd name="connsiteY3" fmla="*/ 16363 h 16363"/>
              <a:gd name="connsiteX4" fmla="*/ 182 w 14855"/>
              <a:gd name="connsiteY4" fmla="*/ 16004 h 16363"/>
              <a:gd name="connsiteX5" fmla="*/ 0 w 14855"/>
              <a:gd name="connsiteY5" fmla="*/ 11199 h 16363"/>
              <a:gd name="connsiteX6" fmla="*/ 133 w 14855"/>
              <a:gd name="connsiteY6" fmla="*/ 127 h 16363"/>
              <a:gd name="connsiteX0" fmla="*/ 53 w 14775"/>
              <a:gd name="connsiteY0" fmla="*/ 127 h 16363"/>
              <a:gd name="connsiteX1" fmla="*/ 7558 w 14775"/>
              <a:gd name="connsiteY1" fmla="*/ 32 h 16363"/>
              <a:gd name="connsiteX2" fmla="*/ 14729 w 14775"/>
              <a:gd name="connsiteY2" fmla="*/ 0 h 16363"/>
              <a:gd name="connsiteX3" fmla="*/ 14775 w 14775"/>
              <a:gd name="connsiteY3" fmla="*/ 16363 h 16363"/>
              <a:gd name="connsiteX4" fmla="*/ 102 w 14775"/>
              <a:gd name="connsiteY4" fmla="*/ 16004 h 16363"/>
              <a:gd name="connsiteX5" fmla="*/ 0 w 14775"/>
              <a:gd name="connsiteY5" fmla="*/ 11031 h 16363"/>
              <a:gd name="connsiteX6" fmla="*/ 53 w 14775"/>
              <a:gd name="connsiteY6" fmla="*/ 127 h 16363"/>
              <a:gd name="connsiteX0" fmla="*/ 11 w 14733"/>
              <a:gd name="connsiteY0" fmla="*/ 127 h 16363"/>
              <a:gd name="connsiteX1" fmla="*/ 7516 w 14733"/>
              <a:gd name="connsiteY1" fmla="*/ 32 h 16363"/>
              <a:gd name="connsiteX2" fmla="*/ 14687 w 14733"/>
              <a:gd name="connsiteY2" fmla="*/ 0 h 16363"/>
              <a:gd name="connsiteX3" fmla="*/ 14733 w 14733"/>
              <a:gd name="connsiteY3" fmla="*/ 16363 h 16363"/>
              <a:gd name="connsiteX4" fmla="*/ 60 w 14733"/>
              <a:gd name="connsiteY4" fmla="*/ 16004 h 16363"/>
              <a:gd name="connsiteX5" fmla="*/ 38 w 14733"/>
              <a:gd name="connsiteY5" fmla="*/ 11073 h 16363"/>
              <a:gd name="connsiteX6" fmla="*/ 11 w 14733"/>
              <a:gd name="connsiteY6" fmla="*/ 127 h 16363"/>
              <a:gd name="connsiteX0" fmla="*/ 16 w 14738"/>
              <a:gd name="connsiteY0" fmla="*/ 127 h 16363"/>
              <a:gd name="connsiteX1" fmla="*/ 7521 w 14738"/>
              <a:gd name="connsiteY1" fmla="*/ 32 h 16363"/>
              <a:gd name="connsiteX2" fmla="*/ 14692 w 14738"/>
              <a:gd name="connsiteY2" fmla="*/ 0 h 16363"/>
              <a:gd name="connsiteX3" fmla="*/ 14738 w 14738"/>
              <a:gd name="connsiteY3" fmla="*/ 16363 h 16363"/>
              <a:gd name="connsiteX4" fmla="*/ 65 w 14738"/>
              <a:gd name="connsiteY4" fmla="*/ 16004 h 16363"/>
              <a:gd name="connsiteX5" fmla="*/ 43 w 14738"/>
              <a:gd name="connsiteY5" fmla="*/ 11073 h 16363"/>
              <a:gd name="connsiteX6" fmla="*/ 16 w 14738"/>
              <a:gd name="connsiteY6" fmla="*/ 127 h 16363"/>
              <a:gd name="connsiteX0" fmla="*/ 16 w 14738"/>
              <a:gd name="connsiteY0" fmla="*/ 95 h 16331"/>
              <a:gd name="connsiteX1" fmla="*/ 7521 w 14738"/>
              <a:gd name="connsiteY1" fmla="*/ 0 h 16331"/>
              <a:gd name="connsiteX2" fmla="*/ 14712 w 14738"/>
              <a:gd name="connsiteY2" fmla="*/ 10898 h 16331"/>
              <a:gd name="connsiteX3" fmla="*/ 14738 w 14738"/>
              <a:gd name="connsiteY3" fmla="*/ 16331 h 16331"/>
              <a:gd name="connsiteX4" fmla="*/ 65 w 14738"/>
              <a:gd name="connsiteY4" fmla="*/ 15972 h 16331"/>
              <a:gd name="connsiteX5" fmla="*/ 43 w 14738"/>
              <a:gd name="connsiteY5" fmla="*/ 11041 h 16331"/>
              <a:gd name="connsiteX6" fmla="*/ 16 w 14738"/>
              <a:gd name="connsiteY6" fmla="*/ 95 h 16331"/>
              <a:gd name="connsiteX0" fmla="*/ 7069 w 14696"/>
              <a:gd name="connsiteY0" fmla="*/ 11 h 16331"/>
              <a:gd name="connsiteX1" fmla="*/ 7479 w 14696"/>
              <a:gd name="connsiteY1" fmla="*/ 0 h 16331"/>
              <a:gd name="connsiteX2" fmla="*/ 14670 w 14696"/>
              <a:gd name="connsiteY2" fmla="*/ 10898 h 16331"/>
              <a:gd name="connsiteX3" fmla="*/ 14696 w 14696"/>
              <a:gd name="connsiteY3" fmla="*/ 16331 h 16331"/>
              <a:gd name="connsiteX4" fmla="*/ 23 w 14696"/>
              <a:gd name="connsiteY4" fmla="*/ 15972 h 16331"/>
              <a:gd name="connsiteX5" fmla="*/ 1 w 14696"/>
              <a:gd name="connsiteY5" fmla="*/ 11041 h 16331"/>
              <a:gd name="connsiteX6" fmla="*/ 7069 w 14696"/>
              <a:gd name="connsiteY6" fmla="*/ 11 h 16331"/>
              <a:gd name="connsiteX0" fmla="*/ 7069 w 14696"/>
              <a:gd name="connsiteY0" fmla="*/ 11 h 16331"/>
              <a:gd name="connsiteX1" fmla="*/ 7479 w 14696"/>
              <a:gd name="connsiteY1" fmla="*/ 0 h 16331"/>
              <a:gd name="connsiteX2" fmla="*/ 14670 w 14696"/>
              <a:gd name="connsiteY2" fmla="*/ 10898 h 16331"/>
              <a:gd name="connsiteX3" fmla="*/ 14696 w 14696"/>
              <a:gd name="connsiteY3" fmla="*/ 16331 h 16331"/>
              <a:gd name="connsiteX4" fmla="*/ 7882 w 14696"/>
              <a:gd name="connsiteY4" fmla="*/ 16140 h 16331"/>
              <a:gd name="connsiteX5" fmla="*/ 1 w 14696"/>
              <a:gd name="connsiteY5" fmla="*/ 11041 h 16331"/>
              <a:gd name="connsiteX6" fmla="*/ 7069 w 14696"/>
              <a:gd name="connsiteY6" fmla="*/ 11 h 16331"/>
              <a:gd name="connsiteX0" fmla="*/ 3 w 7630"/>
              <a:gd name="connsiteY0" fmla="*/ 11 h 16331"/>
              <a:gd name="connsiteX1" fmla="*/ 413 w 7630"/>
              <a:gd name="connsiteY1" fmla="*/ 0 h 16331"/>
              <a:gd name="connsiteX2" fmla="*/ 7604 w 7630"/>
              <a:gd name="connsiteY2" fmla="*/ 10898 h 16331"/>
              <a:gd name="connsiteX3" fmla="*/ 7630 w 7630"/>
              <a:gd name="connsiteY3" fmla="*/ 16331 h 16331"/>
              <a:gd name="connsiteX4" fmla="*/ 816 w 7630"/>
              <a:gd name="connsiteY4" fmla="*/ 16140 h 16331"/>
              <a:gd name="connsiteX5" fmla="*/ 432 w 7630"/>
              <a:gd name="connsiteY5" fmla="*/ 8528 h 16331"/>
              <a:gd name="connsiteX6" fmla="*/ 3 w 7630"/>
              <a:gd name="connsiteY6" fmla="*/ 11 h 16331"/>
              <a:gd name="connsiteX0" fmla="*/ 5 w 10001"/>
              <a:gd name="connsiteY0" fmla="*/ 7 h 10000"/>
              <a:gd name="connsiteX1" fmla="*/ 542 w 10001"/>
              <a:gd name="connsiteY1" fmla="*/ 0 h 10000"/>
              <a:gd name="connsiteX2" fmla="*/ 9967 w 10001"/>
              <a:gd name="connsiteY2" fmla="*/ 6673 h 10000"/>
              <a:gd name="connsiteX3" fmla="*/ 10001 w 10001"/>
              <a:gd name="connsiteY3" fmla="*/ 10000 h 10000"/>
              <a:gd name="connsiteX4" fmla="*/ 1070 w 10001"/>
              <a:gd name="connsiteY4" fmla="*/ 9883 h 10000"/>
              <a:gd name="connsiteX5" fmla="*/ 567 w 10001"/>
              <a:gd name="connsiteY5" fmla="*/ 5222 h 10000"/>
              <a:gd name="connsiteX6" fmla="*/ 5 w 10001"/>
              <a:gd name="connsiteY6" fmla="*/ 7 h 10000"/>
              <a:gd name="connsiteX0" fmla="*/ 0 w 9996"/>
              <a:gd name="connsiteY0" fmla="*/ 7 h 10000"/>
              <a:gd name="connsiteX1" fmla="*/ 537 w 9996"/>
              <a:gd name="connsiteY1" fmla="*/ 0 h 10000"/>
              <a:gd name="connsiteX2" fmla="*/ 9962 w 9996"/>
              <a:gd name="connsiteY2" fmla="*/ 6673 h 10000"/>
              <a:gd name="connsiteX3" fmla="*/ 9996 w 9996"/>
              <a:gd name="connsiteY3" fmla="*/ 10000 h 10000"/>
              <a:gd name="connsiteX4" fmla="*/ 1065 w 9996"/>
              <a:gd name="connsiteY4" fmla="*/ 9883 h 10000"/>
              <a:gd name="connsiteX5" fmla="*/ 562 w 9996"/>
              <a:gd name="connsiteY5" fmla="*/ 5222 h 10000"/>
              <a:gd name="connsiteX6" fmla="*/ 0 w 9996"/>
              <a:gd name="connsiteY6" fmla="*/ 7 h 10000"/>
              <a:gd name="connsiteX0" fmla="*/ 0 w 10000"/>
              <a:gd name="connsiteY0" fmla="*/ 7 h 10000"/>
              <a:gd name="connsiteX1" fmla="*/ 537 w 10000"/>
              <a:gd name="connsiteY1" fmla="*/ 0 h 10000"/>
              <a:gd name="connsiteX2" fmla="*/ 9966 w 10000"/>
              <a:gd name="connsiteY2" fmla="*/ 6673 h 10000"/>
              <a:gd name="connsiteX3" fmla="*/ 10000 w 10000"/>
              <a:gd name="connsiteY3" fmla="*/ 10000 h 10000"/>
              <a:gd name="connsiteX4" fmla="*/ 1095 w 10000"/>
              <a:gd name="connsiteY4" fmla="*/ 9932 h 10000"/>
              <a:gd name="connsiteX5" fmla="*/ 562 w 10000"/>
              <a:gd name="connsiteY5" fmla="*/ 5222 h 10000"/>
              <a:gd name="connsiteX6" fmla="*/ 0 w 10000"/>
              <a:gd name="connsiteY6" fmla="*/ 7 h 10000"/>
              <a:gd name="connsiteX0" fmla="*/ 0 w 10002"/>
              <a:gd name="connsiteY0" fmla="*/ 7 h 10000"/>
              <a:gd name="connsiteX1" fmla="*/ 537 w 10002"/>
              <a:gd name="connsiteY1" fmla="*/ 0 h 10000"/>
              <a:gd name="connsiteX2" fmla="*/ 9996 w 10002"/>
              <a:gd name="connsiteY2" fmla="*/ 6328 h 10000"/>
              <a:gd name="connsiteX3" fmla="*/ 10000 w 10002"/>
              <a:gd name="connsiteY3" fmla="*/ 10000 h 10000"/>
              <a:gd name="connsiteX4" fmla="*/ 1095 w 10002"/>
              <a:gd name="connsiteY4" fmla="*/ 9932 h 10000"/>
              <a:gd name="connsiteX5" fmla="*/ 562 w 10002"/>
              <a:gd name="connsiteY5" fmla="*/ 5222 h 10000"/>
              <a:gd name="connsiteX6" fmla="*/ 0 w 10002"/>
              <a:gd name="connsiteY6" fmla="*/ 7 h 10000"/>
              <a:gd name="connsiteX0" fmla="*/ 0 w 10002"/>
              <a:gd name="connsiteY0" fmla="*/ 7 h 10000"/>
              <a:gd name="connsiteX1" fmla="*/ 537 w 10002"/>
              <a:gd name="connsiteY1" fmla="*/ 0 h 10000"/>
              <a:gd name="connsiteX2" fmla="*/ 9996 w 10002"/>
              <a:gd name="connsiteY2" fmla="*/ 6328 h 10000"/>
              <a:gd name="connsiteX3" fmla="*/ 10000 w 10002"/>
              <a:gd name="connsiteY3" fmla="*/ 10000 h 10000"/>
              <a:gd name="connsiteX4" fmla="*/ 1130 w 10002"/>
              <a:gd name="connsiteY4" fmla="*/ 9961 h 10000"/>
              <a:gd name="connsiteX5" fmla="*/ 562 w 10002"/>
              <a:gd name="connsiteY5" fmla="*/ 5222 h 10000"/>
              <a:gd name="connsiteX6" fmla="*/ 0 w 10002"/>
              <a:gd name="connsiteY6" fmla="*/ 7 h 10000"/>
              <a:gd name="connsiteX0" fmla="*/ 0 w 10000"/>
              <a:gd name="connsiteY0" fmla="*/ 7 h 10000"/>
              <a:gd name="connsiteX1" fmla="*/ 537 w 10000"/>
              <a:gd name="connsiteY1" fmla="*/ 0 h 10000"/>
              <a:gd name="connsiteX2" fmla="*/ 9978 w 10000"/>
              <a:gd name="connsiteY2" fmla="*/ 5178 h 10000"/>
              <a:gd name="connsiteX3" fmla="*/ 10000 w 10000"/>
              <a:gd name="connsiteY3" fmla="*/ 10000 h 10000"/>
              <a:gd name="connsiteX4" fmla="*/ 1130 w 10000"/>
              <a:gd name="connsiteY4" fmla="*/ 9961 h 10000"/>
              <a:gd name="connsiteX5" fmla="*/ 562 w 10000"/>
              <a:gd name="connsiteY5" fmla="*/ 5222 h 10000"/>
              <a:gd name="connsiteX6" fmla="*/ 0 w 10000"/>
              <a:gd name="connsiteY6" fmla="*/ 7 h 10000"/>
              <a:gd name="connsiteX0" fmla="*/ 0 w 10000"/>
              <a:gd name="connsiteY0" fmla="*/ 65 h 10058"/>
              <a:gd name="connsiteX1" fmla="*/ 1118 w 10000"/>
              <a:gd name="connsiteY1" fmla="*/ 0 h 10058"/>
              <a:gd name="connsiteX2" fmla="*/ 9978 w 10000"/>
              <a:gd name="connsiteY2" fmla="*/ 5236 h 10058"/>
              <a:gd name="connsiteX3" fmla="*/ 10000 w 10000"/>
              <a:gd name="connsiteY3" fmla="*/ 10058 h 10058"/>
              <a:gd name="connsiteX4" fmla="*/ 1130 w 10000"/>
              <a:gd name="connsiteY4" fmla="*/ 10019 h 10058"/>
              <a:gd name="connsiteX5" fmla="*/ 562 w 10000"/>
              <a:gd name="connsiteY5" fmla="*/ 5280 h 10058"/>
              <a:gd name="connsiteX6" fmla="*/ 0 w 10000"/>
              <a:gd name="connsiteY6" fmla="*/ 65 h 10058"/>
              <a:gd name="connsiteX0" fmla="*/ 0 w 9982"/>
              <a:gd name="connsiteY0" fmla="*/ 36 h 10058"/>
              <a:gd name="connsiteX1" fmla="*/ 1100 w 9982"/>
              <a:gd name="connsiteY1" fmla="*/ 0 h 10058"/>
              <a:gd name="connsiteX2" fmla="*/ 9960 w 9982"/>
              <a:gd name="connsiteY2" fmla="*/ 5236 h 10058"/>
              <a:gd name="connsiteX3" fmla="*/ 9982 w 9982"/>
              <a:gd name="connsiteY3" fmla="*/ 10058 h 10058"/>
              <a:gd name="connsiteX4" fmla="*/ 1112 w 9982"/>
              <a:gd name="connsiteY4" fmla="*/ 10019 h 10058"/>
              <a:gd name="connsiteX5" fmla="*/ 544 w 9982"/>
              <a:gd name="connsiteY5" fmla="*/ 5280 h 10058"/>
              <a:gd name="connsiteX6" fmla="*/ 0 w 9982"/>
              <a:gd name="connsiteY6" fmla="*/ 36 h 10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982" h="10058">
                <a:moveTo>
                  <a:pt x="0" y="36"/>
                </a:moveTo>
                <a:lnTo>
                  <a:pt x="1100" y="0"/>
                </a:lnTo>
                <a:lnTo>
                  <a:pt x="9960" y="5236"/>
                </a:lnTo>
                <a:cubicBezTo>
                  <a:pt x="9980" y="8576"/>
                  <a:pt x="9962" y="6718"/>
                  <a:pt x="9982" y="10058"/>
                </a:cubicBezTo>
                <a:lnTo>
                  <a:pt x="1112" y="10019"/>
                </a:lnTo>
                <a:cubicBezTo>
                  <a:pt x="1077" y="10012"/>
                  <a:pt x="580" y="5287"/>
                  <a:pt x="544" y="5280"/>
                </a:cubicBezTo>
                <a:cubicBezTo>
                  <a:pt x="365" y="3046"/>
                  <a:pt x="179" y="2373"/>
                  <a:pt x="0" y="36"/>
                </a:cubicBezTo>
                <a:close/>
              </a:path>
            </a:pathLst>
          </a:cu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제목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7661196" cy="796908"/>
          </a:xfrm>
        </p:spPr>
        <p:txBody>
          <a:bodyPr>
            <a:normAutofit/>
          </a:bodyPr>
          <a:lstStyle/>
          <a:p>
            <a:r>
              <a:rPr lang="en-US" altLang="en-US" sz="3200" dirty="0" smtClean="0">
                <a:solidFill>
                  <a:schemeClr val="tx1"/>
                </a:solidFill>
              </a:rPr>
              <a:t>ROUTES &amp; METHODS OF FEEDING</a:t>
            </a:r>
            <a:endParaRPr lang="ko-KR" altLang="en-US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مخطط انسيابي: قرار 3"/>
          <p:cNvSpPr/>
          <p:nvPr/>
        </p:nvSpPr>
        <p:spPr>
          <a:xfrm>
            <a:off x="7468112" y="-6088"/>
            <a:ext cx="1675888" cy="1055607"/>
          </a:xfrm>
          <a:custGeom>
            <a:avLst/>
            <a:gdLst>
              <a:gd name="connsiteX0" fmla="*/ 0 w 10000"/>
              <a:gd name="connsiteY0" fmla="*/ 5000 h 10000"/>
              <a:gd name="connsiteX1" fmla="*/ 5000 w 10000"/>
              <a:gd name="connsiteY1" fmla="*/ 0 h 10000"/>
              <a:gd name="connsiteX2" fmla="*/ 10000 w 10000"/>
              <a:gd name="connsiteY2" fmla="*/ 5000 h 10000"/>
              <a:gd name="connsiteX3" fmla="*/ 5000 w 10000"/>
              <a:gd name="connsiteY3" fmla="*/ 10000 h 10000"/>
              <a:gd name="connsiteX4" fmla="*/ 0 w 10000"/>
              <a:gd name="connsiteY4" fmla="*/ 5000 h 10000"/>
              <a:gd name="connsiteX0" fmla="*/ 0 w 10000"/>
              <a:gd name="connsiteY0" fmla="*/ 2889 h 7889"/>
              <a:gd name="connsiteX1" fmla="*/ 5081 w 10000"/>
              <a:gd name="connsiteY1" fmla="*/ 0 h 7889"/>
              <a:gd name="connsiteX2" fmla="*/ 10000 w 10000"/>
              <a:gd name="connsiteY2" fmla="*/ 2889 h 7889"/>
              <a:gd name="connsiteX3" fmla="*/ 5000 w 10000"/>
              <a:gd name="connsiteY3" fmla="*/ 7889 h 7889"/>
              <a:gd name="connsiteX4" fmla="*/ 0 w 10000"/>
              <a:gd name="connsiteY4" fmla="*/ 2889 h 7889"/>
              <a:gd name="connsiteX0" fmla="*/ 0 w 10000"/>
              <a:gd name="connsiteY0" fmla="*/ 3127 h 9465"/>
              <a:gd name="connsiteX1" fmla="*/ 5190 w 10000"/>
              <a:gd name="connsiteY1" fmla="*/ 0 h 9465"/>
              <a:gd name="connsiteX2" fmla="*/ 10000 w 10000"/>
              <a:gd name="connsiteY2" fmla="*/ 3127 h 9465"/>
              <a:gd name="connsiteX3" fmla="*/ 5000 w 10000"/>
              <a:gd name="connsiteY3" fmla="*/ 9465 h 9465"/>
              <a:gd name="connsiteX4" fmla="*/ 0 w 10000"/>
              <a:gd name="connsiteY4" fmla="*/ 3127 h 9465"/>
              <a:gd name="connsiteX0" fmla="*/ 0 w 14632"/>
              <a:gd name="connsiteY0" fmla="*/ 3304 h 14918"/>
              <a:gd name="connsiteX1" fmla="*/ 5190 w 14632"/>
              <a:gd name="connsiteY1" fmla="*/ 0 h 14918"/>
              <a:gd name="connsiteX2" fmla="*/ 10000 w 14632"/>
              <a:gd name="connsiteY2" fmla="*/ 3304 h 14918"/>
              <a:gd name="connsiteX3" fmla="*/ 14632 w 14632"/>
              <a:gd name="connsiteY3" fmla="*/ 14918 h 14918"/>
              <a:gd name="connsiteX4" fmla="*/ 0 w 14632"/>
              <a:gd name="connsiteY4" fmla="*/ 3304 h 14918"/>
              <a:gd name="connsiteX0" fmla="*/ 0 w 14632"/>
              <a:gd name="connsiteY0" fmla="*/ 4749 h 16363"/>
              <a:gd name="connsiteX1" fmla="*/ 5190 w 14632"/>
              <a:gd name="connsiteY1" fmla="*/ 1445 h 16363"/>
              <a:gd name="connsiteX2" fmla="*/ 14586 w 14632"/>
              <a:gd name="connsiteY2" fmla="*/ 0 h 16363"/>
              <a:gd name="connsiteX3" fmla="*/ 14632 w 14632"/>
              <a:gd name="connsiteY3" fmla="*/ 16363 h 16363"/>
              <a:gd name="connsiteX4" fmla="*/ 0 w 14632"/>
              <a:gd name="connsiteY4" fmla="*/ 4749 h 16363"/>
              <a:gd name="connsiteX0" fmla="*/ 0 w 14632"/>
              <a:gd name="connsiteY0" fmla="*/ 4749 h 16363"/>
              <a:gd name="connsiteX1" fmla="*/ 7415 w 14632"/>
              <a:gd name="connsiteY1" fmla="*/ 32 h 16363"/>
              <a:gd name="connsiteX2" fmla="*/ 14586 w 14632"/>
              <a:gd name="connsiteY2" fmla="*/ 0 h 16363"/>
              <a:gd name="connsiteX3" fmla="*/ 14632 w 14632"/>
              <a:gd name="connsiteY3" fmla="*/ 16363 h 16363"/>
              <a:gd name="connsiteX4" fmla="*/ 0 w 14632"/>
              <a:gd name="connsiteY4" fmla="*/ 4749 h 16363"/>
              <a:gd name="connsiteX0" fmla="*/ 0 w 14741"/>
              <a:gd name="connsiteY0" fmla="*/ 4692 h 16363"/>
              <a:gd name="connsiteX1" fmla="*/ 7524 w 14741"/>
              <a:gd name="connsiteY1" fmla="*/ 32 h 16363"/>
              <a:gd name="connsiteX2" fmla="*/ 14695 w 14741"/>
              <a:gd name="connsiteY2" fmla="*/ 0 h 16363"/>
              <a:gd name="connsiteX3" fmla="*/ 14741 w 14741"/>
              <a:gd name="connsiteY3" fmla="*/ 16363 h 16363"/>
              <a:gd name="connsiteX4" fmla="*/ 0 w 14741"/>
              <a:gd name="connsiteY4" fmla="*/ 4692 h 16363"/>
              <a:gd name="connsiteX0" fmla="*/ 0 w 14822"/>
              <a:gd name="connsiteY0" fmla="*/ 4692 h 16363"/>
              <a:gd name="connsiteX1" fmla="*/ 7605 w 14822"/>
              <a:gd name="connsiteY1" fmla="*/ 32 h 16363"/>
              <a:gd name="connsiteX2" fmla="*/ 14776 w 14822"/>
              <a:gd name="connsiteY2" fmla="*/ 0 h 16363"/>
              <a:gd name="connsiteX3" fmla="*/ 14822 w 14822"/>
              <a:gd name="connsiteY3" fmla="*/ 16363 h 16363"/>
              <a:gd name="connsiteX4" fmla="*/ 0 w 14822"/>
              <a:gd name="connsiteY4" fmla="*/ 4692 h 16363"/>
              <a:gd name="connsiteX0" fmla="*/ 0 w 14822"/>
              <a:gd name="connsiteY0" fmla="*/ 4692 h 16363"/>
              <a:gd name="connsiteX1" fmla="*/ 7605 w 14822"/>
              <a:gd name="connsiteY1" fmla="*/ 32 h 16363"/>
              <a:gd name="connsiteX2" fmla="*/ 14776 w 14822"/>
              <a:gd name="connsiteY2" fmla="*/ 0 h 16363"/>
              <a:gd name="connsiteX3" fmla="*/ 14822 w 14822"/>
              <a:gd name="connsiteY3" fmla="*/ 16363 h 16363"/>
              <a:gd name="connsiteX4" fmla="*/ 209 w 14822"/>
              <a:gd name="connsiteY4" fmla="*/ 4907 h 16363"/>
              <a:gd name="connsiteX5" fmla="*/ 0 w 14822"/>
              <a:gd name="connsiteY5" fmla="*/ 4692 h 16363"/>
              <a:gd name="connsiteX0" fmla="*/ 33 w 14855"/>
              <a:gd name="connsiteY0" fmla="*/ 4692 h 16363"/>
              <a:gd name="connsiteX1" fmla="*/ 7638 w 14855"/>
              <a:gd name="connsiteY1" fmla="*/ 32 h 16363"/>
              <a:gd name="connsiteX2" fmla="*/ 14809 w 14855"/>
              <a:gd name="connsiteY2" fmla="*/ 0 h 16363"/>
              <a:gd name="connsiteX3" fmla="*/ 14855 w 14855"/>
              <a:gd name="connsiteY3" fmla="*/ 16363 h 16363"/>
              <a:gd name="connsiteX4" fmla="*/ 242 w 14855"/>
              <a:gd name="connsiteY4" fmla="*/ 4907 h 16363"/>
              <a:gd name="connsiteX5" fmla="*/ 0 w 14855"/>
              <a:gd name="connsiteY5" fmla="*/ 11199 h 16363"/>
              <a:gd name="connsiteX6" fmla="*/ 33 w 14855"/>
              <a:gd name="connsiteY6" fmla="*/ 4692 h 16363"/>
              <a:gd name="connsiteX0" fmla="*/ 33 w 14855"/>
              <a:gd name="connsiteY0" fmla="*/ 4692 h 16363"/>
              <a:gd name="connsiteX1" fmla="*/ 7638 w 14855"/>
              <a:gd name="connsiteY1" fmla="*/ 32 h 16363"/>
              <a:gd name="connsiteX2" fmla="*/ 14809 w 14855"/>
              <a:gd name="connsiteY2" fmla="*/ 0 h 16363"/>
              <a:gd name="connsiteX3" fmla="*/ 14855 w 14855"/>
              <a:gd name="connsiteY3" fmla="*/ 16363 h 16363"/>
              <a:gd name="connsiteX4" fmla="*/ 182 w 14855"/>
              <a:gd name="connsiteY4" fmla="*/ 16004 h 16363"/>
              <a:gd name="connsiteX5" fmla="*/ 0 w 14855"/>
              <a:gd name="connsiteY5" fmla="*/ 11199 h 16363"/>
              <a:gd name="connsiteX6" fmla="*/ 33 w 14855"/>
              <a:gd name="connsiteY6" fmla="*/ 4692 h 16363"/>
              <a:gd name="connsiteX0" fmla="*/ 133 w 14855"/>
              <a:gd name="connsiteY0" fmla="*/ 127 h 16363"/>
              <a:gd name="connsiteX1" fmla="*/ 7638 w 14855"/>
              <a:gd name="connsiteY1" fmla="*/ 32 h 16363"/>
              <a:gd name="connsiteX2" fmla="*/ 14809 w 14855"/>
              <a:gd name="connsiteY2" fmla="*/ 0 h 16363"/>
              <a:gd name="connsiteX3" fmla="*/ 14855 w 14855"/>
              <a:gd name="connsiteY3" fmla="*/ 16363 h 16363"/>
              <a:gd name="connsiteX4" fmla="*/ 182 w 14855"/>
              <a:gd name="connsiteY4" fmla="*/ 16004 h 16363"/>
              <a:gd name="connsiteX5" fmla="*/ 0 w 14855"/>
              <a:gd name="connsiteY5" fmla="*/ 11199 h 16363"/>
              <a:gd name="connsiteX6" fmla="*/ 133 w 14855"/>
              <a:gd name="connsiteY6" fmla="*/ 127 h 16363"/>
              <a:gd name="connsiteX0" fmla="*/ 53 w 14775"/>
              <a:gd name="connsiteY0" fmla="*/ 127 h 16363"/>
              <a:gd name="connsiteX1" fmla="*/ 7558 w 14775"/>
              <a:gd name="connsiteY1" fmla="*/ 32 h 16363"/>
              <a:gd name="connsiteX2" fmla="*/ 14729 w 14775"/>
              <a:gd name="connsiteY2" fmla="*/ 0 h 16363"/>
              <a:gd name="connsiteX3" fmla="*/ 14775 w 14775"/>
              <a:gd name="connsiteY3" fmla="*/ 16363 h 16363"/>
              <a:gd name="connsiteX4" fmla="*/ 102 w 14775"/>
              <a:gd name="connsiteY4" fmla="*/ 16004 h 16363"/>
              <a:gd name="connsiteX5" fmla="*/ 0 w 14775"/>
              <a:gd name="connsiteY5" fmla="*/ 11031 h 16363"/>
              <a:gd name="connsiteX6" fmla="*/ 53 w 14775"/>
              <a:gd name="connsiteY6" fmla="*/ 127 h 16363"/>
              <a:gd name="connsiteX0" fmla="*/ 11 w 14733"/>
              <a:gd name="connsiteY0" fmla="*/ 127 h 16363"/>
              <a:gd name="connsiteX1" fmla="*/ 7516 w 14733"/>
              <a:gd name="connsiteY1" fmla="*/ 32 h 16363"/>
              <a:gd name="connsiteX2" fmla="*/ 14687 w 14733"/>
              <a:gd name="connsiteY2" fmla="*/ 0 h 16363"/>
              <a:gd name="connsiteX3" fmla="*/ 14733 w 14733"/>
              <a:gd name="connsiteY3" fmla="*/ 16363 h 16363"/>
              <a:gd name="connsiteX4" fmla="*/ 60 w 14733"/>
              <a:gd name="connsiteY4" fmla="*/ 16004 h 16363"/>
              <a:gd name="connsiteX5" fmla="*/ 38 w 14733"/>
              <a:gd name="connsiteY5" fmla="*/ 11073 h 16363"/>
              <a:gd name="connsiteX6" fmla="*/ 11 w 14733"/>
              <a:gd name="connsiteY6" fmla="*/ 127 h 16363"/>
              <a:gd name="connsiteX0" fmla="*/ 16 w 14738"/>
              <a:gd name="connsiteY0" fmla="*/ 127 h 16363"/>
              <a:gd name="connsiteX1" fmla="*/ 7521 w 14738"/>
              <a:gd name="connsiteY1" fmla="*/ 32 h 16363"/>
              <a:gd name="connsiteX2" fmla="*/ 14692 w 14738"/>
              <a:gd name="connsiteY2" fmla="*/ 0 h 16363"/>
              <a:gd name="connsiteX3" fmla="*/ 14738 w 14738"/>
              <a:gd name="connsiteY3" fmla="*/ 16363 h 16363"/>
              <a:gd name="connsiteX4" fmla="*/ 65 w 14738"/>
              <a:gd name="connsiteY4" fmla="*/ 16004 h 16363"/>
              <a:gd name="connsiteX5" fmla="*/ 43 w 14738"/>
              <a:gd name="connsiteY5" fmla="*/ 11073 h 16363"/>
              <a:gd name="connsiteX6" fmla="*/ 16 w 14738"/>
              <a:gd name="connsiteY6" fmla="*/ 127 h 16363"/>
              <a:gd name="connsiteX0" fmla="*/ 16 w 14738"/>
              <a:gd name="connsiteY0" fmla="*/ 95 h 16331"/>
              <a:gd name="connsiteX1" fmla="*/ 7521 w 14738"/>
              <a:gd name="connsiteY1" fmla="*/ 0 h 16331"/>
              <a:gd name="connsiteX2" fmla="*/ 14712 w 14738"/>
              <a:gd name="connsiteY2" fmla="*/ 10898 h 16331"/>
              <a:gd name="connsiteX3" fmla="*/ 14738 w 14738"/>
              <a:gd name="connsiteY3" fmla="*/ 16331 h 16331"/>
              <a:gd name="connsiteX4" fmla="*/ 65 w 14738"/>
              <a:gd name="connsiteY4" fmla="*/ 15972 h 16331"/>
              <a:gd name="connsiteX5" fmla="*/ 43 w 14738"/>
              <a:gd name="connsiteY5" fmla="*/ 11041 h 16331"/>
              <a:gd name="connsiteX6" fmla="*/ 16 w 14738"/>
              <a:gd name="connsiteY6" fmla="*/ 95 h 16331"/>
              <a:gd name="connsiteX0" fmla="*/ 7069 w 14696"/>
              <a:gd name="connsiteY0" fmla="*/ 11 h 16331"/>
              <a:gd name="connsiteX1" fmla="*/ 7479 w 14696"/>
              <a:gd name="connsiteY1" fmla="*/ 0 h 16331"/>
              <a:gd name="connsiteX2" fmla="*/ 14670 w 14696"/>
              <a:gd name="connsiteY2" fmla="*/ 10898 h 16331"/>
              <a:gd name="connsiteX3" fmla="*/ 14696 w 14696"/>
              <a:gd name="connsiteY3" fmla="*/ 16331 h 16331"/>
              <a:gd name="connsiteX4" fmla="*/ 23 w 14696"/>
              <a:gd name="connsiteY4" fmla="*/ 15972 h 16331"/>
              <a:gd name="connsiteX5" fmla="*/ 1 w 14696"/>
              <a:gd name="connsiteY5" fmla="*/ 11041 h 16331"/>
              <a:gd name="connsiteX6" fmla="*/ 7069 w 14696"/>
              <a:gd name="connsiteY6" fmla="*/ 11 h 16331"/>
              <a:gd name="connsiteX0" fmla="*/ 7069 w 14696"/>
              <a:gd name="connsiteY0" fmla="*/ 11 h 16331"/>
              <a:gd name="connsiteX1" fmla="*/ 7479 w 14696"/>
              <a:gd name="connsiteY1" fmla="*/ 0 h 16331"/>
              <a:gd name="connsiteX2" fmla="*/ 14670 w 14696"/>
              <a:gd name="connsiteY2" fmla="*/ 10898 h 16331"/>
              <a:gd name="connsiteX3" fmla="*/ 14696 w 14696"/>
              <a:gd name="connsiteY3" fmla="*/ 16331 h 16331"/>
              <a:gd name="connsiteX4" fmla="*/ 7882 w 14696"/>
              <a:gd name="connsiteY4" fmla="*/ 16140 h 16331"/>
              <a:gd name="connsiteX5" fmla="*/ 1 w 14696"/>
              <a:gd name="connsiteY5" fmla="*/ 11041 h 16331"/>
              <a:gd name="connsiteX6" fmla="*/ 7069 w 14696"/>
              <a:gd name="connsiteY6" fmla="*/ 11 h 16331"/>
              <a:gd name="connsiteX0" fmla="*/ 3 w 7630"/>
              <a:gd name="connsiteY0" fmla="*/ 11 h 16331"/>
              <a:gd name="connsiteX1" fmla="*/ 413 w 7630"/>
              <a:gd name="connsiteY1" fmla="*/ 0 h 16331"/>
              <a:gd name="connsiteX2" fmla="*/ 7604 w 7630"/>
              <a:gd name="connsiteY2" fmla="*/ 10898 h 16331"/>
              <a:gd name="connsiteX3" fmla="*/ 7630 w 7630"/>
              <a:gd name="connsiteY3" fmla="*/ 16331 h 16331"/>
              <a:gd name="connsiteX4" fmla="*/ 816 w 7630"/>
              <a:gd name="connsiteY4" fmla="*/ 16140 h 16331"/>
              <a:gd name="connsiteX5" fmla="*/ 432 w 7630"/>
              <a:gd name="connsiteY5" fmla="*/ 8528 h 16331"/>
              <a:gd name="connsiteX6" fmla="*/ 3 w 7630"/>
              <a:gd name="connsiteY6" fmla="*/ 11 h 16331"/>
              <a:gd name="connsiteX0" fmla="*/ 5 w 10001"/>
              <a:gd name="connsiteY0" fmla="*/ 7 h 10000"/>
              <a:gd name="connsiteX1" fmla="*/ 542 w 10001"/>
              <a:gd name="connsiteY1" fmla="*/ 0 h 10000"/>
              <a:gd name="connsiteX2" fmla="*/ 9967 w 10001"/>
              <a:gd name="connsiteY2" fmla="*/ 6673 h 10000"/>
              <a:gd name="connsiteX3" fmla="*/ 10001 w 10001"/>
              <a:gd name="connsiteY3" fmla="*/ 10000 h 10000"/>
              <a:gd name="connsiteX4" fmla="*/ 1070 w 10001"/>
              <a:gd name="connsiteY4" fmla="*/ 9883 h 10000"/>
              <a:gd name="connsiteX5" fmla="*/ 567 w 10001"/>
              <a:gd name="connsiteY5" fmla="*/ 5222 h 10000"/>
              <a:gd name="connsiteX6" fmla="*/ 5 w 10001"/>
              <a:gd name="connsiteY6" fmla="*/ 7 h 10000"/>
              <a:gd name="connsiteX0" fmla="*/ 0 w 9996"/>
              <a:gd name="connsiteY0" fmla="*/ 7 h 10000"/>
              <a:gd name="connsiteX1" fmla="*/ 537 w 9996"/>
              <a:gd name="connsiteY1" fmla="*/ 0 h 10000"/>
              <a:gd name="connsiteX2" fmla="*/ 9962 w 9996"/>
              <a:gd name="connsiteY2" fmla="*/ 6673 h 10000"/>
              <a:gd name="connsiteX3" fmla="*/ 9996 w 9996"/>
              <a:gd name="connsiteY3" fmla="*/ 10000 h 10000"/>
              <a:gd name="connsiteX4" fmla="*/ 1065 w 9996"/>
              <a:gd name="connsiteY4" fmla="*/ 9883 h 10000"/>
              <a:gd name="connsiteX5" fmla="*/ 562 w 9996"/>
              <a:gd name="connsiteY5" fmla="*/ 5222 h 10000"/>
              <a:gd name="connsiteX6" fmla="*/ 0 w 9996"/>
              <a:gd name="connsiteY6" fmla="*/ 7 h 10000"/>
              <a:gd name="connsiteX0" fmla="*/ 0 w 10000"/>
              <a:gd name="connsiteY0" fmla="*/ 7 h 10000"/>
              <a:gd name="connsiteX1" fmla="*/ 537 w 10000"/>
              <a:gd name="connsiteY1" fmla="*/ 0 h 10000"/>
              <a:gd name="connsiteX2" fmla="*/ 9966 w 10000"/>
              <a:gd name="connsiteY2" fmla="*/ 6673 h 10000"/>
              <a:gd name="connsiteX3" fmla="*/ 10000 w 10000"/>
              <a:gd name="connsiteY3" fmla="*/ 10000 h 10000"/>
              <a:gd name="connsiteX4" fmla="*/ 1095 w 10000"/>
              <a:gd name="connsiteY4" fmla="*/ 9932 h 10000"/>
              <a:gd name="connsiteX5" fmla="*/ 562 w 10000"/>
              <a:gd name="connsiteY5" fmla="*/ 5222 h 10000"/>
              <a:gd name="connsiteX6" fmla="*/ 0 w 10000"/>
              <a:gd name="connsiteY6" fmla="*/ 7 h 10000"/>
              <a:gd name="connsiteX0" fmla="*/ 0 w 10002"/>
              <a:gd name="connsiteY0" fmla="*/ 7 h 10000"/>
              <a:gd name="connsiteX1" fmla="*/ 537 w 10002"/>
              <a:gd name="connsiteY1" fmla="*/ 0 h 10000"/>
              <a:gd name="connsiteX2" fmla="*/ 9996 w 10002"/>
              <a:gd name="connsiteY2" fmla="*/ 6328 h 10000"/>
              <a:gd name="connsiteX3" fmla="*/ 10000 w 10002"/>
              <a:gd name="connsiteY3" fmla="*/ 10000 h 10000"/>
              <a:gd name="connsiteX4" fmla="*/ 1095 w 10002"/>
              <a:gd name="connsiteY4" fmla="*/ 9932 h 10000"/>
              <a:gd name="connsiteX5" fmla="*/ 562 w 10002"/>
              <a:gd name="connsiteY5" fmla="*/ 5222 h 10000"/>
              <a:gd name="connsiteX6" fmla="*/ 0 w 10002"/>
              <a:gd name="connsiteY6" fmla="*/ 7 h 10000"/>
              <a:gd name="connsiteX0" fmla="*/ 0 w 10002"/>
              <a:gd name="connsiteY0" fmla="*/ 7 h 10000"/>
              <a:gd name="connsiteX1" fmla="*/ 537 w 10002"/>
              <a:gd name="connsiteY1" fmla="*/ 0 h 10000"/>
              <a:gd name="connsiteX2" fmla="*/ 9996 w 10002"/>
              <a:gd name="connsiteY2" fmla="*/ 6328 h 10000"/>
              <a:gd name="connsiteX3" fmla="*/ 10000 w 10002"/>
              <a:gd name="connsiteY3" fmla="*/ 10000 h 10000"/>
              <a:gd name="connsiteX4" fmla="*/ 1130 w 10002"/>
              <a:gd name="connsiteY4" fmla="*/ 9961 h 10000"/>
              <a:gd name="connsiteX5" fmla="*/ 562 w 10002"/>
              <a:gd name="connsiteY5" fmla="*/ 5222 h 10000"/>
              <a:gd name="connsiteX6" fmla="*/ 0 w 10002"/>
              <a:gd name="connsiteY6" fmla="*/ 7 h 10000"/>
              <a:gd name="connsiteX0" fmla="*/ 0 w 10000"/>
              <a:gd name="connsiteY0" fmla="*/ 7 h 10000"/>
              <a:gd name="connsiteX1" fmla="*/ 537 w 10000"/>
              <a:gd name="connsiteY1" fmla="*/ 0 h 10000"/>
              <a:gd name="connsiteX2" fmla="*/ 9978 w 10000"/>
              <a:gd name="connsiteY2" fmla="*/ 5178 h 10000"/>
              <a:gd name="connsiteX3" fmla="*/ 10000 w 10000"/>
              <a:gd name="connsiteY3" fmla="*/ 10000 h 10000"/>
              <a:gd name="connsiteX4" fmla="*/ 1130 w 10000"/>
              <a:gd name="connsiteY4" fmla="*/ 9961 h 10000"/>
              <a:gd name="connsiteX5" fmla="*/ 562 w 10000"/>
              <a:gd name="connsiteY5" fmla="*/ 5222 h 10000"/>
              <a:gd name="connsiteX6" fmla="*/ 0 w 10000"/>
              <a:gd name="connsiteY6" fmla="*/ 7 h 10000"/>
              <a:gd name="connsiteX0" fmla="*/ 0 w 10000"/>
              <a:gd name="connsiteY0" fmla="*/ 65 h 10058"/>
              <a:gd name="connsiteX1" fmla="*/ 1118 w 10000"/>
              <a:gd name="connsiteY1" fmla="*/ 0 h 10058"/>
              <a:gd name="connsiteX2" fmla="*/ 9978 w 10000"/>
              <a:gd name="connsiteY2" fmla="*/ 5236 h 10058"/>
              <a:gd name="connsiteX3" fmla="*/ 10000 w 10000"/>
              <a:gd name="connsiteY3" fmla="*/ 10058 h 10058"/>
              <a:gd name="connsiteX4" fmla="*/ 1130 w 10000"/>
              <a:gd name="connsiteY4" fmla="*/ 10019 h 10058"/>
              <a:gd name="connsiteX5" fmla="*/ 562 w 10000"/>
              <a:gd name="connsiteY5" fmla="*/ 5280 h 10058"/>
              <a:gd name="connsiteX6" fmla="*/ 0 w 10000"/>
              <a:gd name="connsiteY6" fmla="*/ 65 h 10058"/>
              <a:gd name="connsiteX0" fmla="*/ 0 w 9982"/>
              <a:gd name="connsiteY0" fmla="*/ 36 h 10058"/>
              <a:gd name="connsiteX1" fmla="*/ 1100 w 9982"/>
              <a:gd name="connsiteY1" fmla="*/ 0 h 10058"/>
              <a:gd name="connsiteX2" fmla="*/ 9960 w 9982"/>
              <a:gd name="connsiteY2" fmla="*/ 5236 h 10058"/>
              <a:gd name="connsiteX3" fmla="*/ 9982 w 9982"/>
              <a:gd name="connsiteY3" fmla="*/ 10058 h 10058"/>
              <a:gd name="connsiteX4" fmla="*/ 1112 w 9982"/>
              <a:gd name="connsiteY4" fmla="*/ 10019 h 10058"/>
              <a:gd name="connsiteX5" fmla="*/ 544 w 9982"/>
              <a:gd name="connsiteY5" fmla="*/ 5280 h 10058"/>
              <a:gd name="connsiteX6" fmla="*/ 0 w 9982"/>
              <a:gd name="connsiteY6" fmla="*/ 36 h 10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982" h="10058">
                <a:moveTo>
                  <a:pt x="0" y="36"/>
                </a:moveTo>
                <a:lnTo>
                  <a:pt x="1100" y="0"/>
                </a:lnTo>
                <a:lnTo>
                  <a:pt x="9960" y="5236"/>
                </a:lnTo>
                <a:cubicBezTo>
                  <a:pt x="9980" y="8576"/>
                  <a:pt x="9962" y="6718"/>
                  <a:pt x="9982" y="10058"/>
                </a:cubicBezTo>
                <a:lnTo>
                  <a:pt x="1112" y="10019"/>
                </a:lnTo>
                <a:cubicBezTo>
                  <a:pt x="1077" y="10012"/>
                  <a:pt x="580" y="5287"/>
                  <a:pt x="544" y="5280"/>
                </a:cubicBezTo>
                <a:cubicBezTo>
                  <a:pt x="365" y="3046"/>
                  <a:pt x="179" y="2373"/>
                  <a:pt x="0" y="36"/>
                </a:cubicBezTo>
                <a:close/>
              </a:path>
            </a:pathLst>
          </a:cu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제목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7661196" cy="796908"/>
          </a:xfrm>
        </p:spPr>
        <p:txBody>
          <a:bodyPr>
            <a:normAutofit/>
          </a:bodyPr>
          <a:lstStyle/>
          <a:p>
            <a:r>
              <a:rPr lang="en-US" altLang="en-US" sz="3200" dirty="0" smtClean="0">
                <a:solidFill>
                  <a:schemeClr val="tx1"/>
                </a:solidFill>
              </a:rPr>
              <a:t>ROUTES &amp; METHODS OF FEEDING</a:t>
            </a:r>
            <a:endParaRPr lang="ko-KR" altLang="en-US" sz="3200" dirty="0">
              <a:solidFill>
                <a:schemeClr val="tx1"/>
              </a:solidFill>
            </a:endParaRPr>
          </a:p>
        </p:txBody>
      </p:sp>
      <p:pic>
        <p:nvPicPr>
          <p:cNvPr id="8" name="صورة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052735"/>
            <a:ext cx="7488832" cy="5810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349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مخطط انسيابي: قرار 3"/>
          <p:cNvSpPr/>
          <p:nvPr/>
        </p:nvSpPr>
        <p:spPr>
          <a:xfrm>
            <a:off x="7468112" y="-6088"/>
            <a:ext cx="1675888" cy="1055607"/>
          </a:xfrm>
          <a:custGeom>
            <a:avLst/>
            <a:gdLst>
              <a:gd name="connsiteX0" fmla="*/ 0 w 10000"/>
              <a:gd name="connsiteY0" fmla="*/ 5000 h 10000"/>
              <a:gd name="connsiteX1" fmla="*/ 5000 w 10000"/>
              <a:gd name="connsiteY1" fmla="*/ 0 h 10000"/>
              <a:gd name="connsiteX2" fmla="*/ 10000 w 10000"/>
              <a:gd name="connsiteY2" fmla="*/ 5000 h 10000"/>
              <a:gd name="connsiteX3" fmla="*/ 5000 w 10000"/>
              <a:gd name="connsiteY3" fmla="*/ 10000 h 10000"/>
              <a:gd name="connsiteX4" fmla="*/ 0 w 10000"/>
              <a:gd name="connsiteY4" fmla="*/ 5000 h 10000"/>
              <a:gd name="connsiteX0" fmla="*/ 0 w 10000"/>
              <a:gd name="connsiteY0" fmla="*/ 2889 h 7889"/>
              <a:gd name="connsiteX1" fmla="*/ 5081 w 10000"/>
              <a:gd name="connsiteY1" fmla="*/ 0 h 7889"/>
              <a:gd name="connsiteX2" fmla="*/ 10000 w 10000"/>
              <a:gd name="connsiteY2" fmla="*/ 2889 h 7889"/>
              <a:gd name="connsiteX3" fmla="*/ 5000 w 10000"/>
              <a:gd name="connsiteY3" fmla="*/ 7889 h 7889"/>
              <a:gd name="connsiteX4" fmla="*/ 0 w 10000"/>
              <a:gd name="connsiteY4" fmla="*/ 2889 h 7889"/>
              <a:gd name="connsiteX0" fmla="*/ 0 w 10000"/>
              <a:gd name="connsiteY0" fmla="*/ 3127 h 9465"/>
              <a:gd name="connsiteX1" fmla="*/ 5190 w 10000"/>
              <a:gd name="connsiteY1" fmla="*/ 0 h 9465"/>
              <a:gd name="connsiteX2" fmla="*/ 10000 w 10000"/>
              <a:gd name="connsiteY2" fmla="*/ 3127 h 9465"/>
              <a:gd name="connsiteX3" fmla="*/ 5000 w 10000"/>
              <a:gd name="connsiteY3" fmla="*/ 9465 h 9465"/>
              <a:gd name="connsiteX4" fmla="*/ 0 w 10000"/>
              <a:gd name="connsiteY4" fmla="*/ 3127 h 9465"/>
              <a:gd name="connsiteX0" fmla="*/ 0 w 14632"/>
              <a:gd name="connsiteY0" fmla="*/ 3304 h 14918"/>
              <a:gd name="connsiteX1" fmla="*/ 5190 w 14632"/>
              <a:gd name="connsiteY1" fmla="*/ 0 h 14918"/>
              <a:gd name="connsiteX2" fmla="*/ 10000 w 14632"/>
              <a:gd name="connsiteY2" fmla="*/ 3304 h 14918"/>
              <a:gd name="connsiteX3" fmla="*/ 14632 w 14632"/>
              <a:gd name="connsiteY3" fmla="*/ 14918 h 14918"/>
              <a:gd name="connsiteX4" fmla="*/ 0 w 14632"/>
              <a:gd name="connsiteY4" fmla="*/ 3304 h 14918"/>
              <a:gd name="connsiteX0" fmla="*/ 0 w 14632"/>
              <a:gd name="connsiteY0" fmla="*/ 4749 h 16363"/>
              <a:gd name="connsiteX1" fmla="*/ 5190 w 14632"/>
              <a:gd name="connsiteY1" fmla="*/ 1445 h 16363"/>
              <a:gd name="connsiteX2" fmla="*/ 14586 w 14632"/>
              <a:gd name="connsiteY2" fmla="*/ 0 h 16363"/>
              <a:gd name="connsiteX3" fmla="*/ 14632 w 14632"/>
              <a:gd name="connsiteY3" fmla="*/ 16363 h 16363"/>
              <a:gd name="connsiteX4" fmla="*/ 0 w 14632"/>
              <a:gd name="connsiteY4" fmla="*/ 4749 h 16363"/>
              <a:gd name="connsiteX0" fmla="*/ 0 w 14632"/>
              <a:gd name="connsiteY0" fmla="*/ 4749 h 16363"/>
              <a:gd name="connsiteX1" fmla="*/ 7415 w 14632"/>
              <a:gd name="connsiteY1" fmla="*/ 32 h 16363"/>
              <a:gd name="connsiteX2" fmla="*/ 14586 w 14632"/>
              <a:gd name="connsiteY2" fmla="*/ 0 h 16363"/>
              <a:gd name="connsiteX3" fmla="*/ 14632 w 14632"/>
              <a:gd name="connsiteY3" fmla="*/ 16363 h 16363"/>
              <a:gd name="connsiteX4" fmla="*/ 0 w 14632"/>
              <a:gd name="connsiteY4" fmla="*/ 4749 h 16363"/>
              <a:gd name="connsiteX0" fmla="*/ 0 w 14741"/>
              <a:gd name="connsiteY0" fmla="*/ 4692 h 16363"/>
              <a:gd name="connsiteX1" fmla="*/ 7524 w 14741"/>
              <a:gd name="connsiteY1" fmla="*/ 32 h 16363"/>
              <a:gd name="connsiteX2" fmla="*/ 14695 w 14741"/>
              <a:gd name="connsiteY2" fmla="*/ 0 h 16363"/>
              <a:gd name="connsiteX3" fmla="*/ 14741 w 14741"/>
              <a:gd name="connsiteY3" fmla="*/ 16363 h 16363"/>
              <a:gd name="connsiteX4" fmla="*/ 0 w 14741"/>
              <a:gd name="connsiteY4" fmla="*/ 4692 h 16363"/>
              <a:gd name="connsiteX0" fmla="*/ 0 w 14822"/>
              <a:gd name="connsiteY0" fmla="*/ 4692 h 16363"/>
              <a:gd name="connsiteX1" fmla="*/ 7605 w 14822"/>
              <a:gd name="connsiteY1" fmla="*/ 32 h 16363"/>
              <a:gd name="connsiteX2" fmla="*/ 14776 w 14822"/>
              <a:gd name="connsiteY2" fmla="*/ 0 h 16363"/>
              <a:gd name="connsiteX3" fmla="*/ 14822 w 14822"/>
              <a:gd name="connsiteY3" fmla="*/ 16363 h 16363"/>
              <a:gd name="connsiteX4" fmla="*/ 0 w 14822"/>
              <a:gd name="connsiteY4" fmla="*/ 4692 h 16363"/>
              <a:gd name="connsiteX0" fmla="*/ 0 w 14822"/>
              <a:gd name="connsiteY0" fmla="*/ 4692 h 16363"/>
              <a:gd name="connsiteX1" fmla="*/ 7605 w 14822"/>
              <a:gd name="connsiteY1" fmla="*/ 32 h 16363"/>
              <a:gd name="connsiteX2" fmla="*/ 14776 w 14822"/>
              <a:gd name="connsiteY2" fmla="*/ 0 h 16363"/>
              <a:gd name="connsiteX3" fmla="*/ 14822 w 14822"/>
              <a:gd name="connsiteY3" fmla="*/ 16363 h 16363"/>
              <a:gd name="connsiteX4" fmla="*/ 209 w 14822"/>
              <a:gd name="connsiteY4" fmla="*/ 4907 h 16363"/>
              <a:gd name="connsiteX5" fmla="*/ 0 w 14822"/>
              <a:gd name="connsiteY5" fmla="*/ 4692 h 16363"/>
              <a:gd name="connsiteX0" fmla="*/ 33 w 14855"/>
              <a:gd name="connsiteY0" fmla="*/ 4692 h 16363"/>
              <a:gd name="connsiteX1" fmla="*/ 7638 w 14855"/>
              <a:gd name="connsiteY1" fmla="*/ 32 h 16363"/>
              <a:gd name="connsiteX2" fmla="*/ 14809 w 14855"/>
              <a:gd name="connsiteY2" fmla="*/ 0 h 16363"/>
              <a:gd name="connsiteX3" fmla="*/ 14855 w 14855"/>
              <a:gd name="connsiteY3" fmla="*/ 16363 h 16363"/>
              <a:gd name="connsiteX4" fmla="*/ 242 w 14855"/>
              <a:gd name="connsiteY4" fmla="*/ 4907 h 16363"/>
              <a:gd name="connsiteX5" fmla="*/ 0 w 14855"/>
              <a:gd name="connsiteY5" fmla="*/ 11199 h 16363"/>
              <a:gd name="connsiteX6" fmla="*/ 33 w 14855"/>
              <a:gd name="connsiteY6" fmla="*/ 4692 h 16363"/>
              <a:gd name="connsiteX0" fmla="*/ 33 w 14855"/>
              <a:gd name="connsiteY0" fmla="*/ 4692 h 16363"/>
              <a:gd name="connsiteX1" fmla="*/ 7638 w 14855"/>
              <a:gd name="connsiteY1" fmla="*/ 32 h 16363"/>
              <a:gd name="connsiteX2" fmla="*/ 14809 w 14855"/>
              <a:gd name="connsiteY2" fmla="*/ 0 h 16363"/>
              <a:gd name="connsiteX3" fmla="*/ 14855 w 14855"/>
              <a:gd name="connsiteY3" fmla="*/ 16363 h 16363"/>
              <a:gd name="connsiteX4" fmla="*/ 182 w 14855"/>
              <a:gd name="connsiteY4" fmla="*/ 16004 h 16363"/>
              <a:gd name="connsiteX5" fmla="*/ 0 w 14855"/>
              <a:gd name="connsiteY5" fmla="*/ 11199 h 16363"/>
              <a:gd name="connsiteX6" fmla="*/ 33 w 14855"/>
              <a:gd name="connsiteY6" fmla="*/ 4692 h 16363"/>
              <a:gd name="connsiteX0" fmla="*/ 133 w 14855"/>
              <a:gd name="connsiteY0" fmla="*/ 127 h 16363"/>
              <a:gd name="connsiteX1" fmla="*/ 7638 w 14855"/>
              <a:gd name="connsiteY1" fmla="*/ 32 h 16363"/>
              <a:gd name="connsiteX2" fmla="*/ 14809 w 14855"/>
              <a:gd name="connsiteY2" fmla="*/ 0 h 16363"/>
              <a:gd name="connsiteX3" fmla="*/ 14855 w 14855"/>
              <a:gd name="connsiteY3" fmla="*/ 16363 h 16363"/>
              <a:gd name="connsiteX4" fmla="*/ 182 w 14855"/>
              <a:gd name="connsiteY4" fmla="*/ 16004 h 16363"/>
              <a:gd name="connsiteX5" fmla="*/ 0 w 14855"/>
              <a:gd name="connsiteY5" fmla="*/ 11199 h 16363"/>
              <a:gd name="connsiteX6" fmla="*/ 133 w 14855"/>
              <a:gd name="connsiteY6" fmla="*/ 127 h 16363"/>
              <a:gd name="connsiteX0" fmla="*/ 53 w 14775"/>
              <a:gd name="connsiteY0" fmla="*/ 127 h 16363"/>
              <a:gd name="connsiteX1" fmla="*/ 7558 w 14775"/>
              <a:gd name="connsiteY1" fmla="*/ 32 h 16363"/>
              <a:gd name="connsiteX2" fmla="*/ 14729 w 14775"/>
              <a:gd name="connsiteY2" fmla="*/ 0 h 16363"/>
              <a:gd name="connsiteX3" fmla="*/ 14775 w 14775"/>
              <a:gd name="connsiteY3" fmla="*/ 16363 h 16363"/>
              <a:gd name="connsiteX4" fmla="*/ 102 w 14775"/>
              <a:gd name="connsiteY4" fmla="*/ 16004 h 16363"/>
              <a:gd name="connsiteX5" fmla="*/ 0 w 14775"/>
              <a:gd name="connsiteY5" fmla="*/ 11031 h 16363"/>
              <a:gd name="connsiteX6" fmla="*/ 53 w 14775"/>
              <a:gd name="connsiteY6" fmla="*/ 127 h 16363"/>
              <a:gd name="connsiteX0" fmla="*/ 11 w 14733"/>
              <a:gd name="connsiteY0" fmla="*/ 127 h 16363"/>
              <a:gd name="connsiteX1" fmla="*/ 7516 w 14733"/>
              <a:gd name="connsiteY1" fmla="*/ 32 h 16363"/>
              <a:gd name="connsiteX2" fmla="*/ 14687 w 14733"/>
              <a:gd name="connsiteY2" fmla="*/ 0 h 16363"/>
              <a:gd name="connsiteX3" fmla="*/ 14733 w 14733"/>
              <a:gd name="connsiteY3" fmla="*/ 16363 h 16363"/>
              <a:gd name="connsiteX4" fmla="*/ 60 w 14733"/>
              <a:gd name="connsiteY4" fmla="*/ 16004 h 16363"/>
              <a:gd name="connsiteX5" fmla="*/ 38 w 14733"/>
              <a:gd name="connsiteY5" fmla="*/ 11073 h 16363"/>
              <a:gd name="connsiteX6" fmla="*/ 11 w 14733"/>
              <a:gd name="connsiteY6" fmla="*/ 127 h 16363"/>
              <a:gd name="connsiteX0" fmla="*/ 16 w 14738"/>
              <a:gd name="connsiteY0" fmla="*/ 127 h 16363"/>
              <a:gd name="connsiteX1" fmla="*/ 7521 w 14738"/>
              <a:gd name="connsiteY1" fmla="*/ 32 h 16363"/>
              <a:gd name="connsiteX2" fmla="*/ 14692 w 14738"/>
              <a:gd name="connsiteY2" fmla="*/ 0 h 16363"/>
              <a:gd name="connsiteX3" fmla="*/ 14738 w 14738"/>
              <a:gd name="connsiteY3" fmla="*/ 16363 h 16363"/>
              <a:gd name="connsiteX4" fmla="*/ 65 w 14738"/>
              <a:gd name="connsiteY4" fmla="*/ 16004 h 16363"/>
              <a:gd name="connsiteX5" fmla="*/ 43 w 14738"/>
              <a:gd name="connsiteY5" fmla="*/ 11073 h 16363"/>
              <a:gd name="connsiteX6" fmla="*/ 16 w 14738"/>
              <a:gd name="connsiteY6" fmla="*/ 127 h 16363"/>
              <a:gd name="connsiteX0" fmla="*/ 16 w 14738"/>
              <a:gd name="connsiteY0" fmla="*/ 95 h 16331"/>
              <a:gd name="connsiteX1" fmla="*/ 7521 w 14738"/>
              <a:gd name="connsiteY1" fmla="*/ 0 h 16331"/>
              <a:gd name="connsiteX2" fmla="*/ 14712 w 14738"/>
              <a:gd name="connsiteY2" fmla="*/ 10898 h 16331"/>
              <a:gd name="connsiteX3" fmla="*/ 14738 w 14738"/>
              <a:gd name="connsiteY3" fmla="*/ 16331 h 16331"/>
              <a:gd name="connsiteX4" fmla="*/ 65 w 14738"/>
              <a:gd name="connsiteY4" fmla="*/ 15972 h 16331"/>
              <a:gd name="connsiteX5" fmla="*/ 43 w 14738"/>
              <a:gd name="connsiteY5" fmla="*/ 11041 h 16331"/>
              <a:gd name="connsiteX6" fmla="*/ 16 w 14738"/>
              <a:gd name="connsiteY6" fmla="*/ 95 h 16331"/>
              <a:gd name="connsiteX0" fmla="*/ 7069 w 14696"/>
              <a:gd name="connsiteY0" fmla="*/ 11 h 16331"/>
              <a:gd name="connsiteX1" fmla="*/ 7479 w 14696"/>
              <a:gd name="connsiteY1" fmla="*/ 0 h 16331"/>
              <a:gd name="connsiteX2" fmla="*/ 14670 w 14696"/>
              <a:gd name="connsiteY2" fmla="*/ 10898 h 16331"/>
              <a:gd name="connsiteX3" fmla="*/ 14696 w 14696"/>
              <a:gd name="connsiteY3" fmla="*/ 16331 h 16331"/>
              <a:gd name="connsiteX4" fmla="*/ 23 w 14696"/>
              <a:gd name="connsiteY4" fmla="*/ 15972 h 16331"/>
              <a:gd name="connsiteX5" fmla="*/ 1 w 14696"/>
              <a:gd name="connsiteY5" fmla="*/ 11041 h 16331"/>
              <a:gd name="connsiteX6" fmla="*/ 7069 w 14696"/>
              <a:gd name="connsiteY6" fmla="*/ 11 h 16331"/>
              <a:gd name="connsiteX0" fmla="*/ 7069 w 14696"/>
              <a:gd name="connsiteY0" fmla="*/ 11 h 16331"/>
              <a:gd name="connsiteX1" fmla="*/ 7479 w 14696"/>
              <a:gd name="connsiteY1" fmla="*/ 0 h 16331"/>
              <a:gd name="connsiteX2" fmla="*/ 14670 w 14696"/>
              <a:gd name="connsiteY2" fmla="*/ 10898 h 16331"/>
              <a:gd name="connsiteX3" fmla="*/ 14696 w 14696"/>
              <a:gd name="connsiteY3" fmla="*/ 16331 h 16331"/>
              <a:gd name="connsiteX4" fmla="*/ 7882 w 14696"/>
              <a:gd name="connsiteY4" fmla="*/ 16140 h 16331"/>
              <a:gd name="connsiteX5" fmla="*/ 1 w 14696"/>
              <a:gd name="connsiteY5" fmla="*/ 11041 h 16331"/>
              <a:gd name="connsiteX6" fmla="*/ 7069 w 14696"/>
              <a:gd name="connsiteY6" fmla="*/ 11 h 16331"/>
              <a:gd name="connsiteX0" fmla="*/ 3 w 7630"/>
              <a:gd name="connsiteY0" fmla="*/ 11 h 16331"/>
              <a:gd name="connsiteX1" fmla="*/ 413 w 7630"/>
              <a:gd name="connsiteY1" fmla="*/ 0 h 16331"/>
              <a:gd name="connsiteX2" fmla="*/ 7604 w 7630"/>
              <a:gd name="connsiteY2" fmla="*/ 10898 h 16331"/>
              <a:gd name="connsiteX3" fmla="*/ 7630 w 7630"/>
              <a:gd name="connsiteY3" fmla="*/ 16331 h 16331"/>
              <a:gd name="connsiteX4" fmla="*/ 816 w 7630"/>
              <a:gd name="connsiteY4" fmla="*/ 16140 h 16331"/>
              <a:gd name="connsiteX5" fmla="*/ 432 w 7630"/>
              <a:gd name="connsiteY5" fmla="*/ 8528 h 16331"/>
              <a:gd name="connsiteX6" fmla="*/ 3 w 7630"/>
              <a:gd name="connsiteY6" fmla="*/ 11 h 16331"/>
              <a:gd name="connsiteX0" fmla="*/ 5 w 10001"/>
              <a:gd name="connsiteY0" fmla="*/ 7 h 10000"/>
              <a:gd name="connsiteX1" fmla="*/ 542 w 10001"/>
              <a:gd name="connsiteY1" fmla="*/ 0 h 10000"/>
              <a:gd name="connsiteX2" fmla="*/ 9967 w 10001"/>
              <a:gd name="connsiteY2" fmla="*/ 6673 h 10000"/>
              <a:gd name="connsiteX3" fmla="*/ 10001 w 10001"/>
              <a:gd name="connsiteY3" fmla="*/ 10000 h 10000"/>
              <a:gd name="connsiteX4" fmla="*/ 1070 w 10001"/>
              <a:gd name="connsiteY4" fmla="*/ 9883 h 10000"/>
              <a:gd name="connsiteX5" fmla="*/ 567 w 10001"/>
              <a:gd name="connsiteY5" fmla="*/ 5222 h 10000"/>
              <a:gd name="connsiteX6" fmla="*/ 5 w 10001"/>
              <a:gd name="connsiteY6" fmla="*/ 7 h 10000"/>
              <a:gd name="connsiteX0" fmla="*/ 0 w 9996"/>
              <a:gd name="connsiteY0" fmla="*/ 7 h 10000"/>
              <a:gd name="connsiteX1" fmla="*/ 537 w 9996"/>
              <a:gd name="connsiteY1" fmla="*/ 0 h 10000"/>
              <a:gd name="connsiteX2" fmla="*/ 9962 w 9996"/>
              <a:gd name="connsiteY2" fmla="*/ 6673 h 10000"/>
              <a:gd name="connsiteX3" fmla="*/ 9996 w 9996"/>
              <a:gd name="connsiteY3" fmla="*/ 10000 h 10000"/>
              <a:gd name="connsiteX4" fmla="*/ 1065 w 9996"/>
              <a:gd name="connsiteY4" fmla="*/ 9883 h 10000"/>
              <a:gd name="connsiteX5" fmla="*/ 562 w 9996"/>
              <a:gd name="connsiteY5" fmla="*/ 5222 h 10000"/>
              <a:gd name="connsiteX6" fmla="*/ 0 w 9996"/>
              <a:gd name="connsiteY6" fmla="*/ 7 h 10000"/>
              <a:gd name="connsiteX0" fmla="*/ 0 w 10000"/>
              <a:gd name="connsiteY0" fmla="*/ 7 h 10000"/>
              <a:gd name="connsiteX1" fmla="*/ 537 w 10000"/>
              <a:gd name="connsiteY1" fmla="*/ 0 h 10000"/>
              <a:gd name="connsiteX2" fmla="*/ 9966 w 10000"/>
              <a:gd name="connsiteY2" fmla="*/ 6673 h 10000"/>
              <a:gd name="connsiteX3" fmla="*/ 10000 w 10000"/>
              <a:gd name="connsiteY3" fmla="*/ 10000 h 10000"/>
              <a:gd name="connsiteX4" fmla="*/ 1095 w 10000"/>
              <a:gd name="connsiteY4" fmla="*/ 9932 h 10000"/>
              <a:gd name="connsiteX5" fmla="*/ 562 w 10000"/>
              <a:gd name="connsiteY5" fmla="*/ 5222 h 10000"/>
              <a:gd name="connsiteX6" fmla="*/ 0 w 10000"/>
              <a:gd name="connsiteY6" fmla="*/ 7 h 10000"/>
              <a:gd name="connsiteX0" fmla="*/ 0 w 10002"/>
              <a:gd name="connsiteY0" fmla="*/ 7 h 10000"/>
              <a:gd name="connsiteX1" fmla="*/ 537 w 10002"/>
              <a:gd name="connsiteY1" fmla="*/ 0 h 10000"/>
              <a:gd name="connsiteX2" fmla="*/ 9996 w 10002"/>
              <a:gd name="connsiteY2" fmla="*/ 6328 h 10000"/>
              <a:gd name="connsiteX3" fmla="*/ 10000 w 10002"/>
              <a:gd name="connsiteY3" fmla="*/ 10000 h 10000"/>
              <a:gd name="connsiteX4" fmla="*/ 1095 w 10002"/>
              <a:gd name="connsiteY4" fmla="*/ 9932 h 10000"/>
              <a:gd name="connsiteX5" fmla="*/ 562 w 10002"/>
              <a:gd name="connsiteY5" fmla="*/ 5222 h 10000"/>
              <a:gd name="connsiteX6" fmla="*/ 0 w 10002"/>
              <a:gd name="connsiteY6" fmla="*/ 7 h 10000"/>
              <a:gd name="connsiteX0" fmla="*/ 0 w 10002"/>
              <a:gd name="connsiteY0" fmla="*/ 7 h 10000"/>
              <a:gd name="connsiteX1" fmla="*/ 537 w 10002"/>
              <a:gd name="connsiteY1" fmla="*/ 0 h 10000"/>
              <a:gd name="connsiteX2" fmla="*/ 9996 w 10002"/>
              <a:gd name="connsiteY2" fmla="*/ 6328 h 10000"/>
              <a:gd name="connsiteX3" fmla="*/ 10000 w 10002"/>
              <a:gd name="connsiteY3" fmla="*/ 10000 h 10000"/>
              <a:gd name="connsiteX4" fmla="*/ 1130 w 10002"/>
              <a:gd name="connsiteY4" fmla="*/ 9961 h 10000"/>
              <a:gd name="connsiteX5" fmla="*/ 562 w 10002"/>
              <a:gd name="connsiteY5" fmla="*/ 5222 h 10000"/>
              <a:gd name="connsiteX6" fmla="*/ 0 w 10002"/>
              <a:gd name="connsiteY6" fmla="*/ 7 h 10000"/>
              <a:gd name="connsiteX0" fmla="*/ 0 w 10000"/>
              <a:gd name="connsiteY0" fmla="*/ 7 h 10000"/>
              <a:gd name="connsiteX1" fmla="*/ 537 w 10000"/>
              <a:gd name="connsiteY1" fmla="*/ 0 h 10000"/>
              <a:gd name="connsiteX2" fmla="*/ 9978 w 10000"/>
              <a:gd name="connsiteY2" fmla="*/ 5178 h 10000"/>
              <a:gd name="connsiteX3" fmla="*/ 10000 w 10000"/>
              <a:gd name="connsiteY3" fmla="*/ 10000 h 10000"/>
              <a:gd name="connsiteX4" fmla="*/ 1130 w 10000"/>
              <a:gd name="connsiteY4" fmla="*/ 9961 h 10000"/>
              <a:gd name="connsiteX5" fmla="*/ 562 w 10000"/>
              <a:gd name="connsiteY5" fmla="*/ 5222 h 10000"/>
              <a:gd name="connsiteX6" fmla="*/ 0 w 10000"/>
              <a:gd name="connsiteY6" fmla="*/ 7 h 10000"/>
              <a:gd name="connsiteX0" fmla="*/ 0 w 10000"/>
              <a:gd name="connsiteY0" fmla="*/ 65 h 10058"/>
              <a:gd name="connsiteX1" fmla="*/ 1118 w 10000"/>
              <a:gd name="connsiteY1" fmla="*/ 0 h 10058"/>
              <a:gd name="connsiteX2" fmla="*/ 9978 w 10000"/>
              <a:gd name="connsiteY2" fmla="*/ 5236 h 10058"/>
              <a:gd name="connsiteX3" fmla="*/ 10000 w 10000"/>
              <a:gd name="connsiteY3" fmla="*/ 10058 h 10058"/>
              <a:gd name="connsiteX4" fmla="*/ 1130 w 10000"/>
              <a:gd name="connsiteY4" fmla="*/ 10019 h 10058"/>
              <a:gd name="connsiteX5" fmla="*/ 562 w 10000"/>
              <a:gd name="connsiteY5" fmla="*/ 5280 h 10058"/>
              <a:gd name="connsiteX6" fmla="*/ 0 w 10000"/>
              <a:gd name="connsiteY6" fmla="*/ 65 h 10058"/>
              <a:gd name="connsiteX0" fmla="*/ 0 w 9982"/>
              <a:gd name="connsiteY0" fmla="*/ 36 h 10058"/>
              <a:gd name="connsiteX1" fmla="*/ 1100 w 9982"/>
              <a:gd name="connsiteY1" fmla="*/ 0 h 10058"/>
              <a:gd name="connsiteX2" fmla="*/ 9960 w 9982"/>
              <a:gd name="connsiteY2" fmla="*/ 5236 h 10058"/>
              <a:gd name="connsiteX3" fmla="*/ 9982 w 9982"/>
              <a:gd name="connsiteY3" fmla="*/ 10058 h 10058"/>
              <a:gd name="connsiteX4" fmla="*/ 1112 w 9982"/>
              <a:gd name="connsiteY4" fmla="*/ 10019 h 10058"/>
              <a:gd name="connsiteX5" fmla="*/ 544 w 9982"/>
              <a:gd name="connsiteY5" fmla="*/ 5280 h 10058"/>
              <a:gd name="connsiteX6" fmla="*/ 0 w 9982"/>
              <a:gd name="connsiteY6" fmla="*/ 36 h 10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982" h="10058">
                <a:moveTo>
                  <a:pt x="0" y="36"/>
                </a:moveTo>
                <a:lnTo>
                  <a:pt x="1100" y="0"/>
                </a:lnTo>
                <a:lnTo>
                  <a:pt x="9960" y="5236"/>
                </a:lnTo>
                <a:cubicBezTo>
                  <a:pt x="9980" y="8576"/>
                  <a:pt x="9962" y="6718"/>
                  <a:pt x="9982" y="10058"/>
                </a:cubicBezTo>
                <a:lnTo>
                  <a:pt x="1112" y="10019"/>
                </a:lnTo>
                <a:cubicBezTo>
                  <a:pt x="1077" y="10012"/>
                  <a:pt x="580" y="5287"/>
                  <a:pt x="544" y="5280"/>
                </a:cubicBezTo>
                <a:cubicBezTo>
                  <a:pt x="365" y="3046"/>
                  <a:pt x="179" y="2373"/>
                  <a:pt x="0" y="36"/>
                </a:cubicBezTo>
                <a:close/>
              </a:path>
            </a:pathLst>
          </a:cu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제목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7661196" cy="796908"/>
          </a:xfrm>
        </p:spPr>
        <p:txBody>
          <a:bodyPr>
            <a:normAutofit/>
          </a:bodyPr>
          <a:lstStyle/>
          <a:p>
            <a:r>
              <a:rPr lang="en-US" altLang="en-US" sz="3200" dirty="0" smtClean="0">
                <a:solidFill>
                  <a:schemeClr val="tx1"/>
                </a:solidFill>
              </a:rPr>
              <a:t>ROUTES &amp; METHODS OF FEEDING</a:t>
            </a:r>
            <a:endParaRPr lang="ko-KR" altLang="en-US" sz="3200" dirty="0">
              <a:solidFill>
                <a:schemeClr val="tx1"/>
              </a:solidFill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1907704" y="1340768"/>
            <a:ext cx="58367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+mj-lt"/>
              </a:rPr>
              <a:t>Components of TPN formulations </a:t>
            </a:r>
            <a:endParaRPr lang="en-US" sz="3200" dirty="0">
              <a:latin typeface="+mj-lt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251520" y="2204864"/>
            <a:ext cx="8460201" cy="4031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atin typeface="+mj-lt"/>
              </a:rPr>
              <a:t>Macro</a:t>
            </a:r>
            <a:r>
              <a:rPr lang="en-US" sz="3200" dirty="0" smtClean="0">
                <a:latin typeface="+mj-lt"/>
              </a:rPr>
              <a:t> </a:t>
            </a:r>
            <a:r>
              <a:rPr lang="en-US" sz="3200" b="1" dirty="0" smtClean="0">
                <a:latin typeface="+mj-lt"/>
              </a:rPr>
              <a:t>: </a:t>
            </a:r>
          </a:p>
          <a:p>
            <a:pPr lvl="1"/>
            <a:r>
              <a:rPr lang="en-US" sz="3200" i="1" dirty="0" smtClean="0">
                <a:latin typeface="+mj-lt"/>
              </a:rPr>
              <a:t>Calorie :  </a:t>
            </a:r>
            <a:r>
              <a:rPr lang="en-US" sz="3200" dirty="0" smtClean="0">
                <a:latin typeface="+mj-lt"/>
              </a:rPr>
              <a:t>Dextrose 20% , 50%</a:t>
            </a:r>
          </a:p>
          <a:p>
            <a:pPr lvl="1"/>
            <a:r>
              <a:rPr lang="en-US" sz="3200" dirty="0" smtClean="0">
                <a:latin typeface="+mj-lt"/>
              </a:rPr>
              <a:t>	           </a:t>
            </a:r>
            <a:r>
              <a:rPr lang="en-US" sz="3200" dirty="0" err="1" smtClean="0">
                <a:latin typeface="+mj-lt"/>
              </a:rPr>
              <a:t>Intralipid</a:t>
            </a:r>
            <a:r>
              <a:rPr lang="en-US" sz="3200" dirty="0" smtClean="0">
                <a:latin typeface="+mj-lt"/>
              </a:rPr>
              <a:t> 10% , 20%</a:t>
            </a:r>
          </a:p>
          <a:p>
            <a:pPr lvl="1"/>
            <a:r>
              <a:rPr lang="en-US" sz="3200" i="1" dirty="0" smtClean="0">
                <a:latin typeface="+mj-lt"/>
              </a:rPr>
              <a:t>Protein :  </a:t>
            </a:r>
            <a:r>
              <a:rPr lang="en-US" sz="3200" dirty="0" smtClean="0">
                <a:latin typeface="+mj-lt"/>
              </a:rPr>
              <a:t>Amino acids  5% , 10% </a:t>
            </a:r>
          </a:p>
          <a:p>
            <a:pPr lvl="1"/>
            <a:endParaRPr lang="en-US" sz="3200" dirty="0">
              <a:latin typeface="+mj-lt"/>
            </a:endParaRPr>
          </a:p>
          <a:p>
            <a:r>
              <a:rPr lang="en-US" sz="3200" b="1" dirty="0" smtClean="0">
                <a:latin typeface="+mj-lt"/>
              </a:rPr>
              <a:t>Micro : </a:t>
            </a:r>
          </a:p>
          <a:p>
            <a:pPr lvl="3"/>
            <a:r>
              <a:rPr lang="en-US" sz="3200" dirty="0" smtClean="0">
                <a:latin typeface="+mj-lt"/>
              </a:rPr>
              <a:t>	Electrolytes ( Na , K, Mg, </a:t>
            </a:r>
            <a:r>
              <a:rPr lang="en-US" sz="3200" dirty="0" err="1" smtClean="0">
                <a:latin typeface="+mj-lt"/>
              </a:rPr>
              <a:t>Ca</a:t>
            </a:r>
            <a:r>
              <a:rPr lang="en-US" sz="3200" dirty="0" smtClean="0">
                <a:latin typeface="+mj-lt"/>
              </a:rPr>
              <a:t> , PO4 )</a:t>
            </a:r>
          </a:p>
          <a:p>
            <a:pPr lvl="3"/>
            <a:r>
              <a:rPr lang="en-US" sz="3200" dirty="0" smtClean="0">
                <a:latin typeface="+mj-lt"/>
              </a:rPr>
              <a:t>	Trace elements ( Zn, Cu, Cr, </a:t>
            </a:r>
            <a:r>
              <a:rPr lang="en-US" sz="3200" dirty="0" err="1" smtClean="0">
                <a:latin typeface="+mj-lt"/>
              </a:rPr>
              <a:t>Mn</a:t>
            </a:r>
            <a:r>
              <a:rPr lang="en-US" sz="3200" dirty="0" smtClean="0">
                <a:latin typeface="+mj-lt"/>
              </a:rPr>
              <a:t> , Se )    </a:t>
            </a:r>
            <a:endParaRPr lang="en-US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34385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내용 개체 틀 36"/>
          <p:cNvSpPr>
            <a:spLocks noGrp="1"/>
          </p:cNvSpPr>
          <p:nvPr>
            <p:ph idx="1"/>
          </p:nvPr>
        </p:nvSpPr>
        <p:spPr>
          <a:xfrm>
            <a:off x="395536" y="2507754"/>
            <a:ext cx="8291265" cy="2073374"/>
          </a:xfrm>
        </p:spPr>
        <p:txBody>
          <a:bodyPr>
            <a:normAutofit/>
          </a:bodyPr>
          <a:lstStyle/>
          <a:p>
            <a:pPr marL="0" indent="0" algn="ctr"/>
            <a:r>
              <a:rPr lang="en-US" sz="3600" i="0" dirty="0">
                <a:solidFill>
                  <a:schemeClr val="tx2"/>
                </a:solidFill>
              </a:rPr>
              <a:t>Aim of nutrition support is to </a:t>
            </a:r>
            <a:r>
              <a:rPr lang="en-US" sz="3600" i="0" dirty="0" smtClean="0">
                <a:solidFill>
                  <a:schemeClr val="tx2"/>
                </a:solidFill>
              </a:rPr>
              <a:t>identify    </a:t>
            </a:r>
          </a:p>
          <a:p>
            <a:pPr marL="0" indent="0" algn="ctr"/>
            <a:r>
              <a:rPr lang="en-US" sz="3600" i="0" dirty="0" smtClean="0">
                <a:solidFill>
                  <a:schemeClr val="tx2"/>
                </a:solidFill>
              </a:rPr>
              <a:t>patients </a:t>
            </a:r>
            <a:r>
              <a:rPr lang="en-US" sz="3600" i="0" dirty="0">
                <a:solidFill>
                  <a:schemeClr val="tx2"/>
                </a:solidFill>
              </a:rPr>
              <a:t>at risk for malnutrition and </a:t>
            </a:r>
            <a:r>
              <a:rPr lang="en-US" sz="3600" i="0" dirty="0" smtClean="0">
                <a:solidFill>
                  <a:schemeClr val="tx2"/>
                </a:solidFill>
              </a:rPr>
              <a:t>to </a:t>
            </a:r>
          </a:p>
          <a:p>
            <a:pPr marL="0" indent="0" algn="ctr"/>
            <a:r>
              <a:rPr lang="en-US" sz="3600" i="0" dirty="0" smtClean="0">
                <a:solidFill>
                  <a:schemeClr val="tx2"/>
                </a:solidFill>
              </a:rPr>
              <a:t>meet </a:t>
            </a:r>
            <a:r>
              <a:rPr lang="en-US" sz="3600" i="0" dirty="0">
                <a:solidFill>
                  <a:schemeClr val="tx2"/>
                </a:solidFill>
              </a:rPr>
              <a:t>their nutritional </a:t>
            </a:r>
            <a:r>
              <a:rPr lang="en-US" sz="3600" i="0" dirty="0" smtClean="0">
                <a:solidFill>
                  <a:schemeClr val="tx2"/>
                </a:solidFill>
              </a:rPr>
              <a:t>requirements.</a:t>
            </a:r>
            <a:endParaRPr lang="en-US" altLang="ko-KR" sz="36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179512" y="1124744"/>
            <a:ext cx="8856984" cy="5472608"/>
          </a:xfrm>
        </p:spPr>
        <p:txBody>
          <a:bodyPr>
            <a:noAutofit/>
          </a:bodyPr>
          <a:lstStyle/>
          <a:p>
            <a:pPr marL="0" indent="0"/>
            <a:r>
              <a:rPr lang="en-US" sz="3600" b="1" i="0" dirty="0"/>
              <a:t>Indications </a:t>
            </a:r>
            <a:endParaRPr lang="en-US" sz="3600" b="1" i="0" dirty="0" smtClean="0"/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en-US" sz="2400" i="0" dirty="0" smtClean="0"/>
              <a:t>GIT </a:t>
            </a:r>
            <a:r>
              <a:rPr lang="en-US" altLang="en-US" sz="2400" i="0" dirty="0"/>
              <a:t>Malfunction</a:t>
            </a:r>
          </a:p>
          <a:p>
            <a:pPr lvl="1">
              <a:lnSpc>
                <a:spcPct val="150000"/>
              </a:lnSpc>
            </a:pPr>
            <a:r>
              <a:rPr lang="en-US" altLang="en-US" sz="2400" i="0" dirty="0"/>
              <a:t>OBSTRUCTED - </a:t>
            </a:r>
            <a:r>
              <a:rPr lang="en-US" altLang="en-US" sz="2400" i="0" dirty="0" err="1"/>
              <a:t>Ca</a:t>
            </a:r>
            <a:r>
              <a:rPr lang="en-US" altLang="en-US" sz="2400" i="0" dirty="0"/>
              <a:t> esophagus/stomach, stricture</a:t>
            </a:r>
          </a:p>
          <a:p>
            <a:pPr lvl="1">
              <a:lnSpc>
                <a:spcPct val="150000"/>
              </a:lnSpc>
            </a:pPr>
            <a:r>
              <a:rPr lang="en-US" altLang="en-US" sz="2400" i="0" dirty="0"/>
              <a:t>FISTULATED - post op </a:t>
            </a:r>
            <a:r>
              <a:rPr lang="en-US" altLang="en-US" sz="2400" i="0" dirty="0" err="1"/>
              <a:t>enterocutaneous</a:t>
            </a:r>
            <a:r>
              <a:rPr lang="en-US" altLang="en-US" sz="2400" i="0" dirty="0"/>
              <a:t> fistula, high output fistulas</a:t>
            </a:r>
          </a:p>
          <a:p>
            <a:pPr lvl="1">
              <a:lnSpc>
                <a:spcPct val="150000"/>
              </a:lnSpc>
            </a:pPr>
            <a:r>
              <a:rPr lang="en-US" altLang="en-US" sz="2400" i="0" dirty="0"/>
              <a:t>INFLAMMED - </a:t>
            </a:r>
            <a:r>
              <a:rPr lang="en-US" altLang="en-US" sz="2400" i="0" dirty="0" err="1" smtClean="0"/>
              <a:t>crohn’s</a:t>
            </a:r>
            <a:r>
              <a:rPr lang="en-US" altLang="en-US" sz="2400" i="0" dirty="0" smtClean="0"/>
              <a:t> </a:t>
            </a:r>
            <a:r>
              <a:rPr lang="en-US" altLang="en-US" sz="2400" i="0" dirty="0"/>
              <a:t>disease, acute severe pancreatitis</a:t>
            </a:r>
          </a:p>
          <a:p>
            <a:pPr lvl="1">
              <a:lnSpc>
                <a:spcPct val="150000"/>
              </a:lnSpc>
            </a:pPr>
            <a:r>
              <a:rPr lang="en-US" altLang="en-US" sz="2400" i="0" dirty="0"/>
              <a:t>TOO SHORT - massive resection, short gut </a:t>
            </a:r>
            <a:r>
              <a:rPr lang="en-US" altLang="en-US" sz="2400" i="0" dirty="0" smtClean="0"/>
              <a:t>syndrome</a:t>
            </a:r>
            <a:endParaRPr lang="en-US" altLang="en-US" sz="2400" i="0" dirty="0"/>
          </a:p>
        </p:txBody>
      </p:sp>
      <p:sp>
        <p:nvSpPr>
          <p:cNvPr id="4" name="مخطط انسيابي: قرار 3"/>
          <p:cNvSpPr/>
          <p:nvPr/>
        </p:nvSpPr>
        <p:spPr>
          <a:xfrm>
            <a:off x="7468112" y="-6088"/>
            <a:ext cx="1675888" cy="1055607"/>
          </a:xfrm>
          <a:custGeom>
            <a:avLst/>
            <a:gdLst>
              <a:gd name="connsiteX0" fmla="*/ 0 w 10000"/>
              <a:gd name="connsiteY0" fmla="*/ 5000 h 10000"/>
              <a:gd name="connsiteX1" fmla="*/ 5000 w 10000"/>
              <a:gd name="connsiteY1" fmla="*/ 0 h 10000"/>
              <a:gd name="connsiteX2" fmla="*/ 10000 w 10000"/>
              <a:gd name="connsiteY2" fmla="*/ 5000 h 10000"/>
              <a:gd name="connsiteX3" fmla="*/ 5000 w 10000"/>
              <a:gd name="connsiteY3" fmla="*/ 10000 h 10000"/>
              <a:gd name="connsiteX4" fmla="*/ 0 w 10000"/>
              <a:gd name="connsiteY4" fmla="*/ 5000 h 10000"/>
              <a:gd name="connsiteX0" fmla="*/ 0 w 10000"/>
              <a:gd name="connsiteY0" fmla="*/ 2889 h 7889"/>
              <a:gd name="connsiteX1" fmla="*/ 5081 w 10000"/>
              <a:gd name="connsiteY1" fmla="*/ 0 h 7889"/>
              <a:gd name="connsiteX2" fmla="*/ 10000 w 10000"/>
              <a:gd name="connsiteY2" fmla="*/ 2889 h 7889"/>
              <a:gd name="connsiteX3" fmla="*/ 5000 w 10000"/>
              <a:gd name="connsiteY3" fmla="*/ 7889 h 7889"/>
              <a:gd name="connsiteX4" fmla="*/ 0 w 10000"/>
              <a:gd name="connsiteY4" fmla="*/ 2889 h 7889"/>
              <a:gd name="connsiteX0" fmla="*/ 0 w 10000"/>
              <a:gd name="connsiteY0" fmla="*/ 3127 h 9465"/>
              <a:gd name="connsiteX1" fmla="*/ 5190 w 10000"/>
              <a:gd name="connsiteY1" fmla="*/ 0 h 9465"/>
              <a:gd name="connsiteX2" fmla="*/ 10000 w 10000"/>
              <a:gd name="connsiteY2" fmla="*/ 3127 h 9465"/>
              <a:gd name="connsiteX3" fmla="*/ 5000 w 10000"/>
              <a:gd name="connsiteY3" fmla="*/ 9465 h 9465"/>
              <a:gd name="connsiteX4" fmla="*/ 0 w 10000"/>
              <a:gd name="connsiteY4" fmla="*/ 3127 h 9465"/>
              <a:gd name="connsiteX0" fmla="*/ 0 w 14632"/>
              <a:gd name="connsiteY0" fmla="*/ 3304 h 14918"/>
              <a:gd name="connsiteX1" fmla="*/ 5190 w 14632"/>
              <a:gd name="connsiteY1" fmla="*/ 0 h 14918"/>
              <a:gd name="connsiteX2" fmla="*/ 10000 w 14632"/>
              <a:gd name="connsiteY2" fmla="*/ 3304 h 14918"/>
              <a:gd name="connsiteX3" fmla="*/ 14632 w 14632"/>
              <a:gd name="connsiteY3" fmla="*/ 14918 h 14918"/>
              <a:gd name="connsiteX4" fmla="*/ 0 w 14632"/>
              <a:gd name="connsiteY4" fmla="*/ 3304 h 14918"/>
              <a:gd name="connsiteX0" fmla="*/ 0 w 14632"/>
              <a:gd name="connsiteY0" fmla="*/ 4749 h 16363"/>
              <a:gd name="connsiteX1" fmla="*/ 5190 w 14632"/>
              <a:gd name="connsiteY1" fmla="*/ 1445 h 16363"/>
              <a:gd name="connsiteX2" fmla="*/ 14586 w 14632"/>
              <a:gd name="connsiteY2" fmla="*/ 0 h 16363"/>
              <a:gd name="connsiteX3" fmla="*/ 14632 w 14632"/>
              <a:gd name="connsiteY3" fmla="*/ 16363 h 16363"/>
              <a:gd name="connsiteX4" fmla="*/ 0 w 14632"/>
              <a:gd name="connsiteY4" fmla="*/ 4749 h 16363"/>
              <a:gd name="connsiteX0" fmla="*/ 0 w 14632"/>
              <a:gd name="connsiteY0" fmla="*/ 4749 h 16363"/>
              <a:gd name="connsiteX1" fmla="*/ 7415 w 14632"/>
              <a:gd name="connsiteY1" fmla="*/ 32 h 16363"/>
              <a:gd name="connsiteX2" fmla="*/ 14586 w 14632"/>
              <a:gd name="connsiteY2" fmla="*/ 0 h 16363"/>
              <a:gd name="connsiteX3" fmla="*/ 14632 w 14632"/>
              <a:gd name="connsiteY3" fmla="*/ 16363 h 16363"/>
              <a:gd name="connsiteX4" fmla="*/ 0 w 14632"/>
              <a:gd name="connsiteY4" fmla="*/ 4749 h 16363"/>
              <a:gd name="connsiteX0" fmla="*/ 0 w 14741"/>
              <a:gd name="connsiteY0" fmla="*/ 4692 h 16363"/>
              <a:gd name="connsiteX1" fmla="*/ 7524 w 14741"/>
              <a:gd name="connsiteY1" fmla="*/ 32 h 16363"/>
              <a:gd name="connsiteX2" fmla="*/ 14695 w 14741"/>
              <a:gd name="connsiteY2" fmla="*/ 0 h 16363"/>
              <a:gd name="connsiteX3" fmla="*/ 14741 w 14741"/>
              <a:gd name="connsiteY3" fmla="*/ 16363 h 16363"/>
              <a:gd name="connsiteX4" fmla="*/ 0 w 14741"/>
              <a:gd name="connsiteY4" fmla="*/ 4692 h 16363"/>
              <a:gd name="connsiteX0" fmla="*/ 0 w 14822"/>
              <a:gd name="connsiteY0" fmla="*/ 4692 h 16363"/>
              <a:gd name="connsiteX1" fmla="*/ 7605 w 14822"/>
              <a:gd name="connsiteY1" fmla="*/ 32 h 16363"/>
              <a:gd name="connsiteX2" fmla="*/ 14776 w 14822"/>
              <a:gd name="connsiteY2" fmla="*/ 0 h 16363"/>
              <a:gd name="connsiteX3" fmla="*/ 14822 w 14822"/>
              <a:gd name="connsiteY3" fmla="*/ 16363 h 16363"/>
              <a:gd name="connsiteX4" fmla="*/ 0 w 14822"/>
              <a:gd name="connsiteY4" fmla="*/ 4692 h 16363"/>
              <a:gd name="connsiteX0" fmla="*/ 0 w 14822"/>
              <a:gd name="connsiteY0" fmla="*/ 4692 h 16363"/>
              <a:gd name="connsiteX1" fmla="*/ 7605 w 14822"/>
              <a:gd name="connsiteY1" fmla="*/ 32 h 16363"/>
              <a:gd name="connsiteX2" fmla="*/ 14776 w 14822"/>
              <a:gd name="connsiteY2" fmla="*/ 0 h 16363"/>
              <a:gd name="connsiteX3" fmla="*/ 14822 w 14822"/>
              <a:gd name="connsiteY3" fmla="*/ 16363 h 16363"/>
              <a:gd name="connsiteX4" fmla="*/ 209 w 14822"/>
              <a:gd name="connsiteY4" fmla="*/ 4907 h 16363"/>
              <a:gd name="connsiteX5" fmla="*/ 0 w 14822"/>
              <a:gd name="connsiteY5" fmla="*/ 4692 h 16363"/>
              <a:gd name="connsiteX0" fmla="*/ 33 w 14855"/>
              <a:gd name="connsiteY0" fmla="*/ 4692 h 16363"/>
              <a:gd name="connsiteX1" fmla="*/ 7638 w 14855"/>
              <a:gd name="connsiteY1" fmla="*/ 32 h 16363"/>
              <a:gd name="connsiteX2" fmla="*/ 14809 w 14855"/>
              <a:gd name="connsiteY2" fmla="*/ 0 h 16363"/>
              <a:gd name="connsiteX3" fmla="*/ 14855 w 14855"/>
              <a:gd name="connsiteY3" fmla="*/ 16363 h 16363"/>
              <a:gd name="connsiteX4" fmla="*/ 242 w 14855"/>
              <a:gd name="connsiteY4" fmla="*/ 4907 h 16363"/>
              <a:gd name="connsiteX5" fmla="*/ 0 w 14855"/>
              <a:gd name="connsiteY5" fmla="*/ 11199 h 16363"/>
              <a:gd name="connsiteX6" fmla="*/ 33 w 14855"/>
              <a:gd name="connsiteY6" fmla="*/ 4692 h 16363"/>
              <a:gd name="connsiteX0" fmla="*/ 33 w 14855"/>
              <a:gd name="connsiteY0" fmla="*/ 4692 h 16363"/>
              <a:gd name="connsiteX1" fmla="*/ 7638 w 14855"/>
              <a:gd name="connsiteY1" fmla="*/ 32 h 16363"/>
              <a:gd name="connsiteX2" fmla="*/ 14809 w 14855"/>
              <a:gd name="connsiteY2" fmla="*/ 0 h 16363"/>
              <a:gd name="connsiteX3" fmla="*/ 14855 w 14855"/>
              <a:gd name="connsiteY3" fmla="*/ 16363 h 16363"/>
              <a:gd name="connsiteX4" fmla="*/ 182 w 14855"/>
              <a:gd name="connsiteY4" fmla="*/ 16004 h 16363"/>
              <a:gd name="connsiteX5" fmla="*/ 0 w 14855"/>
              <a:gd name="connsiteY5" fmla="*/ 11199 h 16363"/>
              <a:gd name="connsiteX6" fmla="*/ 33 w 14855"/>
              <a:gd name="connsiteY6" fmla="*/ 4692 h 16363"/>
              <a:gd name="connsiteX0" fmla="*/ 133 w 14855"/>
              <a:gd name="connsiteY0" fmla="*/ 127 h 16363"/>
              <a:gd name="connsiteX1" fmla="*/ 7638 w 14855"/>
              <a:gd name="connsiteY1" fmla="*/ 32 h 16363"/>
              <a:gd name="connsiteX2" fmla="*/ 14809 w 14855"/>
              <a:gd name="connsiteY2" fmla="*/ 0 h 16363"/>
              <a:gd name="connsiteX3" fmla="*/ 14855 w 14855"/>
              <a:gd name="connsiteY3" fmla="*/ 16363 h 16363"/>
              <a:gd name="connsiteX4" fmla="*/ 182 w 14855"/>
              <a:gd name="connsiteY4" fmla="*/ 16004 h 16363"/>
              <a:gd name="connsiteX5" fmla="*/ 0 w 14855"/>
              <a:gd name="connsiteY5" fmla="*/ 11199 h 16363"/>
              <a:gd name="connsiteX6" fmla="*/ 133 w 14855"/>
              <a:gd name="connsiteY6" fmla="*/ 127 h 16363"/>
              <a:gd name="connsiteX0" fmla="*/ 53 w 14775"/>
              <a:gd name="connsiteY0" fmla="*/ 127 h 16363"/>
              <a:gd name="connsiteX1" fmla="*/ 7558 w 14775"/>
              <a:gd name="connsiteY1" fmla="*/ 32 h 16363"/>
              <a:gd name="connsiteX2" fmla="*/ 14729 w 14775"/>
              <a:gd name="connsiteY2" fmla="*/ 0 h 16363"/>
              <a:gd name="connsiteX3" fmla="*/ 14775 w 14775"/>
              <a:gd name="connsiteY3" fmla="*/ 16363 h 16363"/>
              <a:gd name="connsiteX4" fmla="*/ 102 w 14775"/>
              <a:gd name="connsiteY4" fmla="*/ 16004 h 16363"/>
              <a:gd name="connsiteX5" fmla="*/ 0 w 14775"/>
              <a:gd name="connsiteY5" fmla="*/ 11031 h 16363"/>
              <a:gd name="connsiteX6" fmla="*/ 53 w 14775"/>
              <a:gd name="connsiteY6" fmla="*/ 127 h 16363"/>
              <a:gd name="connsiteX0" fmla="*/ 11 w 14733"/>
              <a:gd name="connsiteY0" fmla="*/ 127 h 16363"/>
              <a:gd name="connsiteX1" fmla="*/ 7516 w 14733"/>
              <a:gd name="connsiteY1" fmla="*/ 32 h 16363"/>
              <a:gd name="connsiteX2" fmla="*/ 14687 w 14733"/>
              <a:gd name="connsiteY2" fmla="*/ 0 h 16363"/>
              <a:gd name="connsiteX3" fmla="*/ 14733 w 14733"/>
              <a:gd name="connsiteY3" fmla="*/ 16363 h 16363"/>
              <a:gd name="connsiteX4" fmla="*/ 60 w 14733"/>
              <a:gd name="connsiteY4" fmla="*/ 16004 h 16363"/>
              <a:gd name="connsiteX5" fmla="*/ 38 w 14733"/>
              <a:gd name="connsiteY5" fmla="*/ 11073 h 16363"/>
              <a:gd name="connsiteX6" fmla="*/ 11 w 14733"/>
              <a:gd name="connsiteY6" fmla="*/ 127 h 16363"/>
              <a:gd name="connsiteX0" fmla="*/ 16 w 14738"/>
              <a:gd name="connsiteY0" fmla="*/ 127 h 16363"/>
              <a:gd name="connsiteX1" fmla="*/ 7521 w 14738"/>
              <a:gd name="connsiteY1" fmla="*/ 32 h 16363"/>
              <a:gd name="connsiteX2" fmla="*/ 14692 w 14738"/>
              <a:gd name="connsiteY2" fmla="*/ 0 h 16363"/>
              <a:gd name="connsiteX3" fmla="*/ 14738 w 14738"/>
              <a:gd name="connsiteY3" fmla="*/ 16363 h 16363"/>
              <a:gd name="connsiteX4" fmla="*/ 65 w 14738"/>
              <a:gd name="connsiteY4" fmla="*/ 16004 h 16363"/>
              <a:gd name="connsiteX5" fmla="*/ 43 w 14738"/>
              <a:gd name="connsiteY5" fmla="*/ 11073 h 16363"/>
              <a:gd name="connsiteX6" fmla="*/ 16 w 14738"/>
              <a:gd name="connsiteY6" fmla="*/ 127 h 16363"/>
              <a:gd name="connsiteX0" fmla="*/ 16 w 14738"/>
              <a:gd name="connsiteY0" fmla="*/ 95 h 16331"/>
              <a:gd name="connsiteX1" fmla="*/ 7521 w 14738"/>
              <a:gd name="connsiteY1" fmla="*/ 0 h 16331"/>
              <a:gd name="connsiteX2" fmla="*/ 14712 w 14738"/>
              <a:gd name="connsiteY2" fmla="*/ 10898 h 16331"/>
              <a:gd name="connsiteX3" fmla="*/ 14738 w 14738"/>
              <a:gd name="connsiteY3" fmla="*/ 16331 h 16331"/>
              <a:gd name="connsiteX4" fmla="*/ 65 w 14738"/>
              <a:gd name="connsiteY4" fmla="*/ 15972 h 16331"/>
              <a:gd name="connsiteX5" fmla="*/ 43 w 14738"/>
              <a:gd name="connsiteY5" fmla="*/ 11041 h 16331"/>
              <a:gd name="connsiteX6" fmla="*/ 16 w 14738"/>
              <a:gd name="connsiteY6" fmla="*/ 95 h 16331"/>
              <a:gd name="connsiteX0" fmla="*/ 7069 w 14696"/>
              <a:gd name="connsiteY0" fmla="*/ 11 h 16331"/>
              <a:gd name="connsiteX1" fmla="*/ 7479 w 14696"/>
              <a:gd name="connsiteY1" fmla="*/ 0 h 16331"/>
              <a:gd name="connsiteX2" fmla="*/ 14670 w 14696"/>
              <a:gd name="connsiteY2" fmla="*/ 10898 h 16331"/>
              <a:gd name="connsiteX3" fmla="*/ 14696 w 14696"/>
              <a:gd name="connsiteY3" fmla="*/ 16331 h 16331"/>
              <a:gd name="connsiteX4" fmla="*/ 23 w 14696"/>
              <a:gd name="connsiteY4" fmla="*/ 15972 h 16331"/>
              <a:gd name="connsiteX5" fmla="*/ 1 w 14696"/>
              <a:gd name="connsiteY5" fmla="*/ 11041 h 16331"/>
              <a:gd name="connsiteX6" fmla="*/ 7069 w 14696"/>
              <a:gd name="connsiteY6" fmla="*/ 11 h 16331"/>
              <a:gd name="connsiteX0" fmla="*/ 7069 w 14696"/>
              <a:gd name="connsiteY0" fmla="*/ 11 h 16331"/>
              <a:gd name="connsiteX1" fmla="*/ 7479 w 14696"/>
              <a:gd name="connsiteY1" fmla="*/ 0 h 16331"/>
              <a:gd name="connsiteX2" fmla="*/ 14670 w 14696"/>
              <a:gd name="connsiteY2" fmla="*/ 10898 h 16331"/>
              <a:gd name="connsiteX3" fmla="*/ 14696 w 14696"/>
              <a:gd name="connsiteY3" fmla="*/ 16331 h 16331"/>
              <a:gd name="connsiteX4" fmla="*/ 7882 w 14696"/>
              <a:gd name="connsiteY4" fmla="*/ 16140 h 16331"/>
              <a:gd name="connsiteX5" fmla="*/ 1 w 14696"/>
              <a:gd name="connsiteY5" fmla="*/ 11041 h 16331"/>
              <a:gd name="connsiteX6" fmla="*/ 7069 w 14696"/>
              <a:gd name="connsiteY6" fmla="*/ 11 h 16331"/>
              <a:gd name="connsiteX0" fmla="*/ 3 w 7630"/>
              <a:gd name="connsiteY0" fmla="*/ 11 h 16331"/>
              <a:gd name="connsiteX1" fmla="*/ 413 w 7630"/>
              <a:gd name="connsiteY1" fmla="*/ 0 h 16331"/>
              <a:gd name="connsiteX2" fmla="*/ 7604 w 7630"/>
              <a:gd name="connsiteY2" fmla="*/ 10898 h 16331"/>
              <a:gd name="connsiteX3" fmla="*/ 7630 w 7630"/>
              <a:gd name="connsiteY3" fmla="*/ 16331 h 16331"/>
              <a:gd name="connsiteX4" fmla="*/ 816 w 7630"/>
              <a:gd name="connsiteY4" fmla="*/ 16140 h 16331"/>
              <a:gd name="connsiteX5" fmla="*/ 432 w 7630"/>
              <a:gd name="connsiteY5" fmla="*/ 8528 h 16331"/>
              <a:gd name="connsiteX6" fmla="*/ 3 w 7630"/>
              <a:gd name="connsiteY6" fmla="*/ 11 h 16331"/>
              <a:gd name="connsiteX0" fmla="*/ 5 w 10001"/>
              <a:gd name="connsiteY0" fmla="*/ 7 h 10000"/>
              <a:gd name="connsiteX1" fmla="*/ 542 w 10001"/>
              <a:gd name="connsiteY1" fmla="*/ 0 h 10000"/>
              <a:gd name="connsiteX2" fmla="*/ 9967 w 10001"/>
              <a:gd name="connsiteY2" fmla="*/ 6673 h 10000"/>
              <a:gd name="connsiteX3" fmla="*/ 10001 w 10001"/>
              <a:gd name="connsiteY3" fmla="*/ 10000 h 10000"/>
              <a:gd name="connsiteX4" fmla="*/ 1070 w 10001"/>
              <a:gd name="connsiteY4" fmla="*/ 9883 h 10000"/>
              <a:gd name="connsiteX5" fmla="*/ 567 w 10001"/>
              <a:gd name="connsiteY5" fmla="*/ 5222 h 10000"/>
              <a:gd name="connsiteX6" fmla="*/ 5 w 10001"/>
              <a:gd name="connsiteY6" fmla="*/ 7 h 10000"/>
              <a:gd name="connsiteX0" fmla="*/ 0 w 9996"/>
              <a:gd name="connsiteY0" fmla="*/ 7 h 10000"/>
              <a:gd name="connsiteX1" fmla="*/ 537 w 9996"/>
              <a:gd name="connsiteY1" fmla="*/ 0 h 10000"/>
              <a:gd name="connsiteX2" fmla="*/ 9962 w 9996"/>
              <a:gd name="connsiteY2" fmla="*/ 6673 h 10000"/>
              <a:gd name="connsiteX3" fmla="*/ 9996 w 9996"/>
              <a:gd name="connsiteY3" fmla="*/ 10000 h 10000"/>
              <a:gd name="connsiteX4" fmla="*/ 1065 w 9996"/>
              <a:gd name="connsiteY4" fmla="*/ 9883 h 10000"/>
              <a:gd name="connsiteX5" fmla="*/ 562 w 9996"/>
              <a:gd name="connsiteY5" fmla="*/ 5222 h 10000"/>
              <a:gd name="connsiteX6" fmla="*/ 0 w 9996"/>
              <a:gd name="connsiteY6" fmla="*/ 7 h 10000"/>
              <a:gd name="connsiteX0" fmla="*/ 0 w 10000"/>
              <a:gd name="connsiteY0" fmla="*/ 7 h 10000"/>
              <a:gd name="connsiteX1" fmla="*/ 537 w 10000"/>
              <a:gd name="connsiteY1" fmla="*/ 0 h 10000"/>
              <a:gd name="connsiteX2" fmla="*/ 9966 w 10000"/>
              <a:gd name="connsiteY2" fmla="*/ 6673 h 10000"/>
              <a:gd name="connsiteX3" fmla="*/ 10000 w 10000"/>
              <a:gd name="connsiteY3" fmla="*/ 10000 h 10000"/>
              <a:gd name="connsiteX4" fmla="*/ 1095 w 10000"/>
              <a:gd name="connsiteY4" fmla="*/ 9932 h 10000"/>
              <a:gd name="connsiteX5" fmla="*/ 562 w 10000"/>
              <a:gd name="connsiteY5" fmla="*/ 5222 h 10000"/>
              <a:gd name="connsiteX6" fmla="*/ 0 w 10000"/>
              <a:gd name="connsiteY6" fmla="*/ 7 h 10000"/>
              <a:gd name="connsiteX0" fmla="*/ 0 w 10002"/>
              <a:gd name="connsiteY0" fmla="*/ 7 h 10000"/>
              <a:gd name="connsiteX1" fmla="*/ 537 w 10002"/>
              <a:gd name="connsiteY1" fmla="*/ 0 h 10000"/>
              <a:gd name="connsiteX2" fmla="*/ 9996 w 10002"/>
              <a:gd name="connsiteY2" fmla="*/ 6328 h 10000"/>
              <a:gd name="connsiteX3" fmla="*/ 10000 w 10002"/>
              <a:gd name="connsiteY3" fmla="*/ 10000 h 10000"/>
              <a:gd name="connsiteX4" fmla="*/ 1095 w 10002"/>
              <a:gd name="connsiteY4" fmla="*/ 9932 h 10000"/>
              <a:gd name="connsiteX5" fmla="*/ 562 w 10002"/>
              <a:gd name="connsiteY5" fmla="*/ 5222 h 10000"/>
              <a:gd name="connsiteX6" fmla="*/ 0 w 10002"/>
              <a:gd name="connsiteY6" fmla="*/ 7 h 10000"/>
              <a:gd name="connsiteX0" fmla="*/ 0 w 10002"/>
              <a:gd name="connsiteY0" fmla="*/ 7 h 10000"/>
              <a:gd name="connsiteX1" fmla="*/ 537 w 10002"/>
              <a:gd name="connsiteY1" fmla="*/ 0 h 10000"/>
              <a:gd name="connsiteX2" fmla="*/ 9996 w 10002"/>
              <a:gd name="connsiteY2" fmla="*/ 6328 h 10000"/>
              <a:gd name="connsiteX3" fmla="*/ 10000 w 10002"/>
              <a:gd name="connsiteY3" fmla="*/ 10000 h 10000"/>
              <a:gd name="connsiteX4" fmla="*/ 1130 w 10002"/>
              <a:gd name="connsiteY4" fmla="*/ 9961 h 10000"/>
              <a:gd name="connsiteX5" fmla="*/ 562 w 10002"/>
              <a:gd name="connsiteY5" fmla="*/ 5222 h 10000"/>
              <a:gd name="connsiteX6" fmla="*/ 0 w 10002"/>
              <a:gd name="connsiteY6" fmla="*/ 7 h 10000"/>
              <a:gd name="connsiteX0" fmla="*/ 0 w 10000"/>
              <a:gd name="connsiteY0" fmla="*/ 7 h 10000"/>
              <a:gd name="connsiteX1" fmla="*/ 537 w 10000"/>
              <a:gd name="connsiteY1" fmla="*/ 0 h 10000"/>
              <a:gd name="connsiteX2" fmla="*/ 9978 w 10000"/>
              <a:gd name="connsiteY2" fmla="*/ 5178 h 10000"/>
              <a:gd name="connsiteX3" fmla="*/ 10000 w 10000"/>
              <a:gd name="connsiteY3" fmla="*/ 10000 h 10000"/>
              <a:gd name="connsiteX4" fmla="*/ 1130 w 10000"/>
              <a:gd name="connsiteY4" fmla="*/ 9961 h 10000"/>
              <a:gd name="connsiteX5" fmla="*/ 562 w 10000"/>
              <a:gd name="connsiteY5" fmla="*/ 5222 h 10000"/>
              <a:gd name="connsiteX6" fmla="*/ 0 w 10000"/>
              <a:gd name="connsiteY6" fmla="*/ 7 h 10000"/>
              <a:gd name="connsiteX0" fmla="*/ 0 w 10000"/>
              <a:gd name="connsiteY0" fmla="*/ 65 h 10058"/>
              <a:gd name="connsiteX1" fmla="*/ 1118 w 10000"/>
              <a:gd name="connsiteY1" fmla="*/ 0 h 10058"/>
              <a:gd name="connsiteX2" fmla="*/ 9978 w 10000"/>
              <a:gd name="connsiteY2" fmla="*/ 5236 h 10058"/>
              <a:gd name="connsiteX3" fmla="*/ 10000 w 10000"/>
              <a:gd name="connsiteY3" fmla="*/ 10058 h 10058"/>
              <a:gd name="connsiteX4" fmla="*/ 1130 w 10000"/>
              <a:gd name="connsiteY4" fmla="*/ 10019 h 10058"/>
              <a:gd name="connsiteX5" fmla="*/ 562 w 10000"/>
              <a:gd name="connsiteY5" fmla="*/ 5280 h 10058"/>
              <a:gd name="connsiteX6" fmla="*/ 0 w 10000"/>
              <a:gd name="connsiteY6" fmla="*/ 65 h 10058"/>
              <a:gd name="connsiteX0" fmla="*/ 0 w 9982"/>
              <a:gd name="connsiteY0" fmla="*/ 36 h 10058"/>
              <a:gd name="connsiteX1" fmla="*/ 1100 w 9982"/>
              <a:gd name="connsiteY1" fmla="*/ 0 h 10058"/>
              <a:gd name="connsiteX2" fmla="*/ 9960 w 9982"/>
              <a:gd name="connsiteY2" fmla="*/ 5236 h 10058"/>
              <a:gd name="connsiteX3" fmla="*/ 9982 w 9982"/>
              <a:gd name="connsiteY3" fmla="*/ 10058 h 10058"/>
              <a:gd name="connsiteX4" fmla="*/ 1112 w 9982"/>
              <a:gd name="connsiteY4" fmla="*/ 10019 h 10058"/>
              <a:gd name="connsiteX5" fmla="*/ 544 w 9982"/>
              <a:gd name="connsiteY5" fmla="*/ 5280 h 10058"/>
              <a:gd name="connsiteX6" fmla="*/ 0 w 9982"/>
              <a:gd name="connsiteY6" fmla="*/ 36 h 10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982" h="10058">
                <a:moveTo>
                  <a:pt x="0" y="36"/>
                </a:moveTo>
                <a:lnTo>
                  <a:pt x="1100" y="0"/>
                </a:lnTo>
                <a:lnTo>
                  <a:pt x="9960" y="5236"/>
                </a:lnTo>
                <a:cubicBezTo>
                  <a:pt x="9980" y="8576"/>
                  <a:pt x="9962" y="6718"/>
                  <a:pt x="9982" y="10058"/>
                </a:cubicBezTo>
                <a:lnTo>
                  <a:pt x="1112" y="10019"/>
                </a:lnTo>
                <a:cubicBezTo>
                  <a:pt x="1077" y="10012"/>
                  <a:pt x="580" y="5287"/>
                  <a:pt x="544" y="5280"/>
                </a:cubicBezTo>
                <a:cubicBezTo>
                  <a:pt x="365" y="3046"/>
                  <a:pt x="179" y="2373"/>
                  <a:pt x="0" y="36"/>
                </a:cubicBezTo>
                <a:close/>
              </a:path>
            </a:pathLst>
          </a:cu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제목 1"/>
          <p:cNvSpPr>
            <a:spLocks noGrp="1"/>
          </p:cNvSpPr>
          <p:nvPr>
            <p:ph type="title"/>
          </p:nvPr>
        </p:nvSpPr>
        <p:spPr>
          <a:xfrm>
            <a:off x="395536" y="111812"/>
            <a:ext cx="7661196" cy="796908"/>
          </a:xfrm>
        </p:spPr>
        <p:txBody>
          <a:bodyPr>
            <a:normAutofit/>
          </a:bodyPr>
          <a:lstStyle/>
          <a:p>
            <a:r>
              <a:rPr lang="en-US" altLang="en-US" sz="3200" dirty="0" smtClean="0">
                <a:solidFill>
                  <a:schemeClr val="tx1"/>
                </a:solidFill>
              </a:rPr>
              <a:t>ROUTES &amp; METHODS OF FEEDING</a:t>
            </a:r>
            <a:endParaRPr lang="ko-KR" altLang="en-US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2893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179512" y="980728"/>
            <a:ext cx="8856984" cy="5472608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</a:pPr>
            <a:r>
              <a:rPr lang="en-US" sz="3600" b="1" i="0" dirty="0"/>
              <a:t>Indications </a:t>
            </a:r>
            <a:endParaRPr lang="en-US" sz="3600" b="1" i="0" dirty="0" smtClean="0"/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en-US" sz="2400" i="0" dirty="0"/>
              <a:t>Pre operative : build up of malnourished patient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en-US" sz="2400" i="0" dirty="0"/>
              <a:t>Failure enteral feeding to meet caloric requirement</a:t>
            </a:r>
          </a:p>
          <a:p>
            <a:pPr lvl="1">
              <a:lnSpc>
                <a:spcPct val="150000"/>
              </a:lnSpc>
            </a:pPr>
            <a:r>
              <a:rPr lang="en-US" altLang="en-US" sz="2400" i="0" dirty="0"/>
              <a:t>- major polytrauma, major burns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en-US" sz="2400" i="0" dirty="0"/>
              <a:t>Cancer : complication of chemotherapy, radiotherapy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en-US" sz="2400" i="0" dirty="0"/>
              <a:t>Newborns</a:t>
            </a:r>
          </a:p>
          <a:p>
            <a:pPr lvl="1">
              <a:lnSpc>
                <a:spcPct val="150000"/>
              </a:lnSpc>
            </a:pPr>
            <a:r>
              <a:rPr lang="en-US" altLang="en-US" sz="2400" i="0" dirty="0"/>
              <a:t>- GIT anomalies</a:t>
            </a:r>
            <a:endParaRPr lang="en-US" sz="2400" i="0" dirty="0"/>
          </a:p>
        </p:txBody>
      </p:sp>
      <p:sp>
        <p:nvSpPr>
          <p:cNvPr id="4" name="مخطط انسيابي: قرار 3"/>
          <p:cNvSpPr/>
          <p:nvPr/>
        </p:nvSpPr>
        <p:spPr>
          <a:xfrm>
            <a:off x="7468112" y="-6088"/>
            <a:ext cx="1675888" cy="1055607"/>
          </a:xfrm>
          <a:custGeom>
            <a:avLst/>
            <a:gdLst>
              <a:gd name="connsiteX0" fmla="*/ 0 w 10000"/>
              <a:gd name="connsiteY0" fmla="*/ 5000 h 10000"/>
              <a:gd name="connsiteX1" fmla="*/ 5000 w 10000"/>
              <a:gd name="connsiteY1" fmla="*/ 0 h 10000"/>
              <a:gd name="connsiteX2" fmla="*/ 10000 w 10000"/>
              <a:gd name="connsiteY2" fmla="*/ 5000 h 10000"/>
              <a:gd name="connsiteX3" fmla="*/ 5000 w 10000"/>
              <a:gd name="connsiteY3" fmla="*/ 10000 h 10000"/>
              <a:gd name="connsiteX4" fmla="*/ 0 w 10000"/>
              <a:gd name="connsiteY4" fmla="*/ 5000 h 10000"/>
              <a:gd name="connsiteX0" fmla="*/ 0 w 10000"/>
              <a:gd name="connsiteY0" fmla="*/ 2889 h 7889"/>
              <a:gd name="connsiteX1" fmla="*/ 5081 w 10000"/>
              <a:gd name="connsiteY1" fmla="*/ 0 h 7889"/>
              <a:gd name="connsiteX2" fmla="*/ 10000 w 10000"/>
              <a:gd name="connsiteY2" fmla="*/ 2889 h 7889"/>
              <a:gd name="connsiteX3" fmla="*/ 5000 w 10000"/>
              <a:gd name="connsiteY3" fmla="*/ 7889 h 7889"/>
              <a:gd name="connsiteX4" fmla="*/ 0 w 10000"/>
              <a:gd name="connsiteY4" fmla="*/ 2889 h 7889"/>
              <a:gd name="connsiteX0" fmla="*/ 0 w 10000"/>
              <a:gd name="connsiteY0" fmla="*/ 3127 h 9465"/>
              <a:gd name="connsiteX1" fmla="*/ 5190 w 10000"/>
              <a:gd name="connsiteY1" fmla="*/ 0 h 9465"/>
              <a:gd name="connsiteX2" fmla="*/ 10000 w 10000"/>
              <a:gd name="connsiteY2" fmla="*/ 3127 h 9465"/>
              <a:gd name="connsiteX3" fmla="*/ 5000 w 10000"/>
              <a:gd name="connsiteY3" fmla="*/ 9465 h 9465"/>
              <a:gd name="connsiteX4" fmla="*/ 0 w 10000"/>
              <a:gd name="connsiteY4" fmla="*/ 3127 h 9465"/>
              <a:gd name="connsiteX0" fmla="*/ 0 w 14632"/>
              <a:gd name="connsiteY0" fmla="*/ 3304 h 14918"/>
              <a:gd name="connsiteX1" fmla="*/ 5190 w 14632"/>
              <a:gd name="connsiteY1" fmla="*/ 0 h 14918"/>
              <a:gd name="connsiteX2" fmla="*/ 10000 w 14632"/>
              <a:gd name="connsiteY2" fmla="*/ 3304 h 14918"/>
              <a:gd name="connsiteX3" fmla="*/ 14632 w 14632"/>
              <a:gd name="connsiteY3" fmla="*/ 14918 h 14918"/>
              <a:gd name="connsiteX4" fmla="*/ 0 w 14632"/>
              <a:gd name="connsiteY4" fmla="*/ 3304 h 14918"/>
              <a:gd name="connsiteX0" fmla="*/ 0 w 14632"/>
              <a:gd name="connsiteY0" fmla="*/ 4749 h 16363"/>
              <a:gd name="connsiteX1" fmla="*/ 5190 w 14632"/>
              <a:gd name="connsiteY1" fmla="*/ 1445 h 16363"/>
              <a:gd name="connsiteX2" fmla="*/ 14586 w 14632"/>
              <a:gd name="connsiteY2" fmla="*/ 0 h 16363"/>
              <a:gd name="connsiteX3" fmla="*/ 14632 w 14632"/>
              <a:gd name="connsiteY3" fmla="*/ 16363 h 16363"/>
              <a:gd name="connsiteX4" fmla="*/ 0 w 14632"/>
              <a:gd name="connsiteY4" fmla="*/ 4749 h 16363"/>
              <a:gd name="connsiteX0" fmla="*/ 0 w 14632"/>
              <a:gd name="connsiteY0" fmla="*/ 4749 h 16363"/>
              <a:gd name="connsiteX1" fmla="*/ 7415 w 14632"/>
              <a:gd name="connsiteY1" fmla="*/ 32 h 16363"/>
              <a:gd name="connsiteX2" fmla="*/ 14586 w 14632"/>
              <a:gd name="connsiteY2" fmla="*/ 0 h 16363"/>
              <a:gd name="connsiteX3" fmla="*/ 14632 w 14632"/>
              <a:gd name="connsiteY3" fmla="*/ 16363 h 16363"/>
              <a:gd name="connsiteX4" fmla="*/ 0 w 14632"/>
              <a:gd name="connsiteY4" fmla="*/ 4749 h 16363"/>
              <a:gd name="connsiteX0" fmla="*/ 0 w 14741"/>
              <a:gd name="connsiteY0" fmla="*/ 4692 h 16363"/>
              <a:gd name="connsiteX1" fmla="*/ 7524 w 14741"/>
              <a:gd name="connsiteY1" fmla="*/ 32 h 16363"/>
              <a:gd name="connsiteX2" fmla="*/ 14695 w 14741"/>
              <a:gd name="connsiteY2" fmla="*/ 0 h 16363"/>
              <a:gd name="connsiteX3" fmla="*/ 14741 w 14741"/>
              <a:gd name="connsiteY3" fmla="*/ 16363 h 16363"/>
              <a:gd name="connsiteX4" fmla="*/ 0 w 14741"/>
              <a:gd name="connsiteY4" fmla="*/ 4692 h 16363"/>
              <a:gd name="connsiteX0" fmla="*/ 0 w 14822"/>
              <a:gd name="connsiteY0" fmla="*/ 4692 h 16363"/>
              <a:gd name="connsiteX1" fmla="*/ 7605 w 14822"/>
              <a:gd name="connsiteY1" fmla="*/ 32 h 16363"/>
              <a:gd name="connsiteX2" fmla="*/ 14776 w 14822"/>
              <a:gd name="connsiteY2" fmla="*/ 0 h 16363"/>
              <a:gd name="connsiteX3" fmla="*/ 14822 w 14822"/>
              <a:gd name="connsiteY3" fmla="*/ 16363 h 16363"/>
              <a:gd name="connsiteX4" fmla="*/ 0 w 14822"/>
              <a:gd name="connsiteY4" fmla="*/ 4692 h 16363"/>
              <a:gd name="connsiteX0" fmla="*/ 0 w 14822"/>
              <a:gd name="connsiteY0" fmla="*/ 4692 h 16363"/>
              <a:gd name="connsiteX1" fmla="*/ 7605 w 14822"/>
              <a:gd name="connsiteY1" fmla="*/ 32 h 16363"/>
              <a:gd name="connsiteX2" fmla="*/ 14776 w 14822"/>
              <a:gd name="connsiteY2" fmla="*/ 0 h 16363"/>
              <a:gd name="connsiteX3" fmla="*/ 14822 w 14822"/>
              <a:gd name="connsiteY3" fmla="*/ 16363 h 16363"/>
              <a:gd name="connsiteX4" fmla="*/ 209 w 14822"/>
              <a:gd name="connsiteY4" fmla="*/ 4907 h 16363"/>
              <a:gd name="connsiteX5" fmla="*/ 0 w 14822"/>
              <a:gd name="connsiteY5" fmla="*/ 4692 h 16363"/>
              <a:gd name="connsiteX0" fmla="*/ 33 w 14855"/>
              <a:gd name="connsiteY0" fmla="*/ 4692 h 16363"/>
              <a:gd name="connsiteX1" fmla="*/ 7638 w 14855"/>
              <a:gd name="connsiteY1" fmla="*/ 32 h 16363"/>
              <a:gd name="connsiteX2" fmla="*/ 14809 w 14855"/>
              <a:gd name="connsiteY2" fmla="*/ 0 h 16363"/>
              <a:gd name="connsiteX3" fmla="*/ 14855 w 14855"/>
              <a:gd name="connsiteY3" fmla="*/ 16363 h 16363"/>
              <a:gd name="connsiteX4" fmla="*/ 242 w 14855"/>
              <a:gd name="connsiteY4" fmla="*/ 4907 h 16363"/>
              <a:gd name="connsiteX5" fmla="*/ 0 w 14855"/>
              <a:gd name="connsiteY5" fmla="*/ 11199 h 16363"/>
              <a:gd name="connsiteX6" fmla="*/ 33 w 14855"/>
              <a:gd name="connsiteY6" fmla="*/ 4692 h 16363"/>
              <a:gd name="connsiteX0" fmla="*/ 33 w 14855"/>
              <a:gd name="connsiteY0" fmla="*/ 4692 h 16363"/>
              <a:gd name="connsiteX1" fmla="*/ 7638 w 14855"/>
              <a:gd name="connsiteY1" fmla="*/ 32 h 16363"/>
              <a:gd name="connsiteX2" fmla="*/ 14809 w 14855"/>
              <a:gd name="connsiteY2" fmla="*/ 0 h 16363"/>
              <a:gd name="connsiteX3" fmla="*/ 14855 w 14855"/>
              <a:gd name="connsiteY3" fmla="*/ 16363 h 16363"/>
              <a:gd name="connsiteX4" fmla="*/ 182 w 14855"/>
              <a:gd name="connsiteY4" fmla="*/ 16004 h 16363"/>
              <a:gd name="connsiteX5" fmla="*/ 0 w 14855"/>
              <a:gd name="connsiteY5" fmla="*/ 11199 h 16363"/>
              <a:gd name="connsiteX6" fmla="*/ 33 w 14855"/>
              <a:gd name="connsiteY6" fmla="*/ 4692 h 16363"/>
              <a:gd name="connsiteX0" fmla="*/ 133 w 14855"/>
              <a:gd name="connsiteY0" fmla="*/ 127 h 16363"/>
              <a:gd name="connsiteX1" fmla="*/ 7638 w 14855"/>
              <a:gd name="connsiteY1" fmla="*/ 32 h 16363"/>
              <a:gd name="connsiteX2" fmla="*/ 14809 w 14855"/>
              <a:gd name="connsiteY2" fmla="*/ 0 h 16363"/>
              <a:gd name="connsiteX3" fmla="*/ 14855 w 14855"/>
              <a:gd name="connsiteY3" fmla="*/ 16363 h 16363"/>
              <a:gd name="connsiteX4" fmla="*/ 182 w 14855"/>
              <a:gd name="connsiteY4" fmla="*/ 16004 h 16363"/>
              <a:gd name="connsiteX5" fmla="*/ 0 w 14855"/>
              <a:gd name="connsiteY5" fmla="*/ 11199 h 16363"/>
              <a:gd name="connsiteX6" fmla="*/ 133 w 14855"/>
              <a:gd name="connsiteY6" fmla="*/ 127 h 16363"/>
              <a:gd name="connsiteX0" fmla="*/ 53 w 14775"/>
              <a:gd name="connsiteY0" fmla="*/ 127 h 16363"/>
              <a:gd name="connsiteX1" fmla="*/ 7558 w 14775"/>
              <a:gd name="connsiteY1" fmla="*/ 32 h 16363"/>
              <a:gd name="connsiteX2" fmla="*/ 14729 w 14775"/>
              <a:gd name="connsiteY2" fmla="*/ 0 h 16363"/>
              <a:gd name="connsiteX3" fmla="*/ 14775 w 14775"/>
              <a:gd name="connsiteY3" fmla="*/ 16363 h 16363"/>
              <a:gd name="connsiteX4" fmla="*/ 102 w 14775"/>
              <a:gd name="connsiteY4" fmla="*/ 16004 h 16363"/>
              <a:gd name="connsiteX5" fmla="*/ 0 w 14775"/>
              <a:gd name="connsiteY5" fmla="*/ 11031 h 16363"/>
              <a:gd name="connsiteX6" fmla="*/ 53 w 14775"/>
              <a:gd name="connsiteY6" fmla="*/ 127 h 16363"/>
              <a:gd name="connsiteX0" fmla="*/ 11 w 14733"/>
              <a:gd name="connsiteY0" fmla="*/ 127 h 16363"/>
              <a:gd name="connsiteX1" fmla="*/ 7516 w 14733"/>
              <a:gd name="connsiteY1" fmla="*/ 32 h 16363"/>
              <a:gd name="connsiteX2" fmla="*/ 14687 w 14733"/>
              <a:gd name="connsiteY2" fmla="*/ 0 h 16363"/>
              <a:gd name="connsiteX3" fmla="*/ 14733 w 14733"/>
              <a:gd name="connsiteY3" fmla="*/ 16363 h 16363"/>
              <a:gd name="connsiteX4" fmla="*/ 60 w 14733"/>
              <a:gd name="connsiteY4" fmla="*/ 16004 h 16363"/>
              <a:gd name="connsiteX5" fmla="*/ 38 w 14733"/>
              <a:gd name="connsiteY5" fmla="*/ 11073 h 16363"/>
              <a:gd name="connsiteX6" fmla="*/ 11 w 14733"/>
              <a:gd name="connsiteY6" fmla="*/ 127 h 16363"/>
              <a:gd name="connsiteX0" fmla="*/ 16 w 14738"/>
              <a:gd name="connsiteY0" fmla="*/ 127 h 16363"/>
              <a:gd name="connsiteX1" fmla="*/ 7521 w 14738"/>
              <a:gd name="connsiteY1" fmla="*/ 32 h 16363"/>
              <a:gd name="connsiteX2" fmla="*/ 14692 w 14738"/>
              <a:gd name="connsiteY2" fmla="*/ 0 h 16363"/>
              <a:gd name="connsiteX3" fmla="*/ 14738 w 14738"/>
              <a:gd name="connsiteY3" fmla="*/ 16363 h 16363"/>
              <a:gd name="connsiteX4" fmla="*/ 65 w 14738"/>
              <a:gd name="connsiteY4" fmla="*/ 16004 h 16363"/>
              <a:gd name="connsiteX5" fmla="*/ 43 w 14738"/>
              <a:gd name="connsiteY5" fmla="*/ 11073 h 16363"/>
              <a:gd name="connsiteX6" fmla="*/ 16 w 14738"/>
              <a:gd name="connsiteY6" fmla="*/ 127 h 16363"/>
              <a:gd name="connsiteX0" fmla="*/ 16 w 14738"/>
              <a:gd name="connsiteY0" fmla="*/ 95 h 16331"/>
              <a:gd name="connsiteX1" fmla="*/ 7521 w 14738"/>
              <a:gd name="connsiteY1" fmla="*/ 0 h 16331"/>
              <a:gd name="connsiteX2" fmla="*/ 14712 w 14738"/>
              <a:gd name="connsiteY2" fmla="*/ 10898 h 16331"/>
              <a:gd name="connsiteX3" fmla="*/ 14738 w 14738"/>
              <a:gd name="connsiteY3" fmla="*/ 16331 h 16331"/>
              <a:gd name="connsiteX4" fmla="*/ 65 w 14738"/>
              <a:gd name="connsiteY4" fmla="*/ 15972 h 16331"/>
              <a:gd name="connsiteX5" fmla="*/ 43 w 14738"/>
              <a:gd name="connsiteY5" fmla="*/ 11041 h 16331"/>
              <a:gd name="connsiteX6" fmla="*/ 16 w 14738"/>
              <a:gd name="connsiteY6" fmla="*/ 95 h 16331"/>
              <a:gd name="connsiteX0" fmla="*/ 7069 w 14696"/>
              <a:gd name="connsiteY0" fmla="*/ 11 h 16331"/>
              <a:gd name="connsiteX1" fmla="*/ 7479 w 14696"/>
              <a:gd name="connsiteY1" fmla="*/ 0 h 16331"/>
              <a:gd name="connsiteX2" fmla="*/ 14670 w 14696"/>
              <a:gd name="connsiteY2" fmla="*/ 10898 h 16331"/>
              <a:gd name="connsiteX3" fmla="*/ 14696 w 14696"/>
              <a:gd name="connsiteY3" fmla="*/ 16331 h 16331"/>
              <a:gd name="connsiteX4" fmla="*/ 23 w 14696"/>
              <a:gd name="connsiteY4" fmla="*/ 15972 h 16331"/>
              <a:gd name="connsiteX5" fmla="*/ 1 w 14696"/>
              <a:gd name="connsiteY5" fmla="*/ 11041 h 16331"/>
              <a:gd name="connsiteX6" fmla="*/ 7069 w 14696"/>
              <a:gd name="connsiteY6" fmla="*/ 11 h 16331"/>
              <a:gd name="connsiteX0" fmla="*/ 7069 w 14696"/>
              <a:gd name="connsiteY0" fmla="*/ 11 h 16331"/>
              <a:gd name="connsiteX1" fmla="*/ 7479 w 14696"/>
              <a:gd name="connsiteY1" fmla="*/ 0 h 16331"/>
              <a:gd name="connsiteX2" fmla="*/ 14670 w 14696"/>
              <a:gd name="connsiteY2" fmla="*/ 10898 h 16331"/>
              <a:gd name="connsiteX3" fmla="*/ 14696 w 14696"/>
              <a:gd name="connsiteY3" fmla="*/ 16331 h 16331"/>
              <a:gd name="connsiteX4" fmla="*/ 7882 w 14696"/>
              <a:gd name="connsiteY4" fmla="*/ 16140 h 16331"/>
              <a:gd name="connsiteX5" fmla="*/ 1 w 14696"/>
              <a:gd name="connsiteY5" fmla="*/ 11041 h 16331"/>
              <a:gd name="connsiteX6" fmla="*/ 7069 w 14696"/>
              <a:gd name="connsiteY6" fmla="*/ 11 h 16331"/>
              <a:gd name="connsiteX0" fmla="*/ 3 w 7630"/>
              <a:gd name="connsiteY0" fmla="*/ 11 h 16331"/>
              <a:gd name="connsiteX1" fmla="*/ 413 w 7630"/>
              <a:gd name="connsiteY1" fmla="*/ 0 h 16331"/>
              <a:gd name="connsiteX2" fmla="*/ 7604 w 7630"/>
              <a:gd name="connsiteY2" fmla="*/ 10898 h 16331"/>
              <a:gd name="connsiteX3" fmla="*/ 7630 w 7630"/>
              <a:gd name="connsiteY3" fmla="*/ 16331 h 16331"/>
              <a:gd name="connsiteX4" fmla="*/ 816 w 7630"/>
              <a:gd name="connsiteY4" fmla="*/ 16140 h 16331"/>
              <a:gd name="connsiteX5" fmla="*/ 432 w 7630"/>
              <a:gd name="connsiteY5" fmla="*/ 8528 h 16331"/>
              <a:gd name="connsiteX6" fmla="*/ 3 w 7630"/>
              <a:gd name="connsiteY6" fmla="*/ 11 h 16331"/>
              <a:gd name="connsiteX0" fmla="*/ 5 w 10001"/>
              <a:gd name="connsiteY0" fmla="*/ 7 h 10000"/>
              <a:gd name="connsiteX1" fmla="*/ 542 w 10001"/>
              <a:gd name="connsiteY1" fmla="*/ 0 h 10000"/>
              <a:gd name="connsiteX2" fmla="*/ 9967 w 10001"/>
              <a:gd name="connsiteY2" fmla="*/ 6673 h 10000"/>
              <a:gd name="connsiteX3" fmla="*/ 10001 w 10001"/>
              <a:gd name="connsiteY3" fmla="*/ 10000 h 10000"/>
              <a:gd name="connsiteX4" fmla="*/ 1070 w 10001"/>
              <a:gd name="connsiteY4" fmla="*/ 9883 h 10000"/>
              <a:gd name="connsiteX5" fmla="*/ 567 w 10001"/>
              <a:gd name="connsiteY5" fmla="*/ 5222 h 10000"/>
              <a:gd name="connsiteX6" fmla="*/ 5 w 10001"/>
              <a:gd name="connsiteY6" fmla="*/ 7 h 10000"/>
              <a:gd name="connsiteX0" fmla="*/ 0 w 9996"/>
              <a:gd name="connsiteY0" fmla="*/ 7 h 10000"/>
              <a:gd name="connsiteX1" fmla="*/ 537 w 9996"/>
              <a:gd name="connsiteY1" fmla="*/ 0 h 10000"/>
              <a:gd name="connsiteX2" fmla="*/ 9962 w 9996"/>
              <a:gd name="connsiteY2" fmla="*/ 6673 h 10000"/>
              <a:gd name="connsiteX3" fmla="*/ 9996 w 9996"/>
              <a:gd name="connsiteY3" fmla="*/ 10000 h 10000"/>
              <a:gd name="connsiteX4" fmla="*/ 1065 w 9996"/>
              <a:gd name="connsiteY4" fmla="*/ 9883 h 10000"/>
              <a:gd name="connsiteX5" fmla="*/ 562 w 9996"/>
              <a:gd name="connsiteY5" fmla="*/ 5222 h 10000"/>
              <a:gd name="connsiteX6" fmla="*/ 0 w 9996"/>
              <a:gd name="connsiteY6" fmla="*/ 7 h 10000"/>
              <a:gd name="connsiteX0" fmla="*/ 0 w 10000"/>
              <a:gd name="connsiteY0" fmla="*/ 7 h 10000"/>
              <a:gd name="connsiteX1" fmla="*/ 537 w 10000"/>
              <a:gd name="connsiteY1" fmla="*/ 0 h 10000"/>
              <a:gd name="connsiteX2" fmla="*/ 9966 w 10000"/>
              <a:gd name="connsiteY2" fmla="*/ 6673 h 10000"/>
              <a:gd name="connsiteX3" fmla="*/ 10000 w 10000"/>
              <a:gd name="connsiteY3" fmla="*/ 10000 h 10000"/>
              <a:gd name="connsiteX4" fmla="*/ 1095 w 10000"/>
              <a:gd name="connsiteY4" fmla="*/ 9932 h 10000"/>
              <a:gd name="connsiteX5" fmla="*/ 562 w 10000"/>
              <a:gd name="connsiteY5" fmla="*/ 5222 h 10000"/>
              <a:gd name="connsiteX6" fmla="*/ 0 w 10000"/>
              <a:gd name="connsiteY6" fmla="*/ 7 h 10000"/>
              <a:gd name="connsiteX0" fmla="*/ 0 w 10002"/>
              <a:gd name="connsiteY0" fmla="*/ 7 h 10000"/>
              <a:gd name="connsiteX1" fmla="*/ 537 w 10002"/>
              <a:gd name="connsiteY1" fmla="*/ 0 h 10000"/>
              <a:gd name="connsiteX2" fmla="*/ 9996 w 10002"/>
              <a:gd name="connsiteY2" fmla="*/ 6328 h 10000"/>
              <a:gd name="connsiteX3" fmla="*/ 10000 w 10002"/>
              <a:gd name="connsiteY3" fmla="*/ 10000 h 10000"/>
              <a:gd name="connsiteX4" fmla="*/ 1095 w 10002"/>
              <a:gd name="connsiteY4" fmla="*/ 9932 h 10000"/>
              <a:gd name="connsiteX5" fmla="*/ 562 w 10002"/>
              <a:gd name="connsiteY5" fmla="*/ 5222 h 10000"/>
              <a:gd name="connsiteX6" fmla="*/ 0 w 10002"/>
              <a:gd name="connsiteY6" fmla="*/ 7 h 10000"/>
              <a:gd name="connsiteX0" fmla="*/ 0 w 10002"/>
              <a:gd name="connsiteY0" fmla="*/ 7 h 10000"/>
              <a:gd name="connsiteX1" fmla="*/ 537 w 10002"/>
              <a:gd name="connsiteY1" fmla="*/ 0 h 10000"/>
              <a:gd name="connsiteX2" fmla="*/ 9996 w 10002"/>
              <a:gd name="connsiteY2" fmla="*/ 6328 h 10000"/>
              <a:gd name="connsiteX3" fmla="*/ 10000 w 10002"/>
              <a:gd name="connsiteY3" fmla="*/ 10000 h 10000"/>
              <a:gd name="connsiteX4" fmla="*/ 1130 w 10002"/>
              <a:gd name="connsiteY4" fmla="*/ 9961 h 10000"/>
              <a:gd name="connsiteX5" fmla="*/ 562 w 10002"/>
              <a:gd name="connsiteY5" fmla="*/ 5222 h 10000"/>
              <a:gd name="connsiteX6" fmla="*/ 0 w 10002"/>
              <a:gd name="connsiteY6" fmla="*/ 7 h 10000"/>
              <a:gd name="connsiteX0" fmla="*/ 0 w 10000"/>
              <a:gd name="connsiteY0" fmla="*/ 7 h 10000"/>
              <a:gd name="connsiteX1" fmla="*/ 537 w 10000"/>
              <a:gd name="connsiteY1" fmla="*/ 0 h 10000"/>
              <a:gd name="connsiteX2" fmla="*/ 9978 w 10000"/>
              <a:gd name="connsiteY2" fmla="*/ 5178 h 10000"/>
              <a:gd name="connsiteX3" fmla="*/ 10000 w 10000"/>
              <a:gd name="connsiteY3" fmla="*/ 10000 h 10000"/>
              <a:gd name="connsiteX4" fmla="*/ 1130 w 10000"/>
              <a:gd name="connsiteY4" fmla="*/ 9961 h 10000"/>
              <a:gd name="connsiteX5" fmla="*/ 562 w 10000"/>
              <a:gd name="connsiteY5" fmla="*/ 5222 h 10000"/>
              <a:gd name="connsiteX6" fmla="*/ 0 w 10000"/>
              <a:gd name="connsiteY6" fmla="*/ 7 h 10000"/>
              <a:gd name="connsiteX0" fmla="*/ 0 w 10000"/>
              <a:gd name="connsiteY0" fmla="*/ 65 h 10058"/>
              <a:gd name="connsiteX1" fmla="*/ 1118 w 10000"/>
              <a:gd name="connsiteY1" fmla="*/ 0 h 10058"/>
              <a:gd name="connsiteX2" fmla="*/ 9978 w 10000"/>
              <a:gd name="connsiteY2" fmla="*/ 5236 h 10058"/>
              <a:gd name="connsiteX3" fmla="*/ 10000 w 10000"/>
              <a:gd name="connsiteY3" fmla="*/ 10058 h 10058"/>
              <a:gd name="connsiteX4" fmla="*/ 1130 w 10000"/>
              <a:gd name="connsiteY4" fmla="*/ 10019 h 10058"/>
              <a:gd name="connsiteX5" fmla="*/ 562 w 10000"/>
              <a:gd name="connsiteY5" fmla="*/ 5280 h 10058"/>
              <a:gd name="connsiteX6" fmla="*/ 0 w 10000"/>
              <a:gd name="connsiteY6" fmla="*/ 65 h 10058"/>
              <a:gd name="connsiteX0" fmla="*/ 0 w 9982"/>
              <a:gd name="connsiteY0" fmla="*/ 36 h 10058"/>
              <a:gd name="connsiteX1" fmla="*/ 1100 w 9982"/>
              <a:gd name="connsiteY1" fmla="*/ 0 h 10058"/>
              <a:gd name="connsiteX2" fmla="*/ 9960 w 9982"/>
              <a:gd name="connsiteY2" fmla="*/ 5236 h 10058"/>
              <a:gd name="connsiteX3" fmla="*/ 9982 w 9982"/>
              <a:gd name="connsiteY3" fmla="*/ 10058 h 10058"/>
              <a:gd name="connsiteX4" fmla="*/ 1112 w 9982"/>
              <a:gd name="connsiteY4" fmla="*/ 10019 h 10058"/>
              <a:gd name="connsiteX5" fmla="*/ 544 w 9982"/>
              <a:gd name="connsiteY5" fmla="*/ 5280 h 10058"/>
              <a:gd name="connsiteX6" fmla="*/ 0 w 9982"/>
              <a:gd name="connsiteY6" fmla="*/ 36 h 10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982" h="10058">
                <a:moveTo>
                  <a:pt x="0" y="36"/>
                </a:moveTo>
                <a:lnTo>
                  <a:pt x="1100" y="0"/>
                </a:lnTo>
                <a:lnTo>
                  <a:pt x="9960" y="5236"/>
                </a:lnTo>
                <a:cubicBezTo>
                  <a:pt x="9980" y="8576"/>
                  <a:pt x="9962" y="6718"/>
                  <a:pt x="9982" y="10058"/>
                </a:cubicBezTo>
                <a:lnTo>
                  <a:pt x="1112" y="10019"/>
                </a:lnTo>
                <a:cubicBezTo>
                  <a:pt x="1077" y="10012"/>
                  <a:pt x="580" y="5287"/>
                  <a:pt x="544" y="5280"/>
                </a:cubicBezTo>
                <a:cubicBezTo>
                  <a:pt x="365" y="3046"/>
                  <a:pt x="179" y="2373"/>
                  <a:pt x="0" y="36"/>
                </a:cubicBezTo>
                <a:close/>
              </a:path>
            </a:pathLst>
          </a:cu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제목 1"/>
          <p:cNvSpPr>
            <a:spLocks noGrp="1"/>
          </p:cNvSpPr>
          <p:nvPr>
            <p:ph type="title"/>
          </p:nvPr>
        </p:nvSpPr>
        <p:spPr>
          <a:xfrm>
            <a:off x="395536" y="111812"/>
            <a:ext cx="7661196" cy="796908"/>
          </a:xfrm>
        </p:spPr>
        <p:txBody>
          <a:bodyPr>
            <a:normAutofit/>
          </a:bodyPr>
          <a:lstStyle/>
          <a:p>
            <a:r>
              <a:rPr lang="en-US" altLang="en-US" sz="3200" dirty="0" smtClean="0">
                <a:solidFill>
                  <a:schemeClr val="tx1"/>
                </a:solidFill>
              </a:rPr>
              <a:t>ROUTES &amp; METHODS OF FEEDING</a:t>
            </a:r>
            <a:endParaRPr lang="ko-KR" altLang="en-US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9419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35496" y="1267544"/>
            <a:ext cx="9289032" cy="44657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lang="ko-KR" altLang="en-US" sz="1600" i="1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맑은 고딕" pitchFamily="50" charset="-127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lang="ko-KR" altLang="en-US" sz="1600" i="1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맑은 고딕" pitchFamily="50" charset="-127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lang="ko-KR" altLang="en-US" sz="1600" i="1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맑은 고딕" pitchFamily="50" charset="-127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lang="ko-KR" altLang="en-US" sz="1600" i="1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맑은 고딕" pitchFamily="50" charset="-127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lang="ko-KR" altLang="en-US" sz="1600" i="1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맑은 고딕" pitchFamily="50" charset="-127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70000"/>
              </a:lnSpc>
            </a:pPr>
            <a:r>
              <a:rPr lang="en-US" sz="3200" i="0" dirty="0" smtClean="0">
                <a:solidFill>
                  <a:schemeClr val="tx1"/>
                </a:solidFill>
              </a:rPr>
              <a:t>TPN (total parenteral nutrition)</a:t>
            </a:r>
          </a:p>
          <a:p>
            <a:pPr marL="800100" lvl="1" indent="-342900">
              <a:lnSpc>
                <a:spcPct val="170000"/>
              </a:lnSpc>
              <a:buClr>
                <a:srgbClr val="006600"/>
              </a:buClr>
              <a:buFont typeface="Arial" pitchFamily="34" charset="0"/>
              <a:buChar char="•"/>
            </a:pPr>
            <a:r>
              <a:rPr lang="en-US" sz="2400" i="0" dirty="0">
                <a:solidFill>
                  <a:schemeClr val="tx1"/>
                </a:solidFill>
              </a:rPr>
              <a:t>Supplies all daily </a:t>
            </a:r>
            <a:r>
              <a:rPr lang="en-US" sz="2400" i="0" dirty="0" smtClean="0">
                <a:solidFill>
                  <a:schemeClr val="tx1"/>
                </a:solidFill>
              </a:rPr>
              <a:t>nutritional requirement</a:t>
            </a:r>
            <a:endParaRPr lang="en-US" sz="2400" i="0" dirty="0">
              <a:solidFill>
                <a:schemeClr val="tx1"/>
              </a:solidFill>
            </a:endParaRPr>
          </a:p>
          <a:p>
            <a:pPr marL="800100" lvl="1" indent="-342900">
              <a:lnSpc>
                <a:spcPct val="170000"/>
              </a:lnSpc>
              <a:buClr>
                <a:srgbClr val="006600"/>
              </a:buClr>
              <a:buFont typeface="Arial" pitchFamily="34" charset="0"/>
              <a:buChar char="•"/>
            </a:pPr>
            <a:r>
              <a:rPr lang="en-US" sz="2400" i="0" dirty="0" smtClean="0">
                <a:solidFill>
                  <a:schemeClr val="tx1"/>
                </a:solidFill>
              </a:rPr>
              <a:t>High glucose concentration </a:t>
            </a:r>
            <a:r>
              <a:rPr lang="en-US" sz="2400" i="0" dirty="0" smtClean="0">
                <a:solidFill>
                  <a:schemeClr val="tx1"/>
                </a:solidFill>
              </a:rPr>
              <a:t>(25</a:t>
            </a:r>
            <a:r>
              <a:rPr lang="en-US" sz="2400" i="0" dirty="0" smtClean="0">
                <a:solidFill>
                  <a:schemeClr val="tx1"/>
                </a:solidFill>
              </a:rPr>
              <a:t>% dextrose )</a:t>
            </a:r>
          </a:p>
          <a:p>
            <a:pPr marL="800100" lvl="1" indent="-342900">
              <a:lnSpc>
                <a:spcPct val="170000"/>
              </a:lnSpc>
              <a:buClr>
                <a:srgbClr val="006600"/>
              </a:buClr>
              <a:buFont typeface="Arial" pitchFamily="34" charset="0"/>
              <a:buChar char="•"/>
            </a:pPr>
            <a:r>
              <a:rPr lang="en-US" sz="2400" i="0" dirty="0" smtClean="0">
                <a:solidFill>
                  <a:schemeClr val="tx1"/>
                </a:solidFill>
              </a:rPr>
              <a:t>Provides a hyperosmolar formulation (1300-1800 </a:t>
            </a:r>
            <a:r>
              <a:rPr lang="en-US" sz="2400" i="0" dirty="0" err="1" smtClean="0">
                <a:solidFill>
                  <a:schemeClr val="tx1"/>
                </a:solidFill>
              </a:rPr>
              <a:t>mOsm</a:t>
            </a:r>
            <a:r>
              <a:rPr lang="en-US" sz="2400" i="0" dirty="0" smtClean="0">
                <a:solidFill>
                  <a:schemeClr val="tx1"/>
                </a:solidFill>
              </a:rPr>
              <a:t>/L)</a:t>
            </a:r>
          </a:p>
          <a:p>
            <a:pPr marL="800100" lvl="1" indent="-342900">
              <a:lnSpc>
                <a:spcPct val="170000"/>
              </a:lnSpc>
              <a:buClr>
                <a:srgbClr val="006600"/>
              </a:buClr>
              <a:buFont typeface="Arial" pitchFamily="34" charset="0"/>
              <a:buChar char="•"/>
            </a:pPr>
            <a:r>
              <a:rPr lang="en-US" sz="2400" i="0" dirty="0" smtClean="0">
                <a:solidFill>
                  <a:schemeClr val="tx1"/>
                </a:solidFill>
              </a:rPr>
              <a:t>Must be delivered into a large-diameter vein through central line. </a:t>
            </a:r>
          </a:p>
          <a:p>
            <a:pPr marL="800100" lvl="1" indent="-342900">
              <a:lnSpc>
                <a:spcPct val="170000"/>
              </a:lnSpc>
              <a:buClr>
                <a:srgbClr val="006600"/>
              </a:buClr>
              <a:buFont typeface="Arial" pitchFamily="34" charset="0"/>
              <a:buChar char="•"/>
            </a:pPr>
            <a:r>
              <a:rPr lang="en-US" sz="2400" i="0" dirty="0">
                <a:solidFill>
                  <a:schemeClr val="tx1"/>
                </a:solidFill>
              </a:rPr>
              <a:t>Long term support (&gt;10 days</a:t>
            </a:r>
            <a:r>
              <a:rPr lang="en-US" sz="2400" i="0" dirty="0" smtClean="0">
                <a:solidFill>
                  <a:schemeClr val="tx1"/>
                </a:solidFill>
              </a:rPr>
              <a:t>)</a:t>
            </a:r>
          </a:p>
          <a:p>
            <a:pPr marL="800100" lvl="1" indent="-342900">
              <a:lnSpc>
                <a:spcPct val="170000"/>
              </a:lnSpc>
              <a:buClr>
                <a:srgbClr val="006600"/>
              </a:buClr>
              <a:buFont typeface="Arial" pitchFamily="34" charset="0"/>
              <a:buChar char="•"/>
            </a:pPr>
            <a:endParaRPr lang="en-US" sz="2400" i="0" dirty="0">
              <a:solidFill>
                <a:schemeClr val="tx1"/>
              </a:solidFill>
            </a:endParaRPr>
          </a:p>
          <a:p>
            <a:pPr marL="457200" lvl="1" indent="0">
              <a:lnSpc>
                <a:spcPct val="170000"/>
              </a:lnSpc>
              <a:buClr>
                <a:srgbClr val="006600"/>
              </a:buClr>
            </a:pPr>
            <a:endParaRPr lang="en-US" sz="2400" i="0" dirty="0" smtClean="0">
              <a:solidFill>
                <a:schemeClr val="tx1"/>
              </a:solidFill>
            </a:endParaRPr>
          </a:p>
        </p:txBody>
      </p:sp>
      <p:sp>
        <p:nvSpPr>
          <p:cNvPr id="5" name="مخطط انسيابي: قرار 3"/>
          <p:cNvSpPr/>
          <p:nvPr/>
        </p:nvSpPr>
        <p:spPr>
          <a:xfrm>
            <a:off x="7468112" y="-6088"/>
            <a:ext cx="1675888" cy="1055607"/>
          </a:xfrm>
          <a:custGeom>
            <a:avLst/>
            <a:gdLst>
              <a:gd name="connsiteX0" fmla="*/ 0 w 10000"/>
              <a:gd name="connsiteY0" fmla="*/ 5000 h 10000"/>
              <a:gd name="connsiteX1" fmla="*/ 5000 w 10000"/>
              <a:gd name="connsiteY1" fmla="*/ 0 h 10000"/>
              <a:gd name="connsiteX2" fmla="*/ 10000 w 10000"/>
              <a:gd name="connsiteY2" fmla="*/ 5000 h 10000"/>
              <a:gd name="connsiteX3" fmla="*/ 5000 w 10000"/>
              <a:gd name="connsiteY3" fmla="*/ 10000 h 10000"/>
              <a:gd name="connsiteX4" fmla="*/ 0 w 10000"/>
              <a:gd name="connsiteY4" fmla="*/ 5000 h 10000"/>
              <a:gd name="connsiteX0" fmla="*/ 0 w 10000"/>
              <a:gd name="connsiteY0" fmla="*/ 2889 h 7889"/>
              <a:gd name="connsiteX1" fmla="*/ 5081 w 10000"/>
              <a:gd name="connsiteY1" fmla="*/ 0 h 7889"/>
              <a:gd name="connsiteX2" fmla="*/ 10000 w 10000"/>
              <a:gd name="connsiteY2" fmla="*/ 2889 h 7889"/>
              <a:gd name="connsiteX3" fmla="*/ 5000 w 10000"/>
              <a:gd name="connsiteY3" fmla="*/ 7889 h 7889"/>
              <a:gd name="connsiteX4" fmla="*/ 0 w 10000"/>
              <a:gd name="connsiteY4" fmla="*/ 2889 h 7889"/>
              <a:gd name="connsiteX0" fmla="*/ 0 w 10000"/>
              <a:gd name="connsiteY0" fmla="*/ 3127 h 9465"/>
              <a:gd name="connsiteX1" fmla="*/ 5190 w 10000"/>
              <a:gd name="connsiteY1" fmla="*/ 0 h 9465"/>
              <a:gd name="connsiteX2" fmla="*/ 10000 w 10000"/>
              <a:gd name="connsiteY2" fmla="*/ 3127 h 9465"/>
              <a:gd name="connsiteX3" fmla="*/ 5000 w 10000"/>
              <a:gd name="connsiteY3" fmla="*/ 9465 h 9465"/>
              <a:gd name="connsiteX4" fmla="*/ 0 w 10000"/>
              <a:gd name="connsiteY4" fmla="*/ 3127 h 9465"/>
              <a:gd name="connsiteX0" fmla="*/ 0 w 14632"/>
              <a:gd name="connsiteY0" fmla="*/ 3304 h 14918"/>
              <a:gd name="connsiteX1" fmla="*/ 5190 w 14632"/>
              <a:gd name="connsiteY1" fmla="*/ 0 h 14918"/>
              <a:gd name="connsiteX2" fmla="*/ 10000 w 14632"/>
              <a:gd name="connsiteY2" fmla="*/ 3304 h 14918"/>
              <a:gd name="connsiteX3" fmla="*/ 14632 w 14632"/>
              <a:gd name="connsiteY3" fmla="*/ 14918 h 14918"/>
              <a:gd name="connsiteX4" fmla="*/ 0 w 14632"/>
              <a:gd name="connsiteY4" fmla="*/ 3304 h 14918"/>
              <a:gd name="connsiteX0" fmla="*/ 0 w 14632"/>
              <a:gd name="connsiteY0" fmla="*/ 4749 h 16363"/>
              <a:gd name="connsiteX1" fmla="*/ 5190 w 14632"/>
              <a:gd name="connsiteY1" fmla="*/ 1445 h 16363"/>
              <a:gd name="connsiteX2" fmla="*/ 14586 w 14632"/>
              <a:gd name="connsiteY2" fmla="*/ 0 h 16363"/>
              <a:gd name="connsiteX3" fmla="*/ 14632 w 14632"/>
              <a:gd name="connsiteY3" fmla="*/ 16363 h 16363"/>
              <a:gd name="connsiteX4" fmla="*/ 0 w 14632"/>
              <a:gd name="connsiteY4" fmla="*/ 4749 h 16363"/>
              <a:gd name="connsiteX0" fmla="*/ 0 w 14632"/>
              <a:gd name="connsiteY0" fmla="*/ 4749 h 16363"/>
              <a:gd name="connsiteX1" fmla="*/ 7415 w 14632"/>
              <a:gd name="connsiteY1" fmla="*/ 32 h 16363"/>
              <a:gd name="connsiteX2" fmla="*/ 14586 w 14632"/>
              <a:gd name="connsiteY2" fmla="*/ 0 h 16363"/>
              <a:gd name="connsiteX3" fmla="*/ 14632 w 14632"/>
              <a:gd name="connsiteY3" fmla="*/ 16363 h 16363"/>
              <a:gd name="connsiteX4" fmla="*/ 0 w 14632"/>
              <a:gd name="connsiteY4" fmla="*/ 4749 h 16363"/>
              <a:gd name="connsiteX0" fmla="*/ 0 w 14741"/>
              <a:gd name="connsiteY0" fmla="*/ 4692 h 16363"/>
              <a:gd name="connsiteX1" fmla="*/ 7524 w 14741"/>
              <a:gd name="connsiteY1" fmla="*/ 32 h 16363"/>
              <a:gd name="connsiteX2" fmla="*/ 14695 w 14741"/>
              <a:gd name="connsiteY2" fmla="*/ 0 h 16363"/>
              <a:gd name="connsiteX3" fmla="*/ 14741 w 14741"/>
              <a:gd name="connsiteY3" fmla="*/ 16363 h 16363"/>
              <a:gd name="connsiteX4" fmla="*/ 0 w 14741"/>
              <a:gd name="connsiteY4" fmla="*/ 4692 h 16363"/>
              <a:gd name="connsiteX0" fmla="*/ 0 w 14822"/>
              <a:gd name="connsiteY0" fmla="*/ 4692 h 16363"/>
              <a:gd name="connsiteX1" fmla="*/ 7605 w 14822"/>
              <a:gd name="connsiteY1" fmla="*/ 32 h 16363"/>
              <a:gd name="connsiteX2" fmla="*/ 14776 w 14822"/>
              <a:gd name="connsiteY2" fmla="*/ 0 h 16363"/>
              <a:gd name="connsiteX3" fmla="*/ 14822 w 14822"/>
              <a:gd name="connsiteY3" fmla="*/ 16363 h 16363"/>
              <a:gd name="connsiteX4" fmla="*/ 0 w 14822"/>
              <a:gd name="connsiteY4" fmla="*/ 4692 h 16363"/>
              <a:gd name="connsiteX0" fmla="*/ 0 w 14822"/>
              <a:gd name="connsiteY0" fmla="*/ 4692 h 16363"/>
              <a:gd name="connsiteX1" fmla="*/ 7605 w 14822"/>
              <a:gd name="connsiteY1" fmla="*/ 32 h 16363"/>
              <a:gd name="connsiteX2" fmla="*/ 14776 w 14822"/>
              <a:gd name="connsiteY2" fmla="*/ 0 h 16363"/>
              <a:gd name="connsiteX3" fmla="*/ 14822 w 14822"/>
              <a:gd name="connsiteY3" fmla="*/ 16363 h 16363"/>
              <a:gd name="connsiteX4" fmla="*/ 209 w 14822"/>
              <a:gd name="connsiteY4" fmla="*/ 4907 h 16363"/>
              <a:gd name="connsiteX5" fmla="*/ 0 w 14822"/>
              <a:gd name="connsiteY5" fmla="*/ 4692 h 16363"/>
              <a:gd name="connsiteX0" fmla="*/ 33 w 14855"/>
              <a:gd name="connsiteY0" fmla="*/ 4692 h 16363"/>
              <a:gd name="connsiteX1" fmla="*/ 7638 w 14855"/>
              <a:gd name="connsiteY1" fmla="*/ 32 h 16363"/>
              <a:gd name="connsiteX2" fmla="*/ 14809 w 14855"/>
              <a:gd name="connsiteY2" fmla="*/ 0 h 16363"/>
              <a:gd name="connsiteX3" fmla="*/ 14855 w 14855"/>
              <a:gd name="connsiteY3" fmla="*/ 16363 h 16363"/>
              <a:gd name="connsiteX4" fmla="*/ 242 w 14855"/>
              <a:gd name="connsiteY4" fmla="*/ 4907 h 16363"/>
              <a:gd name="connsiteX5" fmla="*/ 0 w 14855"/>
              <a:gd name="connsiteY5" fmla="*/ 11199 h 16363"/>
              <a:gd name="connsiteX6" fmla="*/ 33 w 14855"/>
              <a:gd name="connsiteY6" fmla="*/ 4692 h 16363"/>
              <a:gd name="connsiteX0" fmla="*/ 33 w 14855"/>
              <a:gd name="connsiteY0" fmla="*/ 4692 h 16363"/>
              <a:gd name="connsiteX1" fmla="*/ 7638 w 14855"/>
              <a:gd name="connsiteY1" fmla="*/ 32 h 16363"/>
              <a:gd name="connsiteX2" fmla="*/ 14809 w 14855"/>
              <a:gd name="connsiteY2" fmla="*/ 0 h 16363"/>
              <a:gd name="connsiteX3" fmla="*/ 14855 w 14855"/>
              <a:gd name="connsiteY3" fmla="*/ 16363 h 16363"/>
              <a:gd name="connsiteX4" fmla="*/ 182 w 14855"/>
              <a:gd name="connsiteY4" fmla="*/ 16004 h 16363"/>
              <a:gd name="connsiteX5" fmla="*/ 0 w 14855"/>
              <a:gd name="connsiteY5" fmla="*/ 11199 h 16363"/>
              <a:gd name="connsiteX6" fmla="*/ 33 w 14855"/>
              <a:gd name="connsiteY6" fmla="*/ 4692 h 16363"/>
              <a:gd name="connsiteX0" fmla="*/ 133 w 14855"/>
              <a:gd name="connsiteY0" fmla="*/ 127 h 16363"/>
              <a:gd name="connsiteX1" fmla="*/ 7638 w 14855"/>
              <a:gd name="connsiteY1" fmla="*/ 32 h 16363"/>
              <a:gd name="connsiteX2" fmla="*/ 14809 w 14855"/>
              <a:gd name="connsiteY2" fmla="*/ 0 h 16363"/>
              <a:gd name="connsiteX3" fmla="*/ 14855 w 14855"/>
              <a:gd name="connsiteY3" fmla="*/ 16363 h 16363"/>
              <a:gd name="connsiteX4" fmla="*/ 182 w 14855"/>
              <a:gd name="connsiteY4" fmla="*/ 16004 h 16363"/>
              <a:gd name="connsiteX5" fmla="*/ 0 w 14855"/>
              <a:gd name="connsiteY5" fmla="*/ 11199 h 16363"/>
              <a:gd name="connsiteX6" fmla="*/ 133 w 14855"/>
              <a:gd name="connsiteY6" fmla="*/ 127 h 16363"/>
              <a:gd name="connsiteX0" fmla="*/ 53 w 14775"/>
              <a:gd name="connsiteY0" fmla="*/ 127 h 16363"/>
              <a:gd name="connsiteX1" fmla="*/ 7558 w 14775"/>
              <a:gd name="connsiteY1" fmla="*/ 32 h 16363"/>
              <a:gd name="connsiteX2" fmla="*/ 14729 w 14775"/>
              <a:gd name="connsiteY2" fmla="*/ 0 h 16363"/>
              <a:gd name="connsiteX3" fmla="*/ 14775 w 14775"/>
              <a:gd name="connsiteY3" fmla="*/ 16363 h 16363"/>
              <a:gd name="connsiteX4" fmla="*/ 102 w 14775"/>
              <a:gd name="connsiteY4" fmla="*/ 16004 h 16363"/>
              <a:gd name="connsiteX5" fmla="*/ 0 w 14775"/>
              <a:gd name="connsiteY5" fmla="*/ 11031 h 16363"/>
              <a:gd name="connsiteX6" fmla="*/ 53 w 14775"/>
              <a:gd name="connsiteY6" fmla="*/ 127 h 16363"/>
              <a:gd name="connsiteX0" fmla="*/ 11 w 14733"/>
              <a:gd name="connsiteY0" fmla="*/ 127 h 16363"/>
              <a:gd name="connsiteX1" fmla="*/ 7516 w 14733"/>
              <a:gd name="connsiteY1" fmla="*/ 32 h 16363"/>
              <a:gd name="connsiteX2" fmla="*/ 14687 w 14733"/>
              <a:gd name="connsiteY2" fmla="*/ 0 h 16363"/>
              <a:gd name="connsiteX3" fmla="*/ 14733 w 14733"/>
              <a:gd name="connsiteY3" fmla="*/ 16363 h 16363"/>
              <a:gd name="connsiteX4" fmla="*/ 60 w 14733"/>
              <a:gd name="connsiteY4" fmla="*/ 16004 h 16363"/>
              <a:gd name="connsiteX5" fmla="*/ 38 w 14733"/>
              <a:gd name="connsiteY5" fmla="*/ 11073 h 16363"/>
              <a:gd name="connsiteX6" fmla="*/ 11 w 14733"/>
              <a:gd name="connsiteY6" fmla="*/ 127 h 16363"/>
              <a:gd name="connsiteX0" fmla="*/ 16 w 14738"/>
              <a:gd name="connsiteY0" fmla="*/ 127 h 16363"/>
              <a:gd name="connsiteX1" fmla="*/ 7521 w 14738"/>
              <a:gd name="connsiteY1" fmla="*/ 32 h 16363"/>
              <a:gd name="connsiteX2" fmla="*/ 14692 w 14738"/>
              <a:gd name="connsiteY2" fmla="*/ 0 h 16363"/>
              <a:gd name="connsiteX3" fmla="*/ 14738 w 14738"/>
              <a:gd name="connsiteY3" fmla="*/ 16363 h 16363"/>
              <a:gd name="connsiteX4" fmla="*/ 65 w 14738"/>
              <a:gd name="connsiteY4" fmla="*/ 16004 h 16363"/>
              <a:gd name="connsiteX5" fmla="*/ 43 w 14738"/>
              <a:gd name="connsiteY5" fmla="*/ 11073 h 16363"/>
              <a:gd name="connsiteX6" fmla="*/ 16 w 14738"/>
              <a:gd name="connsiteY6" fmla="*/ 127 h 16363"/>
              <a:gd name="connsiteX0" fmla="*/ 16 w 14738"/>
              <a:gd name="connsiteY0" fmla="*/ 95 h 16331"/>
              <a:gd name="connsiteX1" fmla="*/ 7521 w 14738"/>
              <a:gd name="connsiteY1" fmla="*/ 0 h 16331"/>
              <a:gd name="connsiteX2" fmla="*/ 14712 w 14738"/>
              <a:gd name="connsiteY2" fmla="*/ 10898 h 16331"/>
              <a:gd name="connsiteX3" fmla="*/ 14738 w 14738"/>
              <a:gd name="connsiteY3" fmla="*/ 16331 h 16331"/>
              <a:gd name="connsiteX4" fmla="*/ 65 w 14738"/>
              <a:gd name="connsiteY4" fmla="*/ 15972 h 16331"/>
              <a:gd name="connsiteX5" fmla="*/ 43 w 14738"/>
              <a:gd name="connsiteY5" fmla="*/ 11041 h 16331"/>
              <a:gd name="connsiteX6" fmla="*/ 16 w 14738"/>
              <a:gd name="connsiteY6" fmla="*/ 95 h 16331"/>
              <a:gd name="connsiteX0" fmla="*/ 7069 w 14696"/>
              <a:gd name="connsiteY0" fmla="*/ 11 h 16331"/>
              <a:gd name="connsiteX1" fmla="*/ 7479 w 14696"/>
              <a:gd name="connsiteY1" fmla="*/ 0 h 16331"/>
              <a:gd name="connsiteX2" fmla="*/ 14670 w 14696"/>
              <a:gd name="connsiteY2" fmla="*/ 10898 h 16331"/>
              <a:gd name="connsiteX3" fmla="*/ 14696 w 14696"/>
              <a:gd name="connsiteY3" fmla="*/ 16331 h 16331"/>
              <a:gd name="connsiteX4" fmla="*/ 23 w 14696"/>
              <a:gd name="connsiteY4" fmla="*/ 15972 h 16331"/>
              <a:gd name="connsiteX5" fmla="*/ 1 w 14696"/>
              <a:gd name="connsiteY5" fmla="*/ 11041 h 16331"/>
              <a:gd name="connsiteX6" fmla="*/ 7069 w 14696"/>
              <a:gd name="connsiteY6" fmla="*/ 11 h 16331"/>
              <a:gd name="connsiteX0" fmla="*/ 7069 w 14696"/>
              <a:gd name="connsiteY0" fmla="*/ 11 h 16331"/>
              <a:gd name="connsiteX1" fmla="*/ 7479 w 14696"/>
              <a:gd name="connsiteY1" fmla="*/ 0 h 16331"/>
              <a:gd name="connsiteX2" fmla="*/ 14670 w 14696"/>
              <a:gd name="connsiteY2" fmla="*/ 10898 h 16331"/>
              <a:gd name="connsiteX3" fmla="*/ 14696 w 14696"/>
              <a:gd name="connsiteY3" fmla="*/ 16331 h 16331"/>
              <a:gd name="connsiteX4" fmla="*/ 7882 w 14696"/>
              <a:gd name="connsiteY4" fmla="*/ 16140 h 16331"/>
              <a:gd name="connsiteX5" fmla="*/ 1 w 14696"/>
              <a:gd name="connsiteY5" fmla="*/ 11041 h 16331"/>
              <a:gd name="connsiteX6" fmla="*/ 7069 w 14696"/>
              <a:gd name="connsiteY6" fmla="*/ 11 h 16331"/>
              <a:gd name="connsiteX0" fmla="*/ 3 w 7630"/>
              <a:gd name="connsiteY0" fmla="*/ 11 h 16331"/>
              <a:gd name="connsiteX1" fmla="*/ 413 w 7630"/>
              <a:gd name="connsiteY1" fmla="*/ 0 h 16331"/>
              <a:gd name="connsiteX2" fmla="*/ 7604 w 7630"/>
              <a:gd name="connsiteY2" fmla="*/ 10898 h 16331"/>
              <a:gd name="connsiteX3" fmla="*/ 7630 w 7630"/>
              <a:gd name="connsiteY3" fmla="*/ 16331 h 16331"/>
              <a:gd name="connsiteX4" fmla="*/ 816 w 7630"/>
              <a:gd name="connsiteY4" fmla="*/ 16140 h 16331"/>
              <a:gd name="connsiteX5" fmla="*/ 432 w 7630"/>
              <a:gd name="connsiteY5" fmla="*/ 8528 h 16331"/>
              <a:gd name="connsiteX6" fmla="*/ 3 w 7630"/>
              <a:gd name="connsiteY6" fmla="*/ 11 h 16331"/>
              <a:gd name="connsiteX0" fmla="*/ 5 w 10001"/>
              <a:gd name="connsiteY0" fmla="*/ 7 h 10000"/>
              <a:gd name="connsiteX1" fmla="*/ 542 w 10001"/>
              <a:gd name="connsiteY1" fmla="*/ 0 h 10000"/>
              <a:gd name="connsiteX2" fmla="*/ 9967 w 10001"/>
              <a:gd name="connsiteY2" fmla="*/ 6673 h 10000"/>
              <a:gd name="connsiteX3" fmla="*/ 10001 w 10001"/>
              <a:gd name="connsiteY3" fmla="*/ 10000 h 10000"/>
              <a:gd name="connsiteX4" fmla="*/ 1070 w 10001"/>
              <a:gd name="connsiteY4" fmla="*/ 9883 h 10000"/>
              <a:gd name="connsiteX5" fmla="*/ 567 w 10001"/>
              <a:gd name="connsiteY5" fmla="*/ 5222 h 10000"/>
              <a:gd name="connsiteX6" fmla="*/ 5 w 10001"/>
              <a:gd name="connsiteY6" fmla="*/ 7 h 10000"/>
              <a:gd name="connsiteX0" fmla="*/ 0 w 9996"/>
              <a:gd name="connsiteY0" fmla="*/ 7 h 10000"/>
              <a:gd name="connsiteX1" fmla="*/ 537 w 9996"/>
              <a:gd name="connsiteY1" fmla="*/ 0 h 10000"/>
              <a:gd name="connsiteX2" fmla="*/ 9962 w 9996"/>
              <a:gd name="connsiteY2" fmla="*/ 6673 h 10000"/>
              <a:gd name="connsiteX3" fmla="*/ 9996 w 9996"/>
              <a:gd name="connsiteY3" fmla="*/ 10000 h 10000"/>
              <a:gd name="connsiteX4" fmla="*/ 1065 w 9996"/>
              <a:gd name="connsiteY4" fmla="*/ 9883 h 10000"/>
              <a:gd name="connsiteX5" fmla="*/ 562 w 9996"/>
              <a:gd name="connsiteY5" fmla="*/ 5222 h 10000"/>
              <a:gd name="connsiteX6" fmla="*/ 0 w 9996"/>
              <a:gd name="connsiteY6" fmla="*/ 7 h 10000"/>
              <a:gd name="connsiteX0" fmla="*/ 0 w 10000"/>
              <a:gd name="connsiteY0" fmla="*/ 7 h 10000"/>
              <a:gd name="connsiteX1" fmla="*/ 537 w 10000"/>
              <a:gd name="connsiteY1" fmla="*/ 0 h 10000"/>
              <a:gd name="connsiteX2" fmla="*/ 9966 w 10000"/>
              <a:gd name="connsiteY2" fmla="*/ 6673 h 10000"/>
              <a:gd name="connsiteX3" fmla="*/ 10000 w 10000"/>
              <a:gd name="connsiteY3" fmla="*/ 10000 h 10000"/>
              <a:gd name="connsiteX4" fmla="*/ 1095 w 10000"/>
              <a:gd name="connsiteY4" fmla="*/ 9932 h 10000"/>
              <a:gd name="connsiteX5" fmla="*/ 562 w 10000"/>
              <a:gd name="connsiteY5" fmla="*/ 5222 h 10000"/>
              <a:gd name="connsiteX6" fmla="*/ 0 w 10000"/>
              <a:gd name="connsiteY6" fmla="*/ 7 h 10000"/>
              <a:gd name="connsiteX0" fmla="*/ 0 w 10002"/>
              <a:gd name="connsiteY0" fmla="*/ 7 h 10000"/>
              <a:gd name="connsiteX1" fmla="*/ 537 w 10002"/>
              <a:gd name="connsiteY1" fmla="*/ 0 h 10000"/>
              <a:gd name="connsiteX2" fmla="*/ 9996 w 10002"/>
              <a:gd name="connsiteY2" fmla="*/ 6328 h 10000"/>
              <a:gd name="connsiteX3" fmla="*/ 10000 w 10002"/>
              <a:gd name="connsiteY3" fmla="*/ 10000 h 10000"/>
              <a:gd name="connsiteX4" fmla="*/ 1095 w 10002"/>
              <a:gd name="connsiteY4" fmla="*/ 9932 h 10000"/>
              <a:gd name="connsiteX5" fmla="*/ 562 w 10002"/>
              <a:gd name="connsiteY5" fmla="*/ 5222 h 10000"/>
              <a:gd name="connsiteX6" fmla="*/ 0 w 10002"/>
              <a:gd name="connsiteY6" fmla="*/ 7 h 10000"/>
              <a:gd name="connsiteX0" fmla="*/ 0 w 10002"/>
              <a:gd name="connsiteY0" fmla="*/ 7 h 10000"/>
              <a:gd name="connsiteX1" fmla="*/ 537 w 10002"/>
              <a:gd name="connsiteY1" fmla="*/ 0 h 10000"/>
              <a:gd name="connsiteX2" fmla="*/ 9996 w 10002"/>
              <a:gd name="connsiteY2" fmla="*/ 6328 h 10000"/>
              <a:gd name="connsiteX3" fmla="*/ 10000 w 10002"/>
              <a:gd name="connsiteY3" fmla="*/ 10000 h 10000"/>
              <a:gd name="connsiteX4" fmla="*/ 1130 w 10002"/>
              <a:gd name="connsiteY4" fmla="*/ 9961 h 10000"/>
              <a:gd name="connsiteX5" fmla="*/ 562 w 10002"/>
              <a:gd name="connsiteY5" fmla="*/ 5222 h 10000"/>
              <a:gd name="connsiteX6" fmla="*/ 0 w 10002"/>
              <a:gd name="connsiteY6" fmla="*/ 7 h 10000"/>
              <a:gd name="connsiteX0" fmla="*/ 0 w 10000"/>
              <a:gd name="connsiteY0" fmla="*/ 7 h 10000"/>
              <a:gd name="connsiteX1" fmla="*/ 537 w 10000"/>
              <a:gd name="connsiteY1" fmla="*/ 0 h 10000"/>
              <a:gd name="connsiteX2" fmla="*/ 9978 w 10000"/>
              <a:gd name="connsiteY2" fmla="*/ 5178 h 10000"/>
              <a:gd name="connsiteX3" fmla="*/ 10000 w 10000"/>
              <a:gd name="connsiteY3" fmla="*/ 10000 h 10000"/>
              <a:gd name="connsiteX4" fmla="*/ 1130 w 10000"/>
              <a:gd name="connsiteY4" fmla="*/ 9961 h 10000"/>
              <a:gd name="connsiteX5" fmla="*/ 562 w 10000"/>
              <a:gd name="connsiteY5" fmla="*/ 5222 h 10000"/>
              <a:gd name="connsiteX6" fmla="*/ 0 w 10000"/>
              <a:gd name="connsiteY6" fmla="*/ 7 h 10000"/>
              <a:gd name="connsiteX0" fmla="*/ 0 w 10000"/>
              <a:gd name="connsiteY0" fmla="*/ 65 h 10058"/>
              <a:gd name="connsiteX1" fmla="*/ 1118 w 10000"/>
              <a:gd name="connsiteY1" fmla="*/ 0 h 10058"/>
              <a:gd name="connsiteX2" fmla="*/ 9978 w 10000"/>
              <a:gd name="connsiteY2" fmla="*/ 5236 h 10058"/>
              <a:gd name="connsiteX3" fmla="*/ 10000 w 10000"/>
              <a:gd name="connsiteY3" fmla="*/ 10058 h 10058"/>
              <a:gd name="connsiteX4" fmla="*/ 1130 w 10000"/>
              <a:gd name="connsiteY4" fmla="*/ 10019 h 10058"/>
              <a:gd name="connsiteX5" fmla="*/ 562 w 10000"/>
              <a:gd name="connsiteY5" fmla="*/ 5280 h 10058"/>
              <a:gd name="connsiteX6" fmla="*/ 0 w 10000"/>
              <a:gd name="connsiteY6" fmla="*/ 65 h 10058"/>
              <a:gd name="connsiteX0" fmla="*/ 0 w 9982"/>
              <a:gd name="connsiteY0" fmla="*/ 36 h 10058"/>
              <a:gd name="connsiteX1" fmla="*/ 1100 w 9982"/>
              <a:gd name="connsiteY1" fmla="*/ 0 h 10058"/>
              <a:gd name="connsiteX2" fmla="*/ 9960 w 9982"/>
              <a:gd name="connsiteY2" fmla="*/ 5236 h 10058"/>
              <a:gd name="connsiteX3" fmla="*/ 9982 w 9982"/>
              <a:gd name="connsiteY3" fmla="*/ 10058 h 10058"/>
              <a:gd name="connsiteX4" fmla="*/ 1112 w 9982"/>
              <a:gd name="connsiteY4" fmla="*/ 10019 h 10058"/>
              <a:gd name="connsiteX5" fmla="*/ 544 w 9982"/>
              <a:gd name="connsiteY5" fmla="*/ 5280 h 10058"/>
              <a:gd name="connsiteX6" fmla="*/ 0 w 9982"/>
              <a:gd name="connsiteY6" fmla="*/ 36 h 10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982" h="10058">
                <a:moveTo>
                  <a:pt x="0" y="36"/>
                </a:moveTo>
                <a:lnTo>
                  <a:pt x="1100" y="0"/>
                </a:lnTo>
                <a:lnTo>
                  <a:pt x="9960" y="5236"/>
                </a:lnTo>
                <a:cubicBezTo>
                  <a:pt x="9980" y="8576"/>
                  <a:pt x="9962" y="6718"/>
                  <a:pt x="9982" y="10058"/>
                </a:cubicBezTo>
                <a:lnTo>
                  <a:pt x="1112" y="10019"/>
                </a:lnTo>
                <a:cubicBezTo>
                  <a:pt x="1077" y="10012"/>
                  <a:pt x="580" y="5287"/>
                  <a:pt x="544" y="5280"/>
                </a:cubicBezTo>
                <a:cubicBezTo>
                  <a:pt x="365" y="3046"/>
                  <a:pt x="179" y="2373"/>
                  <a:pt x="0" y="36"/>
                </a:cubicBezTo>
                <a:close/>
              </a:path>
            </a:pathLst>
          </a:cu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제목 1"/>
          <p:cNvSpPr>
            <a:spLocks noGrp="1"/>
          </p:cNvSpPr>
          <p:nvPr>
            <p:ph type="title"/>
          </p:nvPr>
        </p:nvSpPr>
        <p:spPr>
          <a:xfrm>
            <a:off x="395536" y="111812"/>
            <a:ext cx="7661196" cy="796908"/>
          </a:xfrm>
        </p:spPr>
        <p:txBody>
          <a:bodyPr>
            <a:normAutofit/>
          </a:bodyPr>
          <a:lstStyle/>
          <a:p>
            <a:r>
              <a:rPr lang="en-US" altLang="en-US" sz="3200" dirty="0" smtClean="0">
                <a:solidFill>
                  <a:schemeClr val="tx1"/>
                </a:solidFill>
              </a:rPr>
              <a:t>ROUTES &amp; METHODS OF FEEDING</a:t>
            </a:r>
            <a:endParaRPr lang="ko-KR" altLang="en-US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9126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251520" y="980728"/>
            <a:ext cx="8568952" cy="5760640"/>
          </a:xfrm>
        </p:spPr>
        <p:txBody>
          <a:bodyPr>
            <a:noAutofit/>
          </a:bodyPr>
          <a:lstStyle/>
          <a:p>
            <a:pPr>
              <a:lnSpc>
                <a:spcPct val="170000"/>
              </a:lnSpc>
              <a:buClr>
                <a:srgbClr val="006600"/>
              </a:buClr>
            </a:pPr>
            <a:r>
              <a:rPr lang="en-US" sz="3200" i="0" dirty="0">
                <a:solidFill>
                  <a:schemeClr val="tx1"/>
                </a:solidFill>
              </a:rPr>
              <a:t>PPN (peripheral parenteral nutrition)</a:t>
            </a:r>
          </a:p>
          <a:p>
            <a:pPr marL="800100" lvl="1" indent="-342900">
              <a:lnSpc>
                <a:spcPct val="170000"/>
              </a:lnSpc>
              <a:buClr>
                <a:srgbClr val="006600"/>
              </a:buClr>
              <a:buFont typeface="Arial" pitchFamily="34" charset="0"/>
              <a:buChar char="•"/>
            </a:pPr>
            <a:r>
              <a:rPr lang="en-US" sz="2400" i="0" dirty="0">
                <a:solidFill>
                  <a:schemeClr val="tx1"/>
                </a:solidFill>
              </a:rPr>
              <a:t>Only part of the daily nutritional requirements </a:t>
            </a:r>
            <a:r>
              <a:rPr lang="en-US" sz="2400" i="0" dirty="0" smtClean="0">
                <a:solidFill>
                  <a:schemeClr val="tx1"/>
                </a:solidFill>
              </a:rPr>
              <a:t>supplied ,        </a:t>
            </a:r>
            <a:r>
              <a:rPr lang="en-US" sz="2400" i="0" dirty="0">
                <a:solidFill>
                  <a:schemeClr val="tx1"/>
                </a:solidFill>
              </a:rPr>
              <a:t>(50-70</a:t>
            </a:r>
            <a:r>
              <a:rPr lang="en-US" sz="2400" i="0" dirty="0" smtClean="0">
                <a:solidFill>
                  <a:schemeClr val="tx1"/>
                </a:solidFill>
              </a:rPr>
              <a:t>% of patient’s </a:t>
            </a:r>
            <a:r>
              <a:rPr lang="en-US" sz="2400" i="0" dirty="0">
                <a:solidFill>
                  <a:schemeClr val="tx1"/>
                </a:solidFill>
              </a:rPr>
              <a:t>energy </a:t>
            </a:r>
            <a:r>
              <a:rPr lang="en-US" sz="2400" i="0" dirty="0" smtClean="0">
                <a:solidFill>
                  <a:schemeClr val="tx1"/>
                </a:solidFill>
              </a:rPr>
              <a:t>needs) </a:t>
            </a:r>
            <a:endParaRPr lang="en-US" sz="2400" i="0" dirty="0">
              <a:solidFill>
                <a:schemeClr val="tx1"/>
              </a:solidFill>
            </a:endParaRPr>
          </a:p>
          <a:p>
            <a:pPr marL="800100" lvl="1" indent="-342900">
              <a:lnSpc>
                <a:spcPct val="170000"/>
              </a:lnSpc>
              <a:buClr>
                <a:srgbClr val="006600"/>
              </a:buClr>
              <a:buFont typeface="Arial" pitchFamily="34" charset="0"/>
              <a:buChar char="•"/>
            </a:pPr>
            <a:r>
              <a:rPr lang="en-US" sz="2400" i="0" dirty="0" smtClean="0">
                <a:solidFill>
                  <a:schemeClr val="tx1"/>
                </a:solidFill>
              </a:rPr>
              <a:t>Similar </a:t>
            </a:r>
            <a:r>
              <a:rPr lang="en-US" sz="2400" i="0" dirty="0">
                <a:solidFill>
                  <a:schemeClr val="tx1"/>
                </a:solidFill>
              </a:rPr>
              <a:t>nutrient components as TPN, but lower concentration (5%-</a:t>
            </a:r>
            <a:r>
              <a:rPr lang="en-US" sz="2400" i="0" dirty="0" smtClean="0">
                <a:solidFill>
                  <a:schemeClr val="tx1"/>
                </a:solidFill>
              </a:rPr>
              <a:t>10% </a:t>
            </a:r>
            <a:r>
              <a:rPr lang="en-US" sz="2400" i="0" dirty="0" smtClean="0">
                <a:solidFill>
                  <a:schemeClr val="tx1"/>
                </a:solidFill>
              </a:rPr>
              <a:t>dextrose </a:t>
            </a:r>
            <a:r>
              <a:rPr lang="en-US" sz="2400" i="0" dirty="0">
                <a:solidFill>
                  <a:schemeClr val="tx1"/>
                </a:solidFill>
              </a:rPr>
              <a:t>concentration)</a:t>
            </a:r>
          </a:p>
          <a:p>
            <a:pPr marL="800100" lvl="1" indent="-342900">
              <a:lnSpc>
                <a:spcPct val="170000"/>
              </a:lnSpc>
              <a:buClr>
                <a:srgbClr val="006600"/>
              </a:buClr>
              <a:buFont typeface="Arial" pitchFamily="34" charset="0"/>
              <a:buChar char="•"/>
            </a:pPr>
            <a:r>
              <a:rPr lang="en-US" sz="2400" i="0" dirty="0" err="1">
                <a:solidFill>
                  <a:schemeClr val="tx1"/>
                </a:solidFill>
              </a:rPr>
              <a:t>Osmolarity</a:t>
            </a:r>
            <a:r>
              <a:rPr lang="en-US" sz="2400" i="0" dirty="0">
                <a:solidFill>
                  <a:schemeClr val="tx1"/>
                </a:solidFill>
              </a:rPr>
              <a:t> &lt; 900 </a:t>
            </a:r>
            <a:r>
              <a:rPr lang="en-US" sz="2400" i="0" dirty="0" err="1">
                <a:solidFill>
                  <a:schemeClr val="tx1"/>
                </a:solidFill>
              </a:rPr>
              <a:t>mOsm</a:t>
            </a:r>
            <a:r>
              <a:rPr lang="en-US" sz="2400" i="0" dirty="0">
                <a:solidFill>
                  <a:schemeClr val="tx1"/>
                </a:solidFill>
              </a:rPr>
              <a:t>/L </a:t>
            </a:r>
          </a:p>
          <a:p>
            <a:pPr marL="800100" lvl="1" indent="-342900">
              <a:lnSpc>
                <a:spcPct val="170000"/>
              </a:lnSpc>
              <a:buClr>
                <a:srgbClr val="006600"/>
              </a:buClr>
              <a:buFont typeface="Arial" pitchFamily="34" charset="0"/>
              <a:buChar char="•"/>
            </a:pPr>
            <a:r>
              <a:rPr lang="en-US" sz="2400" i="0" dirty="0" smtClean="0">
                <a:solidFill>
                  <a:schemeClr val="tx1"/>
                </a:solidFill>
              </a:rPr>
              <a:t>tolerated </a:t>
            </a:r>
            <a:r>
              <a:rPr lang="en-US" sz="2400" i="0" dirty="0">
                <a:solidFill>
                  <a:schemeClr val="tx1"/>
                </a:solidFill>
              </a:rPr>
              <a:t>by a peripheral </a:t>
            </a:r>
            <a:r>
              <a:rPr lang="en-US" sz="2400" i="0" dirty="0" smtClean="0">
                <a:solidFill>
                  <a:schemeClr val="tx1"/>
                </a:solidFill>
              </a:rPr>
              <a:t>veins</a:t>
            </a:r>
          </a:p>
          <a:p>
            <a:pPr marL="800100" lvl="1" indent="-342900">
              <a:lnSpc>
                <a:spcPct val="170000"/>
              </a:lnSpc>
              <a:buClr>
                <a:srgbClr val="006600"/>
              </a:buClr>
              <a:buFont typeface="Arial" pitchFamily="34" charset="0"/>
              <a:buChar char="•"/>
            </a:pPr>
            <a:r>
              <a:rPr lang="en-US" sz="2400" i="0" dirty="0">
                <a:solidFill>
                  <a:schemeClr val="tx1"/>
                </a:solidFill>
              </a:rPr>
              <a:t>Short term support (10-14 days)</a:t>
            </a:r>
            <a:endParaRPr lang="en-US" sz="2400" i="0" dirty="0" smtClean="0">
              <a:solidFill>
                <a:schemeClr val="tx1"/>
              </a:solidFill>
            </a:endParaRPr>
          </a:p>
        </p:txBody>
      </p:sp>
      <p:sp>
        <p:nvSpPr>
          <p:cNvPr id="5" name="مخطط انسيابي: قرار 3"/>
          <p:cNvSpPr/>
          <p:nvPr/>
        </p:nvSpPr>
        <p:spPr>
          <a:xfrm>
            <a:off x="7468112" y="-6088"/>
            <a:ext cx="1675888" cy="1055607"/>
          </a:xfrm>
          <a:custGeom>
            <a:avLst/>
            <a:gdLst>
              <a:gd name="connsiteX0" fmla="*/ 0 w 10000"/>
              <a:gd name="connsiteY0" fmla="*/ 5000 h 10000"/>
              <a:gd name="connsiteX1" fmla="*/ 5000 w 10000"/>
              <a:gd name="connsiteY1" fmla="*/ 0 h 10000"/>
              <a:gd name="connsiteX2" fmla="*/ 10000 w 10000"/>
              <a:gd name="connsiteY2" fmla="*/ 5000 h 10000"/>
              <a:gd name="connsiteX3" fmla="*/ 5000 w 10000"/>
              <a:gd name="connsiteY3" fmla="*/ 10000 h 10000"/>
              <a:gd name="connsiteX4" fmla="*/ 0 w 10000"/>
              <a:gd name="connsiteY4" fmla="*/ 5000 h 10000"/>
              <a:gd name="connsiteX0" fmla="*/ 0 w 10000"/>
              <a:gd name="connsiteY0" fmla="*/ 2889 h 7889"/>
              <a:gd name="connsiteX1" fmla="*/ 5081 w 10000"/>
              <a:gd name="connsiteY1" fmla="*/ 0 h 7889"/>
              <a:gd name="connsiteX2" fmla="*/ 10000 w 10000"/>
              <a:gd name="connsiteY2" fmla="*/ 2889 h 7889"/>
              <a:gd name="connsiteX3" fmla="*/ 5000 w 10000"/>
              <a:gd name="connsiteY3" fmla="*/ 7889 h 7889"/>
              <a:gd name="connsiteX4" fmla="*/ 0 w 10000"/>
              <a:gd name="connsiteY4" fmla="*/ 2889 h 7889"/>
              <a:gd name="connsiteX0" fmla="*/ 0 w 10000"/>
              <a:gd name="connsiteY0" fmla="*/ 3127 h 9465"/>
              <a:gd name="connsiteX1" fmla="*/ 5190 w 10000"/>
              <a:gd name="connsiteY1" fmla="*/ 0 h 9465"/>
              <a:gd name="connsiteX2" fmla="*/ 10000 w 10000"/>
              <a:gd name="connsiteY2" fmla="*/ 3127 h 9465"/>
              <a:gd name="connsiteX3" fmla="*/ 5000 w 10000"/>
              <a:gd name="connsiteY3" fmla="*/ 9465 h 9465"/>
              <a:gd name="connsiteX4" fmla="*/ 0 w 10000"/>
              <a:gd name="connsiteY4" fmla="*/ 3127 h 9465"/>
              <a:gd name="connsiteX0" fmla="*/ 0 w 14632"/>
              <a:gd name="connsiteY0" fmla="*/ 3304 h 14918"/>
              <a:gd name="connsiteX1" fmla="*/ 5190 w 14632"/>
              <a:gd name="connsiteY1" fmla="*/ 0 h 14918"/>
              <a:gd name="connsiteX2" fmla="*/ 10000 w 14632"/>
              <a:gd name="connsiteY2" fmla="*/ 3304 h 14918"/>
              <a:gd name="connsiteX3" fmla="*/ 14632 w 14632"/>
              <a:gd name="connsiteY3" fmla="*/ 14918 h 14918"/>
              <a:gd name="connsiteX4" fmla="*/ 0 w 14632"/>
              <a:gd name="connsiteY4" fmla="*/ 3304 h 14918"/>
              <a:gd name="connsiteX0" fmla="*/ 0 w 14632"/>
              <a:gd name="connsiteY0" fmla="*/ 4749 h 16363"/>
              <a:gd name="connsiteX1" fmla="*/ 5190 w 14632"/>
              <a:gd name="connsiteY1" fmla="*/ 1445 h 16363"/>
              <a:gd name="connsiteX2" fmla="*/ 14586 w 14632"/>
              <a:gd name="connsiteY2" fmla="*/ 0 h 16363"/>
              <a:gd name="connsiteX3" fmla="*/ 14632 w 14632"/>
              <a:gd name="connsiteY3" fmla="*/ 16363 h 16363"/>
              <a:gd name="connsiteX4" fmla="*/ 0 w 14632"/>
              <a:gd name="connsiteY4" fmla="*/ 4749 h 16363"/>
              <a:gd name="connsiteX0" fmla="*/ 0 w 14632"/>
              <a:gd name="connsiteY0" fmla="*/ 4749 h 16363"/>
              <a:gd name="connsiteX1" fmla="*/ 7415 w 14632"/>
              <a:gd name="connsiteY1" fmla="*/ 32 h 16363"/>
              <a:gd name="connsiteX2" fmla="*/ 14586 w 14632"/>
              <a:gd name="connsiteY2" fmla="*/ 0 h 16363"/>
              <a:gd name="connsiteX3" fmla="*/ 14632 w 14632"/>
              <a:gd name="connsiteY3" fmla="*/ 16363 h 16363"/>
              <a:gd name="connsiteX4" fmla="*/ 0 w 14632"/>
              <a:gd name="connsiteY4" fmla="*/ 4749 h 16363"/>
              <a:gd name="connsiteX0" fmla="*/ 0 w 14741"/>
              <a:gd name="connsiteY0" fmla="*/ 4692 h 16363"/>
              <a:gd name="connsiteX1" fmla="*/ 7524 w 14741"/>
              <a:gd name="connsiteY1" fmla="*/ 32 h 16363"/>
              <a:gd name="connsiteX2" fmla="*/ 14695 w 14741"/>
              <a:gd name="connsiteY2" fmla="*/ 0 h 16363"/>
              <a:gd name="connsiteX3" fmla="*/ 14741 w 14741"/>
              <a:gd name="connsiteY3" fmla="*/ 16363 h 16363"/>
              <a:gd name="connsiteX4" fmla="*/ 0 w 14741"/>
              <a:gd name="connsiteY4" fmla="*/ 4692 h 16363"/>
              <a:gd name="connsiteX0" fmla="*/ 0 w 14822"/>
              <a:gd name="connsiteY0" fmla="*/ 4692 h 16363"/>
              <a:gd name="connsiteX1" fmla="*/ 7605 w 14822"/>
              <a:gd name="connsiteY1" fmla="*/ 32 h 16363"/>
              <a:gd name="connsiteX2" fmla="*/ 14776 w 14822"/>
              <a:gd name="connsiteY2" fmla="*/ 0 h 16363"/>
              <a:gd name="connsiteX3" fmla="*/ 14822 w 14822"/>
              <a:gd name="connsiteY3" fmla="*/ 16363 h 16363"/>
              <a:gd name="connsiteX4" fmla="*/ 0 w 14822"/>
              <a:gd name="connsiteY4" fmla="*/ 4692 h 16363"/>
              <a:gd name="connsiteX0" fmla="*/ 0 w 14822"/>
              <a:gd name="connsiteY0" fmla="*/ 4692 h 16363"/>
              <a:gd name="connsiteX1" fmla="*/ 7605 w 14822"/>
              <a:gd name="connsiteY1" fmla="*/ 32 h 16363"/>
              <a:gd name="connsiteX2" fmla="*/ 14776 w 14822"/>
              <a:gd name="connsiteY2" fmla="*/ 0 h 16363"/>
              <a:gd name="connsiteX3" fmla="*/ 14822 w 14822"/>
              <a:gd name="connsiteY3" fmla="*/ 16363 h 16363"/>
              <a:gd name="connsiteX4" fmla="*/ 209 w 14822"/>
              <a:gd name="connsiteY4" fmla="*/ 4907 h 16363"/>
              <a:gd name="connsiteX5" fmla="*/ 0 w 14822"/>
              <a:gd name="connsiteY5" fmla="*/ 4692 h 16363"/>
              <a:gd name="connsiteX0" fmla="*/ 33 w 14855"/>
              <a:gd name="connsiteY0" fmla="*/ 4692 h 16363"/>
              <a:gd name="connsiteX1" fmla="*/ 7638 w 14855"/>
              <a:gd name="connsiteY1" fmla="*/ 32 h 16363"/>
              <a:gd name="connsiteX2" fmla="*/ 14809 w 14855"/>
              <a:gd name="connsiteY2" fmla="*/ 0 h 16363"/>
              <a:gd name="connsiteX3" fmla="*/ 14855 w 14855"/>
              <a:gd name="connsiteY3" fmla="*/ 16363 h 16363"/>
              <a:gd name="connsiteX4" fmla="*/ 242 w 14855"/>
              <a:gd name="connsiteY4" fmla="*/ 4907 h 16363"/>
              <a:gd name="connsiteX5" fmla="*/ 0 w 14855"/>
              <a:gd name="connsiteY5" fmla="*/ 11199 h 16363"/>
              <a:gd name="connsiteX6" fmla="*/ 33 w 14855"/>
              <a:gd name="connsiteY6" fmla="*/ 4692 h 16363"/>
              <a:gd name="connsiteX0" fmla="*/ 33 w 14855"/>
              <a:gd name="connsiteY0" fmla="*/ 4692 h 16363"/>
              <a:gd name="connsiteX1" fmla="*/ 7638 w 14855"/>
              <a:gd name="connsiteY1" fmla="*/ 32 h 16363"/>
              <a:gd name="connsiteX2" fmla="*/ 14809 w 14855"/>
              <a:gd name="connsiteY2" fmla="*/ 0 h 16363"/>
              <a:gd name="connsiteX3" fmla="*/ 14855 w 14855"/>
              <a:gd name="connsiteY3" fmla="*/ 16363 h 16363"/>
              <a:gd name="connsiteX4" fmla="*/ 182 w 14855"/>
              <a:gd name="connsiteY4" fmla="*/ 16004 h 16363"/>
              <a:gd name="connsiteX5" fmla="*/ 0 w 14855"/>
              <a:gd name="connsiteY5" fmla="*/ 11199 h 16363"/>
              <a:gd name="connsiteX6" fmla="*/ 33 w 14855"/>
              <a:gd name="connsiteY6" fmla="*/ 4692 h 16363"/>
              <a:gd name="connsiteX0" fmla="*/ 133 w 14855"/>
              <a:gd name="connsiteY0" fmla="*/ 127 h 16363"/>
              <a:gd name="connsiteX1" fmla="*/ 7638 w 14855"/>
              <a:gd name="connsiteY1" fmla="*/ 32 h 16363"/>
              <a:gd name="connsiteX2" fmla="*/ 14809 w 14855"/>
              <a:gd name="connsiteY2" fmla="*/ 0 h 16363"/>
              <a:gd name="connsiteX3" fmla="*/ 14855 w 14855"/>
              <a:gd name="connsiteY3" fmla="*/ 16363 h 16363"/>
              <a:gd name="connsiteX4" fmla="*/ 182 w 14855"/>
              <a:gd name="connsiteY4" fmla="*/ 16004 h 16363"/>
              <a:gd name="connsiteX5" fmla="*/ 0 w 14855"/>
              <a:gd name="connsiteY5" fmla="*/ 11199 h 16363"/>
              <a:gd name="connsiteX6" fmla="*/ 133 w 14855"/>
              <a:gd name="connsiteY6" fmla="*/ 127 h 16363"/>
              <a:gd name="connsiteX0" fmla="*/ 53 w 14775"/>
              <a:gd name="connsiteY0" fmla="*/ 127 h 16363"/>
              <a:gd name="connsiteX1" fmla="*/ 7558 w 14775"/>
              <a:gd name="connsiteY1" fmla="*/ 32 h 16363"/>
              <a:gd name="connsiteX2" fmla="*/ 14729 w 14775"/>
              <a:gd name="connsiteY2" fmla="*/ 0 h 16363"/>
              <a:gd name="connsiteX3" fmla="*/ 14775 w 14775"/>
              <a:gd name="connsiteY3" fmla="*/ 16363 h 16363"/>
              <a:gd name="connsiteX4" fmla="*/ 102 w 14775"/>
              <a:gd name="connsiteY4" fmla="*/ 16004 h 16363"/>
              <a:gd name="connsiteX5" fmla="*/ 0 w 14775"/>
              <a:gd name="connsiteY5" fmla="*/ 11031 h 16363"/>
              <a:gd name="connsiteX6" fmla="*/ 53 w 14775"/>
              <a:gd name="connsiteY6" fmla="*/ 127 h 16363"/>
              <a:gd name="connsiteX0" fmla="*/ 11 w 14733"/>
              <a:gd name="connsiteY0" fmla="*/ 127 h 16363"/>
              <a:gd name="connsiteX1" fmla="*/ 7516 w 14733"/>
              <a:gd name="connsiteY1" fmla="*/ 32 h 16363"/>
              <a:gd name="connsiteX2" fmla="*/ 14687 w 14733"/>
              <a:gd name="connsiteY2" fmla="*/ 0 h 16363"/>
              <a:gd name="connsiteX3" fmla="*/ 14733 w 14733"/>
              <a:gd name="connsiteY3" fmla="*/ 16363 h 16363"/>
              <a:gd name="connsiteX4" fmla="*/ 60 w 14733"/>
              <a:gd name="connsiteY4" fmla="*/ 16004 h 16363"/>
              <a:gd name="connsiteX5" fmla="*/ 38 w 14733"/>
              <a:gd name="connsiteY5" fmla="*/ 11073 h 16363"/>
              <a:gd name="connsiteX6" fmla="*/ 11 w 14733"/>
              <a:gd name="connsiteY6" fmla="*/ 127 h 16363"/>
              <a:gd name="connsiteX0" fmla="*/ 16 w 14738"/>
              <a:gd name="connsiteY0" fmla="*/ 127 h 16363"/>
              <a:gd name="connsiteX1" fmla="*/ 7521 w 14738"/>
              <a:gd name="connsiteY1" fmla="*/ 32 h 16363"/>
              <a:gd name="connsiteX2" fmla="*/ 14692 w 14738"/>
              <a:gd name="connsiteY2" fmla="*/ 0 h 16363"/>
              <a:gd name="connsiteX3" fmla="*/ 14738 w 14738"/>
              <a:gd name="connsiteY3" fmla="*/ 16363 h 16363"/>
              <a:gd name="connsiteX4" fmla="*/ 65 w 14738"/>
              <a:gd name="connsiteY4" fmla="*/ 16004 h 16363"/>
              <a:gd name="connsiteX5" fmla="*/ 43 w 14738"/>
              <a:gd name="connsiteY5" fmla="*/ 11073 h 16363"/>
              <a:gd name="connsiteX6" fmla="*/ 16 w 14738"/>
              <a:gd name="connsiteY6" fmla="*/ 127 h 16363"/>
              <a:gd name="connsiteX0" fmla="*/ 16 w 14738"/>
              <a:gd name="connsiteY0" fmla="*/ 95 h 16331"/>
              <a:gd name="connsiteX1" fmla="*/ 7521 w 14738"/>
              <a:gd name="connsiteY1" fmla="*/ 0 h 16331"/>
              <a:gd name="connsiteX2" fmla="*/ 14712 w 14738"/>
              <a:gd name="connsiteY2" fmla="*/ 10898 h 16331"/>
              <a:gd name="connsiteX3" fmla="*/ 14738 w 14738"/>
              <a:gd name="connsiteY3" fmla="*/ 16331 h 16331"/>
              <a:gd name="connsiteX4" fmla="*/ 65 w 14738"/>
              <a:gd name="connsiteY4" fmla="*/ 15972 h 16331"/>
              <a:gd name="connsiteX5" fmla="*/ 43 w 14738"/>
              <a:gd name="connsiteY5" fmla="*/ 11041 h 16331"/>
              <a:gd name="connsiteX6" fmla="*/ 16 w 14738"/>
              <a:gd name="connsiteY6" fmla="*/ 95 h 16331"/>
              <a:gd name="connsiteX0" fmla="*/ 7069 w 14696"/>
              <a:gd name="connsiteY0" fmla="*/ 11 h 16331"/>
              <a:gd name="connsiteX1" fmla="*/ 7479 w 14696"/>
              <a:gd name="connsiteY1" fmla="*/ 0 h 16331"/>
              <a:gd name="connsiteX2" fmla="*/ 14670 w 14696"/>
              <a:gd name="connsiteY2" fmla="*/ 10898 h 16331"/>
              <a:gd name="connsiteX3" fmla="*/ 14696 w 14696"/>
              <a:gd name="connsiteY3" fmla="*/ 16331 h 16331"/>
              <a:gd name="connsiteX4" fmla="*/ 23 w 14696"/>
              <a:gd name="connsiteY4" fmla="*/ 15972 h 16331"/>
              <a:gd name="connsiteX5" fmla="*/ 1 w 14696"/>
              <a:gd name="connsiteY5" fmla="*/ 11041 h 16331"/>
              <a:gd name="connsiteX6" fmla="*/ 7069 w 14696"/>
              <a:gd name="connsiteY6" fmla="*/ 11 h 16331"/>
              <a:gd name="connsiteX0" fmla="*/ 7069 w 14696"/>
              <a:gd name="connsiteY0" fmla="*/ 11 h 16331"/>
              <a:gd name="connsiteX1" fmla="*/ 7479 w 14696"/>
              <a:gd name="connsiteY1" fmla="*/ 0 h 16331"/>
              <a:gd name="connsiteX2" fmla="*/ 14670 w 14696"/>
              <a:gd name="connsiteY2" fmla="*/ 10898 h 16331"/>
              <a:gd name="connsiteX3" fmla="*/ 14696 w 14696"/>
              <a:gd name="connsiteY3" fmla="*/ 16331 h 16331"/>
              <a:gd name="connsiteX4" fmla="*/ 7882 w 14696"/>
              <a:gd name="connsiteY4" fmla="*/ 16140 h 16331"/>
              <a:gd name="connsiteX5" fmla="*/ 1 w 14696"/>
              <a:gd name="connsiteY5" fmla="*/ 11041 h 16331"/>
              <a:gd name="connsiteX6" fmla="*/ 7069 w 14696"/>
              <a:gd name="connsiteY6" fmla="*/ 11 h 16331"/>
              <a:gd name="connsiteX0" fmla="*/ 3 w 7630"/>
              <a:gd name="connsiteY0" fmla="*/ 11 h 16331"/>
              <a:gd name="connsiteX1" fmla="*/ 413 w 7630"/>
              <a:gd name="connsiteY1" fmla="*/ 0 h 16331"/>
              <a:gd name="connsiteX2" fmla="*/ 7604 w 7630"/>
              <a:gd name="connsiteY2" fmla="*/ 10898 h 16331"/>
              <a:gd name="connsiteX3" fmla="*/ 7630 w 7630"/>
              <a:gd name="connsiteY3" fmla="*/ 16331 h 16331"/>
              <a:gd name="connsiteX4" fmla="*/ 816 w 7630"/>
              <a:gd name="connsiteY4" fmla="*/ 16140 h 16331"/>
              <a:gd name="connsiteX5" fmla="*/ 432 w 7630"/>
              <a:gd name="connsiteY5" fmla="*/ 8528 h 16331"/>
              <a:gd name="connsiteX6" fmla="*/ 3 w 7630"/>
              <a:gd name="connsiteY6" fmla="*/ 11 h 16331"/>
              <a:gd name="connsiteX0" fmla="*/ 5 w 10001"/>
              <a:gd name="connsiteY0" fmla="*/ 7 h 10000"/>
              <a:gd name="connsiteX1" fmla="*/ 542 w 10001"/>
              <a:gd name="connsiteY1" fmla="*/ 0 h 10000"/>
              <a:gd name="connsiteX2" fmla="*/ 9967 w 10001"/>
              <a:gd name="connsiteY2" fmla="*/ 6673 h 10000"/>
              <a:gd name="connsiteX3" fmla="*/ 10001 w 10001"/>
              <a:gd name="connsiteY3" fmla="*/ 10000 h 10000"/>
              <a:gd name="connsiteX4" fmla="*/ 1070 w 10001"/>
              <a:gd name="connsiteY4" fmla="*/ 9883 h 10000"/>
              <a:gd name="connsiteX5" fmla="*/ 567 w 10001"/>
              <a:gd name="connsiteY5" fmla="*/ 5222 h 10000"/>
              <a:gd name="connsiteX6" fmla="*/ 5 w 10001"/>
              <a:gd name="connsiteY6" fmla="*/ 7 h 10000"/>
              <a:gd name="connsiteX0" fmla="*/ 0 w 9996"/>
              <a:gd name="connsiteY0" fmla="*/ 7 h 10000"/>
              <a:gd name="connsiteX1" fmla="*/ 537 w 9996"/>
              <a:gd name="connsiteY1" fmla="*/ 0 h 10000"/>
              <a:gd name="connsiteX2" fmla="*/ 9962 w 9996"/>
              <a:gd name="connsiteY2" fmla="*/ 6673 h 10000"/>
              <a:gd name="connsiteX3" fmla="*/ 9996 w 9996"/>
              <a:gd name="connsiteY3" fmla="*/ 10000 h 10000"/>
              <a:gd name="connsiteX4" fmla="*/ 1065 w 9996"/>
              <a:gd name="connsiteY4" fmla="*/ 9883 h 10000"/>
              <a:gd name="connsiteX5" fmla="*/ 562 w 9996"/>
              <a:gd name="connsiteY5" fmla="*/ 5222 h 10000"/>
              <a:gd name="connsiteX6" fmla="*/ 0 w 9996"/>
              <a:gd name="connsiteY6" fmla="*/ 7 h 10000"/>
              <a:gd name="connsiteX0" fmla="*/ 0 w 10000"/>
              <a:gd name="connsiteY0" fmla="*/ 7 h 10000"/>
              <a:gd name="connsiteX1" fmla="*/ 537 w 10000"/>
              <a:gd name="connsiteY1" fmla="*/ 0 h 10000"/>
              <a:gd name="connsiteX2" fmla="*/ 9966 w 10000"/>
              <a:gd name="connsiteY2" fmla="*/ 6673 h 10000"/>
              <a:gd name="connsiteX3" fmla="*/ 10000 w 10000"/>
              <a:gd name="connsiteY3" fmla="*/ 10000 h 10000"/>
              <a:gd name="connsiteX4" fmla="*/ 1095 w 10000"/>
              <a:gd name="connsiteY4" fmla="*/ 9932 h 10000"/>
              <a:gd name="connsiteX5" fmla="*/ 562 w 10000"/>
              <a:gd name="connsiteY5" fmla="*/ 5222 h 10000"/>
              <a:gd name="connsiteX6" fmla="*/ 0 w 10000"/>
              <a:gd name="connsiteY6" fmla="*/ 7 h 10000"/>
              <a:gd name="connsiteX0" fmla="*/ 0 w 10002"/>
              <a:gd name="connsiteY0" fmla="*/ 7 h 10000"/>
              <a:gd name="connsiteX1" fmla="*/ 537 w 10002"/>
              <a:gd name="connsiteY1" fmla="*/ 0 h 10000"/>
              <a:gd name="connsiteX2" fmla="*/ 9996 w 10002"/>
              <a:gd name="connsiteY2" fmla="*/ 6328 h 10000"/>
              <a:gd name="connsiteX3" fmla="*/ 10000 w 10002"/>
              <a:gd name="connsiteY3" fmla="*/ 10000 h 10000"/>
              <a:gd name="connsiteX4" fmla="*/ 1095 w 10002"/>
              <a:gd name="connsiteY4" fmla="*/ 9932 h 10000"/>
              <a:gd name="connsiteX5" fmla="*/ 562 w 10002"/>
              <a:gd name="connsiteY5" fmla="*/ 5222 h 10000"/>
              <a:gd name="connsiteX6" fmla="*/ 0 w 10002"/>
              <a:gd name="connsiteY6" fmla="*/ 7 h 10000"/>
              <a:gd name="connsiteX0" fmla="*/ 0 w 10002"/>
              <a:gd name="connsiteY0" fmla="*/ 7 h 10000"/>
              <a:gd name="connsiteX1" fmla="*/ 537 w 10002"/>
              <a:gd name="connsiteY1" fmla="*/ 0 h 10000"/>
              <a:gd name="connsiteX2" fmla="*/ 9996 w 10002"/>
              <a:gd name="connsiteY2" fmla="*/ 6328 h 10000"/>
              <a:gd name="connsiteX3" fmla="*/ 10000 w 10002"/>
              <a:gd name="connsiteY3" fmla="*/ 10000 h 10000"/>
              <a:gd name="connsiteX4" fmla="*/ 1130 w 10002"/>
              <a:gd name="connsiteY4" fmla="*/ 9961 h 10000"/>
              <a:gd name="connsiteX5" fmla="*/ 562 w 10002"/>
              <a:gd name="connsiteY5" fmla="*/ 5222 h 10000"/>
              <a:gd name="connsiteX6" fmla="*/ 0 w 10002"/>
              <a:gd name="connsiteY6" fmla="*/ 7 h 10000"/>
              <a:gd name="connsiteX0" fmla="*/ 0 w 10000"/>
              <a:gd name="connsiteY0" fmla="*/ 7 h 10000"/>
              <a:gd name="connsiteX1" fmla="*/ 537 w 10000"/>
              <a:gd name="connsiteY1" fmla="*/ 0 h 10000"/>
              <a:gd name="connsiteX2" fmla="*/ 9978 w 10000"/>
              <a:gd name="connsiteY2" fmla="*/ 5178 h 10000"/>
              <a:gd name="connsiteX3" fmla="*/ 10000 w 10000"/>
              <a:gd name="connsiteY3" fmla="*/ 10000 h 10000"/>
              <a:gd name="connsiteX4" fmla="*/ 1130 w 10000"/>
              <a:gd name="connsiteY4" fmla="*/ 9961 h 10000"/>
              <a:gd name="connsiteX5" fmla="*/ 562 w 10000"/>
              <a:gd name="connsiteY5" fmla="*/ 5222 h 10000"/>
              <a:gd name="connsiteX6" fmla="*/ 0 w 10000"/>
              <a:gd name="connsiteY6" fmla="*/ 7 h 10000"/>
              <a:gd name="connsiteX0" fmla="*/ 0 w 10000"/>
              <a:gd name="connsiteY0" fmla="*/ 65 h 10058"/>
              <a:gd name="connsiteX1" fmla="*/ 1118 w 10000"/>
              <a:gd name="connsiteY1" fmla="*/ 0 h 10058"/>
              <a:gd name="connsiteX2" fmla="*/ 9978 w 10000"/>
              <a:gd name="connsiteY2" fmla="*/ 5236 h 10058"/>
              <a:gd name="connsiteX3" fmla="*/ 10000 w 10000"/>
              <a:gd name="connsiteY3" fmla="*/ 10058 h 10058"/>
              <a:gd name="connsiteX4" fmla="*/ 1130 w 10000"/>
              <a:gd name="connsiteY4" fmla="*/ 10019 h 10058"/>
              <a:gd name="connsiteX5" fmla="*/ 562 w 10000"/>
              <a:gd name="connsiteY5" fmla="*/ 5280 h 10058"/>
              <a:gd name="connsiteX6" fmla="*/ 0 w 10000"/>
              <a:gd name="connsiteY6" fmla="*/ 65 h 10058"/>
              <a:gd name="connsiteX0" fmla="*/ 0 w 9982"/>
              <a:gd name="connsiteY0" fmla="*/ 36 h 10058"/>
              <a:gd name="connsiteX1" fmla="*/ 1100 w 9982"/>
              <a:gd name="connsiteY1" fmla="*/ 0 h 10058"/>
              <a:gd name="connsiteX2" fmla="*/ 9960 w 9982"/>
              <a:gd name="connsiteY2" fmla="*/ 5236 h 10058"/>
              <a:gd name="connsiteX3" fmla="*/ 9982 w 9982"/>
              <a:gd name="connsiteY3" fmla="*/ 10058 h 10058"/>
              <a:gd name="connsiteX4" fmla="*/ 1112 w 9982"/>
              <a:gd name="connsiteY4" fmla="*/ 10019 h 10058"/>
              <a:gd name="connsiteX5" fmla="*/ 544 w 9982"/>
              <a:gd name="connsiteY5" fmla="*/ 5280 h 10058"/>
              <a:gd name="connsiteX6" fmla="*/ 0 w 9982"/>
              <a:gd name="connsiteY6" fmla="*/ 36 h 10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982" h="10058">
                <a:moveTo>
                  <a:pt x="0" y="36"/>
                </a:moveTo>
                <a:lnTo>
                  <a:pt x="1100" y="0"/>
                </a:lnTo>
                <a:lnTo>
                  <a:pt x="9960" y="5236"/>
                </a:lnTo>
                <a:cubicBezTo>
                  <a:pt x="9980" y="8576"/>
                  <a:pt x="9962" y="6718"/>
                  <a:pt x="9982" y="10058"/>
                </a:cubicBezTo>
                <a:lnTo>
                  <a:pt x="1112" y="10019"/>
                </a:lnTo>
                <a:cubicBezTo>
                  <a:pt x="1077" y="10012"/>
                  <a:pt x="580" y="5287"/>
                  <a:pt x="544" y="5280"/>
                </a:cubicBezTo>
                <a:cubicBezTo>
                  <a:pt x="365" y="3046"/>
                  <a:pt x="179" y="2373"/>
                  <a:pt x="0" y="36"/>
                </a:cubicBezTo>
                <a:close/>
              </a:path>
            </a:pathLst>
          </a:cu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제목 1"/>
          <p:cNvSpPr>
            <a:spLocks noGrp="1"/>
          </p:cNvSpPr>
          <p:nvPr>
            <p:ph type="title"/>
          </p:nvPr>
        </p:nvSpPr>
        <p:spPr>
          <a:xfrm>
            <a:off x="395536" y="111812"/>
            <a:ext cx="7661196" cy="796908"/>
          </a:xfrm>
        </p:spPr>
        <p:txBody>
          <a:bodyPr>
            <a:normAutofit/>
          </a:bodyPr>
          <a:lstStyle/>
          <a:p>
            <a:r>
              <a:rPr lang="en-US" altLang="en-US" sz="3200" dirty="0" smtClean="0">
                <a:solidFill>
                  <a:schemeClr val="tx1"/>
                </a:solidFill>
              </a:rPr>
              <a:t>ROUTES &amp; METHODS OF FEEDING</a:t>
            </a:r>
            <a:endParaRPr lang="ko-KR" altLang="en-US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4445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خطط انسيابي: قرار 3"/>
          <p:cNvSpPr/>
          <p:nvPr/>
        </p:nvSpPr>
        <p:spPr>
          <a:xfrm>
            <a:off x="7468112" y="-6088"/>
            <a:ext cx="1675888" cy="1055607"/>
          </a:xfrm>
          <a:custGeom>
            <a:avLst/>
            <a:gdLst>
              <a:gd name="connsiteX0" fmla="*/ 0 w 10000"/>
              <a:gd name="connsiteY0" fmla="*/ 5000 h 10000"/>
              <a:gd name="connsiteX1" fmla="*/ 5000 w 10000"/>
              <a:gd name="connsiteY1" fmla="*/ 0 h 10000"/>
              <a:gd name="connsiteX2" fmla="*/ 10000 w 10000"/>
              <a:gd name="connsiteY2" fmla="*/ 5000 h 10000"/>
              <a:gd name="connsiteX3" fmla="*/ 5000 w 10000"/>
              <a:gd name="connsiteY3" fmla="*/ 10000 h 10000"/>
              <a:gd name="connsiteX4" fmla="*/ 0 w 10000"/>
              <a:gd name="connsiteY4" fmla="*/ 5000 h 10000"/>
              <a:gd name="connsiteX0" fmla="*/ 0 w 10000"/>
              <a:gd name="connsiteY0" fmla="*/ 2889 h 7889"/>
              <a:gd name="connsiteX1" fmla="*/ 5081 w 10000"/>
              <a:gd name="connsiteY1" fmla="*/ 0 h 7889"/>
              <a:gd name="connsiteX2" fmla="*/ 10000 w 10000"/>
              <a:gd name="connsiteY2" fmla="*/ 2889 h 7889"/>
              <a:gd name="connsiteX3" fmla="*/ 5000 w 10000"/>
              <a:gd name="connsiteY3" fmla="*/ 7889 h 7889"/>
              <a:gd name="connsiteX4" fmla="*/ 0 w 10000"/>
              <a:gd name="connsiteY4" fmla="*/ 2889 h 7889"/>
              <a:gd name="connsiteX0" fmla="*/ 0 w 10000"/>
              <a:gd name="connsiteY0" fmla="*/ 3127 h 9465"/>
              <a:gd name="connsiteX1" fmla="*/ 5190 w 10000"/>
              <a:gd name="connsiteY1" fmla="*/ 0 h 9465"/>
              <a:gd name="connsiteX2" fmla="*/ 10000 w 10000"/>
              <a:gd name="connsiteY2" fmla="*/ 3127 h 9465"/>
              <a:gd name="connsiteX3" fmla="*/ 5000 w 10000"/>
              <a:gd name="connsiteY3" fmla="*/ 9465 h 9465"/>
              <a:gd name="connsiteX4" fmla="*/ 0 w 10000"/>
              <a:gd name="connsiteY4" fmla="*/ 3127 h 9465"/>
              <a:gd name="connsiteX0" fmla="*/ 0 w 14632"/>
              <a:gd name="connsiteY0" fmla="*/ 3304 h 14918"/>
              <a:gd name="connsiteX1" fmla="*/ 5190 w 14632"/>
              <a:gd name="connsiteY1" fmla="*/ 0 h 14918"/>
              <a:gd name="connsiteX2" fmla="*/ 10000 w 14632"/>
              <a:gd name="connsiteY2" fmla="*/ 3304 h 14918"/>
              <a:gd name="connsiteX3" fmla="*/ 14632 w 14632"/>
              <a:gd name="connsiteY3" fmla="*/ 14918 h 14918"/>
              <a:gd name="connsiteX4" fmla="*/ 0 w 14632"/>
              <a:gd name="connsiteY4" fmla="*/ 3304 h 14918"/>
              <a:gd name="connsiteX0" fmla="*/ 0 w 14632"/>
              <a:gd name="connsiteY0" fmla="*/ 4749 h 16363"/>
              <a:gd name="connsiteX1" fmla="*/ 5190 w 14632"/>
              <a:gd name="connsiteY1" fmla="*/ 1445 h 16363"/>
              <a:gd name="connsiteX2" fmla="*/ 14586 w 14632"/>
              <a:gd name="connsiteY2" fmla="*/ 0 h 16363"/>
              <a:gd name="connsiteX3" fmla="*/ 14632 w 14632"/>
              <a:gd name="connsiteY3" fmla="*/ 16363 h 16363"/>
              <a:gd name="connsiteX4" fmla="*/ 0 w 14632"/>
              <a:gd name="connsiteY4" fmla="*/ 4749 h 16363"/>
              <a:gd name="connsiteX0" fmla="*/ 0 w 14632"/>
              <a:gd name="connsiteY0" fmla="*/ 4749 h 16363"/>
              <a:gd name="connsiteX1" fmla="*/ 7415 w 14632"/>
              <a:gd name="connsiteY1" fmla="*/ 32 h 16363"/>
              <a:gd name="connsiteX2" fmla="*/ 14586 w 14632"/>
              <a:gd name="connsiteY2" fmla="*/ 0 h 16363"/>
              <a:gd name="connsiteX3" fmla="*/ 14632 w 14632"/>
              <a:gd name="connsiteY3" fmla="*/ 16363 h 16363"/>
              <a:gd name="connsiteX4" fmla="*/ 0 w 14632"/>
              <a:gd name="connsiteY4" fmla="*/ 4749 h 16363"/>
              <a:gd name="connsiteX0" fmla="*/ 0 w 14741"/>
              <a:gd name="connsiteY0" fmla="*/ 4692 h 16363"/>
              <a:gd name="connsiteX1" fmla="*/ 7524 w 14741"/>
              <a:gd name="connsiteY1" fmla="*/ 32 h 16363"/>
              <a:gd name="connsiteX2" fmla="*/ 14695 w 14741"/>
              <a:gd name="connsiteY2" fmla="*/ 0 h 16363"/>
              <a:gd name="connsiteX3" fmla="*/ 14741 w 14741"/>
              <a:gd name="connsiteY3" fmla="*/ 16363 h 16363"/>
              <a:gd name="connsiteX4" fmla="*/ 0 w 14741"/>
              <a:gd name="connsiteY4" fmla="*/ 4692 h 16363"/>
              <a:gd name="connsiteX0" fmla="*/ 0 w 14822"/>
              <a:gd name="connsiteY0" fmla="*/ 4692 h 16363"/>
              <a:gd name="connsiteX1" fmla="*/ 7605 w 14822"/>
              <a:gd name="connsiteY1" fmla="*/ 32 h 16363"/>
              <a:gd name="connsiteX2" fmla="*/ 14776 w 14822"/>
              <a:gd name="connsiteY2" fmla="*/ 0 h 16363"/>
              <a:gd name="connsiteX3" fmla="*/ 14822 w 14822"/>
              <a:gd name="connsiteY3" fmla="*/ 16363 h 16363"/>
              <a:gd name="connsiteX4" fmla="*/ 0 w 14822"/>
              <a:gd name="connsiteY4" fmla="*/ 4692 h 16363"/>
              <a:gd name="connsiteX0" fmla="*/ 0 w 14822"/>
              <a:gd name="connsiteY0" fmla="*/ 4692 h 16363"/>
              <a:gd name="connsiteX1" fmla="*/ 7605 w 14822"/>
              <a:gd name="connsiteY1" fmla="*/ 32 h 16363"/>
              <a:gd name="connsiteX2" fmla="*/ 14776 w 14822"/>
              <a:gd name="connsiteY2" fmla="*/ 0 h 16363"/>
              <a:gd name="connsiteX3" fmla="*/ 14822 w 14822"/>
              <a:gd name="connsiteY3" fmla="*/ 16363 h 16363"/>
              <a:gd name="connsiteX4" fmla="*/ 209 w 14822"/>
              <a:gd name="connsiteY4" fmla="*/ 4907 h 16363"/>
              <a:gd name="connsiteX5" fmla="*/ 0 w 14822"/>
              <a:gd name="connsiteY5" fmla="*/ 4692 h 16363"/>
              <a:gd name="connsiteX0" fmla="*/ 33 w 14855"/>
              <a:gd name="connsiteY0" fmla="*/ 4692 h 16363"/>
              <a:gd name="connsiteX1" fmla="*/ 7638 w 14855"/>
              <a:gd name="connsiteY1" fmla="*/ 32 h 16363"/>
              <a:gd name="connsiteX2" fmla="*/ 14809 w 14855"/>
              <a:gd name="connsiteY2" fmla="*/ 0 h 16363"/>
              <a:gd name="connsiteX3" fmla="*/ 14855 w 14855"/>
              <a:gd name="connsiteY3" fmla="*/ 16363 h 16363"/>
              <a:gd name="connsiteX4" fmla="*/ 242 w 14855"/>
              <a:gd name="connsiteY4" fmla="*/ 4907 h 16363"/>
              <a:gd name="connsiteX5" fmla="*/ 0 w 14855"/>
              <a:gd name="connsiteY5" fmla="*/ 11199 h 16363"/>
              <a:gd name="connsiteX6" fmla="*/ 33 w 14855"/>
              <a:gd name="connsiteY6" fmla="*/ 4692 h 16363"/>
              <a:gd name="connsiteX0" fmla="*/ 33 w 14855"/>
              <a:gd name="connsiteY0" fmla="*/ 4692 h 16363"/>
              <a:gd name="connsiteX1" fmla="*/ 7638 w 14855"/>
              <a:gd name="connsiteY1" fmla="*/ 32 h 16363"/>
              <a:gd name="connsiteX2" fmla="*/ 14809 w 14855"/>
              <a:gd name="connsiteY2" fmla="*/ 0 h 16363"/>
              <a:gd name="connsiteX3" fmla="*/ 14855 w 14855"/>
              <a:gd name="connsiteY3" fmla="*/ 16363 h 16363"/>
              <a:gd name="connsiteX4" fmla="*/ 182 w 14855"/>
              <a:gd name="connsiteY4" fmla="*/ 16004 h 16363"/>
              <a:gd name="connsiteX5" fmla="*/ 0 w 14855"/>
              <a:gd name="connsiteY5" fmla="*/ 11199 h 16363"/>
              <a:gd name="connsiteX6" fmla="*/ 33 w 14855"/>
              <a:gd name="connsiteY6" fmla="*/ 4692 h 16363"/>
              <a:gd name="connsiteX0" fmla="*/ 133 w 14855"/>
              <a:gd name="connsiteY0" fmla="*/ 127 h 16363"/>
              <a:gd name="connsiteX1" fmla="*/ 7638 w 14855"/>
              <a:gd name="connsiteY1" fmla="*/ 32 h 16363"/>
              <a:gd name="connsiteX2" fmla="*/ 14809 w 14855"/>
              <a:gd name="connsiteY2" fmla="*/ 0 h 16363"/>
              <a:gd name="connsiteX3" fmla="*/ 14855 w 14855"/>
              <a:gd name="connsiteY3" fmla="*/ 16363 h 16363"/>
              <a:gd name="connsiteX4" fmla="*/ 182 w 14855"/>
              <a:gd name="connsiteY4" fmla="*/ 16004 h 16363"/>
              <a:gd name="connsiteX5" fmla="*/ 0 w 14855"/>
              <a:gd name="connsiteY5" fmla="*/ 11199 h 16363"/>
              <a:gd name="connsiteX6" fmla="*/ 133 w 14855"/>
              <a:gd name="connsiteY6" fmla="*/ 127 h 16363"/>
              <a:gd name="connsiteX0" fmla="*/ 53 w 14775"/>
              <a:gd name="connsiteY0" fmla="*/ 127 h 16363"/>
              <a:gd name="connsiteX1" fmla="*/ 7558 w 14775"/>
              <a:gd name="connsiteY1" fmla="*/ 32 h 16363"/>
              <a:gd name="connsiteX2" fmla="*/ 14729 w 14775"/>
              <a:gd name="connsiteY2" fmla="*/ 0 h 16363"/>
              <a:gd name="connsiteX3" fmla="*/ 14775 w 14775"/>
              <a:gd name="connsiteY3" fmla="*/ 16363 h 16363"/>
              <a:gd name="connsiteX4" fmla="*/ 102 w 14775"/>
              <a:gd name="connsiteY4" fmla="*/ 16004 h 16363"/>
              <a:gd name="connsiteX5" fmla="*/ 0 w 14775"/>
              <a:gd name="connsiteY5" fmla="*/ 11031 h 16363"/>
              <a:gd name="connsiteX6" fmla="*/ 53 w 14775"/>
              <a:gd name="connsiteY6" fmla="*/ 127 h 16363"/>
              <a:gd name="connsiteX0" fmla="*/ 11 w 14733"/>
              <a:gd name="connsiteY0" fmla="*/ 127 h 16363"/>
              <a:gd name="connsiteX1" fmla="*/ 7516 w 14733"/>
              <a:gd name="connsiteY1" fmla="*/ 32 h 16363"/>
              <a:gd name="connsiteX2" fmla="*/ 14687 w 14733"/>
              <a:gd name="connsiteY2" fmla="*/ 0 h 16363"/>
              <a:gd name="connsiteX3" fmla="*/ 14733 w 14733"/>
              <a:gd name="connsiteY3" fmla="*/ 16363 h 16363"/>
              <a:gd name="connsiteX4" fmla="*/ 60 w 14733"/>
              <a:gd name="connsiteY4" fmla="*/ 16004 h 16363"/>
              <a:gd name="connsiteX5" fmla="*/ 38 w 14733"/>
              <a:gd name="connsiteY5" fmla="*/ 11073 h 16363"/>
              <a:gd name="connsiteX6" fmla="*/ 11 w 14733"/>
              <a:gd name="connsiteY6" fmla="*/ 127 h 16363"/>
              <a:gd name="connsiteX0" fmla="*/ 16 w 14738"/>
              <a:gd name="connsiteY0" fmla="*/ 127 h 16363"/>
              <a:gd name="connsiteX1" fmla="*/ 7521 w 14738"/>
              <a:gd name="connsiteY1" fmla="*/ 32 h 16363"/>
              <a:gd name="connsiteX2" fmla="*/ 14692 w 14738"/>
              <a:gd name="connsiteY2" fmla="*/ 0 h 16363"/>
              <a:gd name="connsiteX3" fmla="*/ 14738 w 14738"/>
              <a:gd name="connsiteY3" fmla="*/ 16363 h 16363"/>
              <a:gd name="connsiteX4" fmla="*/ 65 w 14738"/>
              <a:gd name="connsiteY4" fmla="*/ 16004 h 16363"/>
              <a:gd name="connsiteX5" fmla="*/ 43 w 14738"/>
              <a:gd name="connsiteY5" fmla="*/ 11073 h 16363"/>
              <a:gd name="connsiteX6" fmla="*/ 16 w 14738"/>
              <a:gd name="connsiteY6" fmla="*/ 127 h 16363"/>
              <a:gd name="connsiteX0" fmla="*/ 16 w 14738"/>
              <a:gd name="connsiteY0" fmla="*/ 95 h 16331"/>
              <a:gd name="connsiteX1" fmla="*/ 7521 w 14738"/>
              <a:gd name="connsiteY1" fmla="*/ 0 h 16331"/>
              <a:gd name="connsiteX2" fmla="*/ 14712 w 14738"/>
              <a:gd name="connsiteY2" fmla="*/ 10898 h 16331"/>
              <a:gd name="connsiteX3" fmla="*/ 14738 w 14738"/>
              <a:gd name="connsiteY3" fmla="*/ 16331 h 16331"/>
              <a:gd name="connsiteX4" fmla="*/ 65 w 14738"/>
              <a:gd name="connsiteY4" fmla="*/ 15972 h 16331"/>
              <a:gd name="connsiteX5" fmla="*/ 43 w 14738"/>
              <a:gd name="connsiteY5" fmla="*/ 11041 h 16331"/>
              <a:gd name="connsiteX6" fmla="*/ 16 w 14738"/>
              <a:gd name="connsiteY6" fmla="*/ 95 h 16331"/>
              <a:gd name="connsiteX0" fmla="*/ 7069 w 14696"/>
              <a:gd name="connsiteY0" fmla="*/ 11 h 16331"/>
              <a:gd name="connsiteX1" fmla="*/ 7479 w 14696"/>
              <a:gd name="connsiteY1" fmla="*/ 0 h 16331"/>
              <a:gd name="connsiteX2" fmla="*/ 14670 w 14696"/>
              <a:gd name="connsiteY2" fmla="*/ 10898 h 16331"/>
              <a:gd name="connsiteX3" fmla="*/ 14696 w 14696"/>
              <a:gd name="connsiteY3" fmla="*/ 16331 h 16331"/>
              <a:gd name="connsiteX4" fmla="*/ 23 w 14696"/>
              <a:gd name="connsiteY4" fmla="*/ 15972 h 16331"/>
              <a:gd name="connsiteX5" fmla="*/ 1 w 14696"/>
              <a:gd name="connsiteY5" fmla="*/ 11041 h 16331"/>
              <a:gd name="connsiteX6" fmla="*/ 7069 w 14696"/>
              <a:gd name="connsiteY6" fmla="*/ 11 h 16331"/>
              <a:gd name="connsiteX0" fmla="*/ 7069 w 14696"/>
              <a:gd name="connsiteY0" fmla="*/ 11 h 16331"/>
              <a:gd name="connsiteX1" fmla="*/ 7479 w 14696"/>
              <a:gd name="connsiteY1" fmla="*/ 0 h 16331"/>
              <a:gd name="connsiteX2" fmla="*/ 14670 w 14696"/>
              <a:gd name="connsiteY2" fmla="*/ 10898 h 16331"/>
              <a:gd name="connsiteX3" fmla="*/ 14696 w 14696"/>
              <a:gd name="connsiteY3" fmla="*/ 16331 h 16331"/>
              <a:gd name="connsiteX4" fmla="*/ 7882 w 14696"/>
              <a:gd name="connsiteY4" fmla="*/ 16140 h 16331"/>
              <a:gd name="connsiteX5" fmla="*/ 1 w 14696"/>
              <a:gd name="connsiteY5" fmla="*/ 11041 h 16331"/>
              <a:gd name="connsiteX6" fmla="*/ 7069 w 14696"/>
              <a:gd name="connsiteY6" fmla="*/ 11 h 16331"/>
              <a:gd name="connsiteX0" fmla="*/ 3 w 7630"/>
              <a:gd name="connsiteY0" fmla="*/ 11 h 16331"/>
              <a:gd name="connsiteX1" fmla="*/ 413 w 7630"/>
              <a:gd name="connsiteY1" fmla="*/ 0 h 16331"/>
              <a:gd name="connsiteX2" fmla="*/ 7604 w 7630"/>
              <a:gd name="connsiteY2" fmla="*/ 10898 h 16331"/>
              <a:gd name="connsiteX3" fmla="*/ 7630 w 7630"/>
              <a:gd name="connsiteY3" fmla="*/ 16331 h 16331"/>
              <a:gd name="connsiteX4" fmla="*/ 816 w 7630"/>
              <a:gd name="connsiteY4" fmla="*/ 16140 h 16331"/>
              <a:gd name="connsiteX5" fmla="*/ 432 w 7630"/>
              <a:gd name="connsiteY5" fmla="*/ 8528 h 16331"/>
              <a:gd name="connsiteX6" fmla="*/ 3 w 7630"/>
              <a:gd name="connsiteY6" fmla="*/ 11 h 16331"/>
              <a:gd name="connsiteX0" fmla="*/ 5 w 10001"/>
              <a:gd name="connsiteY0" fmla="*/ 7 h 10000"/>
              <a:gd name="connsiteX1" fmla="*/ 542 w 10001"/>
              <a:gd name="connsiteY1" fmla="*/ 0 h 10000"/>
              <a:gd name="connsiteX2" fmla="*/ 9967 w 10001"/>
              <a:gd name="connsiteY2" fmla="*/ 6673 h 10000"/>
              <a:gd name="connsiteX3" fmla="*/ 10001 w 10001"/>
              <a:gd name="connsiteY3" fmla="*/ 10000 h 10000"/>
              <a:gd name="connsiteX4" fmla="*/ 1070 w 10001"/>
              <a:gd name="connsiteY4" fmla="*/ 9883 h 10000"/>
              <a:gd name="connsiteX5" fmla="*/ 567 w 10001"/>
              <a:gd name="connsiteY5" fmla="*/ 5222 h 10000"/>
              <a:gd name="connsiteX6" fmla="*/ 5 w 10001"/>
              <a:gd name="connsiteY6" fmla="*/ 7 h 10000"/>
              <a:gd name="connsiteX0" fmla="*/ 0 w 9996"/>
              <a:gd name="connsiteY0" fmla="*/ 7 h 10000"/>
              <a:gd name="connsiteX1" fmla="*/ 537 w 9996"/>
              <a:gd name="connsiteY1" fmla="*/ 0 h 10000"/>
              <a:gd name="connsiteX2" fmla="*/ 9962 w 9996"/>
              <a:gd name="connsiteY2" fmla="*/ 6673 h 10000"/>
              <a:gd name="connsiteX3" fmla="*/ 9996 w 9996"/>
              <a:gd name="connsiteY3" fmla="*/ 10000 h 10000"/>
              <a:gd name="connsiteX4" fmla="*/ 1065 w 9996"/>
              <a:gd name="connsiteY4" fmla="*/ 9883 h 10000"/>
              <a:gd name="connsiteX5" fmla="*/ 562 w 9996"/>
              <a:gd name="connsiteY5" fmla="*/ 5222 h 10000"/>
              <a:gd name="connsiteX6" fmla="*/ 0 w 9996"/>
              <a:gd name="connsiteY6" fmla="*/ 7 h 10000"/>
              <a:gd name="connsiteX0" fmla="*/ 0 w 10000"/>
              <a:gd name="connsiteY0" fmla="*/ 7 h 10000"/>
              <a:gd name="connsiteX1" fmla="*/ 537 w 10000"/>
              <a:gd name="connsiteY1" fmla="*/ 0 h 10000"/>
              <a:gd name="connsiteX2" fmla="*/ 9966 w 10000"/>
              <a:gd name="connsiteY2" fmla="*/ 6673 h 10000"/>
              <a:gd name="connsiteX3" fmla="*/ 10000 w 10000"/>
              <a:gd name="connsiteY3" fmla="*/ 10000 h 10000"/>
              <a:gd name="connsiteX4" fmla="*/ 1095 w 10000"/>
              <a:gd name="connsiteY4" fmla="*/ 9932 h 10000"/>
              <a:gd name="connsiteX5" fmla="*/ 562 w 10000"/>
              <a:gd name="connsiteY5" fmla="*/ 5222 h 10000"/>
              <a:gd name="connsiteX6" fmla="*/ 0 w 10000"/>
              <a:gd name="connsiteY6" fmla="*/ 7 h 10000"/>
              <a:gd name="connsiteX0" fmla="*/ 0 w 10002"/>
              <a:gd name="connsiteY0" fmla="*/ 7 h 10000"/>
              <a:gd name="connsiteX1" fmla="*/ 537 w 10002"/>
              <a:gd name="connsiteY1" fmla="*/ 0 h 10000"/>
              <a:gd name="connsiteX2" fmla="*/ 9996 w 10002"/>
              <a:gd name="connsiteY2" fmla="*/ 6328 h 10000"/>
              <a:gd name="connsiteX3" fmla="*/ 10000 w 10002"/>
              <a:gd name="connsiteY3" fmla="*/ 10000 h 10000"/>
              <a:gd name="connsiteX4" fmla="*/ 1095 w 10002"/>
              <a:gd name="connsiteY4" fmla="*/ 9932 h 10000"/>
              <a:gd name="connsiteX5" fmla="*/ 562 w 10002"/>
              <a:gd name="connsiteY5" fmla="*/ 5222 h 10000"/>
              <a:gd name="connsiteX6" fmla="*/ 0 w 10002"/>
              <a:gd name="connsiteY6" fmla="*/ 7 h 10000"/>
              <a:gd name="connsiteX0" fmla="*/ 0 w 10002"/>
              <a:gd name="connsiteY0" fmla="*/ 7 h 10000"/>
              <a:gd name="connsiteX1" fmla="*/ 537 w 10002"/>
              <a:gd name="connsiteY1" fmla="*/ 0 h 10000"/>
              <a:gd name="connsiteX2" fmla="*/ 9996 w 10002"/>
              <a:gd name="connsiteY2" fmla="*/ 6328 h 10000"/>
              <a:gd name="connsiteX3" fmla="*/ 10000 w 10002"/>
              <a:gd name="connsiteY3" fmla="*/ 10000 h 10000"/>
              <a:gd name="connsiteX4" fmla="*/ 1130 w 10002"/>
              <a:gd name="connsiteY4" fmla="*/ 9961 h 10000"/>
              <a:gd name="connsiteX5" fmla="*/ 562 w 10002"/>
              <a:gd name="connsiteY5" fmla="*/ 5222 h 10000"/>
              <a:gd name="connsiteX6" fmla="*/ 0 w 10002"/>
              <a:gd name="connsiteY6" fmla="*/ 7 h 10000"/>
              <a:gd name="connsiteX0" fmla="*/ 0 w 10000"/>
              <a:gd name="connsiteY0" fmla="*/ 7 h 10000"/>
              <a:gd name="connsiteX1" fmla="*/ 537 w 10000"/>
              <a:gd name="connsiteY1" fmla="*/ 0 h 10000"/>
              <a:gd name="connsiteX2" fmla="*/ 9978 w 10000"/>
              <a:gd name="connsiteY2" fmla="*/ 5178 h 10000"/>
              <a:gd name="connsiteX3" fmla="*/ 10000 w 10000"/>
              <a:gd name="connsiteY3" fmla="*/ 10000 h 10000"/>
              <a:gd name="connsiteX4" fmla="*/ 1130 w 10000"/>
              <a:gd name="connsiteY4" fmla="*/ 9961 h 10000"/>
              <a:gd name="connsiteX5" fmla="*/ 562 w 10000"/>
              <a:gd name="connsiteY5" fmla="*/ 5222 h 10000"/>
              <a:gd name="connsiteX6" fmla="*/ 0 w 10000"/>
              <a:gd name="connsiteY6" fmla="*/ 7 h 10000"/>
              <a:gd name="connsiteX0" fmla="*/ 0 w 10000"/>
              <a:gd name="connsiteY0" fmla="*/ 65 h 10058"/>
              <a:gd name="connsiteX1" fmla="*/ 1118 w 10000"/>
              <a:gd name="connsiteY1" fmla="*/ 0 h 10058"/>
              <a:gd name="connsiteX2" fmla="*/ 9978 w 10000"/>
              <a:gd name="connsiteY2" fmla="*/ 5236 h 10058"/>
              <a:gd name="connsiteX3" fmla="*/ 10000 w 10000"/>
              <a:gd name="connsiteY3" fmla="*/ 10058 h 10058"/>
              <a:gd name="connsiteX4" fmla="*/ 1130 w 10000"/>
              <a:gd name="connsiteY4" fmla="*/ 10019 h 10058"/>
              <a:gd name="connsiteX5" fmla="*/ 562 w 10000"/>
              <a:gd name="connsiteY5" fmla="*/ 5280 h 10058"/>
              <a:gd name="connsiteX6" fmla="*/ 0 w 10000"/>
              <a:gd name="connsiteY6" fmla="*/ 65 h 10058"/>
              <a:gd name="connsiteX0" fmla="*/ 0 w 9982"/>
              <a:gd name="connsiteY0" fmla="*/ 36 h 10058"/>
              <a:gd name="connsiteX1" fmla="*/ 1100 w 9982"/>
              <a:gd name="connsiteY1" fmla="*/ 0 h 10058"/>
              <a:gd name="connsiteX2" fmla="*/ 9960 w 9982"/>
              <a:gd name="connsiteY2" fmla="*/ 5236 h 10058"/>
              <a:gd name="connsiteX3" fmla="*/ 9982 w 9982"/>
              <a:gd name="connsiteY3" fmla="*/ 10058 h 10058"/>
              <a:gd name="connsiteX4" fmla="*/ 1112 w 9982"/>
              <a:gd name="connsiteY4" fmla="*/ 10019 h 10058"/>
              <a:gd name="connsiteX5" fmla="*/ 544 w 9982"/>
              <a:gd name="connsiteY5" fmla="*/ 5280 h 10058"/>
              <a:gd name="connsiteX6" fmla="*/ 0 w 9982"/>
              <a:gd name="connsiteY6" fmla="*/ 36 h 10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982" h="10058">
                <a:moveTo>
                  <a:pt x="0" y="36"/>
                </a:moveTo>
                <a:lnTo>
                  <a:pt x="1100" y="0"/>
                </a:lnTo>
                <a:lnTo>
                  <a:pt x="9960" y="5236"/>
                </a:lnTo>
                <a:cubicBezTo>
                  <a:pt x="9980" y="8576"/>
                  <a:pt x="9962" y="6718"/>
                  <a:pt x="9982" y="10058"/>
                </a:cubicBezTo>
                <a:lnTo>
                  <a:pt x="1112" y="10019"/>
                </a:lnTo>
                <a:cubicBezTo>
                  <a:pt x="1077" y="10012"/>
                  <a:pt x="580" y="5287"/>
                  <a:pt x="544" y="5280"/>
                </a:cubicBezTo>
                <a:cubicBezTo>
                  <a:pt x="365" y="3046"/>
                  <a:pt x="179" y="2373"/>
                  <a:pt x="0" y="36"/>
                </a:cubicBezTo>
                <a:close/>
              </a:path>
            </a:pathLst>
          </a:cu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79512" y="1196752"/>
            <a:ext cx="8712968" cy="45307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lang="ko-KR" altLang="en-US" sz="1600" i="1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맑은 고딕" pitchFamily="50" charset="-127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lang="ko-KR" altLang="en-US" sz="1600" i="1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맑은 고딕" pitchFamily="50" charset="-127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lang="ko-KR" altLang="en-US" sz="1600" i="1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맑은 고딕" pitchFamily="50" charset="-127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lang="ko-KR" altLang="en-US" sz="1600" i="1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맑은 고딕" pitchFamily="50" charset="-127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lang="ko-KR" altLang="en-US" sz="1600" i="1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맑은 고딕" pitchFamily="50" charset="-127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</a:pPr>
            <a:r>
              <a:rPr lang="en-US" sz="2800" b="1" i="0" dirty="0">
                <a:solidFill>
                  <a:schemeClr val="tx1"/>
                </a:solidFill>
              </a:rPr>
              <a:t>Parenteral Access </a:t>
            </a:r>
            <a:r>
              <a:rPr lang="en-US" sz="2800" b="1" i="0" dirty="0" smtClean="0">
                <a:solidFill>
                  <a:schemeClr val="tx1"/>
                </a:solidFill>
              </a:rPr>
              <a:t>Devices</a:t>
            </a:r>
            <a:endParaRPr lang="en-US" sz="2800" b="1" i="0" dirty="0" smtClean="0">
              <a:solidFill>
                <a:schemeClr val="tx1"/>
              </a:solidFill>
            </a:endParaRP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1" i="0" dirty="0" smtClean="0">
                <a:solidFill>
                  <a:schemeClr val="tx1"/>
                </a:solidFill>
              </a:rPr>
              <a:t>Peripheral venous access</a:t>
            </a:r>
          </a:p>
          <a:p>
            <a:pPr lvl="1">
              <a:lnSpc>
                <a:spcPct val="150000"/>
              </a:lnSpc>
              <a:buClr>
                <a:srgbClr val="006600"/>
              </a:buClr>
            </a:pPr>
            <a:r>
              <a:rPr lang="en-US" sz="2400" i="0" dirty="0" smtClean="0">
                <a:solidFill>
                  <a:schemeClr val="tx1"/>
                </a:solidFill>
              </a:rPr>
              <a:t>Catheter placed </a:t>
            </a:r>
            <a:r>
              <a:rPr lang="en-US" sz="2400" i="0" dirty="0" err="1" smtClean="0">
                <a:solidFill>
                  <a:schemeClr val="tx1"/>
                </a:solidFill>
              </a:rPr>
              <a:t>percutaneously</a:t>
            </a:r>
            <a:r>
              <a:rPr lang="en-US" sz="2400" i="0" dirty="0" smtClean="0">
                <a:solidFill>
                  <a:schemeClr val="tx1"/>
                </a:solidFill>
              </a:rPr>
              <a:t> into a peripheral vessel</a:t>
            </a:r>
          </a:p>
          <a:p>
            <a:pPr marL="457200" indent="-457200">
              <a:lnSpc>
                <a:spcPct val="150000"/>
              </a:lnSpc>
              <a:buClr>
                <a:srgbClr val="006600"/>
              </a:buClr>
              <a:buFont typeface="Arial" pitchFamily="34" charset="0"/>
              <a:buChar char="•"/>
            </a:pPr>
            <a:r>
              <a:rPr lang="en-US" sz="2400" b="1" i="0" dirty="0" smtClean="0">
                <a:solidFill>
                  <a:schemeClr val="tx1"/>
                </a:solidFill>
              </a:rPr>
              <a:t>Central venous access </a:t>
            </a:r>
            <a:endParaRPr lang="en-US" sz="2400" i="0" dirty="0" smtClean="0">
              <a:solidFill>
                <a:schemeClr val="tx1"/>
              </a:solidFill>
            </a:endParaRPr>
          </a:p>
          <a:p>
            <a:pPr lvl="1">
              <a:lnSpc>
                <a:spcPct val="150000"/>
              </a:lnSpc>
              <a:buClr>
                <a:srgbClr val="006600"/>
              </a:buClr>
            </a:pPr>
            <a:r>
              <a:rPr lang="en-US" sz="2400" i="0" dirty="0" smtClean="0">
                <a:solidFill>
                  <a:schemeClr val="tx1"/>
                </a:solidFill>
              </a:rPr>
              <a:t>Percutaneous jugular, femoral, or </a:t>
            </a:r>
            <a:r>
              <a:rPr lang="en-US" sz="2400" i="0" dirty="0" err="1" smtClean="0">
                <a:solidFill>
                  <a:schemeClr val="tx1"/>
                </a:solidFill>
              </a:rPr>
              <a:t>subclavian</a:t>
            </a:r>
            <a:r>
              <a:rPr lang="en-US" sz="2400" i="0" dirty="0" smtClean="0">
                <a:solidFill>
                  <a:schemeClr val="tx1"/>
                </a:solidFill>
              </a:rPr>
              <a:t> catheter</a:t>
            </a:r>
          </a:p>
          <a:p>
            <a:pPr lvl="1">
              <a:lnSpc>
                <a:spcPct val="150000"/>
              </a:lnSpc>
              <a:buClr>
                <a:srgbClr val="006600"/>
              </a:buClr>
            </a:pPr>
            <a:r>
              <a:rPr lang="en-US" sz="2400" i="0" dirty="0" smtClean="0">
                <a:solidFill>
                  <a:schemeClr val="tx1"/>
                </a:solidFill>
              </a:rPr>
              <a:t>Implanted ports (surgically placed)</a:t>
            </a:r>
          </a:p>
          <a:p>
            <a:pPr lvl="1">
              <a:lnSpc>
                <a:spcPct val="150000"/>
              </a:lnSpc>
              <a:buClr>
                <a:srgbClr val="006600"/>
              </a:buClr>
            </a:pPr>
            <a:r>
              <a:rPr lang="en-US" sz="2400" i="0" dirty="0" smtClean="0">
                <a:solidFill>
                  <a:schemeClr val="tx1"/>
                </a:solidFill>
              </a:rPr>
              <a:t>PICC (peripherally inserted central catheter)</a:t>
            </a:r>
          </a:p>
        </p:txBody>
      </p:sp>
      <p:sp>
        <p:nvSpPr>
          <p:cNvPr id="8" name="제목 1"/>
          <p:cNvSpPr>
            <a:spLocks noGrp="1"/>
          </p:cNvSpPr>
          <p:nvPr>
            <p:ph type="title"/>
          </p:nvPr>
        </p:nvSpPr>
        <p:spPr>
          <a:xfrm>
            <a:off x="395536" y="111812"/>
            <a:ext cx="7661196" cy="796908"/>
          </a:xfrm>
        </p:spPr>
        <p:txBody>
          <a:bodyPr>
            <a:normAutofit/>
          </a:bodyPr>
          <a:lstStyle/>
          <a:p>
            <a:r>
              <a:rPr lang="en-US" altLang="en-US" sz="3200" dirty="0" smtClean="0">
                <a:solidFill>
                  <a:schemeClr val="tx1"/>
                </a:solidFill>
              </a:rPr>
              <a:t>ROUTES &amp; METHODS OF FEEDING</a:t>
            </a:r>
            <a:endParaRPr lang="ko-KR" altLang="en-US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9155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خطط انسيابي: قرار 3"/>
          <p:cNvSpPr/>
          <p:nvPr/>
        </p:nvSpPr>
        <p:spPr>
          <a:xfrm>
            <a:off x="7468112" y="-6088"/>
            <a:ext cx="1675888" cy="1055607"/>
          </a:xfrm>
          <a:custGeom>
            <a:avLst/>
            <a:gdLst>
              <a:gd name="connsiteX0" fmla="*/ 0 w 10000"/>
              <a:gd name="connsiteY0" fmla="*/ 5000 h 10000"/>
              <a:gd name="connsiteX1" fmla="*/ 5000 w 10000"/>
              <a:gd name="connsiteY1" fmla="*/ 0 h 10000"/>
              <a:gd name="connsiteX2" fmla="*/ 10000 w 10000"/>
              <a:gd name="connsiteY2" fmla="*/ 5000 h 10000"/>
              <a:gd name="connsiteX3" fmla="*/ 5000 w 10000"/>
              <a:gd name="connsiteY3" fmla="*/ 10000 h 10000"/>
              <a:gd name="connsiteX4" fmla="*/ 0 w 10000"/>
              <a:gd name="connsiteY4" fmla="*/ 5000 h 10000"/>
              <a:gd name="connsiteX0" fmla="*/ 0 w 10000"/>
              <a:gd name="connsiteY0" fmla="*/ 2889 h 7889"/>
              <a:gd name="connsiteX1" fmla="*/ 5081 w 10000"/>
              <a:gd name="connsiteY1" fmla="*/ 0 h 7889"/>
              <a:gd name="connsiteX2" fmla="*/ 10000 w 10000"/>
              <a:gd name="connsiteY2" fmla="*/ 2889 h 7889"/>
              <a:gd name="connsiteX3" fmla="*/ 5000 w 10000"/>
              <a:gd name="connsiteY3" fmla="*/ 7889 h 7889"/>
              <a:gd name="connsiteX4" fmla="*/ 0 w 10000"/>
              <a:gd name="connsiteY4" fmla="*/ 2889 h 7889"/>
              <a:gd name="connsiteX0" fmla="*/ 0 w 10000"/>
              <a:gd name="connsiteY0" fmla="*/ 3127 h 9465"/>
              <a:gd name="connsiteX1" fmla="*/ 5190 w 10000"/>
              <a:gd name="connsiteY1" fmla="*/ 0 h 9465"/>
              <a:gd name="connsiteX2" fmla="*/ 10000 w 10000"/>
              <a:gd name="connsiteY2" fmla="*/ 3127 h 9465"/>
              <a:gd name="connsiteX3" fmla="*/ 5000 w 10000"/>
              <a:gd name="connsiteY3" fmla="*/ 9465 h 9465"/>
              <a:gd name="connsiteX4" fmla="*/ 0 w 10000"/>
              <a:gd name="connsiteY4" fmla="*/ 3127 h 9465"/>
              <a:gd name="connsiteX0" fmla="*/ 0 w 14632"/>
              <a:gd name="connsiteY0" fmla="*/ 3304 h 14918"/>
              <a:gd name="connsiteX1" fmla="*/ 5190 w 14632"/>
              <a:gd name="connsiteY1" fmla="*/ 0 h 14918"/>
              <a:gd name="connsiteX2" fmla="*/ 10000 w 14632"/>
              <a:gd name="connsiteY2" fmla="*/ 3304 h 14918"/>
              <a:gd name="connsiteX3" fmla="*/ 14632 w 14632"/>
              <a:gd name="connsiteY3" fmla="*/ 14918 h 14918"/>
              <a:gd name="connsiteX4" fmla="*/ 0 w 14632"/>
              <a:gd name="connsiteY4" fmla="*/ 3304 h 14918"/>
              <a:gd name="connsiteX0" fmla="*/ 0 w 14632"/>
              <a:gd name="connsiteY0" fmla="*/ 4749 h 16363"/>
              <a:gd name="connsiteX1" fmla="*/ 5190 w 14632"/>
              <a:gd name="connsiteY1" fmla="*/ 1445 h 16363"/>
              <a:gd name="connsiteX2" fmla="*/ 14586 w 14632"/>
              <a:gd name="connsiteY2" fmla="*/ 0 h 16363"/>
              <a:gd name="connsiteX3" fmla="*/ 14632 w 14632"/>
              <a:gd name="connsiteY3" fmla="*/ 16363 h 16363"/>
              <a:gd name="connsiteX4" fmla="*/ 0 w 14632"/>
              <a:gd name="connsiteY4" fmla="*/ 4749 h 16363"/>
              <a:gd name="connsiteX0" fmla="*/ 0 w 14632"/>
              <a:gd name="connsiteY0" fmla="*/ 4749 h 16363"/>
              <a:gd name="connsiteX1" fmla="*/ 7415 w 14632"/>
              <a:gd name="connsiteY1" fmla="*/ 32 h 16363"/>
              <a:gd name="connsiteX2" fmla="*/ 14586 w 14632"/>
              <a:gd name="connsiteY2" fmla="*/ 0 h 16363"/>
              <a:gd name="connsiteX3" fmla="*/ 14632 w 14632"/>
              <a:gd name="connsiteY3" fmla="*/ 16363 h 16363"/>
              <a:gd name="connsiteX4" fmla="*/ 0 w 14632"/>
              <a:gd name="connsiteY4" fmla="*/ 4749 h 16363"/>
              <a:gd name="connsiteX0" fmla="*/ 0 w 14741"/>
              <a:gd name="connsiteY0" fmla="*/ 4692 h 16363"/>
              <a:gd name="connsiteX1" fmla="*/ 7524 w 14741"/>
              <a:gd name="connsiteY1" fmla="*/ 32 h 16363"/>
              <a:gd name="connsiteX2" fmla="*/ 14695 w 14741"/>
              <a:gd name="connsiteY2" fmla="*/ 0 h 16363"/>
              <a:gd name="connsiteX3" fmla="*/ 14741 w 14741"/>
              <a:gd name="connsiteY3" fmla="*/ 16363 h 16363"/>
              <a:gd name="connsiteX4" fmla="*/ 0 w 14741"/>
              <a:gd name="connsiteY4" fmla="*/ 4692 h 16363"/>
              <a:gd name="connsiteX0" fmla="*/ 0 w 14822"/>
              <a:gd name="connsiteY0" fmla="*/ 4692 h 16363"/>
              <a:gd name="connsiteX1" fmla="*/ 7605 w 14822"/>
              <a:gd name="connsiteY1" fmla="*/ 32 h 16363"/>
              <a:gd name="connsiteX2" fmla="*/ 14776 w 14822"/>
              <a:gd name="connsiteY2" fmla="*/ 0 h 16363"/>
              <a:gd name="connsiteX3" fmla="*/ 14822 w 14822"/>
              <a:gd name="connsiteY3" fmla="*/ 16363 h 16363"/>
              <a:gd name="connsiteX4" fmla="*/ 0 w 14822"/>
              <a:gd name="connsiteY4" fmla="*/ 4692 h 16363"/>
              <a:gd name="connsiteX0" fmla="*/ 0 w 14822"/>
              <a:gd name="connsiteY0" fmla="*/ 4692 h 16363"/>
              <a:gd name="connsiteX1" fmla="*/ 7605 w 14822"/>
              <a:gd name="connsiteY1" fmla="*/ 32 h 16363"/>
              <a:gd name="connsiteX2" fmla="*/ 14776 w 14822"/>
              <a:gd name="connsiteY2" fmla="*/ 0 h 16363"/>
              <a:gd name="connsiteX3" fmla="*/ 14822 w 14822"/>
              <a:gd name="connsiteY3" fmla="*/ 16363 h 16363"/>
              <a:gd name="connsiteX4" fmla="*/ 209 w 14822"/>
              <a:gd name="connsiteY4" fmla="*/ 4907 h 16363"/>
              <a:gd name="connsiteX5" fmla="*/ 0 w 14822"/>
              <a:gd name="connsiteY5" fmla="*/ 4692 h 16363"/>
              <a:gd name="connsiteX0" fmla="*/ 33 w 14855"/>
              <a:gd name="connsiteY0" fmla="*/ 4692 h 16363"/>
              <a:gd name="connsiteX1" fmla="*/ 7638 w 14855"/>
              <a:gd name="connsiteY1" fmla="*/ 32 h 16363"/>
              <a:gd name="connsiteX2" fmla="*/ 14809 w 14855"/>
              <a:gd name="connsiteY2" fmla="*/ 0 h 16363"/>
              <a:gd name="connsiteX3" fmla="*/ 14855 w 14855"/>
              <a:gd name="connsiteY3" fmla="*/ 16363 h 16363"/>
              <a:gd name="connsiteX4" fmla="*/ 242 w 14855"/>
              <a:gd name="connsiteY4" fmla="*/ 4907 h 16363"/>
              <a:gd name="connsiteX5" fmla="*/ 0 w 14855"/>
              <a:gd name="connsiteY5" fmla="*/ 11199 h 16363"/>
              <a:gd name="connsiteX6" fmla="*/ 33 w 14855"/>
              <a:gd name="connsiteY6" fmla="*/ 4692 h 16363"/>
              <a:gd name="connsiteX0" fmla="*/ 33 w 14855"/>
              <a:gd name="connsiteY0" fmla="*/ 4692 h 16363"/>
              <a:gd name="connsiteX1" fmla="*/ 7638 w 14855"/>
              <a:gd name="connsiteY1" fmla="*/ 32 h 16363"/>
              <a:gd name="connsiteX2" fmla="*/ 14809 w 14855"/>
              <a:gd name="connsiteY2" fmla="*/ 0 h 16363"/>
              <a:gd name="connsiteX3" fmla="*/ 14855 w 14855"/>
              <a:gd name="connsiteY3" fmla="*/ 16363 h 16363"/>
              <a:gd name="connsiteX4" fmla="*/ 182 w 14855"/>
              <a:gd name="connsiteY4" fmla="*/ 16004 h 16363"/>
              <a:gd name="connsiteX5" fmla="*/ 0 w 14855"/>
              <a:gd name="connsiteY5" fmla="*/ 11199 h 16363"/>
              <a:gd name="connsiteX6" fmla="*/ 33 w 14855"/>
              <a:gd name="connsiteY6" fmla="*/ 4692 h 16363"/>
              <a:gd name="connsiteX0" fmla="*/ 133 w 14855"/>
              <a:gd name="connsiteY0" fmla="*/ 127 h 16363"/>
              <a:gd name="connsiteX1" fmla="*/ 7638 w 14855"/>
              <a:gd name="connsiteY1" fmla="*/ 32 h 16363"/>
              <a:gd name="connsiteX2" fmla="*/ 14809 w 14855"/>
              <a:gd name="connsiteY2" fmla="*/ 0 h 16363"/>
              <a:gd name="connsiteX3" fmla="*/ 14855 w 14855"/>
              <a:gd name="connsiteY3" fmla="*/ 16363 h 16363"/>
              <a:gd name="connsiteX4" fmla="*/ 182 w 14855"/>
              <a:gd name="connsiteY4" fmla="*/ 16004 h 16363"/>
              <a:gd name="connsiteX5" fmla="*/ 0 w 14855"/>
              <a:gd name="connsiteY5" fmla="*/ 11199 h 16363"/>
              <a:gd name="connsiteX6" fmla="*/ 133 w 14855"/>
              <a:gd name="connsiteY6" fmla="*/ 127 h 16363"/>
              <a:gd name="connsiteX0" fmla="*/ 53 w 14775"/>
              <a:gd name="connsiteY0" fmla="*/ 127 h 16363"/>
              <a:gd name="connsiteX1" fmla="*/ 7558 w 14775"/>
              <a:gd name="connsiteY1" fmla="*/ 32 h 16363"/>
              <a:gd name="connsiteX2" fmla="*/ 14729 w 14775"/>
              <a:gd name="connsiteY2" fmla="*/ 0 h 16363"/>
              <a:gd name="connsiteX3" fmla="*/ 14775 w 14775"/>
              <a:gd name="connsiteY3" fmla="*/ 16363 h 16363"/>
              <a:gd name="connsiteX4" fmla="*/ 102 w 14775"/>
              <a:gd name="connsiteY4" fmla="*/ 16004 h 16363"/>
              <a:gd name="connsiteX5" fmla="*/ 0 w 14775"/>
              <a:gd name="connsiteY5" fmla="*/ 11031 h 16363"/>
              <a:gd name="connsiteX6" fmla="*/ 53 w 14775"/>
              <a:gd name="connsiteY6" fmla="*/ 127 h 16363"/>
              <a:gd name="connsiteX0" fmla="*/ 11 w 14733"/>
              <a:gd name="connsiteY0" fmla="*/ 127 h 16363"/>
              <a:gd name="connsiteX1" fmla="*/ 7516 w 14733"/>
              <a:gd name="connsiteY1" fmla="*/ 32 h 16363"/>
              <a:gd name="connsiteX2" fmla="*/ 14687 w 14733"/>
              <a:gd name="connsiteY2" fmla="*/ 0 h 16363"/>
              <a:gd name="connsiteX3" fmla="*/ 14733 w 14733"/>
              <a:gd name="connsiteY3" fmla="*/ 16363 h 16363"/>
              <a:gd name="connsiteX4" fmla="*/ 60 w 14733"/>
              <a:gd name="connsiteY4" fmla="*/ 16004 h 16363"/>
              <a:gd name="connsiteX5" fmla="*/ 38 w 14733"/>
              <a:gd name="connsiteY5" fmla="*/ 11073 h 16363"/>
              <a:gd name="connsiteX6" fmla="*/ 11 w 14733"/>
              <a:gd name="connsiteY6" fmla="*/ 127 h 16363"/>
              <a:gd name="connsiteX0" fmla="*/ 16 w 14738"/>
              <a:gd name="connsiteY0" fmla="*/ 127 h 16363"/>
              <a:gd name="connsiteX1" fmla="*/ 7521 w 14738"/>
              <a:gd name="connsiteY1" fmla="*/ 32 h 16363"/>
              <a:gd name="connsiteX2" fmla="*/ 14692 w 14738"/>
              <a:gd name="connsiteY2" fmla="*/ 0 h 16363"/>
              <a:gd name="connsiteX3" fmla="*/ 14738 w 14738"/>
              <a:gd name="connsiteY3" fmla="*/ 16363 h 16363"/>
              <a:gd name="connsiteX4" fmla="*/ 65 w 14738"/>
              <a:gd name="connsiteY4" fmla="*/ 16004 h 16363"/>
              <a:gd name="connsiteX5" fmla="*/ 43 w 14738"/>
              <a:gd name="connsiteY5" fmla="*/ 11073 h 16363"/>
              <a:gd name="connsiteX6" fmla="*/ 16 w 14738"/>
              <a:gd name="connsiteY6" fmla="*/ 127 h 16363"/>
              <a:gd name="connsiteX0" fmla="*/ 16 w 14738"/>
              <a:gd name="connsiteY0" fmla="*/ 95 h 16331"/>
              <a:gd name="connsiteX1" fmla="*/ 7521 w 14738"/>
              <a:gd name="connsiteY1" fmla="*/ 0 h 16331"/>
              <a:gd name="connsiteX2" fmla="*/ 14712 w 14738"/>
              <a:gd name="connsiteY2" fmla="*/ 10898 h 16331"/>
              <a:gd name="connsiteX3" fmla="*/ 14738 w 14738"/>
              <a:gd name="connsiteY3" fmla="*/ 16331 h 16331"/>
              <a:gd name="connsiteX4" fmla="*/ 65 w 14738"/>
              <a:gd name="connsiteY4" fmla="*/ 15972 h 16331"/>
              <a:gd name="connsiteX5" fmla="*/ 43 w 14738"/>
              <a:gd name="connsiteY5" fmla="*/ 11041 h 16331"/>
              <a:gd name="connsiteX6" fmla="*/ 16 w 14738"/>
              <a:gd name="connsiteY6" fmla="*/ 95 h 16331"/>
              <a:gd name="connsiteX0" fmla="*/ 7069 w 14696"/>
              <a:gd name="connsiteY0" fmla="*/ 11 h 16331"/>
              <a:gd name="connsiteX1" fmla="*/ 7479 w 14696"/>
              <a:gd name="connsiteY1" fmla="*/ 0 h 16331"/>
              <a:gd name="connsiteX2" fmla="*/ 14670 w 14696"/>
              <a:gd name="connsiteY2" fmla="*/ 10898 h 16331"/>
              <a:gd name="connsiteX3" fmla="*/ 14696 w 14696"/>
              <a:gd name="connsiteY3" fmla="*/ 16331 h 16331"/>
              <a:gd name="connsiteX4" fmla="*/ 23 w 14696"/>
              <a:gd name="connsiteY4" fmla="*/ 15972 h 16331"/>
              <a:gd name="connsiteX5" fmla="*/ 1 w 14696"/>
              <a:gd name="connsiteY5" fmla="*/ 11041 h 16331"/>
              <a:gd name="connsiteX6" fmla="*/ 7069 w 14696"/>
              <a:gd name="connsiteY6" fmla="*/ 11 h 16331"/>
              <a:gd name="connsiteX0" fmla="*/ 7069 w 14696"/>
              <a:gd name="connsiteY0" fmla="*/ 11 h 16331"/>
              <a:gd name="connsiteX1" fmla="*/ 7479 w 14696"/>
              <a:gd name="connsiteY1" fmla="*/ 0 h 16331"/>
              <a:gd name="connsiteX2" fmla="*/ 14670 w 14696"/>
              <a:gd name="connsiteY2" fmla="*/ 10898 h 16331"/>
              <a:gd name="connsiteX3" fmla="*/ 14696 w 14696"/>
              <a:gd name="connsiteY3" fmla="*/ 16331 h 16331"/>
              <a:gd name="connsiteX4" fmla="*/ 7882 w 14696"/>
              <a:gd name="connsiteY4" fmla="*/ 16140 h 16331"/>
              <a:gd name="connsiteX5" fmla="*/ 1 w 14696"/>
              <a:gd name="connsiteY5" fmla="*/ 11041 h 16331"/>
              <a:gd name="connsiteX6" fmla="*/ 7069 w 14696"/>
              <a:gd name="connsiteY6" fmla="*/ 11 h 16331"/>
              <a:gd name="connsiteX0" fmla="*/ 3 w 7630"/>
              <a:gd name="connsiteY0" fmla="*/ 11 h 16331"/>
              <a:gd name="connsiteX1" fmla="*/ 413 w 7630"/>
              <a:gd name="connsiteY1" fmla="*/ 0 h 16331"/>
              <a:gd name="connsiteX2" fmla="*/ 7604 w 7630"/>
              <a:gd name="connsiteY2" fmla="*/ 10898 h 16331"/>
              <a:gd name="connsiteX3" fmla="*/ 7630 w 7630"/>
              <a:gd name="connsiteY3" fmla="*/ 16331 h 16331"/>
              <a:gd name="connsiteX4" fmla="*/ 816 w 7630"/>
              <a:gd name="connsiteY4" fmla="*/ 16140 h 16331"/>
              <a:gd name="connsiteX5" fmla="*/ 432 w 7630"/>
              <a:gd name="connsiteY5" fmla="*/ 8528 h 16331"/>
              <a:gd name="connsiteX6" fmla="*/ 3 w 7630"/>
              <a:gd name="connsiteY6" fmla="*/ 11 h 16331"/>
              <a:gd name="connsiteX0" fmla="*/ 5 w 10001"/>
              <a:gd name="connsiteY0" fmla="*/ 7 h 10000"/>
              <a:gd name="connsiteX1" fmla="*/ 542 w 10001"/>
              <a:gd name="connsiteY1" fmla="*/ 0 h 10000"/>
              <a:gd name="connsiteX2" fmla="*/ 9967 w 10001"/>
              <a:gd name="connsiteY2" fmla="*/ 6673 h 10000"/>
              <a:gd name="connsiteX3" fmla="*/ 10001 w 10001"/>
              <a:gd name="connsiteY3" fmla="*/ 10000 h 10000"/>
              <a:gd name="connsiteX4" fmla="*/ 1070 w 10001"/>
              <a:gd name="connsiteY4" fmla="*/ 9883 h 10000"/>
              <a:gd name="connsiteX5" fmla="*/ 567 w 10001"/>
              <a:gd name="connsiteY5" fmla="*/ 5222 h 10000"/>
              <a:gd name="connsiteX6" fmla="*/ 5 w 10001"/>
              <a:gd name="connsiteY6" fmla="*/ 7 h 10000"/>
              <a:gd name="connsiteX0" fmla="*/ 0 w 9996"/>
              <a:gd name="connsiteY0" fmla="*/ 7 h 10000"/>
              <a:gd name="connsiteX1" fmla="*/ 537 w 9996"/>
              <a:gd name="connsiteY1" fmla="*/ 0 h 10000"/>
              <a:gd name="connsiteX2" fmla="*/ 9962 w 9996"/>
              <a:gd name="connsiteY2" fmla="*/ 6673 h 10000"/>
              <a:gd name="connsiteX3" fmla="*/ 9996 w 9996"/>
              <a:gd name="connsiteY3" fmla="*/ 10000 h 10000"/>
              <a:gd name="connsiteX4" fmla="*/ 1065 w 9996"/>
              <a:gd name="connsiteY4" fmla="*/ 9883 h 10000"/>
              <a:gd name="connsiteX5" fmla="*/ 562 w 9996"/>
              <a:gd name="connsiteY5" fmla="*/ 5222 h 10000"/>
              <a:gd name="connsiteX6" fmla="*/ 0 w 9996"/>
              <a:gd name="connsiteY6" fmla="*/ 7 h 10000"/>
              <a:gd name="connsiteX0" fmla="*/ 0 w 10000"/>
              <a:gd name="connsiteY0" fmla="*/ 7 h 10000"/>
              <a:gd name="connsiteX1" fmla="*/ 537 w 10000"/>
              <a:gd name="connsiteY1" fmla="*/ 0 h 10000"/>
              <a:gd name="connsiteX2" fmla="*/ 9966 w 10000"/>
              <a:gd name="connsiteY2" fmla="*/ 6673 h 10000"/>
              <a:gd name="connsiteX3" fmla="*/ 10000 w 10000"/>
              <a:gd name="connsiteY3" fmla="*/ 10000 h 10000"/>
              <a:gd name="connsiteX4" fmla="*/ 1095 w 10000"/>
              <a:gd name="connsiteY4" fmla="*/ 9932 h 10000"/>
              <a:gd name="connsiteX5" fmla="*/ 562 w 10000"/>
              <a:gd name="connsiteY5" fmla="*/ 5222 h 10000"/>
              <a:gd name="connsiteX6" fmla="*/ 0 w 10000"/>
              <a:gd name="connsiteY6" fmla="*/ 7 h 10000"/>
              <a:gd name="connsiteX0" fmla="*/ 0 w 10002"/>
              <a:gd name="connsiteY0" fmla="*/ 7 h 10000"/>
              <a:gd name="connsiteX1" fmla="*/ 537 w 10002"/>
              <a:gd name="connsiteY1" fmla="*/ 0 h 10000"/>
              <a:gd name="connsiteX2" fmla="*/ 9996 w 10002"/>
              <a:gd name="connsiteY2" fmla="*/ 6328 h 10000"/>
              <a:gd name="connsiteX3" fmla="*/ 10000 w 10002"/>
              <a:gd name="connsiteY3" fmla="*/ 10000 h 10000"/>
              <a:gd name="connsiteX4" fmla="*/ 1095 w 10002"/>
              <a:gd name="connsiteY4" fmla="*/ 9932 h 10000"/>
              <a:gd name="connsiteX5" fmla="*/ 562 w 10002"/>
              <a:gd name="connsiteY5" fmla="*/ 5222 h 10000"/>
              <a:gd name="connsiteX6" fmla="*/ 0 w 10002"/>
              <a:gd name="connsiteY6" fmla="*/ 7 h 10000"/>
              <a:gd name="connsiteX0" fmla="*/ 0 w 10002"/>
              <a:gd name="connsiteY0" fmla="*/ 7 h 10000"/>
              <a:gd name="connsiteX1" fmla="*/ 537 w 10002"/>
              <a:gd name="connsiteY1" fmla="*/ 0 h 10000"/>
              <a:gd name="connsiteX2" fmla="*/ 9996 w 10002"/>
              <a:gd name="connsiteY2" fmla="*/ 6328 h 10000"/>
              <a:gd name="connsiteX3" fmla="*/ 10000 w 10002"/>
              <a:gd name="connsiteY3" fmla="*/ 10000 h 10000"/>
              <a:gd name="connsiteX4" fmla="*/ 1130 w 10002"/>
              <a:gd name="connsiteY4" fmla="*/ 9961 h 10000"/>
              <a:gd name="connsiteX5" fmla="*/ 562 w 10002"/>
              <a:gd name="connsiteY5" fmla="*/ 5222 h 10000"/>
              <a:gd name="connsiteX6" fmla="*/ 0 w 10002"/>
              <a:gd name="connsiteY6" fmla="*/ 7 h 10000"/>
              <a:gd name="connsiteX0" fmla="*/ 0 w 10000"/>
              <a:gd name="connsiteY0" fmla="*/ 7 h 10000"/>
              <a:gd name="connsiteX1" fmla="*/ 537 w 10000"/>
              <a:gd name="connsiteY1" fmla="*/ 0 h 10000"/>
              <a:gd name="connsiteX2" fmla="*/ 9978 w 10000"/>
              <a:gd name="connsiteY2" fmla="*/ 5178 h 10000"/>
              <a:gd name="connsiteX3" fmla="*/ 10000 w 10000"/>
              <a:gd name="connsiteY3" fmla="*/ 10000 h 10000"/>
              <a:gd name="connsiteX4" fmla="*/ 1130 w 10000"/>
              <a:gd name="connsiteY4" fmla="*/ 9961 h 10000"/>
              <a:gd name="connsiteX5" fmla="*/ 562 w 10000"/>
              <a:gd name="connsiteY5" fmla="*/ 5222 h 10000"/>
              <a:gd name="connsiteX6" fmla="*/ 0 w 10000"/>
              <a:gd name="connsiteY6" fmla="*/ 7 h 10000"/>
              <a:gd name="connsiteX0" fmla="*/ 0 w 10000"/>
              <a:gd name="connsiteY0" fmla="*/ 65 h 10058"/>
              <a:gd name="connsiteX1" fmla="*/ 1118 w 10000"/>
              <a:gd name="connsiteY1" fmla="*/ 0 h 10058"/>
              <a:gd name="connsiteX2" fmla="*/ 9978 w 10000"/>
              <a:gd name="connsiteY2" fmla="*/ 5236 h 10058"/>
              <a:gd name="connsiteX3" fmla="*/ 10000 w 10000"/>
              <a:gd name="connsiteY3" fmla="*/ 10058 h 10058"/>
              <a:gd name="connsiteX4" fmla="*/ 1130 w 10000"/>
              <a:gd name="connsiteY4" fmla="*/ 10019 h 10058"/>
              <a:gd name="connsiteX5" fmla="*/ 562 w 10000"/>
              <a:gd name="connsiteY5" fmla="*/ 5280 h 10058"/>
              <a:gd name="connsiteX6" fmla="*/ 0 w 10000"/>
              <a:gd name="connsiteY6" fmla="*/ 65 h 10058"/>
              <a:gd name="connsiteX0" fmla="*/ 0 w 9982"/>
              <a:gd name="connsiteY0" fmla="*/ 36 h 10058"/>
              <a:gd name="connsiteX1" fmla="*/ 1100 w 9982"/>
              <a:gd name="connsiteY1" fmla="*/ 0 h 10058"/>
              <a:gd name="connsiteX2" fmla="*/ 9960 w 9982"/>
              <a:gd name="connsiteY2" fmla="*/ 5236 h 10058"/>
              <a:gd name="connsiteX3" fmla="*/ 9982 w 9982"/>
              <a:gd name="connsiteY3" fmla="*/ 10058 h 10058"/>
              <a:gd name="connsiteX4" fmla="*/ 1112 w 9982"/>
              <a:gd name="connsiteY4" fmla="*/ 10019 h 10058"/>
              <a:gd name="connsiteX5" fmla="*/ 544 w 9982"/>
              <a:gd name="connsiteY5" fmla="*/ 5280 h 10058"/>
              <a:gd name="connsiteX6" fmla="*/ 0 w 9982"/>
              <a:gd name="connsiteY6" fmla="*/ 36 h 10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982" h="10058">
                <a:moveTo>
                  <a:pt x="0" y="36"/>
                </a:moveTo>
                <a:lnTo>
                  <a:pt x="1100" y="0"/>
                </a:lnTo>
                <a:lnTo>
                  <a:pt x="9960" y="5236"/>
                </a:lnTo>
                <a:cubicBezTo>
                  <a:pt x="9980" y="8576"/>
                  <a:pt x="9962" y="6718"/>
                  <a:pt x="9982" y="10058"/>
                </a:cubicBezTo>
                <a:lnTo>
                  <a:pt x="1112" y="10019"/>
                </a:lnTo>
                <a:cubicBezTo>
                  <a:pt x="1077" y="10012"/>
                  <a:pt x="580" y="5287"/>
                  <a:pt x="544" y="5280"/>
                </a:cubicBezTo>
                <a:cubicBezTo>
                  <a:pt x="365" y="3046"/>
                  <a:pt x="179" y="2373"/>
                  <a:pt x="0" y="36"/>
                </a:cubicBezTo>
                <a:close/>
              </a:path>
            </a:pathLst>
          </a:cu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제목 1"/>
          <p:cNvSpPr>
            <a:spLocks noGrp="1"/>
          </p:cNvSpPr>
          <p:nvPr>
            <p:ph type="title"/>
          </p:nvPr>
        </p:nvSpPr>
        <p:spPr>
          <a:xfrm>
            <a:off x="395536" y="111812"/>
            <a:ext cx="7661196" cy="796908"/>
          </a:xfrm>
        </p:spPr>
        <p:txBody>
          <a:bodyPr>
            <a:normAutofit/>
          </a:bodyPr>
          <a:lstStyle/>
          <a:p>
            <a:r>
              <a:rPr lang="en-US" altLang="en-US" sz="3200" dirty="0" smtClean="0">
                <a:solidFill>
                  <a:schemeClr val="tx1"/>
                </a:solidFill>
              </a:rPr>
              <a:t>ROUTES &amp; METHODS OF FEEDING</a:t>
            </a:r>
            <a:endParaRPr lang="ko-KR" altLang="en-US" sz="3200" dirty="0">
              <a:solidFill>
                <a:schemeClr val="tx1"/>
              </a:solidFill>
            </a:endParaRP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268760"/>
            <a:ext cx="6191332" cy="5256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6331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107504" y="1787674"/>
            <a:ext cx="9145016" cy="488168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800" i="0" dirty="0" smtClean="0">
                <a:solidFill>
                  <a:schemeClr val="tx1"/>
                </a:solidFill>
              </a:rPr>
              <a:t>First 48 hours:</a:t>
            </a:r>
          </a:p>
          <a:p>
            <a:pPr>
              <a:lnSpc>
                <a:spcPct val="150000"/>
              </a:lnSpc>
            </a:pPr>
            <a:r>
              <a:rPr lang="en-US" sz="2400" b="1" i="0" dirty="0" smtClean="0">
                <a:solidFill>
                  <a:schemeClr val="tx1"/>
                </a:solidFill>
              </a:rPr>
              <a:t>• Mechanical </a:t>
            </a:r>
          </a:p>
          <a:p>
            <a:pPr lvl="1">
              <a:lnSpc>
                <a:spcPct val="150000"/>
              </a:lnSpc>
            </a:pPr>
            <a:r>
              <a:rPr lang="en-US" sz="2400" i="0" dirty="0" smtClean="0">
                <a:solidFill>
                  <a:schemeClr val="tx1"/>
                </a:solidFill>
              </a:rPr>
              <a:t>Malposition, </a:t>
            </a:r>
            <a:r>
              <a:rPr lang="en-US" sz="2400" i="0" dirty="0" err="1" smtClean="0">
                <a:solidFill>
                  <a:schemeClr val="tx1"/>
                </a:solidFill>
              </a:rPr>
              <a:t>hemothorax</a:t>
            </a:r>
            <a:r>
              <a:rPr lang="en-US" sz="2400" i="0" dirty="0" smtClean="0">
                <a:solidFill>
                  <a:schemeClr val="tx1"/>
                </a:solidFill>
              </a:rPr>
              <a:t>, pneumothorax, air embolism, bleeding </a:t>
            </a:r>
          </a:p>
          <a:p>
            <a:pPr>
              <a:lnSpc>
                <a:spcPct val="150000"/>
              </a:lnSpc>
            </a:pPr>
            <a:r>
              <a:rPr lang="en-US" sz="2400" i="0" dirty="0" smtClean="0">
                <a:solidFill>
                  <a:schemeClr val="tx1"/>
                </a:solidFill>
              </a:rPr>
              <a:t>• </a:t>
            </a:r>
            <a:r>
              <a:rPr lang="en-US" sz="2400" b="1" i="0" dirty="0" smtClean="0">
                <a:solidFill>
                  <a:schemeClr val="tx1"/>
                </a:solidFill>
              </a:rPr>
              <a:t>Metabolic </a:t>
            </a:r>
          </a:p>
          <a:p>
            <a:pPr lvl="1">
              <a:lnSpc>
                <a:spcPct val="150000"/>
              </a:lnSpc>
            </a:pPr>
            <a:r>
              <a:rPr lang="en-US" sz="2400" i="0" dirty="0" smtClean="0">
                <a:solidFill>
                  <a:schemeClr val="tx1"/>
                </a:solidFill>
              </a:rPr>
              <a:t>Fluid overload, </a:t>
            </a:r>
            <a:r>
              <a:rPr lang="en-US" sz="2400" i="0" dirty="0" err="1" smtClean="0">
                <a:solidFill>
                  <a:schemeClr val="tx1"/>
                </a:solidFill>
              </a:rPr>
              <a:t>hyperglycemia,hypophosphatemia</a:t>
            </a:r>
            <a:r>
              <a:rPr lang="en-US" sz="2400" i="0" dirty="0" smtClean="0">
                <a:solidFill>
                  <a:schemeClr val="tx1"/>
                </a:solidFill>
              </a:rPr>
              <a:t>, hypokalemia, </a:t>
            </a:r>
          </a:p>
          <a:p>
            <a:pPr lvl="1">
              <a:lnSpc>
                <a:spcPct val="150000"/>
              </a:lnSpc>
            </a:pPr>
            <a:r>
              <a:rPr lang="en-US" sz="2400" i="0" dirty="0" err="1" smtClean="0">
                <a:solidFill>
                  <a:schemeClr val="tx1"/>
                </a:solidFill>
              </a:rPr>
              <a:t>Hypomagnesemia</a:t>
            </a:r>
            <a:r>
              <a:rPr lang="en-US" sz="2400" i="0" dirty="0" smtClean="0">
                <a:solidFill>
                  <a:schemeClr val="tx1"/>
                </a:solidFill>
              </a:rPr>
              <a:t>, </a:t>
            </a:r>
            <a:r>
              <a:rPr lang="en-US" sz="2400" i="0" dirty="0" err="1" smtClean="0">
                <a:solidFill>
                  <a:schemeClr val="tx1"/>
                </a:solidFill>
              </a:rPr>
              <a:t>refeeding</a:t>
            </a:r>
            <a:r>
              <a:rPr lang="en-US" sz="2400" i="0" dirty="0" smtClean="0">
                <a:solidFill>
                  <a:schemeClr val="tx1"/>
                </a:solidFill>
              </a:rPr>
              <a:t> syndrome .</a:t>
            </a:r>
            <a:endParaRPr lang="en-US" sz="2400" i="0" dirty="0">
              <a:solidFill>
                <a:schemeClr val="tx1"/>
              </a:solidFill>
            </a:endParaRPr>
          </a:p>
        </p:txBody>
      </p:sp>
      <p:sp>
        <p:nvSpPr>
          <p:cNvPr id="4" name="مخطط انسيابي: قرار 3"/>
          <p:cNvSpPr/>
          <p:nvPr/>
        </p:nvSpPr>
        <p:spPr>
          <a:xfrm>
            <a:off x="7468112" y="-6088"/>
            <a:ext cx="1675888" cy="1055607"/>
          </a:xfrm>
          <a:custGeom>
            <a:avLst/>
            <a:gdLst>
              <a:gd name="connsiteX0" fmla="*/ 0 w 10000"/>
              <a:gd name="connsiteY0" fmla="*/ 5000 h 10000"/>
              <a:gd name="connsiteX1" fmla="*/ 5000 w 10000"/>
              <a:gd name="connsiteY1" fmla="*/ 0 h 10000"/>
              <a:gd name="connsiteX2" fmla="*/ 10000 w 10000"/>
              <a:gd name="connsiteY2" fmla="*/ 5000 h 10000"/>
              <a:gd name="connsiteX3" fmla="*/ 5000 w 10000"/>
              <a:gd name="connsiteY3" fmla="*/ 10000 h 10000"/>
              <a:gd name="connsiteX4" fmla="*/ 0 w 10000"/>
              <a:gd name="connsiteY4" fmla="*/ 5000 h 10000"/>
              <a:gd name="connsiteX0" fmla="*/ 0 w 10000"/>
              <a:gd name="connsiteY0" fmla="*/ 2889 h 7889"/>
              <a:gd name="connsiteX1" fmla="*/ 5081 w 10000"/>
              <a:gd name="connsiteY1" fmla="*/ 0 h 7889"/>
              <a:gd name="connsiteX2" fmla="*/ 10000 w 10000"/>
              <a:gd name="connsiteY2" fmla="*/ 2889 h 7889"/>
              <a:gd name="connsiteX3" fmla="*/ 5000 w 10000"/>
              <a:gd name="connsiteY3" fmla="*/ 7889 h 7889"/>
              <a:gd name="connsiteX4" fmla="*/ 0 w 10000"/>
              <a:gd name="connsiteY4" fmla="*/ 2889 h 7889"/>
              <a:gd name="connsiteX0" fmla="*/ 0 w 10000"/>
              <a:gd name="connsiteY0" fmla="*/ 3127 h 9465"/>
              <a:gd name="connsiteX1" fmla="*/ 5190 w 10000"/>
              <a:gd name="connsiteY1" fmla="*/ 0 h 9465"/>
              <a:gd name="connsiteX2" fmla="*/ 10000 w 10000"/>
              <a:gd name="connsiteY2" fmla="*/ 3127 h 9465"/>
              <a:gd name="connsiteX3" fmla="*/ 5000 w 10000"/>
              <a:gd name="connsiteY3" fmla="*/ 9465 h 9465"/>
              <a:gd name="connsiteX4" fmla="*/ 0 w 10000"/>
              <a:gd name="connsiteY4" fmla="*/ 3127 h 9465"/>
              <a:gd name="connsiteX0" fmla="*/ 0 w 14632"/>
              <a:gd name="connsiteY0" fmla="*/ 3304 h 14918"/>
              <a:gd name="connsiteX1" fmla="*/ 5190 w 14632"/>
              <a:gd name="connsiteY1" fmla="*/ 0 h 14918"/>
              <a:gd name="connsiteX2" fmla="*/ 10000 w 14632"/>
              <a:gd name="connsiteY2" fmla="*/ 3304 h 14918"/>
              <a:gd name="connsiteX3" fmla="*/ 14632 w 14632"/>
              <a:gd name="connsiteY3" fmla="*/ 14918 h 14918"/>
              <a:gd name="connsiteX4" fmla="*/ 0 w 14632"/>
              <a:gd name="connsiteY4" fmla="*/ 3304 h 14918"/>
              <a:gd name="connsiteX0" fmla="*/ 0 w 14632"/>
              <a:gd name="connsiteY0" fmla="*/ 4749 h 16363"/>
              <a:gd name="connsiteX1" fmla="*/ 5190 w 14632"/>
              <a:gd name="connsiteY1" fmla="*/ 1445 h 16363"/>
              <a:gd name="connsiteX2" fmla="*/ 14586 w 14632"/>
              <a:gd name="connsiteY2" fmla="*/ 0 h 16363"/>
              <a:gd name="connsiteX3" fmla="*/ 14632 w 14632"/>
              <a:gd name="connsiteY3" fmla="*/ 16363 h 16363"/>
              <a:gd name="connsiteX4" fmla="*/ 0 w 14632"/>
              <a:gd name="connsiteY4" fmla="*/ 4749 h 16363"/>
              <a:gd name="connsiteX0" fmla="*/ 0 w 14632"/>
              <a:gd name="connsiteY0" fmla="*/ 4749 h 16363"/>
              <a:gd name="connsiteX1" fmla="*/ 7415 w 14632"/>
              <a:gd name="connsiteY1" fmla="*/ 32 h 16363"/>
              <a:gd name="connsiteX2" fmla="*/ 14586 w 14632"/>
              <a:gd name="connsiteY2" fmla="*/ 0 h 16363"/>
              <a:gd name="connsiteX3" fmla="*/ 14632 w 14632"/>
              <a:gd name="connsiteY3" fmla="*/ 16363 h 16363"/>
              <a:gd name="connsiteX4" fmla="*/ 0 w 14632"/>
              <a:gd name="connsiteY4" fmla="*/ 4749 h 16363"/>
              <a:gd name="connsiteX0" fmla="*/ 0 w 14741"/>
              <a:gd name="connsiteY0" fmla="*/ 4692 h 16363"/>
              <a:gd name="connsiteX1" fmla="*/ 7524 w 14741"/>
              <a:gd name="connsiteY1" fmla="*/ 32 h 16363"/>
              <a:gd name="connsiteX2" fmla="*/ 14695 w 14741"/>
              <a:gd name="connsiteY2" fmla="*/ 0 h 16363"/>
              <a:gd name="connsiteX3" fmla="*/ 14741 w 14741"/>
              <a:gd name="connsiteY3" fmla="*/ 16363 h 16363"/>
              <a:gd name="connsiteX4" fmla="*/ 0 w 14741"/>
              <a:gd name="connsiteY4" fmla="*/ 4692 h 16363"/>
              <a:gd name="connsiteX0" fmla="*/ 0 w 14822"/>
              <a:gd name="connsiteY0" fmla="*/ 4692 h 16363"/>
              <a:gd name="connsiteX1" fmla="*/ 7605 w 14822"/>
              <a:gd name="connsiteY1" fmla="*/ 32 h 16363"/>
              <a:gd name="connsiteX2" fmla="*/ 14776 w 14822"/>
              <a:gd name="connsiteY2" fmla="*/ 0 h 16363"/>
              <a:gd name="connsiteX3" fmla="*/ 14822 w 14822"/>
              <a:gd name="connsiteY3" fmla="*/ 16363 h 16363"/>
              <a:gd name="connsiteX4" fmla="*/ 0 w 14822"/>
              <a:gd name="connsiteY4" fmla="*/ 4692 h 16363"/>
              <a:gd name="connsiteX0" fmla="*/ 0 w 14822"/>
              <a:gd name="connsiteY0" fmla="*/ 4692 h 16363"/>
              <a:gd name="connsiteX1" fmla="*/ 7605 w 14822"/>
              <a:gd name="connsiteY1" fmla="*/ 32 h 16363"/>
              <a:gd name="connsiteX2" fmla="*/ 14776 w 14822"/>
              <a:gd name="connsiteY2" fmla="*/ 0 h 16363"/>
              <a:gd name="connsiteX3" fmla="*/ 14822 w 14822"/>
              <a:gd name="connsiteY3" fmla="*/ 16363 h 16363"/>
              <a:gd name="connsiteX4" fmla="*/ 209 w 14822"/>
              <a:gd name="connsiteY4" fmla="*/ 4907 h 16363"/>
              <a:gd name="connsiteX5" fmla="*/ 0 w 14822"/>
              <a:gd name="connsiteY5" fmla="*/ 4692 h 16363"/>
              <a:gd name="connsiteX0" fmla="*/ 33 w 14855"/>
              <a:gd name="connsiteY0" fmla="*/ 4692 h 16363"/>
              <a:gd name="connsiteX1" fmla="*/ 7638 w 14855"/>
              <a:gd name="connsiteY1" fmla="*/ 32 h 16363"/>
              <a:gd name="connsiteX2" fmla="*/ 14809 w 14855"/>
              <a:gd name="connsiteY2" fmla="*/ 0 h 16363"/>
              <a:gd name="connsiteX3" fmla="*/ 14855 w 14855"/>
              <a:gd name="connsiteY3" fmla="*/ 16363 h 16363"/>
              <a:gd name="connsiteX4" fmla="*/ 242 w 14855"/>
              <a:gd name="connsiteY4" fmla="*/ 4907 h 16363"/>
              <a:gd name="connsiteX5" fmla="*/ 0 w 14855"/>
              <a:gd name="connsiteY5" fmla="*/ 11199 h 16363"/>
              <a:gd name="connsiteX6" fmla="*/ 33 w 14855"/>
              <a:gd name="connsiteY6" fmla="*/ 4692 h 16363"/>
              <a:gd name="connsiteX0" fmla="*/ 33 w 14855"/>
              <a:gd name="connsiteY0" fmla="*/ 4692 h 16363"/>
              <a:gd name="connsiteX1" fmla="*/ 7638 w 14855"/>
              <a:gd name="connsiteY1" fmla="*/ 32 h 16363"/>
              <a:gd name="connsiteX2" fmla="*/ 14809 w 14855"/>
              <a:gd name="connsiteY2" fmla="*/ 0 h 16363"/>
              <a:gd name="connsiteX3" fmla="*/ 14855 w 14855"/>
              <a:gd name="connsiteY3" fmla="*/ 16363 h 16363"/>
              <a:gd name="connsiteX4" fmla="*/ 182 w 14855"/>
              <a:gd name="connsiteY4" fmla="*/ 16004 h 16363"/>
              <a:gd name="connsiteX5" fmla="*/ 0 w 14855"/>
              <a:gd name="connsiteY5" fmla="*/ 11199 h 16363"/>
              <a:gd name="connsiteX6" fmla="*/ 33 w 14855"/>
              <a:gd name="connsiteY6" fmla="*/ 4692 h 16363"/>
              <a:gd name="connsiteX0" fmla="*/ 133 w 14855"/>
              <a:gd name="connsiteY0" fmla="*/ 127 h 16363"/>
              <a:gd name="connsiteX1" fmla="*/ 7638 w 14855"/>
              <a:gd name="connsiteY1" fmla="*/ 32 h 16363"/>
              <a:gd name="connsiteX2" fmla="*/ 14809 w 14855"/>
              <a:gd name="connsiteY2" fmla="*/ 0 h 16363"/>
              <a:gd name="connsiteX3" fmla="*/ 14855 w 14855"/>
              <a:gd name="connsiteY3" fmla="*/ 16363 h 16363"/>
              <a:gd name="connsiteX4" fmla="*/ 182 w 14855"/>
              <a:gd name="connsiteY4" fmla="*/ 16004 h 16363"/>
              <a:gd name="connsiteX5" fmla="*/ 0 w 14855"/>
              <a:gd name="connsiteY5" fmla="*/ 11199 h 16363"/>
              <a:gd name="connsiteX6" fmla="*/ 133 w 14855"/>
              <a:gd name="connsiteY6" fmla="*/ 127 h 16363"/>
              <a:gd name="connsiteX0" fmla="*/ 53 w 14775"/>
              <a:gd name="connsiteY0" fmla="*/ 127 h 16363"/>
              <a:gd name="connsiteX1" fmla="*/ 7558 w 14775"/>
              <a:gd name="connsiteY1" fmla="*/ 32 h 16363"/>
              <a:gd name="connsiteX2" fmla="*/ 14729 w 14775"/>
              <a:gd name="connsiteY2" fmla="*/ 0 h 16363"/>
              <a:gd name="connsiteX3" fmla="*/ 14775 w 14775"/>
              <a:gd name="connsiteY3" fmla="*/ 16363 h 16363"/>
              <a:gd name="connsiteX4" fmla="*/ 102 w 14775"/>
              <a:gd name="connsiteY4" fmla="*/ 16004 h 16363"/>
              <a:gd name="connsiteX5" fmla="*/ 0 w 14775"/>
              <a:gd name="connsiteY5" fmla="*/ 11031 h 16363"/>
              <a:gd name="connsiteX6" fmla="*/ 53 w 14775"/>
              <a:gd name="connsiteY6" fmla="*/ 127 h 16363"/>
              <a:gd name="connsiteX0" fmla="*/ 11 w 14733"/>
              <a:gd name="connsiteY0" fmla="*/ 127 h 16363"/>
              <a:gd name="connsiteX1" fmla="*/ 7516 w 14733"/>
              <a:gd name="connsiteY1" fmla="*/ 32 h 16363"/>
              <a:gd name="connsiteX2" fmla="*/ 14687 w 14733"/>
              <a:gd name="connsiteY2" fmla="*/ 0 h 16363"/>
              <a:gd name="connsiteX3" fmla="*/ 14733 w 14733"/>
              <a:gd name="connsiteY3" fmla="*/ 16363 h 16363"/>
              <a:gd name="connsiteX4" fmla="*/ 60 w 14733"/>
              <a:gd name="connsiteY4" fmla="*/ 16004 h 16363"/>
              <a:gd name="connsiteX5" fmla="*/ 38 w 14733"/>
              <a:gd name="connsiteY5" fmla="*/ 11073 h 16363"/>
              <a:gd name="connsiteX6" fmla="*/ 11 w 14733"/>
              <a:gd name="connsiteY6" fmla="*/ 127 h 16363"/>
              <a:gd name="connsiteX0" fmla="*/ 16 w 14738"/>
              <a:gd name="connsiteY0" fmla="*/ 127 h 16363"/>
              <a:gd name="connsiteX1" fmla="*/ 7521 w 14738"/>
              <a:gd name="connsiteY1" fmla="*/ 32 h 16363"/>
              <a:gd name="connsiteX2" fmla="*/ 14692 w 14738"/>
              <a:gd name="connsiteY2" fmla="*/ 0 h 16363"/>
              <a:gd name="connsiteX3" fmla="*/ 14738 w 14738"/>
              <a:gd name="connsiteY3" fmla="*/ 16363 h 16363"/>
              <a:gd name="connsiteX4" fmla="*/ 65 w 14738"/>
              <a:gd name="connsiteY4" fmla="*/ 16004 h 16363"/>
              <a:gd name="connsiteX5" fmla="*/ 43 w 14738"/>
              <a:gd name="connsiteY5" fmla="*/ 11073 h 16363"/>
              <a:gd name="connsiteX6" fmla="*/ 16 w 14738"/>
              <a:gd name="connsiteY6" fmla="*/ 127 h 16363"/>
              <a:gd name="connsiteX0" fmla="*/ 16 w 14738"/>
              <a:gd name="connsiteY0" fmla="*/ 95 h 16331"/>
              <a:gd name="connsiteX1" fmla="*/ 7521 w 14738"/>
              <a:gd name="connsiteY1" fmla="*/ 0 h 16331"/>
              <a:gd name="connsiteX2" fmla="*/ 14712 w 14738"/>
              <a:gd name="connsiteY2" fmla="*/ 10898 h 16331"/>
              <a:gd name="connsiteX3" fmla="*/ 14738 w 14738"/>
              <a:gd name="connsiteY3" fmla="*/ 16331 h 16331"/>
              <a:gd name="connsiteX4" fmla="*/ 65 w 14738"/>
              <a:gd name="connsiteY4" fmla="*/ 15972 h 16331"/>
              <a:gd name="connsiteX5" fmla="*/ 43 w 14738"/>
              <a:gd name="connsiteY5" fmla="*/ 11041 h 16331"/>
              <a:gd name="connsiteX6" fmla="*/ 16 w 14738"/>
              <a:gd name="connsiteY6" fmla="*/ 95 h 16331"/>
              <a:gd name="connsiteX0" fmla="*/ 7069 w 14696"/>
              <a:gd name="connsiteY0" fmla="*/ 11 h 16331"/>
              <a:gd name="connsiteX1" fmla="*/ 7479 w 14696"/>
              <a:gd name="connsiteY1" fmla="*/ 0 h 16331"/>
              <a:gd name="connsiteX2" fmla="*/ 14670 w 14696"/>
              <a:gd name="connsiteY2" fmla="*/ 10898 h 16331"/>
              <a:gd name="connsiteX3" fmla="*/ 14696 w 14696"/>
              <a:gd name="connsiteY3" fmla="*/ 16331 h 16331"/>
              <a:gd name="connsiteX4" fmla="*/ 23 w 14696"/>
              <a:gd name="connsiteY4" fmla="*/ 15972 h 16331"/>
              <a:gd name="connsiteX5" fmla="*/ 1 w 14696"/>
              <a:gd name="connsiteY5" fmla="*/ 11041 h 16331"/>
              <a:gd name="connsiteX6" fmla="*/ 7069 w 14696"/>
              <a:gd name="connsiteY6" fmla="*/ 11 h 16331"/>
              <a:gd name="connsiteX0" fmla="*/ 7069 w 14696"/>
              <a:gd name="connsiteY0" fmla="*/ 11 h 16331"/>
              <a:gd name="connsiteX1" fmla="*/ 7479 w 14696"/>
              <a:gd name="connsiteY1" fmla="*/ 0 h 16331"/>
              <a:gd name="connsiteX2" fmla="*/ 14670 w 14696"/>
              <a:gd name="connsiteY2" fmla="*/ 10898 h 16331"/>
              <a:gd name="connsiteX3" fmla="*/ 14696 w 14696"/>
              <a:gd name="connsiteY3" fmla="*/ 16331 h 16331"/>
              <a:gd name="connsiteX4" fmla="*/ 7882 w 14696"/>
              <a:gd name="connsiteY4" fmla="*/ 16140 h 16331"/>
              <a:gd name="connsiteX5" fmla="*/ 1 w 14696"/>
              <a:gd name="connsiteY5" fmla="*/ 11041 h 16331"/>
              <a:gd name="connsiteX6" fmla="*/ 7069 w 14696"/>
              <a:gd name="connsiteY6" fmla="*/ 11 h 16331"/>
              <a:gd name="connsiteX0" fmla="*/ 3 w 7630"/>
              <a:gd name="connsiteY0" fmla="*/ 11 h 16331"/>
              <a:gd name="connsiteX1" fmla="*/ 413 w 7630"/>
              <a:gd name="connsiteY1" fmla="*/ 0 h 16331"/>
              <a:gd name="connsiteX2" fmla="*/ 7604 w 7630"/>
              <a:gd name="connsiteY2" fmla="*/ 10898 h 16331"/>
              <a:gd name="connsiteX3" fmla="*/ 7630 w 7630"/>
              <a:gd name="connsiteY3" fmla="*/ 16331 h 16331"/>
              <a:gd name="connsiteX4" fmla="*/ 816 w 7630"/>
              <a:gd name="connsiteY4" fmla="*/ 16140 h 16331"/>
              <a:gd name="connsiteX5" fmla="*/ 432 w 7630"/>
              <a:gd name="connsiteY5" fmla="*/ 8528 h 16331"/>
              <a:gd name="connsiteX6" fmla="*/ 3 w 7630"/>
              <a:gd name="connsiteY6" fmla="*/ 11 h 16331"/>
              <a:gd name="connsiteX0" fmla="*/ 5 w 10001"/>
              <a:gd name="connsiteY0" fmla="*/ 7 h 10000"/>
              <a:gd name="connsiteX1" fmla="*/ 542 w 10001"/>
              <a:gd name="connsiteY1" fmla="*/ 0 h 10000"/>
              <a:gd name="connsiteX2" fmla="*/ 9967 w 10001"/>
              <a:gd name="connsiteY2" fmla="*/ 6673 h 10000"/>
              <a:gd name="connsiteX3" fmla="*/ 10001 w 10001"/>
              <a:gd name="connsiteY3" fmla="*/ 10000 h 10000"/>
              <a:gd name="connsiteX4" fmla="*/ 1070 w 10001"/>
              <a:gd name="connsiteY4" fmla="*/ 9883 h 10000"/>
              <a:gd name="connsiteX5" fmla="*/ 567 w 10001"/>
              <a:gd name="connsiteY5" fmla="*/ 5222 h 10000"/>
              <a:gd name="connsiteX6" fmla="*/ 5 w 10001"/>
              <a:gd name="connsiteY6" fmla="*/ 7 h 10000"/>
              <a:gd name="connsiteX0" fmla="*/ 0 w 9996"/>
              <a:gd name="connsiteY0" fmla="*/ 7 h 10000"/>
              <a:gd name="connsiteX1" fmla="*/ 537 w 9996"/>
              <a:gd name="connsiteY1" fmla="*/ 0 h 10000"/>
              <a:gd name="connsiteX2" fmla="*/ 9962 w 9996"/>
              <a:gd name="connsiteY2" fmla="*/ 6673 h 10000"/>
              <a:gd name="connsiteX3" fmla="*/ 9996 w 9996"/>
              <a:gd name="connsiteY3" fmla="*/ 10000 h 10000"/>
              <a:gd name="connsiteX4" fmla="*/ 1065 w 9996"/>
              <a:gd name="connsiteY4" fmla="*/ 9883 h 10000"/>
              <a:gd name="connsiteX5" fmla="*/ 562 w 9996"/>
              <a:gd name="connsiteY5" fmla="*/ 5222 h 10000"/>
              <a:gd name="connsiteX6" fmla="*/ 0 w 9996"/>
              <a:gd name="connsiteY6" fmla="*/ 7 h 10000"/>
              <a:gd name="connsiteX0" fmla="*/ 0 w 10000"/>
              <a:gd name="connsiteY0" fmla="*/ 7 h 10000"/>
              <a:gd name="connsiteX1" fmla="*/ 537 w 10000"/>
              <a:gd name="connsiteY1" fmla="*/ 0 h 10000"/>
              <a:gd name="connsiteX2" fmla="*/ 9966 w 10000"/>
              <a:gd name="connsiteY2" fmla="*/ 6673 h 10000"/>
              <a:gd name="connsiteX3" fmla="*/ 10000 w 10000"/>
              <a:gd name="connsiteY3" fmla="*/ 10000 h 10000"/>
              <a:gd name="connsiteX4" fmla="*/ 1095 w 10000"/>
              <a:gd name="connsiteY4" fmla="*/ 9932 h 10000"/>
              <a:gd name="connsiteX5" fmla="*/ 562 w 10000"/>
              <a:gd name="connsiteY5" fmla="*/ 5222 h 10000"/>
              <a:gd name="connsiteX6" fmla="*/ 0 w 10000"/>
              <a:gd name="connsiteY6" fmla="*/ 7 h 10000"/>
              <a:gd name="connsiteX0" fmla="*/ 0 w 10002"/>
              <a:gd name="connsiteY0" fmla="*/ 7 h 10000"/>
              <a:gd name="connsiteX1" fmla="*/ 537 w 10002"/>
              <a:gd name="connsiteY1" fmla="*/ 0 h 10000"/>
              <a:gd name="connsiteX2" fmla="*/ 9996 w 10002"/>
              <a:gd name="connsiteY2" fmla="*/ 6328 h 10000"/>
              <a:gd name="connsiteX3" fmla="*/ 10000 w 10002"/>
              <a:gd name="connsiteY3" fmla="*/ 10000 h 10000"/>
              <a:gd name="connsiteX4" fmla="*/ 1095 w 10002"/>
              <a:gd name="connsiteY4" fmla="*/ 9932 h 10000"/>
              <a:gd name="connsiteX5" fmla="*/ 562 w 10002"/>
              <a:gd name="connsiteY5" fmla="*/ 5222 h 10000"/>
              <a:gd name="connsiteX6" fmla="*/ 0 w 10002"/>
              <a:gd name="connsiteY6" fmla="*/ 7 h 10000"/>
              <a:gd name="connsiteX0" fmla="*/ 0 w 10002"/>
              <a:gd name="connsiteY0" fmla="*/ 7 h 10000"/>
              <a:gd name="connsiteX1" fmla="*/ 537 w 10002"/>
              <a:gd name="connsiteY1" fmla="*/ 0 h 10000"/>
              <a:gd name="connsiteX2" fmla="*/ 9996 w 10002"/>
              <a:gd name="connsiteY2" fmla="*/ 6328 h 10000"/>
              <a:gd name="connsiteX3" fmla="*/ 10000 w 10002"/>
              <a:gd name="connsiteY3" fmla="*/ 10000 h 10000"/>
              <a:gd name="connsiteX4" fmla="*/ 1130 w 10002"/>
              <a:gd name="connsiteY4" fmla="*/ 9961 h 10000"/>
              <a:gd name="connsiteX5" fmla="*/ 562 w 10002"/>
              <a:gd name="connsiteY5" fmla="*/ 5222 h 10000"/>
              <a:gd name="connsiteX6" fmla="*/ 0 w 10002"/>
              <a:gd name="connsiteY6" fmla="*/ 7 h 10000"/>
              <a:gd name="connsiteX0" fmla="*/ 0 w 10000"/>
              <a:gd name="connsiteY0" fmla="*/ 7 h 10000"/>
              <a:gd name="connsiteX1" fmla="*/ 537 w 10000"/>
              <a:gd name="connsiteY1" fmla="*/ 0 h 10000"/>
              <a:gd name="connsiteX2" fmla="*/ 9978 w 10000"/>
              <a:gd name="connsiteY2" fmla="*/ 5178 h 10000"/>
              <a:gd name="connsiteX3" fmla="*/ 10000 w 10000"/>
              <a:gd name="connsiteY3" fmla="*/ 10000 h 10000"/>
              <a:gd name="connsiteX4" fmla="*/ 1130 w 10000"/>
              <a:gd name="connsiteY4" fmla="*/ 9961 h 10000"/>
              <a:gd name="connsiteX5" fmla="*/ 562 w 10000"/>
              <a:gd name="connsiteY5" fmla="*/ 5222 h 10000"/>
              <a:gd name="connsiteX6" fmla="*/ 0 w 10000"/>
              <a:gd name="connsiteY6" fmla="*/ 7 h 10000"/>
              <a:gd name="connsiteX0" fmla="*/ 0 w 10000"/>
              <a:gd name="connsiteY0" fmla="*/ 65 h 10058"/>
              <a:gd name="connsiteX1" fmla="*/ 1118 w 10000"/>
              <a:gd name="connsiteY1" fmla="*/ 0 h 10058"/>
              <a:gd name="connsiteX2" fmla="*/ 9978 w 10000"/>
              <a:gd name="connsiteY2" fmla="*/ 5236 h 10058"/>
              <a:gd name="connsiteX3" fmla="*/ 10000 w 10000"/>
              <a:gd name="connsiteY3" fmla="*/ 10058 h 10058"/>
              <a:gd name="connsiteX4" fmla="*/ 1130 w 10000"/>
              <a:gd name="connsiteY4" fmla="*/ 10019 h 10058"/>
              <a:gd name="connsiteX5" fmla="*/ 562 w 10000"/>
              <a:gd name="connsiteY5" fmla="*/ 5280 h 10058"/>
              <a:gd name="connsiteX6" fmla="*/ 0 w 10000"/>
              <a:gd name="connsiteY6" fmla="*/ 65 h 10058"/>
              <a:gd name="connsiteX0" fmla="*/ 0 w 9982"/>
              <a:gd name="connsiteY0" fmla="*/ 36 h 10058"/>
              <a:gd name="connsiteX1" fmla="*/ 1100 w 9982"/>
              <a:gd name="connsiteY1" fmla="*/ 0 h 10058"/>
              <a:gd name="connsiteX2" fmla="*/ 9960 w 9982"/>
              <a:gd name="connsiteY2" fmla="*/ 5236 h 10058"/>
              <a:gd name="connsiteX3" fmla="*/ 9982 w 9982"/>
              <a:gd name="connsiteY3" fmla="*/ 10058 h 10058"/>
              <a:gd name="connsiteX4" fmla="*/ 1112 w 9982"/>
              <a:gd name="connsiteY4" fmla="*/ 10019 h 10058"/>
              <a:gd name="connsiteX5" fmla="*/ 544 w 9982"/>
              <a:gd name="connsiteY5" fmla="*/ 5280 h 10058"/>
              <a:gd name="connsiteX6" fmla="*/ 0 w 9982"/>
              <a:gd name="connsiteY6" fmla="*/ 36 h 10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982" h="10058">
                <a:moveTo>
                  <a:pt x="0" y="36"/>
                </a:moveTo>
                <a:lnTo>
                  <a:pt x="1100" y="0"/>
                </a:lnTo>
                <a:lnTo>
                  <a:pt x="9960" y="5236"/>
                </a:lnTo>
                <a:cubicBezTo>
                  <a:pt x="9980" y="8576"/>
                  <a:pt x="9962" y="6718"/>
                  <a:pt x="9982" y="10058"/>
                </a:cubicBezTo>
                <a:lnTo>
                  <a:pt x="1112" y="10019"/>
                </a:lnTo>
                <a:cubicBezTo>
                  <a:pt x="1077" y="10012"/>
                  <a:pt x="580" y="5287"/>
                  <a:pt x="544" y="5280"/>
                </a:cubicBezTo>
                <a:cubicBezTo>
                  <a:pt x="365" y="3046"/>
                  <a:pt x="179" y="2373"/>
                  <a:pt x="0" y="36"/>
                </a:cubicBezTo>
                <a:close/>
              </a:path>
            </a:pathLst>
          </a:cu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제목 1"/>
          <p:cNvSpPr>
            <a:spLocks noGrp="1"/>
          </p:cNvSpPr>
          <p:nvPr>
            <p:ph type="title"/>
          </p:nvPr>
        </p:nvSpPr>
        <p:spPr>
          <a:xfrm>
            <a:off x="395536" y="111812"/>
            <a:ext cx="7661196" cy="796908"/>
          </a:xfrm>
        </p:spPr>
        <p:txBody>
          <a:bodyPr>
            <a:normAutofit/>
          </a:bodyPr>
          <a:lstStyle/>
          <a:p>
            <a:r>
              <a:rPr lang="en-US" altLang="en-US" sz="3200" dirty="0" smtClean="0">
                <a:solidFill>
                  <a:schemeClr val="tx1"/>
                </a:solidFill>
              </a:rPr>
              <a:t>ROUTES &amp; METHODS OF FEEDING</a:t>
            </a:r>
            <a:endParaRPr lang="ko-KR" altLang="en-US" sz="3200" dirty="0">
              <a:solidFill>
                <a:schemeClr val="tx1"/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91794" y="1196752"/>
            <a:ext cx="22919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latin typeface="+mj-lt"/>
              </a:rPr>
              <a:t>Complications</a:t>
            </a:r>
          </a:p>
        </p:txBody>
      </p:sp>
    </p:spTree>
    <p:extLst>
      <p:ext uri="{BB962C8B-B14F-4D97-AF65-F5344CB8AC3E}">
        <p14:creationId xmlns:p14="http://schemas.microsoft.com/office/powerpoint/2010/main" val="3915094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251520" y="1931690"/>
            <a:ext cx="8748464" cy="4881686"/>
          </a:xfrm>
        </p:spPr>
        <p:txBody>
          <a:bodyPr>
            <a:normAutofit lnSpcReduction="10000"/>
          </a:bodyPr>
          <a:lstStyle/>
          <a:p>
            <a:r>
              <a:rPr lang="en-US" sz="2800" i="0" dirty="0" smtClean="0">
                <a:solidFill>
                  <a:schemeClr val="tx1"/>
                </a:solidFill>
              </a:rPr>
              <a:t>First two weeks</a:t>
            </a:r>
          </a:p>
          <a:p>
            <a:pPr>
              <a:lnSpc>
                <a:spcPct val="150000"/>
              </a:lnSpc>
            </a:pPr>
            <a:r>
              <a:rPr lang="en-US" sz="2800" b="1" i="0" dirty="0" smtClean="0">
                <a:solidFill>
                  <a:schemeClr val="tx1"/>
                </a:solidFill>
              </a:rPr>
              <a:t>• </a:t>
            </a:r>
            <a:r>
              <a:rPr lang="en-US" sz="2400" b="1" i="0" dirty="0" smtClean="0">
                <a:solidFill>
                  <a:schemeClr val="tx1"/>
                </a:solidFill>
              </a:rPr>
              <a:t>Mechanical </a:t>
            </a:r>
          </a:p>
          <a:p>
            <a:pPr lvl="1">
              <a:lnSpc>
                <a:spcPct val="150000"/>
              </a:lnSpc>
            </a:pPr>
            <a:r>
              <a:rPr lang="en-US" sz="2400" i="0" dirty="0" smtClean="0">
                <a:solidFill>
                  <a:schemeClr val="tx1"/>
                </a:solidFill>
              </a:rPr>
              <a:t>Catheter displacement, catheter thrombosis, </a:t>
            </a:r>
          </a:p>
          <a:p>
            <a:pPr lvl="1">
              <a:lnSpc>
                <a:spcPct val="150000"/>
              </a:lnSpc>
            </a:pPr>
            <a:r>
              <a:rPr lang="en-US" sz="2400" i="0" dirty="0" smtClean="0">
                <a:solidFill>
                  <a:schemeClr val="tx1"/>
                </a:solidFill>
              </a:rPr>
              <a:t>Catheter occlusion</a:t>
            </a:r>
          </a:p>
          <a:p>
            <a:pPr>
              <a:lnSpc>
                <a:spcPct val="150000"/>
              </a:lnSpc>
            </a:pPr>
            <a:r>
              <a:rPr lang="en-US" sz="2400" i="0" dirty="0" smtClean="0">
                <a:solidFill>
                  <a:schemeClr val="tx1"/>
                </a:solidFill>
              </a:rPr>
              <a:t>• </a:t>
            </a:r>
            <a:r>
              <a:rPr lang="en-US" sz="2400" b="1" i="0" dirty="0" smtClean="0">
                <a:solidFill>
                  <a:schemeClr val="tx1"/>
                </a:solidFill>
              </a:rPr>
              <a:t>Metabolic</a:t>
            </a:r>
          </a:p>
          <a:p>
            <a:pPr lvl="1">
              <a:lnSpc>
                <a:spcPct val="150000"/>
              </a:lnSpc>
            </a:pPr>
            <a:r>
              <a:rPr lang="en-US" sz="2400" i="0" dirty="0" smtClean="0">
                <a:solidFill>
                  <a:schemeClr val="tx1"/>
                </a:solidFill>
              </a:rPr>
              <a:t>hyperglycemia coma, acid base Imbalance, electrolyte imbalance</a:t>
            </a:r>
          </a:p>
          <a:p>
            <a:pPr>
              <a:lnSpc>
                <a:spcPct val="150000"/>
              </a:lnSpc>
            </a:pPr>
            <a:r>
              <a:rPr lang="en-US" sz="2400" i="0" dirty="0" smtClean="0">
                <a:solidFill>
                  <a:schemeClr val="tx1"/>
                </a:solidFill>
              </a:rPr>
              <a:t>• </a:t>
            </a:r>
            <a:r>
              <a:rPr lang="en-US" sz="2400" b="1" i="0" dirty="0" smtClean="0">
                <a:solidFill>
                  <a:schemeClr val="tx1"/>
                </a:solidFill>
              </a:rPr>
              <a:t>Infection</a:t>
            </a:r>
          </a:p>
          <a:p>
            <a:pPr lvl="1">
              <a:lnSpc>
                <a:spcPct val="150000"/>
              </a:lnSpc>
            </a:pPr>
            <a:r>
              <a:rPr lang="en-US" sz="2400" i="0" dirty="0" smtClean="0">
                <a:solidFill>
                  <a:schemeClr val="tx1"/>
                </a:solidFill>
              </a:rPr>
              <a:t>catheter site infection</a:t>
            </a:r>
            <a:endParaRPr lang="en-US" sz="2400" i="0" dirty="0">
              <a:solidFill>
                <a:schemeClr val="tx1"/>
              </a:solidFill>
            </a:endParaRPr>
          </a:p>
        </p:txBody>
      </p:sp>
      <p:sp>
        <p:nvSpPr>
          <p:cNvPr id="4" name="제목 1"/>
          <p:cNvSpPr>
            <a:spLocks noGrp="1"/>
          </p:cNvSpPr>
          <p:nvPr>
            <p:ph type="title"/>
          </p:nvPr>
        </p:nvSpPr>
        <p:spPr>
          <a:xfrm>
            <a:off x="395536" y="111812"/>
            <a:ext cx="7661196" cy="796908"/>
          </a:xfrm>
        </p:spPr>
        <p:txBody>
          <a:bodyPr>
            <a:normAutofit/>
          </a:bodyPr>
          <a:lstStyle/>
          <a:p>
            <a:r>
              <a:rPr lang="en-US" altLang="en-US" sz="3200" dirty="0" smtClean="0">
                <a:solidFill>
                  <a:schemeClr val="tx1"/>
                </a:solidFill>
              </a:rPr>
              <a:t>ROUTES &amp; METHODS OF FEEDING</a:t>
            </a:r>
            <a:endParaRPr lang="ko-KR" altLang="en-US" sz="3200" dirty="0">
              <a:solidFill>
                <a:schemeClr val="tx1"/>
              </a:solidFill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191794" y="1196752"/>
            <a:ext cx="22919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latin typeface="+mj-lt"/>
              </a:rPr>
              <a:t>Complications</a:t>
            </a:r>
          </a:p>
        </p:txBody>
      </p:sp>
    </p:spTree>
    <p:extLst>
      <p:ext uri="{BB962C8B-B14F-4D97-AF65-F5344CB8AC3E}">
        <p14:creationId xmlns:p14="http://schemas.microsoft.com/office/powerpoint/2010/main" val="3892397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72008" y="1844824"/>
            <a:ext cx="8964488" cy="4305622"/>
          </a:xfrm>
        </p:spPr>
        <p:txBody>
          <a:bodyPr>
            <a:normAutofit/>
          </a:bodyPr>
          <a:lstStyle/>
          <a:p>
            <a:r>
              <a:rPr lang="en-US" altLang="en-US" sz="2800" i="0" dirty="0" smtClean="0">
                <a:solidFill>
                  <a:schemeClr val="tx1"/>
                </a:solidFill>
              </a:rPr>
              <a:t>1 – 2 months</a:t>
            </a:r>
          </a:p>
          <a:p>
            <a:r>
              <a:rPr lang="en-US" altLang="en-US" sz="2400" i="0" dirty="0" smtClean="0">
                <a:solidFill>
                  <a:schemeClr val="tx1"/>
                </a:solidFill>
              </a:rPr>
              <a:t>• </a:t>
            </a:r>
            <a:r>
              <a:rPr lang="en-US" altLang="en-US" sz="2400" b="1" i="0" dirty="0" smtClean="0">
                <a:solidFill>
                  <a:schemeClr val="tx1"/>
                </a:solidFill>
              </a:rPr>
              <a:t>Mechanical</a:t>
            </a:r>
          </a:p>
          <a:p>
            <a:pPr lvl="1"/>
            <a:r>
              <a:rPr lang="en-US" altLang="en-US" sz="2400" i="0" dirty="0" smtClean="0">
                <a:solidFill>
                  <a:schemeClr val="tx1"/>
                </a:solidFill>
              </a:rPr>
              <a:t>Tear of catheter, catheter thrombosis, blood loss, </a:t>
            </a:r>
          </a:p>
          <a:p>
            <a:pPr lvl="1"/>
            <a:r>
              <a:rPr lang="en-US" altLang="en-US" sz="2400" i="0" dirty="0" smtClean="0">
                <a:solidFill>
                  <a:schemeClr val="tx1"/>
                </a:solidFill>
              </a:rPr>
              <a:t>Air embolism</a:t>
            </a:r>
          </a:p>
          <a:p>
            <a:r>
              <a:rPr lang="en-US" altLang="en-US" sz="2400" i="0" dirty="0" smtClean="0">
                <a:solidFill>
                  <a:schemeClr val="tx1"/>
                </a:solidFill>
              </a:rPr>
              <a:t>• </a:t>
            </a:r>
            <a:r>
              <a:rPr lang="en-US" altLang="en-US" sz="2400" b="1" i="0" dirty="0" smtClean="0">
                <a:solidFill>
                  <a:schemeClr val="tx1"/>
                </a:solidFill>
              </a:rPr>
              <a:t>Metabolic</a:t>
            </a:r>
          </a:p>
          <a:p>
            <a:pPr lvl="1"/>
            <a:r>
              <a:rPr lang="en-US" altLang="en-US" sz="2400" i="0" dirty="0" smtClean="0">
                <a:solidFill>
                  <a:schemeClr val="tx1"/>
                </a:solidFill>
              </a:rPr>
              <a:t>Essential fatty acid deficiency, vitamin or trace element </a:t>
            </a:r>
            <a:r>
              <a:rPr lang="en-US" altLang="en-US" sz="2400" i="0" dirty="0" smtClean="0">
                <a:solidFill>
                  <a:schemeClr val="tx1"/>
                </a:solidFill>
              </a:rPr>
              <a:t>Deficiency</a:t>
            </a:r>
            <a:endParaRPr lang="en-US" altLang="en-US" sz="2400" i="0" dirty="0" smtClean="0">
              <a:solidFill>
                <a:schemeClr val="tx1"/>
              </a:solidFill>
            </a:endParaRPr>
          </a:p>
          <a:p>
            <a:pPr lvl="1"/>
            <a:r>
              <a:rPr lang="en-US" altLang="en-US" sz="2400" i="0" dirty="0" smtClean="0">
                <a:solidFill>
                  <a:schemeClr val="tx1"/>
                </a:solidFill>
              </a:rPr>
              <a:t>Metabolic Bone disease, liver </a:t>
            </a:r>
            <a:r>
              <a:rPr lang="en-US" altLang="en-US" sz="2400" i="0" dirty="0" smtClean="0">
                <a:solidFill>
                  <a:schemeClr val="tx1"/>
                </a:solidFill>
              </a:rPr>
              <a:t>diseases, GBS</a:t>
            </a:r>
            <a:endParaRPr lang="en-US" altLang="en-US" sz="2400" i="0" dirty="0" smtClean="0">
              <a:solidFill>
                <a:schemeClr val="tx1"/>
              </a:solidFill>
            </a:endParaRPr>
          </a:p>
          <a:p>
            <a:r>
              <a:rPr lang="en-US" altLang="en-US" sz="2400" i="0" dirty="0" smtClean="0">
                <a:solidFill>
                  <a:schemeClr val="tx1"/>
                </a:solidFill>
              </a:rPr>
              <a:t>• </a:t>
            </a:r>
            <a:r>
              <a:rPr lang="en-US" altLang="en-US" sz="2400" b="1" i="0" dirty="0" smtClean="0">
                <a:solidFill>
                  <a:schemeClr val="tx1"/>
                </a:solidFill>
              </a:rPr>
              <a:t>Infection</a:t>
            </a:r>
          </a:p>
          <a:p>
            <a:pPr lvl="1"/>
            <a:r>
              <a:rPr lang="en-US" altLang="en-US" sz="2400" i="0" dirty="0" smtClean="0">
                <a:solidFill>
                  <a:schemeClr val="tx1"/>
                </a:solidFill>
              </a:rPr>
              <a:t>Tunnel infection, sepsis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4" name="제목 1"/>
          <p:cNvSpPr>
            <a:spLocks noGrp="1"/>
          </p:cNvSpPr>
          <p:nvPr>
            <p:ph type="title"/>
          </p:nvPr>
        </p:nvSpPr>
        <p:spPr>
          <a:xfrm>
            <a:off x="395536" y="111812"/>
            <a:ext cx="7661196" cy="796908"/>
          </a:xfrm>
        </p:spPr>
        <p:txBody>
          <a:bodyPr>
            <a:normAutofit/>
          </a:bodyPr>
          <a:lstStyle/>
          <a:p>
            <a:r>
              <a:rPr lang="en-US" altLang="en-US" sz="3200" dirty="0" smtClean="0">
                <a:solidFill>
                  <a:schemeClr val="tx1"/>
                </a:solidFill>
              </a:rPr>
              <a:t>ROUTES &amp; METHODS OF FEEDING</a:t>
            </a:r>
            <a:endParaRPr lang="ko-KR" altLang="en-US" sz="3200" dirty="0">
              <a:solidFill>
                <a:schemeClr val="tx1"/>
              </a:solidFill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191794" y="1196752"/>
            <a:ext cx="22919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latin typeface="+mj-lt"/>
              </a:rPr>
              <a:t>Complications</a:t>
            </a:r>
          </a:p>
        </p:txBody>
      </p:sp>
    </p:spTree>
    <p:extLst>
      <p:ext uri="{BB962C8B-B14F-4D97-AF65-F5344CB8AC3E}">
        <p14:creationId xmlns:p14="http://schemas.microsoft.com/office/powerpoint/2010/main" val="523323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251520" y="1196752"/>
            <a:ext cx="7848872" cy="4680520"/>
          </a:xfrm>
        </p:spPr>
        <p:txBody>
          <a:bodyPr>
            <a:noAutofit/>
          </a:bodyPr>
          <a:lstStyle/>
          <a:p>
            <a:pPr>
              <a:lnSpc>
                <a:spcPct val="160000"/>
              </a:lnSpc>
              <a:buFont typeface="Arial" pitchFamily="34" charset="0"/>
              <a:buChar char="•"/>
            </a:pPr>
            <a:r>
              <a:rPr lang="en-US" altLang="en-US" sz="2400" i="0" dirty="0" smtClean="0">
                <a:solidFill>
                  <a:schemeClr val="tx1"/>
                </a:solidFill>
              </a:rPr>
              <a:t>Metabolic </a:t>
            </a:r>
            <a:r>
              <a:rPr lang="en-US" altLang="en-US" sz="2400" i="0" dirty="0">
                <a:solidFill>
                  <a:schemeClr val="tx1"/>
                </a:solidFill>
              </a:rPr>
              <a:t>complication </a:t>
            </a:r>
            <a:r>
              <a:rPr lang="en-US" altLang="en-US" sz="2400" i="0" dirty="0" smtClean="0">
                <a:solidFill>
                  <a:schemeClr val="tx1"/>
                </a:solidFill>
              </a:rPr>
              <a:t>in </a:t>
            </a:r>
            <a:r>
              <a:rPr lang="en-US" altLang="en-US" sz="2400" i="0" dirty="0">
                <a:solidFill>
                  <a:schemeClr val="tx1"/>
                </a:solidFill>
              </a:rPr>
              <a:t>severely malnourished patients</a:t>
            </a:r>
          </a:p>
          <a:p>
            <a:pPr>
              <a:lnSpc>
                <a:spcPct val="160000"/>
              </a:lnSpc>
              <a:buFont typeface="Arial" pitchFamily="34" charset="0"/>
              <a:buChar char="•"/>
            </a:pPr>
            <a:r>
              <a:rPr lang="en-US" altLang="en-US" sz="2400" i="0" dirty="0" smtClean="0">
                <a:solidFill>
                  <a:schemeClr val="tx1"/>
                </a:solidFill>
              </a:rPr>
              <a:t>Potentially </a:t>
            </a:r>
            <a:r>
              <a:rPr lang="en-US" altLang="en-US" sz="2400" i="0" dirty="0">
                <a:solidFill>
                  <a:schemeClr val="tx1"/>
                </a:solidFill>
              </a:rPr>
              <a:t>fatal </a:t>
            </a:r>
            <a:r>
              <a:rPr lang="en-US" altLang="en-US" sz="2400" i="0" dirty="0" smtClean="0">
                <a:solidFill>
                  <a:schemeClr val="tx1"/>
                </a:solidFill>
              </a:rPr>
              <a:t>condition, may </a:t>
            </a:r>
            <a:r>
              <a:rPr lang="en-US" altLang="en-US" sz="2400" i="0" dirty="0">
                <a:solidFill>
                  <a:schemeClr val="tx1"/>
                </a:solidFill>
              </a:rPr>
              <a:t>be successfully </a:t>
            </a:r>
            <a:r>
              <a:rPr lang="en-US" altLang="en-US" sz="2400" i="0" dirty="0" smtClean="0">
                <a:solidFill>
                  <a:schemeClr val="tx1"/>
                </a:solidFill>
              </a:rPr>
              <a:t>managed if </a:t>
            </a:r>
            <a:r>
              <a:rPr lang="en-US" altLang="en-US" sz="2400" i="0" dirty="0">
                <a:solidFill>
                  <a:schemeClr val="tx1"/>
                </a:solidFill>
              </a:rPr>
              <a:t>detected </a:t>
            </a:r>
            <a:r>
              <a:rPr lang="en-US" altLang="en-US" sz="2400" i="0" dirty="0" smtClean="0">
                <a:solidFill>
                  <a:schemeClr val="tx1"/>
                </a:solidFill>
              </a:rPr>
              <a:t>early.</a:t>
            </a:r>
          </a:p>
          <a:p>
            <a:pPr>
              <a:buFont typeface="Arial" pitchFamily="34" charset="0"/>
              <a:buChar char="•"/>
            </a:pPr>
            <a:r>
              <a:rPr lang="en-US" altLang="en-US" sz="2400" i="0" dirty="0" smtClean="0">
                <a:solidFill>
                  <a:schemeClr val="tx1"/>
                </a:solidFill>
              </a:rPr>
              <a:t>Hypophosphatemia, Hyperglycemia</a:t>
            </a:r>
            <a:endParaRPr lang="en-US" altLang="en-US" sz="2400" i="0" dirty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altLang="en-US" sz="2400" i="0" dirty="0" smtClean="0">
                <a:solidFill>
                  <a:schemeClr val="tx1"/>
                </a:solidFill>
              </a:rPr>
              <a:t>Fluid </a:t>
            </a:r>
            <a:r>
              <a:rPr lang="en-US" altLang="en-US" sz="2400" i="0" dirty="0">
                <a:solidFill>
                  <a:schemeClr val="tx1"/>
                </a:solidFill>
              </a:rPr>
              <a:t>retention</a:t>
            </a:r>
          </a:p>
          <a:p>
            <a:pPr>
              <a:buFont typeface="Arial" pitchFamily="34" charset="0"/>
              <a:buChar char="•"/>
            </a:pPr>
            <a:r>
              <a:rPr lang="en-US" altLang="en-US" sz="2400" i="0" dirty="0" smtClean="0">
                <a:solidFill>
                  <a:schemeClr val="tx1"/>
                </a:solidFill>
              </a:rPr>
              <a:t>ECG </a:t>
            </a:r>
            <a:r>
              <a:rPr lang="en-US" altLang="en-US" sz="2400" i="0" dirty="0">
                <a:solidFill>
                  <a:schemeClr val="tx1"/>
                </a:solidFill>
              </a:rPr>
              <a:t>changes, hypotension, arrhythmia, </a:t>
            </a:r>
            <a:r>
              <a:rPr lang="en-US" altLang="en-US" sz="2400" i="0" dirty="0" smtClean="0">
                <a:solidFill>
                  <a:schemeClr val="tx1"/>
                </a:solidFill>
              </a:rPr>
              <a:t>cardiac arrest</a:t>
            </a:r>
            <a:endParaRPr lang="en-US" altLang="en-US" sz="2400" i="0" dirty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altLang="en-US" sz="2400" i="0" dirty="0" smtClean="0">
                <a:solidFill>
                  <a:schemeClr val="tx1"/>
                </a:solidFill>
              </a:rPr>
              <a:t>Weakness</a:t>
            </a:r>
            <a:r>
              <a:rPr lang="en-US" altLang="en-US" sz="2400" i="0" dirty="0">
                <a:solidFill>
                  <a:schemeClr val="tx1"/>
                </a:solidFill>
              </a:rPr>
              <a:t>, paralysis</a:t>
            </a:r>
          </a:p>
          <a:p>
            <a:pPr>
              <a:buFont typeface="Arial" pitchFamily="34" charset="0"/>
              <a:buChar char="•"/>
            </a:pPr>
            <a:r>
              <a:rPr lang="en-US" altLang="en-US" sz="2400" i="0" dirty="0" smtClean="0">
                <a:solidFill>
                  <a:schemeClr val="tx1"/>
                </a:solidFill>
              </a:rPr>
              <a:t>Respiratory </a:t>
            </a:r>
            <a:r>
              <a:rPr lang="en-US" altLang="en-US" sz="2400" i="0" dirty="0">
                <a:solidFill>
                  <a:schemeClr val="tx1"/>
                </a:solidFill>
              </a:rPr>
              <a:t>depression</a:t>
            </a:r>
          </a:p>
          <a:p>
            <a:pPr>
              <a:buFont typeface="Arial" pitchFamily="34" charset="0"/>
              <a:buChar char="•"/>
            </a:pPr>
            <a:r>
              <a:rPr lang="en-US" altLang="en-US" sz="2400" i="0" dirty="0" smtClean="0">
                <a:solidFill>
                  <a:schemeClr val="tx1"/>
                </a:solidFill>
              </a:rPr>
              <a:t>Ketoacidosis </a:t>
            </a:r>
            <a:r>
              <a:rPr lang="en-US" altLang="en-US" sz="2400" i="0" dirty="0">
                <a:solidFill>
                  <a:schemeClr val="tx1"/>
                </a:solidFill>
              </a:rPr>
              <a:t>/ metabolic </a:t>
            </a:r>
            <a:r>
              <a:rPr lang="en-US" altLang="en-US" sz="2400" i="0" dirty="0" smtClean="0">
                <a:solidFill>
                  <a:schemeClr val="tx1"/>
                </a:solidFill>
              </a:rPr>
              <a:t>acidosis</a:t>
            </a: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chemeClr val="tx1"/>
                </a:solidFill>
              </a:rPr>
              <a:t>REFEEDING </a:t>
            </a:r>
            <a:r>
              <a:rPr lang="en-US" sz="3600" dirty="0" smtClean="0">
                <a:solidFill>
                  <a:schemeClr val="tx1"/>
                </a:solidFill>
              </a:rPr>
              <a:t>SYNDROME</a:t>
            </a:r>
            <a:endParaRPr lang="en-US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8369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ذو زاوية واحدة مخدوشة 3"/>
          <p:cNvSpPr/>
          <p:nvPr/>
        </p:nvSpPr>
        <p:spPr>
          <a:xfrm flipH="1" flipV="1">
            <a:off x="0" y="1052736"/>
            <a:ext cx="9144000" cy="5805264"/>
          </a:xfrm>
          <a:custGeom>
            <a:avLst/>
            <a:gdLst>
              <a:gd name="connsiteX0" fmla="*/ 0 w 9144000"/>
              <a:gd name="connsiteY0" fmla="*/ 0 h 5805264"/>
              <a:gd name="connsiteX1" fmla="*/ 7155349 w 9144000"/>
              <a:gd name="connsiteY1" fmla="*/ 0 h 5805264"/>
              <a:gd name="connsiteX2" fmla="*/ 9144000 w 9144000"/>
              <a:gd name="connsiteY2" fmla="*/ 1988651 h 5805264"/>
              <a:gd name="connsiteX3" fmla="*/ 9144000 w 9144000"/>
              <a:gd name="connsiteY3" fmla="*/ 5805264 h 5805264"/>
              <a:gd name="connsiteX4" fmla="*/ 0 w 9144000"/>
              <a:gd name="connsiteY4" fmla="*/ 5805264 h 5805264"/>
              <a:gd name="connsiteX5" fmla="*/ 0 w 9144000"/>
              <a:gd name="connsiteY5" fmla="*/ 0 h 5805264"/>
              <a:gd name="connsiteX0" fmla="*/ 0 w 9159240"/>
              <a:gd name="connsiteY0" fmla="*/ 0 h 5805264"/>
              <a:gd name="connsiteX1" fmla="*/ 7155349 w 9159240"/>
              <a:gd name="connsiteY1" fmla="*/ 0 h 5805264"/>
              <a:gd name="connsiteX2" fmla="*/ 9159240 w 9159240"/>
              <a:gd name="connsiteY2" fmla="*/ 678011 h 5805264"/>
              <a:gd name="connsiteX3" fmla="*/ 9144000 w 9159240"/>
              <a:gd name="connsiteY3" fmla="*/ 5805264 h 5805264"/>
              <a:gd name="connsiteX4" fmla="*/ 0 w 9159240"/>
              <a:gd name="connsiteY4" fmla="*/ 5805264 h 5805264"/>
              <a:gd name="connsiteX5" fmla="*/ 0 w 9159240"/>
              <a:gd name="connsiteY5" fmla="*/ 0 h 5805264"/>
              <a:gd name="connsiteX0" fmla="*/ 0 w 9159240"/>
              <a:gd name="connsiteY0" fmla="*/ 0 h 5805264"/>
              <a:gd name="connsiteX1" fmla="*/ 7231549 w 9159240"/>
              <a:gd name="connsiteY1" fmla="*/ 0 h 5805264"/>
              <a:gd name="connsiteX2" fmla="*/ 9159240 w 9159240"/>
              <a:gd name="connsiteY2" fmla="*/ 678011 h 5805264"/>
              <a:gd name="connsiteX3" fmla="*/ 9144000 w 9159240"/>
              <a:gd name="connsiteY3" fmla="*/ 5805264 h 5805264"/>
              <a:gd name="connsiteX4" fmla="*/ 0 w 9159240"/>
              <a:gd name="connsiteY4" fmla="*/ 5805264 h 5805264"/>
              <a:gd name="connsiteX5" fmla="*/ 0 w 9159240"/>
              <a:gd name="connsiteY5" fmla="*/ 0 h 5805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9240" h="5805264">
                <a:moveTo>
                  <a:pt x="0" y="0"/>
                </a:moveTo>
                <a:lnTo>
                  <a:pt x="7231549" y="0"/>
                </a:lnTo>
                <a:lnTo>
                  <a:pt x="9159240" y="678011"/>
                </a:lnTo>
                <a:lnTo>
                  <a:pt x="9144000" y="5805264"/>
                </a:lnTo>
                <a:lnTo>
                  <a:pt x="0" y="5805264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مستطيل 4"/>
          <p:cNvSpPr/>
          <p:nvPr/>
        </p:nvSpPr>
        <p:spPr>
          <a:xfrm>
            <a:off x="395536" y="2534046"/>
            <a:ext cx="8352928" cy="1200329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3600" dirty="0" smtClean="0">
                <a:solidFill>
                  <a:schemeClr val="tx2"/>
                </a:solidFill>
                <a:latin typeface="+mj-lt"/>
              </a:rPr>
              <a:t>Malnutrition has high risk of complications  plus mortality</a:t>
            </a:r>
            <a:endParaRPr lang="en-US" sz="3600" dirty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20187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179512" y="1283618"/>
            <a:ext cx="8856984" cy="4881686"/>
          </a:xfrm>
        </p:spPr>
        <p:txBody>
          <a:bodyPr>
            <a:normAutofit/>
          </a:bodyPr>
          <a:lstStyle/>
          <a:p>
            <a:pPr>
              <a:lnSpc>
                <a:spcPct val="160000"/>
              </a:lnSpc>
            </a:pPr>
            <a:r>
              <a:rPr lang="en-US" altLang="en-US" sz="2800" b="1" i="0" dirty="0" smtClean="0">
                <a:solidFill>
                  <a:schemeClr val="tx1"/>
                </a:solidFill>
              </a:rPr>
              <a:t>Pathophysiology</a:t>
            </a:r>
            <a:endParaRPr lang="en-US" altLang="en-US" sz="2800" b="1" i="0" dirty="0">
              <a:solidFill>
                <a:schemeClr val="tx1"/>
              </a:solidFill>
            </a:endParaRPr>
          </a:p>
          <a:p>
            <a:pPr>
              <a:lnSpc>
                <a:spcPct val="160000"/>
              </a:lnSpc>
            </a:pPr>
            <a:r>
              <a:rPr lang="en-US" altLang="en-US" sz="2400" i="0" dirty="0">
                <a:solidFill>
                  <a:schemeClr val="tx1"/>
                </a:solidFill>
              </a:rPr>
              <a:t>Metabolism shifts : catabolic -&gt; anabolic state</a:t>
            </a:r>
          </a:p>
          <a:p>
            <a:pPr>
              <a:lnSpc>
                <a:spcPct val="160000"/>
              </a:lnSpc>
            </a:pPr>
            <a:r>
              <a:rPr lang="en-US" altLang="en-US" sz="2400" i="0" dirty="0">
                <a:solidFill>
                  <a:schemeClr val="tx1"/>
                </a:solidFill>
              </a:rPr>
              <a:t>Insulin is released - triggering cellular uptake of K+, PO4, Mg</a:t>
            </a:r>
          </a:p>
          <a:p>
            <a:pPr>
              <a:lnSpc>
                <a:spcPct val="160000"/>
              </a:lnSpc>
            </a:pPr>
            <a:r>
              <a:rPr lang="en-US" altLang="en-US" sz="2400" i="0" dirty="0">
                <a:solidFill>
                  <a:schemeClr val="tx1"/>
                </a:solidFill>
              </a:rPr>
              <a:t>Profound depletion those electrolyte </a:t>
            </a:r>
            <a:r>
              <a:rPr lang="en-US" altLang="en-US" sz="2400" i="0" dirty="0" err="1">
                <a:solidFill>
                  <a:schemeClr val="tx1"/>
                </a:solidFill>
              </a:rPr>
              <a:t>extracelullarly</a:t>
            </a:r>
            <a:endParaRPr lang="en-US" altLang="en-US" sz="2400" i="0" dirty="0">
              <a:solidFill>
                <a:schemeClr val="tx1"/>
              </a:solidFill>
            </a:endParaRPr>
          </a:p>
          <a:p>
            <a:pPr>
              <a:lnSpc>
                <a:spcPct val="160000"/>
              </a:lnSpc>
              <a:buFontTx/>
              <a:buChar char="-"/>
            </a:pPr>
            <a:r>
              <a:rPr lang="en-US" altLang="en-US" sz="2400" i="0" dirty="0" smtClean="0">
                <a:solidFill>
                  <a:schemeClr val="tx1"/>
                </a:solidFill>
              </a:rPr>
              <a:t>Hypophosphatemia, hypomagnesaemia, hypokalemia , </a:t>
            </a:r>
            <a:endParaRPr lang="en-US" altLang="en-US" sz="2400" i="0" dirty="0" smtClean="0">
              <a:solidFill>
                <a:schemeClr val="tx1"/>
              </a:solidFill>
            </a:endParaRPr>
          </a:p>
          <a:p>
            <a:pPr marL="400050" lvl="1" indent="0">
              <a:lnSpc>
                <a:spcPct val="160000"/>
              </a:lnSpc>
            </a:pPr>
            <a:r>
              <a:rPr lang="en-US" altLang="en-US" sz="2400" i="0" dirty="0" smtClean="0">
                <a:solidFill>
                  <a:schemeClr val="tx1"/>
                </a:solidFill>
              </a:rPr>
              <a:t>hypocalcaemia </a:t>
            </a:r>
            <a:endParaRPr lang="en-US" altLang="en-US" sz="2400" i="0" dirty="0" smtClean="0">
              <a:solidFill>
                <a:schemeClr val="tx1"/>
              </a:solidFill>
            </a:endParaRPr>
          </a:p>
          <a:p>
            <a:pPr>
              <a:lnSpc>
                <a:spcPct val="160000"/>
              </a:lnSpc>
            </a:pPr>
            <a:r>
              <a:rPr lang="en-US" altLang="en-US" sz="2400" i="0" dirty="0" smtClean="0">
                <a:solidFill>
                  <a:schemeClr val="tx1"/>
                </a:solidFill>
              </a:rPr>
              <a:t>-</a:t>
            </a:r>
            <a:r>
              <a:rPr lang="en-US" altLang="en-US" sz="2400" i="0" dirty="0" err="1" smtClean="0">
                <a:solidFill>
                  <a:schemeClr val="tx1"/>
                </a:solidFill>
              </a:rPr>
              <a:t>multiorgan</a:t>
            </a:r>
            <a:r>
              <a:rPr lang="en-US" altLang="en-US" sz="2400" i="0" dirty="0" smtClean="0">
                <a:solidFill>
                  <a:schemeClr val="tx1"/>
                </a:solidFill>
              </a:rPr>
              <a:t> dysfunction</a:t>
            </a:r>
            <a:endParaRPr lang="en-US" altLang="en-US" sz="2400" i="0" dirty="0">
              <a:solidFill>
                <a:schemeClr val="tx1"/>
              </a:solidFill>
            </a:endParaRPr>
          </a:p>
        </p:txBody>
      </p:sp>
      <p:sp>
        <p:nvSpPr>
          <p:cNvPr id="4" name="عنوان 2"/>
          <p:cNvSpPr>
            <a:spLocks noGrp="1"/>
          </p:cNvSpPr>
          <p:nvPr>
            <p:ph type="title"/>
          </p:nvPr>
        </p:nvSpPr>
        <p:spPr>
          <a:xfrm>
            <a:off x="395536" y="116632"/>
            <a:ext cx="7661196" cy="796908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tx1"/>
                </a:solidFill>
              </a:rPr>
              <a:t>REFEEDING </a:t>
            </a:r>
            <a:r>
              <a:rPr lang="en-US" sz="3600" dirty="0" smtClean="0">
                <a:solidFill>
                  <a:schemeClr val="tx1"/>
                </a:solidFill>
              </a:rPr>
              <a:t>SYNDROME</a:t>
            </a:r>
            <a:endParaRPr lang="en-US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917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108520" y="1283618"/>
            <a:ext cx="9144000" cy="3945582"/>
          </a:xfrm>
        </p:spPr>
        <p:txBody>
          <a:bodyPr>
            <a:noAutofit/>
          </a:bodyPr>
          <a:lstStyle/>
          <a:p>
            <a:pPr>
              <a:lnSpc>
                <a:spcPct val="160000"/>
              </a:lnSpc>
            </a:pPr>
            <a:r>
              <a:rPr lang="en-US" altLang="en-US" sz="2800" b="1" i="0" dirty="0" smtClean="0">
                <a:solidFill>
                  <a:schemeClr val="tx1"/>
                </a:solidFill>
              </a:rPr>
              <a:t>Prevention </a:t>
            </a:r>
            <a:r>
              <a:rPr lang="en-US" altLang="en-US" sz="2800" b="1" i="0" dirty="0">
                <a:solidFill>
                  <a:schemeClr val="tx1"/>
                </a:solidFill>
              </a:rPr>
              <a:t>and Therapy</a:t>
            </a:r>
            <a:endParaRPr lang="en-US" altLang="en-US" sz="2800" b="1" i="0" dirty="0" smtClean="0">
              <a:solidFill>
                <a:schemeClr val="tx1"/>
              </a:solidFill>
            </a:endParaRPr>
          </a:p>
          <a:p>
            <a:pPr marL="457200" indent="-457200">
              <a:lnSpc>
                <a:spcPct val="160000"/>
              </a:lnSpc>
              <a:buFont typeface="Arial" pitchFamily="34" charset="0"/>
              <a:buChar char="•"/>
            </a:pPr>
            <a:r>
              <a:rPr lang="en-US" altLang="en-US" sz="2400" i="0" dirty="0" smtClean="0">
                <a:solidFill>
                  <a:schemeClr val="tx1"/>
                </a:solidFill>
              </a:rPr>
              <a:t>Correct </a:t>
            </a:r>
            <a:r>
              <a:rPr lang="en-US" altLang="en-US" sz="2400" i="0" dirty="0">
                <a:solidFill>
                  <a:schemeClr val="tx1"/>
                </a:solidFill>
              </a:rPr>
              <a:t>electrolyte abnormalities </a:t>
            </a:r>
            <a:r>
              <a:rPr lang="en-US" altLang="en-US" sz="2400" i="0" dirty="0" smtClean="0">
                <a:solidFill>
                  <a:schemeClr val="tx1"/>
                </a:solidFill>
              </a:rPr>
              <a:t>before starting </a:t>
            </a:r>
            <a:r>
              <a:rPr lang="en-US" altLang="en-US" sz="2400" i="0" dirty="0">
                <a:solidFill>
                  <a:schemeClr val="tx1"/>
                </a:solidFill>
              </a:rPr>
              <a:t>nutrition support</a:t>
            </a:r>
          </a:p>
          <a:p>
            <a:pPr marL="457200" indent="-457200">
              <a:lnSpc>
                <a:spcPct val="160000"/>
              </a:lnSpc>
              <a:buFont typeface="Arial" pitchFamily="34" charset="0"/>
              <a:buChar char="•"/>
            </a:pPr>
            <a:r>
              <a:rPr lang="en-US" altLang="en-US" sz="2400" i="0" dirty="0" smtClean="0">
                <a:solidFill>
                  <a:schemeClr val="tx1"/>
                </a:solidFill>
              </a:rPr>
              <a:t>Continue </a:t>
            </a:r>
            <a:r>
              <a:rPr lang="en-US" altLang="en-US" sz="2400" i="0" dirty="0">
                <a:solidFill>
                  <a:schemeClr val="tx1"/>
                </a:solidFill>
              </a:rPr>
              <a:t>to monitor serum electrolytes </a:t>
            </a:r>
            <a:r>
              <a:rPr lang="en-US" altLang="en-US" sz="2400" i="0" dirty="0" smtClean="0">
                <a:solidFill>
                  <a:schemeClr val="tx1"/>
                </a:solidFill>
              </a:rPr>
              <a:t>after nutrition </a:t>
            </a:r>
            <a:r>
              <a:rPr lang="en-US" altLang="en-US" sz="2400" i="0" dirty="0">
                <a:solidFill>
                  <a:schemeClr val="tx1"/>
                </a:solidFill>
              </a:rPr>
              <a:t>support </a:t>
            </a:r>
            <a:r>
              <a:rPr lang="en-US" altLang="en-US" sz="2400" i="0" dirty="0" smtClean="0">
                <a:solidFill>
                  <a:schemeClr val="tx1"/>
                </a:solidFill>
              </a:rPr>
              <a:t>        begins </a:t>
            </a:r>
            <a:r>
              <a:rPr lang="en-US" altLang="en-US" sz="2400" i="0" dirty="0">
                <a:solidFill>
                  <a:schemeClr val="tx1"/>
                </a:solidFill>
              </a:rPr>
              <a:t>and </a:t>
            </a:r>
            <a:r>
              <a:rPr lang="en-US" altLang="en-US" sz="2400" i="0" dirty="0" smtClean="0">
                <a:solidFill>
                  <a:schemeClr val="tx1"/>
                </a:solidFill>
              </a:rPr>
              <a:t>replete aggressively</a:t>
            </a:r>
            <a:endParaRPr lang="en-US" altLang="en-US" sz="2400" i="0" dirty="0">
              <a:solidFill>
                <a:schemeClr val="tx1"/>
              </a:solidFill>
            </a:endParaRPr>
          </a:p>
          <a:p>
            <a:pPr>
              <a:lnSpc>
                <a:spcPct val="160000"/>
              </a:lnSpc>
            </a:pPr>
            <a:r>
              <a:rPr lang="en-US" altLang="en-US" sz="2400" i="0" dirty="0">
                <a:solidFill>
                  <a:schemeClr val="tx1"/>
                </a:solidFill>
              </a:rPr>
              <a:t>• Initiate nutrition support at </a:t>
            </a:r>
            <a:r>
              <a:rPr lang="en-US" altLang="en-US" sz="2400" i="0" dirty="0" smtClean="0">
                <a:solidFill>
                  <a:schemeClr val="tx1"/>
                </a:solidFill>
              </a:rPr>
              <a:t>low rate/concentration </a:t>
            </a:r>
            <a:r>
              <a:rPr lang="en-US" altLang="en-US" sz="2400" i="0" dirty="0">
                <a:solidFill>
                  <a:schemeClr val="tx1"/>
                </a:solidFill>
              </a:rPr>
              <a:t>(50% of </a:t>
            </a:r>
            <a:r>
              <a:rPr lang="en-US" altLang="en-US" sz="2400" i="0" dirty="0" smtClean="0">
                <a:solidFill>
                  <a:schemeClr val="tx1"/>
                </a:solidFill>
              </a:rPr>
              <a:t>estimated needs</a:t>
            </a:r>
            <a:r>
              <a:rPr lang="en-US" altLang="en-US" sz="2400" i="0" dirty="0">
                <a:solidFill>
                  <a:schemeClr val="tx1"/>
                </a:solidFill>
              </a:rPr>
              <a:t>) and advance to goal slowly </a:t>
            </a:r>
            <a:r>
              <a:rPr lang="en-US" altLang="en-US" sz="2400" i="0" dirty="0" smtClean="0">
                <a:solidFill>
                  <a:schemeClr val="tx1"/>
                </a:solidFill>
              </a:rPr>
              <a:t>in patients </a:t>
            </a:r>
            <a:r>
              <a:rPr lang="en-US" altLang="en-US" sz="2400" i="0" dirty="0">
                <a:solidFill>
                  <a:schemeClr val="tx1"/>
                </a:solidFill>
              </a:rPr>
              <a:t>who are at high risk</a:t>
            </a:r>
          </a:p>
        </p:txBody>
      </p:sp>
      <p:sp>
        <p:nvSpPr>
          <p:cNvPr id="4" name="عنوان 2"/>
          <p:cNvSpPr>
            <a:spLocks noGrp="1"/>
          </p:cNvSpPr>
          <p:nvPr>
            <p:ph type="title"/>
          </p:nvPr>
        </p:nvSpPr>
        <p:spPr>
          <a:xfrm>
            <a:off x="395536" y="116632"/>
            <a:ext cx="7661196" cy="796908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tx1"/>
                </a:solidFill>
              </a:rPr>
              <a:t>REFEEDING </a:t>
            </a:r>
            <a:r>
              <a:rPr lang="en-US" sz="3600" dirty="0" smtClean="0">
                <a:solidFill>
                  <a:schemeClr val="tx1"/>
                </a:solidFill>
              </a:rPr>
              <a:t>SYNDROME</a:t>
            </a:r>
            <a:endParaRPr lang="en-US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661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i="0" dirty="0">
                <a:solidFill>
                  <a:srgbClr val="AAA67C"/>
                </a:solidFill>
                <a:latin typeface="Arial"/>
              </a:rPr>
              <a:t>• </a:t>
            </a:r>
            <a:r>
              <a:rPr lang="en-US" sz="2800" i="0" dirty="0">
                <a:solidFill>
                  <a:srgbClr val="2F2B20"/>
                </a:solidFill>
              </a:rPr>
              <a:t>No single </a:t>
            </a:r>
            <a:r>
              <a:rPr lang="en-US" sz="2800" i="0" dirty="0" smtClean="0">
                <a:solidFill>
                  <a:srgbClr val="2F2B20"/>
                </a:solidFill>
              </a:rPr>
              <a:t>criteria</a:t>
            </a:r>
          </a:p>
          <a:p>
            <a:endParaRPr lang="en-US" sz="2800" i="0" dirty="0">
              <a:solidFill>
                <a:srgbClr val="2F2B20"/>
              </a:solidFill>
            </a:endParaRPr>
          </a:p>
          <a:p>
            <a:r>
              <a:rPr lang="en-US" sz="2800" i="0" dirty="0">
                <a:solidFill>
                  <a:srgbClr val="AAA67C"/>
                </a:solidFill>
                <a:latin typeface="Arial"/>
              </a:rPr>
              <a:t>• </a:t>
            </a:r>
            <a:r>
              <a:rPr lang="en-US" sz="2800" i="0" dirty="0">
                <a:solidFill>
                  <a:srgbClr val="2F2B20"/>
                </a:solidFill>
              </a:rPr>
              <a:t>Chest </a:t>
            </a:r>
            <a:r>
              <a:rPr lang="en-US" sz="2800" i="0" dirty="0" smtClean="0">
                <a:solidFill>
                  <a:srgbClr val="2F2B20"/>
                </a:solidFill>
              </a:rPr>
              <a:t>X ray </a:t>
            </a:r>
            <a:r>
              <a:rPr lang="en-US" sz="2800" i="0" dirty="0">
                <a:solidFill>
                  <a:srgbClr val="2F2B20"/>
                </a:solidFill>
              </a:rPr>
              <a:t>to check for placement</a:t>
            </a:r>
          </a:p>
          <a:p>
            <a:r>
              <a:rPr lang="en-US" sz="2800" i="0" dirty="0">
                <a:solidFill>
                  <a:srgbClr val="AAA67C"/>
                </a:solidFill>
                <a:latin typeface="Arial"/>
              </a:rPr>
              <a:t>• </a:t>
            </a:r>
            <a:r>
              <a:rPr lang="en-US" sz="2800" i="0" dirty="0">
                <a:solidFill>
                  <a:srgbClr val="2F2B20"/>
                </a:solidFill>
              </a:rPr>
              <a:t>Clinical monitoring – Vital signs  </a:t>
            </a:r>
            <a:r>
              <a:rPr lang="en-US" sz="2800" i="0" dirty="0" smtClean="0">
                <a:solidFill>
                  <a:srgbClr val="2F2B20"/>
                </a:solidFill>
              </a:rPr>
              <a:t>/ 4 </a:t>
            </a:r>
            <a:r>
              <a:rPr lang="en-US" sz="2800" i="0" dirty="0" err="1" smtClean="0">
                <a:solidFill>
                  <a:srgbClr val="2F2B20"/>
                </a:solidFill>
              </a:rPr>
              <a:t>hr</a:t>
            </a:r>
            <a:endParaRPr lang="en-US" sz="2800" i="0" dirty="0">
              <a:solidFill>
                <a:srgbClr val="2F2B20"/>
              </a:solidFill>
            </a:endParaRPr>
          </a:p>
          <a:p>
            <a:r>
              <a:rPr lang="en-US" sz="2800" i="0" dirty="0">
                <a:solidFill>
                  <a:srgbClr val="AAA67C"/>
                </a:solidFill>
                <a:latin typeface="Arial"/>
              </a:rPr>
              <a:t>• </a:t>
            </a:r>
            <a:r>
              <a:rPr lang="en-US" sz="2800" i="0" dirty="0">
                <a:solidFill>
                  <a:srgbClr val="2F2B20"/>
                </a:solidFill>
              </a:rPr>
              <a:t>Weight (daily)</a:t>
            </a:r>
          </a:p>
          <a:p>
            <a:r>
              <a:rPr lang="en-US" sz="2800" i="0" dirty="0">
                <a:solidFill>
                  <a:srgbClr val="AAA67C"/>
                </a:solidFill>
                <a:latin typeface="Arial"/>
              </a:rPr>
              <a:t>• </a:t>
            </a:r>
            <a:r>
              <a:rPr lang="en-US" sz="2800" i="0" dirty="0">
                <a:solidFill>
                  <a:srgbClr val="2F2B20"/>
                </a:solidFill>
              </a:rPr>
              <a:t>Site care and dressing change</a:t>
            </a:r>
          </a:p>
          <a:p>
            <a:r>
              <a:rPr lang="en-US" sz="2800" i="0" dirty="0">
                <a:solidFill>
                  <a:srgbClr val="AAA67C"/>
                </a:solidFill>
                <a:latin typeface="Arial"/>
              </a:rPr>
              <a:t>• </a:t>
            </a:r>
            <a:r>
              <a:rPr lang="en-US" sz="2800" i="0" dirty="0">
                <a:solidFill>
                  <a:srgbClr val="2F2B20"/>
                </a:solidFill>
              </a:rPr>
              <a:t>I/o charting</a:t>
            </a:r>
            <a:endParaRPr lang="en-US" sz="2800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sz="3600" dirty="0" smtClean="0">
                <a:solidFill>
                  <a:schemeClr val="tx1"/>
                </a:solidFill>
              </a:rPr>
              <a:t>MONITOR</a:t>
            </a:r>
            <a:endParaRPr lang="en-US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1545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323528" y="1124744"/>
            <a:ext cx="8402525" cy="5688632"/>
          </a:xfrm>
        </p:spPr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i="0" dirty="0" smtClean="0">
                <a:solidFill>
                  <a:schemeClr val="tx1"/>
                </a:solidFill>
              </a:rPr>
              <a:t>Daily 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sz="2400" i="0" dirty="0" smtClean="0">
                <a:solidFill>
                  <a:schemeClr val="tx1"/>
                </a:solidFill>
              </a:rPr>
              <a:t>Electrolytes </a:t>
            </a:r>
            <a:r>
              <a:rPr lang="en-US" sz="2400" i="0" dirty="0">
                <a:solidFill>
                  <a:schemeClr val="tx1"/>
                </a:solidFill>
              </a:rPr>
              <a:t>(Na+, K+, </a:t>
            </a:r>
            <a:r>
              <a:rPr lang="en-US" sz="2400" i="0" dirty="0" err="1">
                <a:solidFill>
                  <a:schemeClr val="tx1"/>
                </a:solidFill>
              </a:rPr>
              <a:t>Cl</a:t>
            </a:r>
            <a:r>
              <a:rPr lang="en-US" sz="2400" i="0" dirty="0">
                <a:solidFill>
                  <a:schemeClr val="tx1"/>
                </a:solidFill>
              </a:rPr>
              <a:t>-</a:t>
            </a:r>
            <a:r>
              <a:rPr lang="en-US" sz="2400" i="0" dirty="0" smtClean="0">
                <a:solidFill>
                  <a:schemeClr val="tx1"/>
                </a:solidFill>
              </a:rPr>
              <a:t>)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sz="2400" i="0" dirty="0" smtClean="0">
                <a:solidFill>
                  <a:schemeClr val="tx1"/>
                </a:solidFill>
              </a:rPr>
              <a:t>Glucose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sz="2400" i="0" dirty="0" smtClean="0">
                <a:solidFill>
                  <a:schemeClr val="tx1"/>
                </a:solidFill>
              </a:rPr>
              <a:t>Acid-base status 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sz="2400" i="0" dirty="0" smtClean="0">
                <a:solidFill>
                  <a:schemeClr val="tx1"/>
                </a:solidFill>
              </a:rPr>
              <a:t>BUN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sz="2400" i="0" dirty="0">
                <a:solidFill>
                  <a:schemeClr val="tx1"/>
                </a:solidFill>
              </a:rPr>
              <a:t>Urine </a:t>
            </a:r>
            <a:r>
              <a:rPr lang="en-US" sz="2400" i="0" dirty="0" smtClean="0">
                <a:solidFill>
                  <a:schemeClr val="tx1"/>
                </a:solidFill>
              </a:rPr>
              <a:t>for glycosuria</a:t>
            </a:r>
            <a:endParaRPr lang="en-US" sz="2400" i="0" dirty="0">
              <a:solidFill>
                <a:schemeClr val="tx1"/>
              </a:solidFill>
            </a:endParaRPr>
          </a:p>
          <a:p>
            <a:r>
              <a:rPr lang="en-US" sz="2400" i="0" dirty="0">
                <a:solidFill>
                  <a:schemeClr val="tx1"/>
                </a:solidFill>
              </a:rPr>
              <a:t>• 2 times/week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sz="2400" i="0" dirty="0" err="1">
                <a:solidFill>
                  <a:schemeClr val="tx1"/>
                </a:solidFill>
              </a:rPr>
              <a:t>Ca</a:t>
            </a:r>
            <a:r>
              <a:rPr lang="en-US" sz="2400" i="0" dirty="0">
                <a:solidFill>
                  <a:schemeClr val="tx1"/>
                </a:solidFill>
              </a:rPr>
              <a:t>+, P, Mg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sz="2400" i="0" dirty="0">
                <a:solidFill>
                  <a:schemeClr val="tx1"/>
                </a:solidFill>
              </a:rPr>
              <a:t>LFT, S.CREAT, ALBUMIN</a:t>
            </a:r>
          </a:p>
          <a:p>
            <a:r>
              <a:rPr lang="en-US" sz="2400" i="0" dirty="0">
                <a:solidFill>
                  <a:schemeClr val="tx1"/>
                </a:solidFill>
              </a:rPr>
              <a:t>• weekly </a:t>
            </a:r>
            <a:endParaRPr lang="en-US" sz="2400" i="0" dirty="0" smtClean="0">
              <a:solidFill>
                <a:schemeClr val="tx1"/>
              </a:solidFill>
            </a:endParaRPr>
          </a:p>
          <a:p>
            <a:pPr marL="914400" lvl="1" indent="-457200">
              <a:buFont typeface="Arial" pitchFamily="34" charset="0"/>
              <a:buChar char="•"/>
            </a:pPr>
            <a:r>
              <a:rPr lang="en-US" sz="2400" i="0" dirty="0" err="1" smtClean="0">
                <a:solidFill>
                  <a:schemeClr val="tx1"/>
                </a:solidFill>
              </a:rPr>
              <a:t>Hb</a:t>
            </a:r>
            <a:endParaRPr lang="en-US" sz="2400" i="0" dirty="0" smtClean="0">
              <a:solidFill>
                <a:schemeClr val="tx1"/>
              </a:solidFill>
            </a:endParaRPr>
          </a:p>
          <a:p>
            <a:pPr marL="914400" lvl="1" indent="-457200">
              <a:buFont typeface="Arial" pitchFamily="34" charset="0"/>
              <a:buChar char="•"/>
            </a:pPr>
            <a:r>
              <a:rPr lang="en-US" sz="2400" i="0" dirty="0" smtClean="0">
                <a:solidFill>
                  <a:schemeClr val="tx1"/>
                </a:solidFill>
              </a:rPr>
              <a:t>TLC 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sz="2400" i="0" dirty="0" smtClean="0">
                <a:solidFill>
                  <a:schemeClr val="tx1"/>
                </a:solidFill>
              </a:rPr>
              <a:t>INR</a:t>
            </a:r>
            <a:endParaRPr lang="en-US" sz="2400" i="0" dirty="0">
              <a:solidFill>
                <a:schemeClr val="tx1"/>
              </a:solidFill>
            </a:endParaRPr>
          </a:p>
          <a:p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sz="3600" dirty="0" smtClean="0">
                <a:solidFill>
                  <a:schemeClr val="tx1"/>
                </a:solidFill>
              </a:rPr>
              <a:t>MONITOR</a:t>
            </a:r>
            <a:endParaRPr lang="en-US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0746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خطط انسيابي: قرار 3"/>
          <p:cNvSpPr/>
          <p:nvPr/>
        </p:nvSpPr>
        <p:spPr>
          <a:xfrm>
            <a:off x="842747" y="-27384"/>
            <a:ext cx="8324960" cy="4411086"/>
          </a:xfrm>
          <a:custGeom>
            <a:avLst/>
            <a:gdLst>
              <a:gd name="connsiteX0" fmla="*/ 0 w 10000"/>
              <a:gd name="connsiteY0" fmla="*/ 5000 h 10000"/>
              <a:gd name="connsiteX1" fmla="*/ 5000 w 10000"/>
              <a:gd name="connsiteY1" fmla="*/ 0 h 10000"/>
              <a:gd name="connsiteX2" fmla="*/ 10000 w 10000"/>
              <a:gd name="connsiteY2" fmla="*/ 5000 h 10000"/>
              <a:gd name="connsiteX3" fmla="*/ 5000 w 10000"/>
              <a:gd name="connsiteY3" fmla="*/ 10000 h 10000"/>
              <a:gd name="connsiteX4" fmla="*/ 0 w 10000"/>
              <a:gd name="connsiteY4" fmla="*/ 5000 h 10000"/>
              <a:gd name="connsiteX0" fmla="*/ 0 w 10000"/>
              <a:gd name="connsiteY0" fmla="*/ 2889 h 7889"/>
              <a:gd name="connsiteX1" fmla="*/ 5081 w 10000"/>
              <a:gd name="connsiteY1" fmla="*/ 0 h 7889"/>
              <a:gd name="connsiteX2" fmla="*/ 10000 w 10000"/>
              <a:gd name="connsiteY2" fmla="*/ 2889 h 7889"/>
              <a:gd name="connsiteX3" fmla="*/ 5000 w 10000"/>
              <a:gd name="connsiteY3" fmla="*/ 7889 h 7889"/>
              <a:gd name="connsiteX4" fmla="*/ 0 w 10000"/>
              <a:gd name="connsiteY4" fmla="*/ 2889 h 7889"/>
              <a:gd name="connsiteX0" fmla="*/ 0 w 10000"/>
              <a:gd name="connsiteY0" fmla="*/ 3127 h 9465"/>
              <a:gd name="connsiteX1" fmla="*/ 5190 w 10000"/>
              <a:gd name="connsiteY1" fmla="*/ 0 h 9465"/>
              <a:gd name="connsiteX2" fmla="*/ 10000 w 10000"/>
              <a:gd name="connsiteY2" fmla="*/ 3127 h 9465"/>
              <a:gd name="connsiteX3" fmla="*/ 5000 w 10000"/>
              <a:gd name="connsiteY3" fmla="*/ 9465 h 9465"/>
              <a:gd name="connsiteX4" fmla="*/ 0 w 10000"/>
              <a:gd name="connsiteY4" fmla="*/ 3127 h 9465"/>
              <a:gd name="connsiteX0" fmla="*/ 0 w 14632"/>
              <a:gd name="connsiteY0" fmla="*/ 3304 h 14918"/>
              <a:gd name="connsiteX1" fmla="*/ 5190 w 14632"/>
              <a:gd name="connsiteY1" fmla="*/ 0 h 14918"/>
              <a:gd name="connsiteX2" fmla="*/ 10000 w 14632"/>
              <a:gd name="connsiteY2" fmla="*/ 3304 h 14918"/>
              <a:gd name="connsiteX3" fmla="*/ 14632 w 14632"/>
              <a:gd name="connsiteY3" fmla="*/ 14918 h 14918"/>
              <a:gd name="connsiteX4" fmla="*/ 0 w 14632"/>
              <a:gd name="connsiteY4" fmla="*/ 3304 h 14918"/>
              <a:gd name="connsiteX0" fmla="*/ 0 w 14632"/>
              <a:gd name="connsiteY0" fmla="*/ 4749 h 16363"/>
              <a:gd name="connsiteX1" fmla="*/ 5190 w 14632"/>
              <a:gd name="connsiteY1" fmla="*/ 1445 h 16363"/>
              <a:gd name="connsiteX2" fmla="*/ 14586 w 14632"/>
              <a:gd name="connsiteY2" fmla="*/ 0 h 16363"/>
              <a:gd name="connsiteX3" fmla="*/ 14632 w 14632"/>
              <a:gd name="connsiteY3" fmla="*/ 16363 h 16363"/>
              <a:gd name="connsiteX4" fmla="*/ 0 w 14632"/>
              <a:gd name="connsiteY4" fmla="*/ 4749 h 16363"/>
              <a:gd name="connsiteX0" fmla="*/ 0 w 14632"/>
              <a:gd name="connsiteY0" fmla="*/ 4749 h 16363"/>
              <a:gd name="connsiteX1" fmla="*/ 7415 w 14632"/>
              <a:gd name="connsiteY1" fmla="*/ 32 h 16363"/>
              <a:gd name="connsiteX2" fmla="*/ 14586 w 14632"/>
              <a:gd name="connsiteY2" fmla="*/ 0 h 16363"/>
              <a:gd name="connsiteX3" fmla="*/ 14632 w 14632"/>
              <a:gd name="connsiteY3" fmla="*/ 16363 h 16363"/>
              <a:gd name="connsiteX4" fmla="*/ 0 w 14632"/>
              <a:gd name="connsiteY4" fmla="*/ 4749 h 16363"/>
              <a:gd name="connsiteX0" fmla="*/ 0 w 14741"/>
              <a:gd name="connsiteY0" fmla="*/ 4692 h 16363"/>
              <a:gd name="connsiteX1" fmla="*/ 7524 w 14741"/>
              <a:gd name="connsiteY1" fmla="*/ 32 h 16363"/>
              <a:gd name="connsiteX2" fmla="*/ 14695 w 14741"/>
              <a:gd name="connsiteY2" fmla="*/ 0 h 16363"/>
              <a:gd name="connsiteX3" fmla="*/ 14741 w 14741"/>
              <a:gd name="connsiteY3" fmla="*/ 16363 h 16363"/>
              <a:gd name="connsiteX4" fmla="*/ 0 w 14741"/>
              <a:gd name="connsiteY4" fmla="*/ 4692 h 16363"/>
              <a:gd name="connsiteX0" fmla="*/ 0 w 14822"/>
              <a:gd name="connsiteY0" fmla="*/ 4692 h 16363"/>
              <a:gd name="connsiteX1" fmla="*/ 7605 w 14822"/>
              <a:gd name="connsiteY1" fmla="*/ 32 h 16363"/>
              <a:gd name="connsiteX2" fmla="*/ 14776 w 14822"/>
              <a:gd name="connsiteY2" fmla="*/ 0 h 16363"/>
              <a:gd name="connsiteX3" fmla="*/ 14822 w 14822"/>
              <a:gd name="connsiteY3" fmla="*/ 16363 h 16363"/>
              <a:gd name="connsiteX4" fmla="*/ 0 w 14822"/>
              <a:gd name="connsiteY4" fmla="*/ 4692 h 16363"/>
              <a:gd name="connsiteX0" fmla="*/ 0 w 14822"/>
              <a:gd name="connsiteY0" fmla="*/ 4692 h 16363"/>
              <a:gd name="connsiteX1" fmla="*/ 7605 w 14822"/>
              <a:gd name="connsiteY1" fmla="*/ 32 h 16363"/>
              <a:gd name="connsiteX2" fmla="*/ 14776 w 14822"/>
              <a:gd name="connsiteY2" fmla="*/ 0 h 16363"/>
              <a:gd name="connsiteX3" fmla="*/ 14822 w 14822"/>
              <a:gd name="connsiteY3" fmla="*/ 16363 h 16363"/>
              <a:gd name="connsiteX4" fmla="*/ 209 w 14822"/>
              <a:gd name="connsiteY4" fmla="*/ 4907 h 16363"/>
              <a:gd name="connsiteX5" fmla="*/ 0 w 14822"/>
              <a:gd name="connsiteY5" fmla="*/ 4692 h 16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822" h="16363">
                <a:moveTo>
                  <a:pt x="0" y="4692"/>
                </a:moveTo>
                <a:lnTo>
                  <a:pt x="7605" y="32"/>
                </a:lnTo>
                <a:lnTo>
                  <a:pt x="14776" y="0"/>
                </a:lnTo>
                <a:cubicBezTo>
                  <a:pt x="14791" y="5454"/>
                  <a:pt x="14807" y="10909"/>
                  <a:pt x="14822" y="16363"/>
                </a:cubicBezTo>
                <a:lnTo>
                  <a:pt x="209" y="4907"/>
                </a:lnTo>
                <a:lnTo>
                  <a:pt x="0" y="4692"/>
                </a:lnTo>
                <a:close/>
              </a:path>
            </a:pathLst>
          </a:cu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-36512" y="3230974"/>
            <a:ext cx="9132211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>
                <a:latin typeface="+mj-lt"/>
              </a:rPr>
              <a:t>Malnutrition leads to prolong stay &amp;</a:t>
            </a:r>
          </a:p>
          <a:p>
            <a:r>
              <a:rPr lang="en-US" sz="2400" dirty="0" smtClean="0">
                <a:latin typeface="+mj-lt"/>
              </a:rPr>
              <a:t>    prolong recovery period</a:t>
            </a:r>
            <a:endParaRPr kumimoji="1" lang="en-US" altLang="ko-KR" sz="2400" dirty="0" smtClean="0">
              <a:solidFill>
                <a:schemeClr val="bg1">
                  <a:lumMod val="50000"/>
                </a:schemeClr>
              </a:solidFill>
              <a:latin typeface="+mj-lt"/>
              <a:ea typeface="맑은 고딕" pitchFamily="50" charset="-127"/>
              <a:cs typeface="굴림" pitchFamily="50" charset="-127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latin typeface="+mj-lt"/>
              </a:rPr>
              <a:t>Normal caloric requirement = 30-35kcal/kg/day</a:t>
            </a:r>
            <a:r>
              <a:rPr kumimoji="1" lang="en-US" altLang="ko-KR" sz="2400" dirty="0" smtClean="0">
                <a:solidFill>
                  <a:schemeClr val="bg1">
                    <a:lumMod val="50000"/>
                  </a:schemeClr>
                </a:solidFill>
                <a:latin typeface="+mj-lt"/>
                <a:ea typeface="맑은 고딕" pitchFamily="50" charset="-127"/>
                <a:cs typeface="굴림" pitchFamily="50" charset="-127"/>
              </a:rPr>
              <a:t> 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latin typeface="+mj-lt"/>
              </a:rPr>
              <a:t>Use enteral feeding unless contraindicated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latin typeface="+mj-lt"/>
              </a:rPr>
              <a:t>Low </a:t>
            </a:r>
            <a:r>
              <a:rPr lang="en-US" sz="2400" dirty="0" err="1" smtClean="0">
                <a:latin typeface="+mj-lt"/>
              </a:rPr>
              <a:t>osmolarity</a:t>
            </a:r>
            <a:r>
              <a:rPr lang="en-US" sz="2400" dirty="0" smtClean="0">
                <a:latin typeface="+mj-lt"/>
              </a:rPr>
              <a:t> PN given via peripheral line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>
                <a:latin typeface="+mj-lt"/>
              </a:rPr>
              <a:t>We should start with low calories</a:t>
            </a:r>
            <a:endParaRPr kumimoji="1" lang="ko-KR" altLang="ko-KR" sz="2400" dirty="0" smtClean="0">
              <a:solidFill>
                <a:schemeClr val="bg1">
                  <a:lumMod val="50000"/>
                </a:schemeClr>
              </a:solidFill>
              <a:latin typeface="+mj-lt"/>
              <a:ea typeface="맑은 고딕" pitchFamily="50" charset="-127"/>
              <a:cs typeface="굴림" pitchFamily="50" charset="-127"/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35496" y="2348880"/>
            <a:ext cx="3348000" cy="673821"/>
            <a:chOff x="5004048" y="681846"/>
            <a:chExt cx="3348000" cy="673821"/>
          </a:xfrm>
        </p:grpSpPr>
        <p:sp>
          <p:nvSpPr>
            <p:cNvPr id="16" name="Text Box 4"/>
            <p:cNvSpPr txBox="1">
              <a:spLocks noChangeArrowheads="1"/>
            </p:cNvSpPr>
            <p:nvPr/>
          </p:nvSpPr>
          <p:spPr bwMode="auto">
            <a:xfrm>
              <a:off x="5724128" y="681846"/>
              <a:ext cx="1901675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ko-KR" sz="3200" b="1" dirty="0" smtClean="0">
                  <a:latin typeface="+mj-lt"/>
                  <a:ea typeface="맑은 고딕" pitchFamily="50" charset="-127"/>
                  <a:cs typeface="굴림" pitchFamily="50" charset="-127"/>
                </a:rPr>
                <a:t>Summary </a:t>
              </a:r>
              <a:endParaRPr kumimoji="1" lang="ko-KR" altLang="ko-KR" sz="3200" b="1" dirty="0">
                <a:latin typeface="+mj-lt"/>
                <a:ea typeface="맑은 고딕" pitchFamily="50" charset="-127"/>
                <a:cs typeface="굴림" pitchFamily="50" charset="-127"/>
              </a:endParaRPr>
            </a:p>
          </p:txBody>
        </p:sp>
        <p:cxnSp>
          <p:nvCxnSpPr>
            <p:cNvPr id="6" name="직선 연결선 5"/>
            <p:cNvCxnSpPr/>
            <p:nvPr/>
          </p:nvCxnSpPr>
          <p:spPr>
            <a:xfrm>
              <a:off x="5004048" y="1355667"/>
              <a:ext cx="3348000" cy="0"/>
            </a:xfrm>
            <a:prstGeom prst="line">
              <a:avLst/>
            </a:prstGeom>
            <a:ln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4"/>
          <p:cNvSpPr>
            <a:spLocks noGrp="1"/>
          </p:cNvSpPr>
          <p:nvPr>
            <p:ph type="ctrTitle"/>
          </p:nvPr>
        </p:nvSpPr>
        <p:spPr>
          <a:xfrm>
            <a:off x="1727684" y="1988840"/>
            <a:ext cx="5688632" cy="1111861"/>
          </a:xfrm>
        </p:spPr>
        <p:txBody>
          <a:bodyPr/>
          <a:lstStyle/>
          <a:p>
            <a:r>
              <a:rPr lang="en-US" altLang="ko-KR" dirty="0">
                <a:solidFill>
                  <a:srgbClr val="F45E2C"/>
                </a:solidFill>
              </a:rPr>
              <a:t>T</a:t>
            </a:r>
            <a:r>
              <a:rPr lang="en-US" altLang="ko-KR" dirty="0">
                <a:solidFill>
                  <a:schemeClr val="bg1"/>
                </a:solidFill>
              </a:rPr>
              <a:t>HAN</a:t>
            </a:r>
            <a:r>
              <a:rPr lang="en-US" altLang="ko-KR" dirty="0"/>
              <a:t>K</a:t>
            </a:r>
            <a:r>
              <a:rPr lang="en-US" altLang="ko-KR" dirty="0">
                <a:solidFill>
                  <a:srgbClr val="62A933"/>
                </a:solidFill>
              </a:rPr>
              <a:t> </a:t>
            </a:r>
            <a:r>
              <a:rPr lang="en-US" altLang="ko-KR" dirty="0">
                <a:solidFill>
                  <a:srgbClr val="FF0000"/>
                </a:solidFill>
              </a:rPr>
              <a:t>Y</a:t>
            </a:r>
            <a:r>
              <a:rPr lang="en-US" altLang="ko-KR" dirty="0">
                <a:solidFill>
                  <a:schemeClr val="bg1"/>
                </a:solidFill>
              </a:rPr>
              <a:t>OU</a:t>
            </a:r>
            <a:endParaRPr lang="ko-KR" alt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3200" dirty="0" smtClean="0"/>
              <a:t>ENERGY SOURCES</a:t>
            </a:r>
            <a:endParaRPr lang="ko-KR" altLang="en-US" sz="3200" dirty="0"/>
          </a:p>
        </p:txBody>
      </p:sp>
      <p:sp>
        <p:nvSpPr>
          <p:cNvPr id="4" name="مستطيل ذو زاوية واحدة مخدوشة 3"/>
          <p:cNvSpPr/>
          <p:nvPr/>
        </p:nvSpPr>
        <p:spPr>
          <a:xfrm flipH="1" flipV="1">
            <a:off x="0" y="1052736"/>
            <a:ext cx="9144000" cy="5805264"/>
          </a:xfrm>
          <a:custGeom>
            <a:avLst/>
            <a:gdLst>
              <a:gd name="connsiteX0" fmla="*/ 0 w 9144000"/>
              <a:gd name="connsiteY0" fmla="*/ 0 h 5805264"/>
              <a:gd name="connsiteX1" fmla="*/ 7155349 w 9144000"/>
              <a:gd name="connsiteY1" fmla="*/ 0 h 5805264"/>
              <a:gd name="connsiteX2" fmla="*/ 9144000 w 9144000"/>
              <a:gd name="connsiteY2" fmla="*/ 1988651 h 5805264"/>
              <a:gd name="connsiteX3" fmla="*/ 9144000 w 9144000"/>
              <a:gd name="connsiteY3" fmla="*/ 5805264 h 5805264"/>
              <a:gd name="connsiteX4" fmla="*/ 0 w 9144000"/>
              <a:gd name="connsiteY4" fmla="*/ 5805264 h 5805264"/>
              <a:gd name="connsiteX5" fmla="*/ 0 w 9144000"/>
              <a:gd name="connsiteY5" fmla="*/ 0 h 5805264"/>
              <a:gd name="connsiteX0" fmla="*/ 0 w 9159240"/>
              <a:gd name="connsiteY0" fmla="*/ 0 h 5805264"/>
              <a:gd name="connsiteX1" fmla="*/ 7155349 w 9159240"/>
              <a:gd name="connsiteY1" fmla="*/ 0 h 5805264"/>
              <a:gd name="connsiteX2" fmla="*/ 9159240 w 9159240"/>
              <a:gd name="connsiteY2" fmla="*/ 678011 h 5805264"/>
              <a:gd name="connsiteX3" fmla="*/ 9144000 w 9159240"/>
              <a:gd name="connsiteY3" fmla="*/ 5805264 h 5805264"/>
              <a:gd name="connsiteX4" fmla="*/ 0 w 9159240"/>
              <a:gd name="connsiteY4" fmla="*/ 5805264 h 5805264"/>
              <a:gd name="connsiteX5" fmla="*/ 0 w 9159240"/>
              <a:gd name="connsiteY5" fmla="*/ 0 h 5805264"/>
              <a:gd name="connsiteX0" fmla="*/ 0 w 9159240"/>
              <a:gd name="connsiteY0" fmla="*/ 0 h 5805264"/>
              <a:gd name="connsiteX1" fmla="*/ 7231549 w 9159240"/>
              <a:gd name="connsiteY1" fmla="*/ 0 h 5805264"/>
              <a:gd name="connsiteX2" fmla="*/ 9159240 w 9159240"/>
              <a:gd name="connsiteY2" fmla="*/ 678011 h 5805264"/>
              <a:gd name="connsiteX3" fmla="*/ 9144000 w 9159240"/>
              <a:gd name="connsiteY3" fmla="*/ 5805264 h 5805264"/>
              <a:gd name="connsiteX4" fmla="*/ 0 w 9159240"/>
              <a:gd name="connsiteY4" fmla="*/ 5805264 h 5805264"/>
              <a:gd name="connsiteX5" fmla="*/ 0 w 9159240"/>
              <a:gd name="connsiteY5" fmla="*/ 0 h 5805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9240" h="5805264">
                <a:moveTo>
                  <a:pt x="0" y="0"/>
                </a:moveTo>
                <a:lnTo>
                  <a:pt x="7231549" y="0"/>
                </a:lnTo>
                <a:lnTo>
                  <a:pt x="9159240" y="678011"/>
                </a:lnTo>
                <a:lnTo>
                  <a:pt x="9144000" y="5805264"/>
                </a:lnTo>
                <a:lnTo>
                  <a:pt x="0" y="5805264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مستطيل 2"/>
          <p:cNvSpPr/>
          <p:nvPr/>
        </p:nvSpPr>
        <p:spPr>
          <a:xfrm>
            <a:off x="251520" y="1700808"/>
            <a:ext cx="8640960" cy="3238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dirty="0">
                <a:solidFill>
                  <a:schemeClr val="tx2"/>
                </a:solidFill>
                <a:latin typeface="+mj-lt"/>
              </a:rPr>
              <a:t>Calories provided mainly by carbohydrate </a:t>
            </a:r>
            <a:r>
              <a:rPr lang="en-US" sz="3200" dirty="0" smtClean="0">
                <a:solidFill>
                  <a:schemeClr val="tx2"/>
                </a:solidFill>
                <a:latin typeface="+mj-lt"/>
              </a:rPr>
              <a:t>and </a:t>
            </a:r>
            <a:r>
              <a:rPr lang="en-US" sz="3200" dirty="0">
                <a:solidFill>
                  <a:schemeClr val="tx2"/>
                </a:solidFill>
                <a:latin typeface="+mj-lt"/>
              </a:rPr>
              <a:t>fat</a:t>
            </a:r>
          </a:p>
          <a:p>
            <a:pPr marL="1371600" lvl="2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tx2"/>
                </a:solidFill>
                <a:latin typeface="+mj-lt"/>
              </a:rPr>
              <a:t>Fat </a:t>
            </a:r>
            <a:r>
              <a:rPr lang="en-US" sz="3600" dirty="0">
                <a:solidFill>
                  <a:schemeClr val="tx2"/>
                </a:solidFill>
                <a:latin typeface="+mj-lt"/>
              </a:rPr>
              <a:t>= 9 kcal/ g</a:t>
            </a:r>
          </a:p>
          <a:p>
            <a:pPr marL="1371600" lvl="2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tx2"/>
                </a:solidFill>
                <a:latin typeface="+mj-lt"/>
              </a:rPr>
              <a:t>Carbohydrate </a:t>
            </a:r>
            <a:r>
              <a:rPr lang="en-US" sz="3600" dirty="0">
                <a:solidFill>
                  <a:schemeClr val="tx2"/>
                </a:solidFill>
                <a:latin typeface="+mj-lt"/>
              </a:rPr>
              <a:t>= 4 kcal/ g</a:t>
            </a:r>
          </a:p>
          <a:p>
            <a:pPr marL="1371600" lvl="2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tx2"/>
                </a:solidFill>
                <a:latin typeface="+mj-lt"/>
              </a:rPr>
              <a:t>Protein </a:t>
            </a:r>
            <a:r>
              <a:rPr lang="en-US" sz="3600" dirty="0">
                <a:solidFill>
                  <a:schemeClr val="tx2"/>
                </a:solidFill>
                <a:latin typeface="+mj-lt"/>
              </a:rPr>
              <a:t>= 4 kcal/ g</a:t>
            </a:r>
            <a:endParaRPr lang="en-US" sz="3600" dirty="0" smtClean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32405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NUTRITION REQUIREMENTS</a:t>
            </a:r>
            <a:endParaRPr lang="ko-KR" altLang="en-US" sz="3200" dirty="0"/>
          </a:p>
        </p:txBody>
      </p:sp>
      <p:sp>
        <p:nvSpPr>
          <p:cNvPr id="4" name="مستطيل ذو زاوية واحدة مخدوشة 3"/>
          <p:cNvSpPr/>
          <p:nvPr/>
        </p:nvSpPr>
        <p:spPr>
          <a:xfrm flipH="1" flipV="1">
            <a:off x="0" y="1052736"/>
            <a:ext cx="9144000" cy="5805264"/>
          </a:xfrm>
          <a:custGeom>
            <a:avLst/>
            <a:gdLst>
              <a:gd name="connsiteX0" fmla="*/ 0 w 9144000"/>
              <a:gd name="connsiteY0" fmla="*/ 0 h 5805264"/>
              <a:gd name="connsiteX1" fmla="*/ 7155349 w 9144000"/>
              <a:gd name="connsiteY1" fmla="*/ 0 h 5805264"/>
              <a:gd name="connsiteX2" fmla="*/ 9144000 w 9144000"/>
              <a:gd name="connsiteY2" fmla="*/ 1988651 h 5805264"/>
              <a:gd name="connsiteX3" fmla="*/ 9144000 w 9144000"/>
              <a:gd name="connsiteY3" fmla="*/ 5805264 h 5805264"/>
              <a:gd name="connsiteX4" fmla="*/ 0 w 9144000"/>
              <a:gd name="connsiteY4" fmla="*/ 5805264 h 5805264"/>
              <a:gd name="connsiteX5" fmla="*/ 0 w 9144000"/>
              <a:gd name="connsiteY5" fmla="*/ 0 h 5805264"/>
              <a:gd name="connsiteX0" fmla="*/ 0 w 9159240"/>
              <a:gd name="connsiteY0" fmla="*/ 0 h 5805264"/>
              <a:gd name="connsiteX1" fmla="*/ 7155349 w 9159240"/>
              <a:gd name="connsiteY1" fmla="*/ 0 h 5805264"/>
              <a:gd name="connsiteX2" fmla="*/ 9159240 w 9159240"/>
              <a:gd name="connsiteY2" fmla="*/ 678011 h 5805264"/>
              <a:gd name="connsiteX3" fmla="*/ 9144000 w 9159240"/>
              <a:gd name="connsiteY3" fmla="*/ 5805264 h 5805264"/>
              <a:gd name="connsiteX4" fmla="*/ 0 w 9159240"/>
              <a:gd name="connsiteY4" fmla="*/ 5805264 h 5805264"/>
              <a:gd name="connsiteX5" fmla="*/ 0 w 9159240"/>
              <a:gd name="connsiteY5" fmla="*/ 0 h 5805264"/>
              <a:gd name="connsiteX0" fmla="*/ 0 w 9159240"/>
              <a:gd name="connsiteY0" fmla="*/ 0 h 5805264"/>
              <a:gd name="connsiteX1" fmla="*/ 7231549 w 9159240"/>
              <a:gd name="connsiteY1" fmla="*/ 0 h 5805264"/>
              <a:gd name="connsiteX2" fmla="*/ 9159240 w 9159240"/>
              <a:gd name="connsiteY2" fmla="*/ 678011 h 5805264"/>
              <a:gd name="connsiteX3" fmla="*/ 9144000 w 9159240"/>
              <a:gd name="connsiteY3" fmla="*/ 5805264 h 5805264"/>
              <a:gd name="connsiteX4" fmla="*/ 0 w 9159240"/>
              <a:gd name="connsiteY4" fmla="*/ 5805264 h 5805264"/>
              <a:gd name="connsiteX5" fmla="*/ 0 w 9159240"/>
              <a:gd name="connsiteY5" fmla="*/ 0 h 5805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9240" h="5805264">
                <a:moveTo>
                  <a:pt x="0" y="0"/>
                </a:moveTo>
                <a:lnTo>
                  <a:pt x="7231549" y="0"/>
                </a:lnTo>
                <a:lnTo>
                  <a:pt x="9159240" y="678011"/>
                </a:lnTo>
                <a:lnTo>
                  <a:pt x="9144000" y="5805264"/>
                </a:lnTo>
                <a:lnTo>
                  <a:pt x="0" y="5805264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0" y="2852936"/>
            <a:ext cx="9036496" cy="6480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lang="ko-KR" altLang="en-US" sz="1600" i="1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맑은 고딕" pitchFamily="50" charset="-127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lang="ko-KR" altLang="en-US" sz="1600" i="1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맑은 고딕" pitchFamily="50" charset="-127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lang="ko-KR" altLang="en-US" sz="1600" i="1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맑은 고딕" pitchFamily="50" charset="-127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lang="ko-KR" altLang="en-US" sz="1600" i="1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맑은 고딕" pitchFamily="50" charset="-127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lang="ko-KR" altLang="en-US" sz="1600" i="1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맑은 고딕" pitchFamily="50" charset="-127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/>
            <a:r>
              <a:rPr lang="en-US" sz="3600" i="0" dirty="0" smtClean="0">
                <a:solidFill>
                  <a:schemeClr val="tx2"/>
                </a:solidFill>
              </a:rPr>
              <a:t>An </a:t>
            </a:r>
            <a:r>
              <a:rPr lang="en-US" sz="3600" i="0" dirty="0">
                <a:solidFill>
                  <a:schemeClr val="tx2"/>
                </a:solidFill>
              </a:rPr>
              <a:t>average adult needs </a:t>
            </a:r>
            <a:r>
              <a:rPr lang="en-US" sz="3600" i="0" dirty="0" smtClean="0">
                <a:solidFill>
                  <a:schemeClr val="tx2"/>
                </a:solidFill>
              </a:rPr>
              <a:t>30-35 </a:t>
            </a:r>
            <a:r>
              <a:rPr lang="en-US" sz="3600" i="0" dirty="0" err="1">
                <a:solidFill>
                  <a:schemeClr val="tx2"/>
                </a:solidFill>
              </a:rPr>
              <a:t>KCal</a:t>
            </a:r>
            <a:r>
              <a:rPr lang="en-US" sz="3600" i="0" dirty="0">
                <a:solidFill>
                  <a:schemeClr val="tx2"/>
                </a:solidFill>
              </a:rPr>
              <a:t>/Kg/day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endParaRPr lang="en-US" sz="4000" b="1" i="0" dirty="0" smtClean="0">
              <a:solidFill>
                <a:srgbClr val="000066"/>
              </a:solidFill>
            </a:endParaRPr>
          </a:p>
          <a:p>
            <a:pPr lvl="2" algn="ctr">
              <a:lnSpc>
                <a:spcPct val="80000"/>
              </a:lnSpc>
              <a:buFont typeface="Wingdings" pitchFamily="2" charset="2"/>
              <a:buNone/>
            </a:pPr>
            <a:endParaRPr lang="en-US" sz="4000" i="0" dirty="0" smtClean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697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ذو زاوية واحدة مخدوشة 3"/>
          <p:cNvSpPr/>
          <p:nvPr/>
        </p:nvSpPr>
        <p:spPr>
          <a:xfrm flipH="1" flipV="1">
            <a:off x="0" y="1080120"/>
            <a:ext cx="9144000" cy="5805264"/>
          </a:xfrm>
          <a:custGeom>
            <a:avLst/>
            <a:gdLst>
              <a:gd name="connsiteX0" fmla="*/ 0 w 9144000"/>
              <a:gd name="connsiteY0" fmla="*/ 0 h 5805264"/>
              <a:gd name="connsiteX1" fmla="*/ 7155349 w 9144000"/>
              <a:gd name="connsiteY1" fmla="*/ 0 h 5805264"/>
              <a:gd name="connsiteX2" fmla="*/ 9144000 w 9144000"/>
              <a:gd name="connsiteY2" fmla="*/ 1988651 h 5805264"/>
              <a:gd name="connsiteX3" fmla="*/ 9144000 w 9144000"/>
              <a:gd name="connsiteY3" fmla="*/ 5805264 h 5805264"/>
              <a:gd name="connsiteX4" fmla="*/ 0 w 9144000"/>
              <a:gd name="connsiteY4" fmla="*/ 5805264 h 5805264"/>
              <a:gd name="connsiteX5" fmla="*/ 0 w 9144000"/>
              <a:gd name="connsiteY5" fmla="*/ 0 h 5805264"/>
              <a:gd name="connsiteX0" fmla="*/ 0 w 9159240"/>
              <a:gd name="connsiteY0" fmla="*/ 0 h 5805264"/>
              <a:gd name="connsiteX1" fmla="*/ 7155349 w 9159240"/>
              <a:gd name="connsiteY1" fmla="*/ 0 h 5805264"/>
              <a:gd name="connsiteX2" fmla="*/ 9159240 w 9159240"/>
              <a:gd name="connsiteY2" fmla="*/ 678011 h 5805264"/>
              <a:gd name="connsiteX3" fmla="*/ 9144000 w 9159240"/>
              <a:gd name="connsiteY3" fmla="*/ 5805264 h 5805264"/>
              <a:gd name="connsiteX4" fmla="*/ 0 w 9159240"/>
              <a:gd name="connsiteY4" fmla="*/ 5805264 h 5805264"/>
              <a:gd name="connsiteX5" fmla="*/ 0 w 9159240"/>
              <a:gd name="connsiteY5" fmla="*/ 0 h 5805264"/>
              <a:gd name="connsiteX0" fmla="*/ 0 w 9159240"/>
              <a:gd name="connsiteY0" fmla="*/ 0 h 5805264"/>
              <a:gd name="connsiteX1" fmla="*/ 7231549 w 9159240"/>
              <a:gd name="connsiteY1" fmla="*/ 0 h 5805264"/>
              <a:gd name="connsiteX2" fmla="*/ 9159240 w 9159240"/>
              <a:gd name="connsiteY2" fmla="*/ 678011 h 5805264"/>
              <a:gd name="connsiteX3" fmla="*/ 9144000 w 9159240"/>
              <a:gd name="connsiteY3" fmla="*/ 5805264 h 5805264"/>
              <a:gd name="connsiteX4" fmla="*/ 0 w 9159240"/>
              <a:gd name="connsiteY4" fmla="*/ 5805264 h 5805264"/>
              <a:gd name="connsiteX5" fmla="*/ 0 w 9159240"/>
              <a:gd name="connsiteY5" fmla="*/ 0 h 5805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9240" h="5805264">
                <a:moveTo>
                  <a:pt x="0" y="0"/>
                </a:moveTo>
                <a:lnTo>
                  <a:pt x="7231549" y="0"/>
                </a:lnTo>
                <a:lnTo>
                  <a:pt x="9159240" y="678011"/>
                </a:lnTo>
                <a:lnTo>
                  <a:pt x="9144000" y="5805264"/>
                </a:lnTo>
                <a:lnTo>
                  <a:pt x="0" y="5805264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مربع نص 4"/>
          <p:cNvSpPr txBox="1"/>
          <p:nvPr/>
        </p:nvSpPr>
        <p:spPr>
          <a:xfrm>
            <a:off x="395536" y="2780928"/>
            <a:ext cx="82198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tx2"/>
                </a:solidFill>
                <a:latin typeface="+mj-lt"/>
              </a:rPr>
              <a:t>Metabolic stress </a:t>
            </a:r>
            <a:r>
              <a:rPr lang="en-US" sz="3200" dirty="0">
                <a:solidFill>
                  <a:schemeClr val="tx2"/>
                </a:solidFill>
                <a:latin typeface="+mj-lt"/>
              </a:rPr>
              <a:t>associated with sepsis, trauma, surgery or ventilation lead to</a:t>
            </a:r>
          </a:p>
          <a:p>
            <a:pPr algn="ctr"/>
            <a:r>
              <a:rPr lang="en-US" sz="3200" dirty="0">
                <a:solidFill>
                  <a:schemeClr val="tx2"/>
                </a:solidFill>
                <a:latin typeface="+mj-lt"/>
              </a:rPr>
              <a:t>increase energy requirement (35-40kcal/kg/day)</a:t>
            </a:r>
          </a:p>
        </p:txBody>
      </p:sp>
      <p:sp>
        <p:nvSpPr>
          <p:cNvPr id="6" name="제목 1"/>
          <p:cNvSpPr>
            <a:spLocks noGrp="1"/>
          </p:cNvSpPr>
          <p:nvPr>
            <p:ph type="title"/>
          </p:nvPr>
        </p:nvSpPr>
        <p:spPr>
          <a:xfrm>
            <a:off x="395536" y="111812"/>
            <a:ext cx="7661196" cy="796908"/>
          </a:xfrm>
        </p:spPr>
        <p:txBody>
          <a:bodyPr>
            <a:normAutofit/>
          </a:bodyPr>
          <a:lstStyle/>
          <a:p>
            <a:r>
              <a:rPr lang="en-US" sz="3200" dirty="0" smtClean="0"/>
              <a:t>NUTRITION REQUIREMENTS</a:t>
            </a:r>
            <a:endParaRPr lang="ko-KR" altLang="en-US" sz="3200" dirty="0"/>
          </a:p>
        </p:txBody>
      </p:sp>
    </p:spTree>
    <p:extLst>
      <p:ext uri="{BB962C8B-B14F-4D97-AF65-F5344CB8AC3E}">
        <p14:creationId xmlns:p14="http://schemas.microsoft.com/office/powerpoint/2010/main" val="434225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METABOLIC CHANGES DURING STRESS</a:t>
            </a:r>
            <a:endParaRPr lang="ko-KR" altLang="en-US" sz="2800" dirty="0"/>
          </a:p>
        </p:txBody>
      </p:sp>
      <p:sp>
        <p:nvSpPr>
          <p:cNvPr id="4" name="مستطيل ذو زاوية واحدة مخدوشة 3"/>
          <p:cNvSpPr/>
          <p:nvPr/>
        </p:nvSpPr>
        <p:spPr>
          <a:xfrm flipH="1" flipV="1">
            <a:off x="0" y="1052736"/>
            <a:ext cx="9144000" cy="5805264"/>
          </a:xfrm>
          <a:custGeom>
            <a:avLst/>
            <a:gdLst>
              <a:gd name="connsiteX0" fmla="*/ 0 w 9144000"/>
              <a:gd name="connsiteY0" fmla="*/ 0 h 5805264"/>
              <a:gd name="connsiteX1" fmla="*/ 7155349 w 9144000"/>
              <a:gd name="connsiteY1" fmla="*/ 0 h 5805264"/>
              <a:gd name="connsiteX2" fmla="*/ 9144000 w 9144000"/>
              <a:gd name="connsiteY2" fmla="*/ 1988651 h 5805264"/>
              <a:gd name="connsiteX3" fmla="*/ 9144000 w 9144000"/>
              <a:gd name="connsiteY3" fmla="*/ 5805264 h 5805264"/>
              <a:gd name="connsiteX4" fmla="*/ 0 w 9144000"/>
              <a:gd name="connsiteY4" fmla="*/ 5805264 h 5805264"/>
              <a:gd name="connsiteX5" fmla="*/ 0 w 9144000"/>
              <a:gd name="connsiteY5" fmla="*/ 0 h 5805264"/>
              <a:gd name="connsiteX0" fmla="*/ 0 w 9159240"/>
              <a:gd name="connsiteY0" fmla="*/ 0 h 5805264"/>
              <a:gd name="connsiteX1" fmla="*/ 7155349 w 9159240"/>
              <a:gd name="connsiteY1" fmla="*/ 0 h 5805264"/>
              <a:gd name="connsiteX2" fmla="*/ 9159240 w 9159240"/>
              <a:gd name="connsiteY2" fmla="*/ 678011 h 5805264"/>
              <a:gd name="connsiteX3" fmla="*/ 9144000 w 9159240"/>
              <a:gd name="connsiteY3" fmla="*/ 5805264 h 5805264"/>
              <a:gd name="connsiteX4" fmla="*/ 0 w 9159240"/>
              <a:gd name="connsiteY4" fmla="*/ 5805264 h 5805264"/>
              <a:gd name="connsiteX5" fmla="*/ 0 w 9159240"/>
              <a:gd name="connsiteY5" fmla="*/ 0 h 5805264"/>
              <a:gd name="connsiteX0" fmla="*/ 0 w 9159240"/>
              <a:gd name="connsiteY0" fmla="*/ 0 h 5805264"/>
              <a:gd name="connsiteX1" fmla="*/ 7231549 w 9159240"/>
              <a:gd name="connsiteY1" fmla="*/ 0 h 5805264"/>
              <a:gd name="connsiteX2" fmla="*/ 9159240 w 9159240"/>
              <a:gd name="connsiteY2" fmla="*/ 678011 h 5805264"/>
              <a:gd name="connsiteX3" fmla="*/ 9144000 w 9159240"/>
              <a:gd name="connsiteY3" fmla="*/ 5805264 h 5805264"/>
              <a:gd name="connsiteX4" fmla="*/ 0 w 9159240"/>
              <a:gd name="connsiteY4" fmla="*/ 5805264 h 5805264"/>
              <a:gd name="connsiteX5" fmla="*/ 0 w 9159240"/>
              <a:gd name="connsiteY5" fmla="*/ 0 h 5805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9240" h="5805264">
                <a:moveTo>
                  <a:pt x="0" y="0"/>
                </a:moveTo>
                <a:lnTo>
                  <a:pt x="7231549" y="0"/>
                </a:lnTo>
                <a:lnTo>
                  <a:pt x="9159240" y="678011"/>
                </a:lnTo>
                <a:lnTo>
                  <a:pt x="9144000" y="5805264"/>
                </a:lnTo>
                <a:lnTo>
                  <a:pt x="0" y="5805264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انفجار 2 2"/>
          <p:cNvSpPr/>
          <p:nvPr/>
        </p:nvSpPr>
        <p:spPr>
          <a:xfrm>
            <a:off x="1403648" y="3140968"/>
            <a:ext cx="2160240" cy="1512168"/>
          </a:xfrm>
          <a:prstGeom prst="irregularSeal2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Critical 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en-US" sz="2000" b="1" dirty="0" smtClean="0">
                <a:solidFill>
                  <a:schemeClr val="tx1"/>
                </a:solidFill>
              </a:rPr>
              <a:t>illness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35496" y="2767568"/>
            <a:ext cx="1192506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Trauma </a:t>
            </a:r>
          </a:p>
          <a:p>
            <a:endParaRPr lang="en-US" sz="2400" b="1" dirty="0"/>
          </a:p>
          <a:p>
            <a:r>
              <a:rPr lang="en-US" sz="2400" b="1" dirty="0" smtClean="0"/>
              <a:t>Sepsis </a:t>
            </a:r>
          </a:p>
          <a:p>
            <a:endParaRPr lang="en-US" sz="2400" b="1" dirty="0"/>
          </a:p>
          <a:p>
            <a:r>
              <a:rPr lang="en-US" sz="2400" b="1" dirty="0" smtClean="0"/>
              <a:t>Burn </a:t>
            </a:r>
          </a:p>
          <a:p>
            <a:endParaRPr lang="en-US" sz="2400" b="1" dirty="0" smtClean="0"/>
          </a:p>
          <a:p>
            <a:r>
              <a:rPr lang="en-US" sz="2400" b="1" dirty="0" smtClean="0"/>
              <a:t>Surgery </a:t>
            </a:r>
            <a:endParaRPr lang="en-US" sz="2400" b="1" dirty="0"/>
          </a:p>
        </p:txBody>
      </p:sp>
      <p:cxnSp>
        <p:nvCxnSpPr>
          <p:cNvPr id="11" name="رابط كسهم مستقيم 10"/>
          <p:cNvCxnSpPr/>
          <p:nvPr/>
        </p:nvCxnSpPr>
        <p:spPr>
          <a:xfrm>
            <a:off x="1228002" y="3140968"/>
            <a:ext cx="463678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رابط كسهم مستقيم 12"/>
          <p:cNvCxnSpPr/>
          <p:nvPr/>
        </p:nvCxnSpPr>
        <p:spPr>
          <a:xfrm>
            <a:off x="971600" y="3789040"/>
            <a:ext cx="506680" cy="971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رابط كسهم مستقيم 16"/>
          <p:cNvCxnSpPr/>
          <p:nvPr/>
        </p:nvCxnSpPr>
        <p:spPr>
          <a:xfrm flipV="1">
            <a:off x="971600" y="4221088"/>
            <a:ext cx="50668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رابط كسهم مستقيم 18"/>
          <p:cNvCxnSpPr/>
          <p:nvPr/>
        </p:nvCxnSpPr>
        <p:spPr>
          <a:xfrm flipV="1">
            <a:off x="1187624" y="4509120"/>
            <a:ext cx="463678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رابط كسهم مستقيم 20"/>
          <p:cNvCxnSpPr/>
          <p:nvPr/>
        </p:nvCxnSpPr>
        <p:spPr>
          <a:xfrm>
            <a:off x="2137792" y="4581128"/>
            <a:ext cx="562000" cy="7200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2" name="مربع نص 21"/>
          <p:cNvSpPr txBox="1"/>
          <p:nvPr/>
        </p:nvSpPr>
        <p:spPr>
          <a:xfrm>
            <a:off x="2453296" y="5445224"/>
            <a:ext cx="1190199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+mj-lt"/>
              </a:rPr>
              <a:t>Glycolysis </a:t>
            </a:r>
          </a:p>
          <a:p>
            <a:pPr algn="ctr"/>
            <a:r>
              <a:rPr lang="en-US" dirty="0" smtClean="0">
                <a:latin typeface="+mj-lt"/>
              </a:rPr>
              <a:t>Utilization </a:t>
            </a:r>
            <a:endParaRPr lang="en-US" dirty="0">
              <a:latin typeface="+mj-lt"/>
            </a:endParaRPr>
          </a:p>
        </p:txBody>
      </p:sp>
      <p:cxnSp>
        <p:nvCxnSpPr>
          <p:cNvPr id="26" name="رابط كسهم مستقيم 25"/>
          <p:cNvCxnSpPr/>
          <p:nvPr/>
        </p:nvCxnSpPr>
        <p:spPr>
          <a:xfrm>
            <a:off x="3779912" y="5768389"/>
            <a:ext cx="79208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7" name="مربع نص 26"/>
          <p:cNvSpPr txBox="1"/>
          <p:nvPr/>
        </p:nvSpPr>
        <p:spPr>
          <a:xfrm>
            <a:off x="4427984" y="5517232"/>
            <a:ext cx="18701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LY" sz="2000" dirty="0" smtClean="0">
                <a:latin typeface="+mj-lt"/>
              </a:rPr>
              <a:t> ↑↑↑ </a:t>
            </a:r>
            <a:r>
              <a:rPr lang="en-US" sz="2000" dirty="0" smtClean="0">
                <a:latin typeface="+mj-lt"/>
              </a:rPr>
              <a:t>Glucose </a:t>
            </a:r>
            <a:endParaRPr lang="en-US" sz="2000" dirty="0">
              <a:latin typeface="+mj-lt"/>
            </a:endParaRPr>
          </a:p>
        </p:txBody>
      </p:sp>
      <p:pic>
        <p:nvPicPr>
          <p:cNvPr id="28" name="صورة 27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889" b="92593" l="0" r="9977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4736" y="3069555"/>
            <a:ext cx="2627784" cy="2015629"/>
          </a:xfrm>
          <a:prstGeom prst="rect">
            <a:avLst/>
          </a:prstGeom>
        </p:spPr>
      </p:pic>
      <p:cxnSp>
        <p:nvCxnSpPr>
          <p:cNvPr id="30" name="رابط كسهم مستقيم 29"/>
          <p:cNvCxnSpPr/>
          <p:nvPr/>
        </p:nvCxnSpPr>
        <p:spPr>
          <a:xfrm>
            <a:off x="6298111" y="5740196"/>
            <a:ext cx="79208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9" name="مربع نص 28"/>
          <p:cNvSpPr txBox="1"/>
          <p:nvPr/>
        </p:nvSpPr>
        <p:spPr>
          <a:xfrm>
            <a:off x="7380312" y="5313982"/>
            <a:ext cx="1368152" cy="923330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Fuel for </a:t>
            </a:r>
          </a:p>
          <a:p>
            <a:pPr algn="ctr"/>
            <a:r>
              <a:rPr lang="en-US" dirty="0" smtClean="0"/>
              <a:t>brain, RBC</a:t>
            </a:r>
          </a:p>
          <a:p>
            <a:pPr algn="ctr"/>
            <a:r>
              <a:rPr lang="en-US" dirty="0" smtClean="0"/>
              <a:t> and kidneys</a:t>
            </a:r>
            <a:endParaRPr lang="en-US" dirty="0"/>
          </a:p>
        </p:txBody>
      </p:sp>
      <p:pic>
        <p:nvPicPr>
          <p:cNvPr id="31" name="صورة 30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3091" l="12960" r="8990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045" t="9334" r="54333" b="6666"/>
          <a:stretch/>
        </p:blipFill>
        <p:spPr>
          <a:xfrm rot="769714">
            <a:off x="3917757" y="2462147"/>
            <a:ext cx="1170335" cy="2670454"/>
          </a:xfrm>
          <a:prstGeom prst="rect">
            <a:avLst/>
          </a:prstGeom>
        </p:spPr>
      </p:pic>
      <p:cxnSp>
        <p:nvCxnSpPr>
          <p:cNvPr id="33" name="رابط كسهم مستقيم 32"/>
          <p:cNvCxnSpPr/>
          <p:nvPr/>
        </p:nvCxnSpPr>
        <p:spPr>
          <a:xfrm>
            <a:off x="3347864" y="3933056"/>
            <a:ext cx="504056" cy="223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رابط كسهم مستقيم 34"/>
          <p:cNvCxnSpPr/>
          <p:nvPr/>
        </p:nvCxnSpPr>
        <p:spPr>
          <a:xfrm>
            <a:off x="5148064" y="3933056"/>
            <a:ext cx="504056" cy="223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مربع نص 33"/>
          <p:cNvSpPr txBox="1"/>
          <p:nvPr/>
        </p:nvSpPr>
        <p:spPr>
          <a:xfrm>
            <a:off x="5580112" y="3646765"/>
            <a:ext cx="7986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+mj-lt"/>
              </a:rPr>
              <a:t>Amino</a:t>
            </a:r>
          </a:p>
          <a:p>
            <a:pPr algn="ctr"/>
            <a:r>
              <a:rPr lang="en-US" dirty="0" smtClean="0">
                <a:latin typeface="+mj-lt"/>
              </a:rPr>
              <a:t>acids </a:t>
            </a:r>
            <a:endParaRPr lang="en-US" dirty="0">
              <a:latin typeface="+mj-lt"/>
            </a:endParaRPr>
          </a:p>
        </p:txBody>
      </p:sp>
      <p:cxnSp>
        <p:nvCxnSpPr>
          <p:cNvPr id="37" name="رابط كسهم مستقيم 36"/>
          <p:cNvCxnSpPr/>
          <p:nvPr/>
        </p:nvCxnSpPr>
        <p:spPr>
          <a:xfrm flipV="1">
            <a:off x="6378729" y="3646765"/>
            <a:ext cx="524995" cy="21428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رابط كسهم مستقيم 40"/>
          <p:cNvCxnSpPr/>
          <p:nvPr/>
        </p:nvCxnSpPr>
        <p:spPr>
          <a:xfrm>
            <a:off x="6378729" y="4077072"/>
            <a:ext cx="524995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مربع نص 41"/>
          <p:cNvSpPr txBox="1"/>
          <p:nvPr/>
        </p:nvSpPr>
        <p:spPr>
          <a:xfrm rot="15099172">
            <a:off x="3702977" y="3387906"/>
            <a:ext cx="1293367" cy="8803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dirty="0" smtClean="0">
                <a:latin typeface="+mj-lt"/>
              </a:rPr>
              <a:t>Muscle </a:t>
            </a:r>
          </a:p>
          <a:p>
            <a:pPr algn="ctr">
              <a:lnSpc>
                <a:spcPct val="150000"/>
              </a:lnSpc>
            </a:pPr>
            <a:r>
              <a:rPr lang="en-US" dirty="0" smtClean="0">
                <a:latin typeface="+mj-lt"/>
              </a:rPr>
              <a:t>Breakdown </a:t>
            </a:r>
            <a:endParaRPr lang="en-US" dirty="0">
              <a:latin typeface="+mj-lt"/>
            </a:endParaRPr>
          </a:p>
        </p:txBody>
      </p:sp>
      <p:sp>
        <p:nvSpPr>
          <p:cNvPr id="43" name="مربع نص 42"/>
          <p:cNvSpPr txBox="1"/>
          <p:nvPr/>
        </p:nvSpPr>
        <p:spPr>
          <a:xfrm>
            <a:off x="6948264" y="3450486"/>
            <a:ext cx="16814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Protein synthesis 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4" name="مربع نص 43"/>
          <p:cNvSpPr txBox="1"/>
          <p:nvPr/>
        </p:nvSpPr>
        <p:spPr>
          <a:xfrm>
            <a:off x="6831716" y="3882534"/>
            <a:ext cx="16674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Gluconeogenesis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endParaRPr lang="en-US" sz="1600" dirty="0">
              <a:solidFill>
                <a:schemeClr val="bg1"/>
              </a:solidFill>
            </a:endParaRPr>
          </a:p>
        </p:txBody>
      </p:sp>
      <p:cxnSp>
        <p:nvCxnSpPr>
          <p:cNvPr id="48" name="رابط كسهم مستقيم 47"/>
          <p:cNvCxnSpPr/>
          <p:nvPr/>
        </p:nvCxnSpPr>
        <p:spPr>
          <a:xfrm flipH="1">
            <a:off x="5796136" y="4221088"/>
            <a:ext cx="1584176" cy="129614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رابط كسهم مستقيم 49"/>
          <p:cNvCxnSpPr/>
          <p:nvPr/>
        </p:nvCxnSpPr>
        <p:spPr>
          <a:xfrm>
            <a:off x="8064388" y="4293096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مربع نص 50"/>
          <p:cNvSpPr txBox="1"/>
          <p:nvPr/>
        </p:nvSpPr>
        <p:spPr>
          <a:xfrm>
            <a:off x="7740352" y="4725144"/>
            <a:ext cx="6846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j-lt"/>
              </a:rPr>
              <a:t>Urea </a:t>
            </a:r>
            <a:endParaRPr lang="en-US" dirty="0">
              <a:latin typeface="+mj-lt"/>
            </a:endParaRPr>
          </a:p>
        </p:txBody>
      </p:sp>
      <p:cxnSp>
        <p:nvCxnSpPr>
          <p:cNvPr id="53" name="رابط كسهم مستقيم 52"/>
          <p:cNvCxnSpPr/>
          <p:nvPr/>
        </p:nvCxnSpPr>
        <p:spPr>
          <a:xfrm flipV="1">
            <a:off x="8082657" y="2852936"/>
            <a:ext cx="0" cy="52554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مربع نص 53"/>
          <p:cNvSpPr txBox="1"/>
          <p:nvPr/>
        </p:nvSpPr>
        <p:spPr>
          <a:xfrm>
            <a:off x="7236296" y="2060848"/>
            <a:ext cx="16577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+mj-lt"/>
              </a:rPr>
              <a:t>Tissue repair </a:t>
            </a:r>
          </a:p>
          <a:p>
            <a:pPr algn="ctr"/>
            <a:r>
              <a:rPr lang="en-US" dirty="0" smtClean="0">
                <a:latin typeface="+mj-lt"/>
              </a:rPr>
              <a:t>Wound healing </a:t>
            </a:r>
            <a:endParaRPr lang="en-US" dirty="0">
              <a:latin typeface="+mj-lt"/>
            </a:endParaRPr>
          </a:p>
        </p:txBody>
      </p:sp>
      <p:cxnSp>
        <p:nvCxnSpPr>
          <p:cNvPr id="56" name="رابط كسهم مستقيم 55"/>
          <p:cNvCxnSpPr/>
          <p:nvPr/>
        </p:nvCxnSpPr>
        <p:spPr>
          <a:xfrm flipV="1">
            <a:off x="2555776" y="2204864"/>
            <a:ext cx="288032" cy="9361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57" name="مربع نص 56"/>
          <p:cNvSpPr txBox="1"/>
          <p:nvPr/>
        </p:nvSpPr>
        <p:spPr>
          <a:xfrm>
            <a:off x="2117531" y="1484784"/>
            <a:ext cx="1453988" cy="64633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+mj-lt"/>
              </a:rPr>
              <a:t>Lipolysis </a:t>
            </a:r>
          </a:p>
          <a:p>
            <a:pPr algn="ctr"/>
            <a:r>
              <a:rPr lang="en-US" dirty="0" smtClean="0">
                <a:latin typeface="+mj-lt"/>
              </a:rPr>
              <a:t>↑ fatty acids </a:t>
            </a:r>
            <a:endParaRPr lang="en-US" dirty="0">
              <a:latin typeface="+mj-lt"/>
            </a:endParaRPr>
          </a:p>
        </p:txBody>
      </p:sp>
      <p:cxnSp>
        <p:nvCxnSpPr>
          <p:cNvPr id="59" name="رابط كسهم مستقيم 58"/>
          <p:cNvCxnSpPr/>
          <p:nvPr/>
        </p:nvCxnSpPr>
        <p:spPr>
          <a:xfrm>
            <a:off x="3779912" y="1807949"/>
            <a:ext cx="98673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60" name="مربع نص 59"/>
          <p:cNvSpPr txBox="1"/>
          <p:nvPr/>
        </p:nvSpPr>
        <p:spPr>
          <a:xfrm>
            <a:off x="4860032" y="1484784"/>
            <a:ext cx="1474571" cy="64633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Ketones </a:t>
            </a:r>
          </a:p>
          <a:p>
            <a:pPr algn="ctr"/>
            <a:r>
              <a:rPr lang="en-US" dirty="0" smtClean="0"/>
              <a:t>Fuel for brain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2314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2" grpId="0" animBg="1"/>
      <p:bldP spid="27" grpId="0"/>
      <p:bldP spid="29" grpId="0" animBg="1"/>
      <p:bldP spid="34" grpId="0"/>
      <p:bldP spid="42" grpId="0"/>
      <p:bldP spid="44" grpId="0"/>
      <p:bldP spid="51" grpId="0"/>
      <p:bldP spid="54" grpId="0"/>
      <p:bldP spid="57" grpId="0" animBg="1"/>
      <p:bldP spid="6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sz="3200" dirty="0"/>
              <a:t>STEPS IN NUTRITION SUPPORT</a:t>
            </a:r>
            <a:endParaRPr lang="ko-KR" altLang="en-US" sz="3200" dirty="0"/>
          </a:p>
        </p:txBody>
      </p:sp>
      <p:sp>
        <p:nvSpPr>
          <p:cNvPr id="4" name="مستطيل ذو زاوية واحدة مخدوشة 3"/>
          <p:cNvSpPr/>
          <p:nvPr/>
        </p:nvSpPr>
        <p:spPr>
          <a:xfrm flipH="1" flipV="1">
            <a:off x="0" y="1052736"/>
            <a:ext cx="9144000" cy="5805264"/>
          </a:xfrm>
          <a:custGeom>
            <a:avLst/>
            <a:gdLst>
              <a:gd name="connsiteX0" fmla="*/ 0 w 9144000"/>
              <a:gd name="connsiteY0" fmla="*/ 0 h 5805264"/>
              <a:gd name="connsiteX1" fmla="*/ 7155349 w 9144000"/>
              <a:gd name="connsiteY1" fmla="*/ 0 h 5805264"/>
              <a:gd name="connsiteX2" fmla="*/ 9144000 w 9144000"/>
              <a:gd name="connsiteY2" fmla="*/ 1988651 h 5805264"/>
              <a:gd name="connsiteX3" fmla="*/ 9144000 w 9144000"/>
              <a:gd name="connsiteY3" fmla="*/ 5805264 h 5805264"/>
              <a:gd name="connsiteX4" fmla="*/ 0 w 9144000"/>
              <a:gd name="connsiteY4" fmla="*/ 5805264 h 5805264"/>
              <a:gd name="connsiteX5" fmla="*/ 0 w 9144000"/>
              <a:gd name="connsiteY5" fmla="*/ 0 h 5805264"/>
              <a:gd name="connsiteX0" fmla="*/ 0 w 9159240"/>
              <a:gd name="connsiteY0" fmla="*/ 0 h 5805264"/>
              <a:gd name="connsiteX1" fmla="*/ 7155349 w 9159240"/>
              <a:gd name="connsiteY1" fmla="*/ 0 h 5805264"/>
              <a:gd name="connsiteX2" fmla="*/ 9159240 w 9159240"/>
              <a:gd name="connsiteY2" fmla="*/ 678011 h 5805264"/>
              <a:gd name="connsiteX3" fmla="*/ 9144000 w 9159240"/>
              <a:gd name="connsiteY3" fmla="*/ 5805264 h 5805264"/>
              <a:gd name="connsiteX4" fmla="*/ 0 w 9159240"/>
              <a:gd name="connsiteY4" fmla="*/ 5805264 h 5805264"/>
              <a:gd name="connsiteX5" fmla="*/ 0 w 9159240"/>
              <a:gd name="connsiteY5" fmla="*/ 0 h 5805264"/>
              <a:gd name="connsiteX0" fmla="*/ 0 w 9159240"/>
              <a:gd name="connsiteY0" fmla="*/ 0 h 5805264"/>
              <a:gd name="connsiteX1" fmla="*/ 7231549 w 9159240"/>
              <a:gd name="connsiteY1" fmla="*/ 0 h 5805264"/>
              <a:gd name="connsiteX2" fmla="*/ 9159240 w 9159240"/>
              <a:gd name="connsiteY2" fmla="*/ 678011 h 5805264"/>
              <a:gd name="connsiteX3" fmla="*/ 9144000 w 9159240"/>
              <a:gd name="connsiteY3" fmla="*/ 5805264 h 5805264"/>
              <a:gd name="connsiteX4" fmla="*/ 0 w 9159240"/>
              <a:gd name="connsiteY4" fmla="*/ 5805264 h 5805264"/>
              <a:gd name="connsiteX5" fmla="*/ 0 w 9159240"/>
              <a:gd name="connsiteY5" fmla="*/ 0 h 5805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9240" h="5805264">
                <a:moveTo>
                  <a:pt x="0" y="0"/>
                </a:moveTo>
                <a:lnTo>
                  <a:pt x="7231549" y="0"/>
                </a:lnTo>
                <a:lnTo>
                  <a:pt x="9159240" y="678011"/>
                </a:lnTo>
                <a:lnTo>
                  <a:pt x="9144000" y="5805264"/>
                </a:lnTo>
                <a:lnTo>
                  <a:pt x="0" y="5805264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مربع نص 2"/>
          <p:cNvSpPr txBox="1"/>
          <p:nvPr/>
        </p:nvSpPr>
        <p:spPr>
          <a:xfrm>
            <a:off x="-36512" y="1052736"/>
            <a:ext cx="9289032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800" dirty="0">
                <a:latin typeface="+mj-lt"/>
              </a:rPr>
              <a:t>Assessment of Nutrition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800" dirty="0" smtClean="0">
                <a:latin typeface="+mj-lt"/>
              </a:rPr>
              <a:t>Resuscitation</a:t>
            </a:r>
            <a:endParaRPr lang="en-US" sz="2800" dirty="0">
              <a:latin typeface="+mj-lt"/>
            </a:endParaRPr>
          </a:p>
          <a:p>
            <a:pPr marL="1257300" lvl="2" indent="-342900">
              <a:buFont typeface="Courier New" pitchFamily="49" charset="0"/>
              <a:buChar char="o"/>
            </a:pPr>
            <a:r>
              <a:rPr lang="en-US" sz="2800" dirty="0" smtClean="0">
                <a:latin typeface="+mj-lt"/>
              </a:rPr>
              <a:t>Fluid </a:t>
            </a:r>
            <a:r>
              <a:rPr lang="en-US" sz="2800" dirty="0">
                <a:latin typeface="+mj-lt"/>
              </a:rPr>
              <a:t>&amp; electrolytes derangements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800" dirty="0" smtClean="0">
                <a:latin typeface="+mj-lt"/>
              </a:rPr>
              <a:t>Nutritional </a:t>
            </a:r>
            <a:r>
              <a:rPr lang="en-US" sz="2800" dirty="0">
                <a:latin typeface="+mj-lt"/>
              </a:rPr>
              <a:t>Requirements</a:t>
            </a:r>
          </a:p>
          <a:p>
            <a:pPr marL="1257300" lvl="2" indent="-342900">
              <a:buFont typeface="Courier New" pitchFamily="49" charset="0"/>
              <a:buChar char="o"/>
            </a:pPr>
            <a:r>
              <a:rPr lang="en-US" sz="2800" dirty="0" smtClean="0">
                <a:latin typeface="+mj-lt"/>
              </a:rPr>
              <a:t>Caloric </a:t>
            </a:r>
            <a:r>
              <a:rPr lang="en-US" sz="2800" dirty="0">
                <a:latin typeface="+mj-lt"/>
              </a:rPr>
              <a:t>goal – start with 10-15kcal/kg/d and increased slowly up to </a:t>
            </a:r>
            <a:r>
              <a:rPr lang="en-US" sz="2800" dirty="0" smtClean="0">
                <a:latin typeface="+mj-lt"/>
              </a:rPr>
              <a:t>30- 35kcal/kg/day</a:t>
            </a:r>
            <a:endParaRPr lang="en-US" sz="2800" dirty="0">
              <a:latin typeface="+mj-lt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800" dirty="0" smtClean="0">
                <a:latin typeface="+mj-lt"/>
              </a:rPr>
              <a:t>Routes </a:t>
            </a:r>
            <a:r>
              <a:rPr lang="en-US" sz="2800" dirty="0">
                <a:latin typeface="+mj-lt"/>
              </a:rPr>
              <a:t>&amp; Methods of Feeding</a:t>
            </a:r>
          </a:p>
          <a:p>
            <a:pPr marL="1257300" lvl="2" indent="-342900">
              <a:buFont typeface="Courier New" pitchFamily="49" charset="0"/>
              <a:buChar char="o"/>
            </a:pPr>
            <a:r>
              <a:rPr lang="en-US" sz="2800" dirty="0" smtClean="0">
                <a:latin typeface="+mj-lt"/>
              </a:rPr>
              <a:t>Enteral</a:t>
            </a:r>
          </a:p>
          <a:p>
            <a:pPr marL="1257300" lvl="2" indent="-342900">
              <a:buFont typeface="Courier New" pitchFamily="49" charset="0"/>
              <a:buChar char="o"/>
            </a:pPr>
            <a:r>
              <a:rPr lang="en-US" sz="2800" dirty="0" smtClean="0">
                <a:latin typeface="+mj-lt"/>
              </a:rPr>
              <a:t>parenteral </a:t>
            </a:r>
          </a:p>
          <a:p>
            <a:pPr marL="1257300" lvl="2" indent="-342900">
              <a:buFont typeface="Courier New" pitchFamily="49" charset="0"/>
              <a:buChar char="o"/>
            </a:pPr>
            <a:r>
              <a:rPr lang="en-US" sz="2800" dirty="0" smtClean="0">
                <a:latin typeface="+mj-lt"/>
              </a:rPr>
              <a:t>combinations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800" dirty="0" smtClean="0">
                <a:latin typeface="+mj-lt"/>
              </a:rPr>
              <a:t>Monitoring</a:t>
            </a:r>
            <a:endParaRPr lang="en-US" sz="2800" dirty="0">
              <a:latin typeface="+mj-lt"/>
            </a:endParaRPr>
          </a:p>
          <a:p>
            <a:pPr marL="1257300" lvl="2" indent="-342900">
              <a:buFont typeface="Courier New" pitchFamily="49" charset="0"/>
              <a:buChar char="o"/>
            </a:pPr>
            <a:r>
              <a:rPr lang="en-US" sz="2800" dirty="0" smtClean="0">
                <a:latin typeface="+mj-lt"/>
              </a:rPr>
              <a:t>Adequacy</a:t>
            </a:r>
          </a:p>
          <a:p>
            <a:pPr marL="1257300" lvl="2" indent="-342900">
              <a:buFont typeface="Courier New" pitchFamily="49" charset="0"/>
              <a:buChar char="o"/>
            </a:pPr>
            <a:r>
              <a:rPr lang="en-US" sz="2800" dirty="0" smtClean="0">
                <a:latin typeface="+mj-lt"/>
              </a:rPr>
              <a:t>complications</a:t>
            </a:r>
            <a:endParaRPr lang="en-US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85862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사용자 지정 1">
      <a:majorFont>
        <a:latin typeface="Calibri"/>
        <a:ea typeface="맑은 고딕"/>
        <a:cs typeface=""/>
      </a:majorFont>
      <a:minorFont>
        <a:latin typeface="Calibri Light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16545</TotalTime>
  <Words>1262</Words>
  <Application>Microsoft Office PowerPoint</Application>
  <PresentationFormat>عرض على الشاشة (3:4)‏</PresentationFormat>
  <Paragraphs>331</Paragraphs>
  <Slides>45</Slides>
  <Notes>2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8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45</vt:i4>
      </vt:variant>
    </vt:vector>
  </HeadingPairs>
  <TitlesOfParts>
    <vt:vector size="54" baseType="lpstr">
      <vt:lpstr>Arial</vt:lpstr>
      <vt:lpstr>Courier New</vt:lpstr>
      <vt:lpstr>맑은 고딕</vt:lpstr>
      <vt:lpstr>굴림체</vt:lpstr>
      <vt:lpstr>Wingdings</vt:lpstr>
      <vt:lpstr>Calibri Light</vt:lpstr>
      <vt:lpstr>굴림</vt:lpstr>
      <vt:lpstr>Calibri</vt:lpstr>
      <vt:lpstr>Office 테마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ENERGY SOURCES</vt:lpstr>
      <vt:lpstr>NUTRITION REQUIREMENTS</vt:lpstr>
      <vt:lpstr>NUTRITION REQUIREMENTS</vt:lpstr>
      <vt:lpstr>METABOLIC CHANGES DURING STRESS</vt:lpstr>
      <vt:lpstr>STEPS IN NUTRITION SUPPORT</vt:lpstr>
      <vt:lpstr>NUTRITIONAL ASSESSMENT</vt:lpstr>
      <vt:lpstr>NUTRITIONAL ASSESSMENT</vt:lpstr>
      <vt:lpstr>NUTRITIONAL ASSESSMENT</vt:lpstr>
      <vt:lpstr>NUTRITIONAL ASSESSMENT</vt:lpstr>
      <vt:lpstr>NUTRITIONAL ASSESSMENT</vt:lpstr>
      <vt:lpstr>Routes &amp; methods of feeding</vt:lpstr>
      <vt:lpstr>Routes &amp; methods of feeding</vt:lpstr>
      <vt:lpstr>Routes &amp; methods of feeding</vt:lpstr>
      <vt:lpstr>Routes &amp; methods of feeding</vt:lpstr>
      <vt:lpstr>Routes &amp; methods of feeding</vt:lpstr>
      <vt:lpstr>Routes &amp; methods of feeding</vt:lpstr>
      <vt:lpstr>Routes &amp; methods of feeding</vt:lpstr>
      <vt:lpstr>Routes &amp; methods of feeding</vt:lpstr>
      <vt:lpstr>Routes &amp; methods of feeding</vt:lpstr>
      <vt:lpstr>Routes &amp; methods of feeding</vt:lpstr>
      <vt:lpstr>Routes &amp; methods of feeding</vt:lpstr>
      <vt:lpstr>Routes &amp; methods of feeding</vt:lpstr>
      <vt:lpstr>ROUTES &amp; METHODS OF FEEDING</vt:lpstr>
      <vt:lpstr>ROUTES &amp; METHODS OF FEEDING</vt:lpstr>
      <vt:lpstr>ROUTES &amp; METHODS OF FEEDING</vt:lpstr>
      <vt:lpstr>ROUTES &amp; METHODS OF FEEDING</vt:lpstr>
      <vt:lpstr>ROUTES &amp; METHODS OF FEEDING</vt:lpstr>
      <vt:lpstr>ROUTES &amp; METHODS OF FEEDING</vt:lpstr>
      <vt:lpstr>ROUTES &amp; METHODS OF FEEDING</vt:lpstr>
      <vt:lpstr>ROUTES &amp; METHODS OF FEEDING</vt:lpstr>
      <vt:lpstr>ROUTES &amp; METHODS OF FEEDING</vt:lpstr>
      <vt:lpstr>ROUTES &amp; METHODS OF FEEDING</vt:lpstr>
      <vt:lpstr>ROUTES &amp; METHODS OF FEEDING</vt:lpstr>
      <vt:lpstr>ROUTES &amp; METHODS OF FEEDING</vt:lpstr>
      <vt:lpstr>REFEEDING SYNDROME</vt:lpstr>
      <vt:lpstr>REFEEDING SYNDROME</vt:lpstr>
      <vt:lpstr>REFEEDING SYNDROME</vt:lpstr>
      <vt:lpstr>MONITOR</vt:lpstr>
      <vt:lpstr>MONITOR</vt:lpstr>
      <vt:lpstr>عرض تقديمي في PowerPoint</vt:lpstr>
      <vt:lpstr>THANK YOU</vt:lpstr>
    </vt:vector>
  </TitlesOfParts>
  <Manager>Slide Members</Manager>
  <Company>YESFORM Co.,Ltd.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Members</dc:title>
  <dc:subject>Powerpoint Templates , Diagram, Chart, Google slides, Keynote</dc:subject>
  <dc:creator>Slide Members by HS.SEO</dc:creator>
  <cp:keywords>SlideMembers, ppt, PPT Templates, Presentation, Diagram, Chart, Yesform, Google slides, Keynote, Free Slides</cp:keywords>
  <dc:description>The copyright of this document is at Slide Members. Unauthorized copying may result in legal sanctions.</dc:description>
  <cp:lastModifiedBy>Dell6430</cp:lastModifiedBy>
  <cp:revision>127</cp:revision>
  <cp:lastPrinted>2020-08-30T16:55:07Z</cp:lastPrinted>
  <dcterms:created xsi:type="dcterms:W3CDTF">2010-02-01T08:03:16Z</dcterms:created>
  <dcterms:modified xsi:type="dcterms:W3CDTF">2020-09-08T15:51:36Z</dcterms:modified>
  <cp:category>www.slidemembers.com</cp:category>
</cp:coreProperties>
</file>