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6"/>
  </p:notesMasterIdLst>
  <p:sldIdLst>
    <p:sldId id="387" r:id="rId2"/>
    <p:sldId id="324" r:id="rId3"/>
    <p:sldId id="325" r:id="rId4"/>
    <p:sldId id="326" r:id="rId5"/>
    <p:sldId id="408" r:id="rId6"/>
    <p:sldId id="355" r:id="rId7"/>
    <p:sldId id="329" r:id="rId8"/>
    <p:sldId id="413" r:id="rId9"/>
    <p:sldId id="388" r:id="rId10"/>
    <p:sldId id="364" r:id="rId11"/>
    <p:sldId id="418" r:id="rId12"/>
    <p:sldId id="421" r:id="rId13"/>
    <p:sldId id="435" r:id="rId14"/>
    <p:sldId id="357" r:id="rId15"/>
    <p:sldId id="403" r:id="rId16"/>
    <p:sldId id="426" r:id="rId17"/>
    <p:sldId id="404" r:id="rId18"/>
    <p:sldId id="405" r:id="rId19"/>
    <p:sldId id="425" r:id="rId20"/>
    <p:sldId id="367" r:id="rId21"/>
    <p:sldId id="333" r:id="rId22"/>
    <p:sldId id="433" r:id="rId23"/>
    <p:sldId id="402" r:id="rId24"/>
    <p:sldId id="428" r:id="rId25"/>
    <p:sldId id="427" r:id="rId26"/>
    <p:sldId id="429" r:id="rId27"/>
    <p:sldId id="334" r:id="rId28"/>
    <p:sldId id="430" r:id="rId29"/>
    <p:sldId id="396" r:id="rId30"/>
    <p:sldId id="361" r:id="rId31"/>
    <p:sldId id="385" r:id="rId32"/>
    <p:sldId id="384" r:id="rId33"/>
    <p:sldId id="377" r:id="rId34"/>
    <p:sldId id="431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B03B54C-000A-42A4-AB70-F0EE111B4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94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0FEAF9-9082-43A6-8735-C4472DD31A79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6861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7C80DF5F-0D73-471E-9AC4-44C0BB7A4DDC}" type="slidenum">
              <a:rPr lang="en-US" sz="1200"/>
              <a:pPr algn="r" eaLnBrk="1" hangingPunct="1"/>
              <a:t>7</a:t>
            </a:fld>
            <a:endParaRPr lang="en-US" sz="1200"/>
          </a:p>
        </p:txBody>
      </p:sp>
      <p:sp>
        <p:nvSpPr>
          <p:cNvPr id="6861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D12CFE1-24E6-41EE-B6CF-BA363B98182F}" type="slidenum">
              <a:rPr lang="en-US" sz="1200">
                <a:latin typeface="Times New Roman" pitchFamily="18" charset="0"/>
              </a:rPr>
              <a:pPr algn="r"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686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24366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88D92E1-3D53-4523-BF25-2EC095578564}" type="slidenum">
              <a:rPr lang="en-US" smtClean="0"/>
              <a:pPr eaLnBrk="1" hangingPunct="1"/>
              <a:t>21</a:t>
            </a:fld>
            <a:endParaRPr lang="en-US" smtClean="0"/>
          </a:p>
        </p:txBody>
      </p:sp>
      <p:sp>
        <p:nvSpPr>
          <p:cNvPr id="727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C710074-7534-4ABF-94F5-DC4CB21314B3}" type="slidenum">
              <a:rPr lang="en-US" sz="1200"/>
              <a:pPr algn="r" eaLnBrk="1" hangingPunct="1"/>
              <a:t>21</a:t>
            </a:fld>
            <a:endParaRPr lang="en-US" sz="1200"/>
          </a:p>
        </p:txBody>
      </p:sp>
      <p:sp>
        <p:nvSpPr>
          <p:cNvPr id="7270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56496483-FE38-44DA-9B0B-71F52FDAD64E}" type="slidenum">
              <a:rPr lang="en-US" sz="1200">
                <a:latin typeface="Times New Roman" pitchFamily="18" charset="0"/>
              </a:rPr>
              <a:pPr algn="r"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727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91284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6EDA587-28F5-4F8F-97E2-56A518E9E9B1}" type="slidenum">
              <a:rPr lang="en-US" smtClean="0"/>
              <a:pPr eaLnBrk="1" hangingPunct="1"/>
              <a:t>27</a:t>
            </a:fld>
            <a:endParaRPr lang="en-US" smtClean="0"/>
          </a:p>
        </p:txBody>
      </p:sp>
      <p:sp>
        <p:nvSpPr>
          <p:cNvPr id="7373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F59BBB8-4543-464F-AFB2-3FB3D613872A}" type="slidenum">
              <a:rPr lang="en-US" sz="1200"/>
              <a:pPr algn="r" eaLnBrk="1" hangingPunct="1"/>
              <a:t>27</a:t>
            </a:fld>
            <a:endParaRPr lang="en-US" sz="1200"/>
          </a:p>
        </p:txBody>
      </p:sp>
      <p:sp>
        <p:nvSpPr>
          <p:cNvPr id="7373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AB6EBA4-F777-433B-A7C7-B81648D0E18C}" type="slidenum">
              <a:rPr lang="en-US" sz="1200">
                <a:latin typeface="Times New Roman" pitchFamily="18" charset="0"/>
              </a:rPr>
              <a:pPr algn="r" eaLnBrk="1" hangingPunct="1"/>
              <a:t>27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737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45789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2903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903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402F5-6360-4845-9CB9-4E1FF6777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3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63C6D-AA21-4A74-A302-FC7713DBA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94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43E2E-29A3-475C-A287-E4A217CA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3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A1FD8-EB31-4B2C-A6CC-518CC4C61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0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F820D-DC93-4F97-A122-9192E74A7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71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AF0FA-F690-4EF4-977F-B39AC2A41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2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BC522-CAB2-45EF-AAB2-BA9A67A30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03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A4348-8FC5-46BB-8981-043C4B1B6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52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6890C-6CB3-4509-9C34-9DD67C181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17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6C051-2844-44F2-AC5A-BBE3EB79B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9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CBEB5-D4C2-45F1-B766-0A8BD8752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88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9AB3D6F-F880-4EC3-B5E6-7481C42D3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20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2800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800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800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800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801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2801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801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2801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801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1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eachmeanatomy.info/upper-limb/bones/the-humerus/" TargetMode="External"/><Relationship Id="rId2" Type="http://schemas.openxmlformats.org/officeDocument/2006/relationships/hyperlink" Target="https://teachmeanatomy.info/upper-limb/bones/ulna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hyperlink" Target="https://teachmeanatomy.info/upper-limb/bones/radius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6652" y="1052736"/>
            <a:ext cx="8350696" cy="3048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D7EBD8"/>
                </a:solidFill>
              </a:rPr>
              <a:t>Anatomy of the </a:t>
            </a:r>
            <a:r>
              <a:rPr lang="en-US" sz="4000" dirty="0" smtClean="0">
                <a:solidFill>
                  <a:srgbClr val="D7EBD8"/>
                </a:solidFill>
              </a:rPr>
              <a:t>Musculoskeletal</a:t>
            </a:r>
            <a:br>
              <a:rPr lang="en-US" sz="4000" dirty="0" smtClean="0">
                <a:solidFill>
                  <a:srgbClr val="D7EBD8"/>
                </a:solidFill>
              </a:rPr>
            </a:br>
            <a:r>
              <a:rPr lang="en-US" sz="4000" dirty="0" smtClean="0">
                <a:solidFill>
                  <a:srgbClr val="D7EBD8"/>
                </a:solidFill>
              </a:rPr>
              <a:t>System </a:t>
            </a:r>
            <a:br>
              <a:rPr lang="en-US" sz="4000" dirty="0" smtClean="0">
                <a:solidFill>
                  <a:srgbClr val="D7EBD8"/>
                </a:solidFill>
              </a:rPr>
            </a:br>
            <a:r>
              <a:rPr lang="en-US" sz="3200" dirty="0" smtClean="0">
                <a:solidFill>
                  <a:srgbClr val="D7EBD8"/>
                </a:solidFill>
              </a:rPr>
              <a:t/>
            </a:r>
            <a:br>
              <a:rPr lang="en-US" sz="3200" dirty="0" smtClean="0">
                <a:solidFill>
                  <a:srgbClr val="D7EBD8"/>
                </a:solidFill>
              </a:rPr>
            </a:br>
            <a:r>
              <a:rPr lang="en-US" sz="3200" dirty="0" smtClean="0">
                <a:solidFill>
                  <a:srgbClr val="D7EBD8"/>
                </a:solidFill>
              </a:rPr>
              <a:t>The Extremities</a:t>
            </a:r>
            <a:br>
              <a:rPr lang="en-US" sz="3200" dirty="0" smtClean="0">
                <a:solidFill>
                  <a:srgbClr val="D7EBD8"/>
                </a:solidFill>
              </a:rPr>
            </a:br>
            <a:r>
              <a:rPr lang="en-US" sz="3200" dirty="0">
                <a:solidFill>
                  <a:srgbClr val="D7EBD8"/>
                </a:solidFill>
              </a:rPr>
              <a:t/>
            </a:r>
            <a:br>
              <a:rPr lang="en-US" sz="3200" dirty="0">
                <a:solidFill>
                  <a:srgbClr val="D7EBD8"/>
                </a:solidFill>
              </a:rPr>
            </a:br>
            <a:r>
              <a:rPr lang="en-US" sz="2400" dirty="0" err="1" smtClean="0">
                <a:solidFill>
                  <a:srgbClr val="D7EBD8"/>
                </a:solidFill>
              </a:rPr>
              <a:t>Dr.Nadeia</a:t>
            </a:r>
            <a:r>
              <a:rPr lang="en-US" sz="2400" dirty="0" smtClean="0">
                <a:solidFill>
                  <a:srgbClr val="D7EBD8"/>
                </a:solidFill>
              </a:rPr>
              <a:t>  </a:t>
            </a:r>
            <a:r>
              <a:rPr lang="en-US" sz="2400" dirty="0" err="1" smtClean="0">
                <a:solidFill>
                  <a:srgbClr val="D7EBD8"/>
                </a:solidFill>
              </a:rPr>
              <a:t>Elbagermi</a:t>
            </a:r>
            <a:endParaRPr lang="en-US" sz="2400" dirty="0" smtClean="0">
              <a:solidFill>
                <a:srgbClr val="D7EBD8"/>
              </a:solidFill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4800600"/>
            <a:ext cx="6400800" cy="14478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dirty="0" smtClean="0"/>
              <a:t>                         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dirty="0" smtClean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0065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20688"/>
            <a:ext cx="3900691" cy="38299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340769"/>
            <a:ext cx="4320480" cy="499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5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908720"/>
            <a:ext cx="73448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acumin-pro"/>
              </a:rPr>
              <a:t>E</a:t>
            </a:r>
            <a:r>
              <a:rPr lang="en-US" sz="3600" b="1" dirty="0" smtClean="0">
                <a:solidFill>
                  <a:schemeClr val="bg2"/>
                </a:solidFill>
                <a:latin typeface="acumin-pro"/>
              </a:rPr>
              <a:t>lbow joint :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chemeClr val="bg2"/>
              </a:solidFill>
              <a:latin typeface="acumin-pro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acumin-pro"/>
              </a:rPr>
              <a:t>Trochlear </a:t>
            </a:r>
            <a:r>
              <a:rPr lang="en-US" sz="2000" dirty="0">
                <a:solidFill>
                  <a:schemeClr val="bg2"/>
                </a:solidFill>
                <a:latin typeface="acumin-pro"/>
              </a:rPr>
              <a:t>notch of the </a:t>
            </a:r>
            <a:r>
              <a:rPr lang="en-US" sz="2000" dirty="0">
                <a:solidFill>
                  <a:schemeClr val="bg2"/>
                </a:solidFill>
                <a:latin typeface="acumin-pro"/>
                <a:hlinkClick r:id="rId2"/>
              </a:rPr>
              <a:t>ulna</a:t>
            </a:r>
            <a:r>
              <a:rPr lang="en-US" sz="2000" dirty="0">
                <a:solidFill>
                  <a:schemeClr val="bg2"/>
                </a:solidFill>
                <a:latin typeface="acumin-pro"/>
              </a:rPr>
              <a:t> and the trochlea of the </a:t>
            </a:r>
            <a:r>
              <a:rPr lang="en-US" sz="2000" dirty="0" err="1">
                <a:solidFill>
                  <a:schemeClr val="bg2"/>
                </a:solidFill>
                <a:latin typeface="acumin-pro"/>
                <a:hlinkClick r:id="rId3"/>
              </a:rPr>
              <a:t>humerus</a:t>
            </a:r>
            <a:endParaRPr lang="en-US" sz="2000" dirty="0">
              <a:solidFill>
                <a:schemeClr val="bg2"/>
              </a:solidFill>
              <a:latin typeface="acumin-pro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/>
                </a:solidFill>
                <a:latin typeface="acumin-pro"/>
              </a:rPr>
              <a:t>Head of the </a:t>
            </a:r>
            <a:r>
              <a:rPr lang="en-US" sz="2000" dirty="0">
                <a:solidFill>
                  <a:schemeClr val="bg2"/>
                </a:solidFill>
                <a:latin typeface="acumin-pro"/>
                <a:hlinkClick r:id="rId4"/>
              </a:rPr>
              <a:t>radius</a:t>
            </a:r>
            <a:r>
              <a:rPr lang="en-US" sz="2000" dirty="0">
                <a:solidFill>
                  <a:schemeClr val="bg2"/>
                </a:solidFill>
                <a:latin typeface="acumin-pro"/>
              </a:rPr>
              <a:t> and the </a:t>
            </a:r>
            <a:r>
              <a:rPr lang="en-US" sz="2000" dirty="0" err="1">
                <a:solidFill>
                  <a:schemeClr val="bg2"/>
                </a:solidFill>
                <a:latin typeface="acumin-pro"/>
              </a:rPr>
              <a:t>capitulum</a:t>
            </a:r>
            <a:r>
              <a:rPr lang="en-US" sz="2000" dirty="0">
                <a:solidFill>
                  <a:schemeClr val="bg2"/>
                </a:solidFill>
                <a:latin typeface="acumin-pro"/>
              </a:rPr>
              <a:t> of the </a:t>
            </a:r>
            <a:r>
              <a:rPr lang="en-US" sz="2000" dirty="0" err="1">
                <a:solidFill>
                  <a:schemeClr val="bg2"/>
                </a:solidFill>
                <a:latin typeface="acumin-pro"/>
                <a:hlinkClick r:id="rId3"/>
              </a:rPr>
              <a:t>humerus</a:t>
            </a:r>
            <a:endParaRPr lang="en-US" sz="2000" b="0" i="0" dirty="0">
              <a:solidFill>
                <a:schemeClr val="bg2"/>
              </a:solidFill>
              <a:effectLst/>
              <a:latin typeface="acumin-pr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2612" y="3140968"/>
            <a:ext cx="5438775" cy="32385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21822" y="3244334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PlutoSansMedium"/>
              </a:rPr>
              <a:t>Elbow joint</a:t>
            </a:r>
          </a:p>
        </p:txBody>
      </p:sp>
    </p:spTree>
    <p:extLst>
      <p:ext uri="{BB962C8B-B14F-4D97-AF65-F5344CB8AC3E}">
        <p14:creationId xmlns:p14="http://schemas.microsoft.com/office/powerpoint/2010/main" val="422192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764704"/>
            <a:ext cx="693586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7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9313" y="976313"/>
            <a:ext cx="4905375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application.fnu.ac.fj/classshare/Medical_Science_Resources/MBBS/MBBS1-3/PBL/Radiology/Univ%20of%20Wash-Xrays%20of%20forearm/ElbowLat-Label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46517"/>
            <a:ext cx="4620449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ttp://application.fnu.ac.fj/classshare/Medical_Science_Resources/MBBS/MBBS1-3/PBL/Radiology/Univ%20of%20Wash-Xrays%20of%20forearm/ElbowAP-Label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960440" cy="531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424936" cy="513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4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flyingpig.ws/med/Mel's/Wk28_Arthritis/Other%20stuff/Anat/wrist%20anatomy_files/xr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2296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extBox 2"/>
          <p:cNvSpPr txBox="1">
            <a:spLocks noChangeArrowheads="1"/>
          </p:cNvSpPr>
          <p:nvPr/>
        </p:nvSpPr>
        <p:spPr bwMode="auto">
          <a:xfrm>
            <a:off x="6858000" y="5257800"/>
            <a:ext cx="879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FF00"/>
                </a:solidFill>
              </a:rPr>
              <a:t>Wrist</a:t>
            </a:r>
          </a:p>
        </p:txBody>
      </p:sp>
    </p:spTree>
    <p:extLst>
      <p:ext uri="{BB962C8B-B14F-4D97-AF65-F5344CB8AC3E}">
        <p14:creationId xmlns:p14="http://schemas.microsoft.com/office/powerpoint/2010/main" val="202783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354"/>
            <a:ext cx="9144000" cy="478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5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3" y="260648"/>
            <a:ext cx="7220303" cy="38304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3717032"/>
            <a:ext cx="3047835" cy="281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5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385" y="672515"/>
            <a:ext cx="5161230" cy="551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70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914400"/>
            <a:ext cx="8229600" cy="2971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D7EBD8"/>
                </a:solidFill>
              </a:rPr>
              <a:t>Normal Imaging Anatomy in the Extremities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normal labeled pelv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869950"/>
            <a:ext cx="6350000" cy="511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3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6" t="8498" r="41406" b="62587"/>
          <a:stretch>
            <a:fillRect/>
          </a:stretch>
        </p:blipFill>
        <p:spPr bwMode="auto">
          <a:xfrm>
            <a:off x="609600" y="685800"/>
            <a:ext cx="7772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Line 3"/>
          <p:cNvSpPr>
            <a:spLocks noChangeShapeType="1"/>
          </p:cNvSpPr>
          <p:nvPr/>
        </p:nvSpPr>
        <p:spPr bwMode="auto">
          <a:xfrm flipV="1">
            <a:off x="2209800" y="1371600"/>
            <a:ext cx="99060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1889125" y="5146675"/>
            <a:ext cx="1089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SI joint</a:t>
            </a:r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 flipH="1" flipV="1">
            <a:off x="4572000" y="4191000"/>
            <a:ext cx="304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4479925" y="5832475"/>
            <a:ext cx="2208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symphysis pubis</a:t>
            </a:r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 flipH="1">
            <a:off x="6400800" y="2057400"/>
            <a:ext cx="1295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7375525" y="2327275"/>
            <a:ext cx="1585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acetabulum</a:t>
            </a:r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4800600" y="3124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3946525" y="2403475"/>
            <a:ext cx="1898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int. iliac spine</a:t>
            </a:r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 flipV="1">
            <a:off x="8001000" y="3581400"/>
            <a:ext cx="76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6842125" y="4918075"/>
            <a:ext cx="2338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greater trochanter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63" y="476672"/>
            <a:ext cx="7752861" cy="581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48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58" y="1233181"/>
            <a:ext cx="6868484" cy="439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3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16632"/>
            <a:ext cx="4860032" cy="47525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92896"/>
            <a:ext cx="4104456" cy="416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61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2656"/>
            <a:ext cx="8352928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56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11" y="321782"/>
            <a:ext cx="4584197" cy="48800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080" y="1556792"/>
            <a:ext cx="404801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9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" t="8333" r="39844" b="41667"/>
          <a:stretch>
            <a:fillRect/>
          </a:stretch>
        </p:blipFill>
        <p:spPr bwMode="auto">
          <a:xfrm>
            <a:off x="857224" y="571480"/>
            <a:ext cx="4200524" cy="310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Line 3"/>
          <p:cNvSpPr>
            <a:spLocks noChangeShapeType="1"/>
          </p:cNvSpPr>
          <p:nvPr/>
        </p:nvSpPr>
        <p:spPr bwMode="auto">
          <a:xfrm flipH="1" flipV="1">
            <a:off x="2057400" y="3657600"/>
            <a:ext cx="381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 flipV="1">
            <a:off x="2514600" y="3733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2270125" y="1946275"/>
            <a:ext cx="1019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Patella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517525" y="2174875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condyle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3571876"/>
            <a:ext cx="4000528" cy="3096985"/>
          </a:xfrm>
          <a:prstGeom prst="rect">
            <a:avLst/>
          </a:prstGeom>
        </p:spPr>
      </p:pic>
      <p:pic>
        <p:nvPicPr>
          <p:cNvPr id="1026" name="Picture 2" descr="C:\Users\USER\Desktop\kne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357166"/>
            <a:ext cx="2447925" cy="369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1" t="33235" r="31999" b="33531"/>
          <a:stretch>
            <a:fillRect/>
          </a:stretch>
        </p:blipFill>
        <p:spPr bwMode="auto">
          <a:xfrm>
            <a:off x="4499992" y="107123"/>
            <a:ext cx="3995936" cy="4980666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6156325" y="1331913"/>
            <a:ext cx="283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cs typeface="+mn-cs"/>
              </a:rPr>
              <a:t>This is an MRI of the knee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6156325" y="2703513"/>
            <a:ext cx="282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There is no radiation used</a:t>
            </a:r>
          </a:p>
        </p:txBody>
      </p:sp>
      <p:sp>
        <p:nvSpPr>
          <p:cNvPr id="22533" name="Oval 7"/>
          <p:cNvSpPr>
            <a:spLocks noChangeArrowheads="1"/>
          </p:cNvSpPr>
          <p:nvPr/>
        </p:nvSpPr>
        <p:spPr bwMode="auto">
          <a:xfrm>
            <a:off x="2286000" y="2971800"/>
            <a:ext cx="2286000" cy="2057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32" y="106838"/>
            <a:ext cx="3227218" cy="49374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423" y="4797152"/>
            <a:ext cx="4111154" cy="185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3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548680"/>
            <a:ext cx="2736304" cy="3600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648692"/>
            <a:ext cx="1962150" cy="34004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9307" y="3779490"/>
            <a:ext cx="2917425" cy="307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90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chemeClr val="folHlink"/>
                </a:solidFill>
              </a:rPr>
              <a:t>What are the parts of a long bone?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Terms you will need to know:</a:t>
            </a:r>
          </a:p>
          <a:p>
            <a:pPr lvl="1" eaLnBrk="1" hangingPunct="1">
              <a:defRPr/>
            </a:pPr>
            <a:r>
              <a:rPr lang="en-US" dirty="0" smtClean="0"/>
              <a:t>Cortex</a:t>
            </a:r>
          </a:p>
          <a:p>
            <a:pPr lvl="1" eaLnBrk="1" hangingPunct="1">
              <a:defRPr/>
            </a:pPr>
            <a:r>
              <a:rPr lang="en-US" dirty="0" err="1" smtClean="0"/>
              <a:t>Medullary</a:t>
            </a:r>
            <a:r>
              <a:rPr lang="en-US" dirty="0" smtClean="0"/>
              <a:t> cavity (marrow)</a:t>
            </a:r>
          </a:p>
          <a:p>
            <a:pPr lvl="1" eaLnBrk="1" hangingPunct="1">
              <a:defRPr/>
            </a:pPr>
            <a:r>
              <a:rPr lang="en-US" dirty="0" err="1" smtClean="0"/>
              <a:t>Diaphysis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Metaphysis</a:t>
            </a:r>
          </a:p>
          <a:p>
            <a:pPr lvl="1" eaLnBrk="1" hangingPunct="1">
              <a:defRPr/>
            </a:pPr>
            <a:r>
              <a:rPr lang="en-US" dirty="0" smtClean="0"/>
              <a:t>Epiphysis         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faithanatomy.wikispaces.com/file/view/ankle_bones_MMG.jpg/32174645/ankle_bones_M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"/>
            <a:ext cx="70866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6400" y="914400"/>
            <a:ext cx="270986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Ankle and Foot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FootAPLabel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0"/>
            <a:ext cx="29622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54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FootLatLabel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601200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52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labeled normal foot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50" y="254000"/>
            <a:ext cx="5346700" cy="63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55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844824"/>
            <a:ext cx="7772400" cy="1500187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bg2"/>
                </a:solidFill>
              </a:rPr>
              <a:t>THANK YOU</a:t>
            </a:r>
            <a:endParaRPr lang="en-US" sz="4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1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4" t="23740" r="35333" b="23145"/>
          <a:stretch>
            <a:fillRect/>
          </a:stretch>
        </p:blipFill>
        <p:spPr bwMode="auto">
          <a:xfrm>
            <a:off x="1752600" y="38100"/>
            <a:ext cx="2895600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Line 5"/>
          <p:cNvSpPr>
            <a:spLocks noChangeShapeType="1"/>
          </p:cNvSpPr>
          <p:nvPr/>
        </p:nvSpPr>
        <p:spPr bwMode="auto">
          <a:xfrm flipV="1">
            <a:off x="1981200" y="3429000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1050925" y="3313113"/>
            <a:ext cx="806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folHlink"/>
                </a:solidFill>
              </a:rPr>
              <a:t>cortex</a:t>
            </a:r>
          </a:p>
        </p:txBody>
      </p:sp>
      <p:sp>
        <p:nvSpPr>
          <p:cNvPr id="36869" name="Line 7"/>
          <p:cNvSpPr>
            <a:spLocks noChangeShapeType="1"/>
          </p:cNvSpPr>
          <p:nvPr/>
        </p:nvSpPr>
        <p:spPr bwMode="auto">
          <a:xfrm flipH="1" flipV="1">
            <a:off x="2590800" y="25146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0" name="Text Box 8"/>
          <p:cNvSpPr txBox="1">
            <a:spLocks noChangeArrowheads="1"/>
          </p:cNvSpPr>
          <p:nvPr/>
        </p:nvSpPr>
        <p:spPr bwMode="auto">
          <a:xfrm>
            <a:off x="3581400" y="2971800"/>
            <a:ext cx="2800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FF3300"/>
                </a:solidFill>
              </a:rPr>
              <a:t>Medullary cavity (marrow)</a:t>
            </a:r>
          </a:p>
        </p:txBody>
      </p:sp>
      <p:sp>
        <p:nvSpPr>
          <p:cNvPr id="36871" name="Oval 11"/>
          <p:cNvSpPr>
            <a:spLocks noChangeArrowheads="1"/>
          </p:cNvSpPr>
          <p:nvPr/>
        </p:nvSpPr>
        <p:spPr bwMode="auto">
          <a:xfrm>
            <a:off x="2286000" y="990600"/>
            <a:ext cx="13716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Text Box 12"/>
          <p:cNvSpPr txBox="1">
            <a:spLocks noChangeArrowheads="1"/>
          </p:cNvSpPr>
          <p:nvPr/>
        </p:nvSpPr>
        <p:spPr bwMode="auto">
          <a:xfrm>
            <a:off x="3717925" y="798513"/>
            <a:ext cx="4775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cs typeface="+mn-cs"/>
              </a:rPr>
              <a:t>At each end of a long bone is the _________</a:t>
            </a:r>
          </a:p>
        </p:txBody>
      </p:sp>
      <p:sp>
        <p:nvSpPr>
          <p:cNvPr id="36873" name="Line 13"/>
          <p:cNvSpPr>
            <a:spLocks noChangeShapeType="1"/>
          </p:cNvSpPr>
          <p:nvPr/>
        </p:nvSpPr>
        <p:spPr bwMode="auto">
          <a:xfrm flipH="1">
            <a:off x="3505200" y="1447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4" name="Text Box 14"/>
          <p:cNvSpPr txBox="1">
            <a:spLocks noChangeArrowheads="1"/>
          </p:cNvSpPr>
          <p:nvPr/>
        </p:nvSpPr>
        <p:spPr bwMode="auto">
          <a:xfrm>
            <a:off x="5394325" y="1255713"/>
            <a:ext cx="3108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folHlink"/>
                </a:solidFill>
              </a:rPr>
              <a:t>The tapered part of the bone</a:t>
            </a:r>
          </a:p>
          <a:p>
            <a:pPr eaLnBrk="1" hangingPunct="1"/>
            <a:r>
              <a:rPr lang="en-US">
                <a:solidFill>
                  <a:schemeClr val="folHlink"/>
                </a:solidFill>
              </a:rPr>
              <a:t> is the __________</a:t>
            </a:r>
          </a:p>
        </p:txBody>
      </p:sp>
      <p:sp>
        <p:nvSpPr>
          <p:cNvPr id="36875" name="Line 15"/>
          <p:cNvSpPr>
            <a:spLocks noChangeShapeType="1"/>
          </p:cNvSpPr>
          <p:nvPr/>
        </p:nvSpPr>
        <p:spPr bwMode="auto">
          <a:xfrm flipH="1" flipV="1">
            <a:off x="3352800" y="1524000"/>
            <a:ext cx="27432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6" name="Line 16"/>
          <p:cNvSpPr>
            <a:spLocks noChangeShapeType="1"/>
          </p:cNvSpPr>
          <p:nvPr/>
        </p:nvSpPr>
        <p:spPr bwMode="auto">
          <a:xfrm flipH="1">
            <a:off x="3657600" y="3733800"/>
            <a:ext cx="28194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7" name="Text Box 17"/>
          <p:cNvSpPr txBox="1">
            <a:spLocks noChangeArrowheads="1"/>
          </p:cNvSpPr>
          <p:nvPr/>
        </p:nvSpPr>
        <p:spPr bwMode="auto">
          <a:xfrm>
            <a:off x="6232525" y="3389313"/>
            <a:ext cx="24034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hlink"/>
                </a:solidFill>
              </a:rPr>
              <a:t>The shaft of the long</a:t>
            </a:r>
          </a:p>
          <a:p>
            <a:pPr eaLnBrk="1" hangingPunct="1"/>
            <a:r>
              <a:rPr lang="en-US">
                <a:solidFill>
                  <a:schemeClr val="hlink"/>
                </a:solidFill>
              </a:rPr>
              <a:t>bone is the ________</a:t>
            </a:r>
          </a:p>
        </p:txBody>
      </p:sp>
      <p:sp>
        <p:nvSpPr>
          <p:cNvPr id="36878" name="TextBox 16"/>
          <p:cNvSpPr txBox="1">
            <a:spLocks noChangeArrowheads="1"/>
          </p:cNvSpPr>
          <p:nvPr/>
        </p:nvSpPr>
        <p:spPr bwMode="auto">
          <a:xfrm>
            <a:off x="6781800" y="5181600"/>
            <a:ext cx="1350963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hlink"/>
                </a:solidFill>
              </a:rPr>
              <a:t>Diaphysis</a:t>
            </a:r>
          </a:p>
          <a:p>
            <a:pPr eaLnBrk="1" hangingPunct="1"/>
            <a:r>
              <a:rPr lang="en-US">
                <a:solidFill>
                  <a:schemeClr val="hlink"/>
                </a:solidFill>
              </a:rPr>
              <a:t>Metaphysis</a:t>
            </a:r>
          </a:p>
          <a:p>
            <a:pPr eaLnBrk="1" hangingPunct="1"/>
            <a:r>
              <a:rPr lang="en-US">
                <a:solidFill>
                  <a:schemeClr val="hlink"/>
                </a:solidFill>
              </a:rPr>
              <a:t>Epiphysis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4556"/>
            <a:ext cx="9144000" cy="36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00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upperlimbcentre.com/images/bo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7620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10417" r="42188" b="44792"/>
          <a:stretch>
            <a:fillRect/>
          </a:stretch>
        </p:blipFill>
        <p:spPr bwMode="auto">
          <a:xfrm>
            <a:off x="533400" y="228600"/>
            <a:ext cx="82296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308725" y="879475"/>
            <a:ext cx="1333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acromion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819400" y="609600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corocoid</a:t>
            </a: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3657600" y="1066800"/>
            <a:ext cx="381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556125" y="4841875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glenoid fossa</a:t>
            </a: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 flipH="1" flipV="1">
            <a:off x="5029200" y="3124200"/>
            <a:ext cx="1524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 flipH="1">
            <a:off x="6324600" y="12954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1050925" y="3241675"/>
            <a:ext cx="1138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clavicle</a:t>
            </a:r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 flipH="1">
            <a:off x="7391400" y="22860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6994525" y="1870075"/>
            <a:ext cx="2322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greater tuberosity</a:t>
            </a:r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 flipH="1">
            <a:off x="5867400" y="36576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7070725" y="3698875"/>
            <a:ext cx="2247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lesser  tuberosity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85695"/>
            <a:ext cx="3607975" cy="35146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3356992"/>
            <a:ext cx="4346079" cy="314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4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3328"/>
            <a:ext cx="9144000" cy="439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6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6566</TotalTime>
  <Words>133</Words>
  <Application>Microsoft Office PowerPoint</Application>
  <PresentationFormat>On-screen Show (4:3)</PresentationFormat>
  <Paragraphs>54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acumin-pro</vt:lpstr>
      <vt:lpstr>Arial</vt:lpstr>
      <vt:lpstr>Garamond</vt:lpstr>
      <vt:lpstr>PlutoSansMedium</vt:lpstr>
      <vt:lpstr>Times New Roman</vt:lpstr>
      <vt:lpstr>Wingdings</vt:lpstr>
      <vt:lpstr>Stream</vt:lpstr>
      <vt:lpstr>Anatomy of the Musculoskeletal System   The Extremities  Dr.Nadeia  Elbagermi</vt:lpstr>
      <vt:lpstr>Normal Imaging Anatomy in the Extremities</vt:lpstr>
      <vt:lpstr>What are the parts of a long bone?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Facilities &amp; Auxiliaries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the musculoskeletal system</dc:title>
  <dc:creator>Jeff Benseler</dc:creator>
  <cp:lastModifiedBy>moham</cp:lastModifiedBy>
  <cp:revision>110</cp:revision>
  <dcterms:created xsi:type="dcterms:W3CDTF">2011-07-19T00:19:02Z</dcterms:created>
  <dcterms:modified xsi:type="dcterms:W3CDTF">2020-09-01T07:09:49Z</dcterms:modified>
</cp:coreProperties>
</file>