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8" r:id="rId4"/>
    <p:sldId id="260" r:id="rId5"/>
    <p:sldId id="261" r:id="rId6"/>
    <p:sldId id="264" r:id="rId7"/>
    <p:sldId id="269" r:id="rId8"/>
    <p:sldId id="267" r:id="rId9"/>
    <p:sldId id="270" r:id="rId10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B2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059" autoAdjust="0"/>
    <p:restoredTop sz="94660"/>
  </p:normalViewPr>
  <p:slideViewPr>
    <p:cSldViewPr snapToGrid="0">
      <p:cViewPr varScale="1">
        <p:scale>
          <a:sx n="80" d="100"/>
          <a:sy n="80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47EE29C-C1BE-42E4-A0CB-CE695F377F31}" type="datetimeFigureOut">
              <a:rPr lang="ar-SA" smtClean="0"/>
              <a:t>13/04/1443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16C0883-A5A0-4E4A-857B-2AAC1367ECC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853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735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9652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2309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B998-4C21-46BF-B324-14C8B60E718E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571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FE53-EB0D-4879-9BAF-3AE56818F168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714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CF6B-90B4-48B3-8C81-99916BA4010A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888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1CF6-9381-45C9-834E-384F8048ACC2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4524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942-502F-4097-829A-6350627A5501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667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E86-AE72-484E-B8DD-ED252B7F779C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61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9AA-7CB6-489F-9A4F-4A321E94CF22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16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0971-4B1E-4775-B57F-A8633C62C39D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987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0EEB-7FE1-4E6B-AA04-F58BD05162DF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1261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D242-777F-4183-B724-A70B14CBFC2A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466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7AED-B71E-4CC9-BAF6-6D74E899418B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284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FB90-AD8B-40F2-8DEE-F33272DC7D9E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901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3251200" y="358053"/>
            <a:ext cx="5511800" cy="1316037"/>
          </a:xfrm>
        </p:spPr>
        <p:txBody>
          <a:bodyPr>
            <a:normAutofit/>
          </a:bodyPr>
          <a:lstStyle/>
          <a:p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Libya International  University Faculty of  Business Administration</a:t>
            </a:r>
            <a:endParaRPr lang="ar-SA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9863"/>
            <a:ext cx="1640901" cy="166702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8868" y="40554"/>
            <a:ext cx="2578832" cy="195103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00" y="4992529"/>
            <a:ext cx="2755900" cy="2088775"/>
          </a:xfrm>
          <a:prstGeom prst="rect">
            <a:avLst/>
          </a:prstGeom>
        </p:spPr>
      </p:pic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9DC0-9755-4C2A-ACB3-EFF936D762E7}" type="datetime8">
              <a:rPr lang="ar-LY" smtClean="0"/>
              <a:t>18 تشرين الثاني، 21</a:t>
            </a:fld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1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793301" y="2741533"/>
            <a:ext cx="9144000" cy="1655762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UI Historic" panose="020B0502040204020203" pitchFamily="34" charset="0"/>
              </a:rPr>
              <a:t>The 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UI Historic" panose="020B0502040204020203" pitchFamily="34" charset="0"/>
              </a:rPr>
              <a:t>Role of Culture in Interpersonal Communication</a:t>
            </a:r>
          </a:p>
          <a:p>
            <a:pPr rtl="0"/>
            <a:endParaRPr lang="ar-SA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2277156" y="510947"/>
            <a:ext cx="7620000" cy="401637"/>
          </a:xfrm>
        </p:spPr>
        <p:txBody>
          <a:bodyPr>
            <a:noAutofit/>
          </a:bodyPr>
          <a:lstStyle/>
          <a:p>
            <a:r>
              <a:rPr kumimoji="0" lang="e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TABLE OF CONTENTS :</a:t>
            </a:r>
            <a:endParaRPr lang="ar-SA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0" name="Google Shape;1012;p33"/>
          <p:cNvGrpSpPr/>
          <p:nvPr/>
        </p:nvGrpSpPr>
        <p:grpSpPr>
          <a:xfrm>
            <a:off x="7428183" y="3393611"/>
            <a:ext cx="1228338" cy="1310866"/>
            <a:chOff x="2336850" y="1171925"/>
            <a:chExt cx="1815225" cy="187095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1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1012;p33"/>
          <p:cNvGrpSpPr/>
          <p:nvPr/>
        </p:nvGrpSpPr>
        <p:grpSpPr>
          <a:xfrm>
            <a:off x="117785" y="3356421"/>
            <a:ext cx="1228338" cy="1310866"/>
            <a:chOff x="2336850" y="1171925"/>
            <a:chExt cx="1815225" cy="187095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4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1012;p33"/>
          <p:cNvGrpSpPr/>
          <p:nvPr/>
        </p:nvGrpSpPr>
        <p:grpSpPr>
          <a:xfrm>
            <a:off x="7382262" y="1640682"/>
            <a:ext cx="1228338" cy="1310866"/>
            <a:chOff x="2336850" y="1171925"/>
            <a:chExt cx="1815225" cy="187095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7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8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3" name="مستطيل 32"/>
          <p:cNvSpPr/>
          <p:nvPr/>
        </p:nvSpPr>
        <p:spPr>
          <a:xfrm>
            <a:off x="7596034" y="1865814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02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grpSp>
        <p:nvGrpSpPr>
          <p:cNvPr id="35" name="Google Shape;1012;p33"/>
          <p:cNvGrpSpPr/>
          <p:nvPr/>
        </p:nvGrpSpPr>
        <p:grpSpPr>
          <a:xfrm>
            <a:off x="274179" y="4948360"/>
            <a:ext cx="1228338" cy="1310866"/>
            <a:chOff x="2336850" y="1171925"/>
            <a:chExt cx="1815225" cy="187095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6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1020;p33"/>
          <p:cNvSpPr txBox="1">
            <a:spLocks/>
          </p:cNvSpPr>
          <p:nvPr/>
        </p:nvSpPr>
        <p:spPr>
          <a:xfrm>
            <a:off x="1441550" y="1825869"/>
            <a:ext cx="3319703" cy="41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fa Slab One"/>
              <a:buNone/>
              <a:defRPr sz="1600" b="0" i="0" u="none" strike="noStrike" cap="none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6B8B"/>
              </a:buClr>
              <a:buSzPts val="2800"/>
              <a:buFont typeface="Alfa Slab One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Introduction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</a:b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Alfa Slab One"/>
              <a:sym typeface="Alfa Slab One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8843924" y="3674421"/>
            <a:ext cx="2698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buClr>
                <a:srgbClr val="436B8B"/>
              </a:buClr>
              <a:buSzPts val="2800"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Conclusion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Alfa Slab One"/>
              <a:sym typeface="Alfa Slab One"/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74179" y="3630781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03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7606976" y="3635086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04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410420" y="5201632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05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732529" y="1970337"/>
            <a:ext cx="3637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r>
              <a:rPr 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 C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ontrol</a:t>
            </a:r>
            <a:endParaRPr lang="en-US" sz="3600" b="1" i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lfa Slab One" panose="020B0604020202020204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765138" y="5120669"/>
            <a:ext cx="2672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 charset="0"/>
                <a:ea typeface="+mj-ea"/>
                <a:cs typeface="+mj-cs"/>
              </a:rPr>
              <a:t>References</a:t>
            </a:r>
            <a:endParaRPr lang="ar-SA" sz="1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2</a:t>
            </a:fld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433073" y="3621252"/>
            <a:ext cx="45162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Emotional 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E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xpression 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and I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/>
              </a:rPr>
              <a:t>nformation</a:t>
            </a:r>
            <a:endParaRPr lang="ar-SA" sz="2800" b="1" dirty="0">
              <a:solidFill>
                <a:schemeClr val="accent2">
                  <a:lumMod val="60000"/>
                  <a:lumOff val="40000"/>
                </a:schemeClr>
              </a:solidFill>
              <a:latin typeface="Alfa Slab One" panose="020B0604020202020204"/>
            </a:endParaRPr>
          </a:p>
        </p:txBody>
      </p:sp>
      <p:grpSp>
        <p:nvGrpSpPr>
          <p:cNvPr id="30" name="Google Shape;1012;p33"/>
          <p:cNvGrpSpPr/>
          <p:nvPr/>
        </p:nvGrpSpPr>
        <p:grpSpPr>
          <a:xfrm>
            <a:off x="162582" y="1667359"/>
            <a:ext cx="1228338" cy="1310866"/>
            <a:chOff x="2336850" y="1171925"/>
            <a:chExt cx="1815225" cy="187095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1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مستطيل 48"/>
          <p:cNvSpPr/>
          <p:nvPr/>
        </p:nvSpPr>
        <p:spPr>
          <a:xfrm>
            <a:off x="341375" y="1847822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01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</p:spTree>
    <p:extLst>
      <p:ext uri="{BB962C8B-B14F-4D97-AF65-F5344CB8AC3E}">
        <p14:creationId xmlns:p14="http://schemas.microsoft.com/office/powerpoint/2010/main" val="206408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2057400" y="259554"/>
            <a:ext cx="7404100" cy="1062037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Learning objectives:</a:t>
            </a: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3</a:t>
            </a:fld>
            <a:endParaRPr lang="ar-SA"/>
          </a:p>
        </p:txBody>
      </p:sp>
      <p:sp>
        <p:nvSpPr>
          <p:cNvPr id="10" name="وسيلة شرح على شكل سحابة 9"/>
          <p:cNvSpPr/>
          <p:nvPr/>
        </p:nvSpPr>
        <p:spPr>
          <a:xfrm>
            <a:off x="1422400" y="2014933"/>
            <a:ext cx="9194800" cy="364807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 rtl="0"/>
            <a:r>
              <a:rPr lang="en-US" sz="4000" dirty="0" smtClean="0">
                <a:solidFill>
                  <a:srgbClr val="1C1E21"/>
                </a:solidFill>
                <a:latin typeface="Segoe UI Historic" panose="020B0502040204020203" pitchFamily="34" charset="0"/>
              </a:rPr>
              <a:t>Explain </a:t>
            </a:r>
            <a:r>
              <a:rPr lang="en-US" sz="4000" dirty="0">
                <a:solidFill>
                  <a:srgbClr val="1C1E21"/>
                </a:solidFill>
                <a:latin typeface="Segoe UI Historic" panose="020B0502040204020203" pitchFamily="34" charset="0"/>
              </a:rPr>
              <a:t>t</a:t>
            </a:r>
            <a:r>
              <a:rPr lang="en-US" sz="4000" dirty="0" smtClean="0">
                <a:solidFill>
                  <a:srgbClr val="1C1E21"/>
                </a:solidFill>
                <a:latin typeface="Segoe UI Historic" panose="020B0502040204020203" pitchFamily="34" charset="0"/>
              </a:rPr>
              <a:t>he Role </a:t>
            </a:r>
            <a:r>
              <a:rPr lang="en-US" sz="4000" dirty="0">
                <a:solidFill>
                  <a:srgbClr val="1C1E21"/>
                </a:solidFill>
                <a:latin typeface="Segoe UI Historic" panose="020B0502040204020203" pitchFamily="34" charset="0"/>
              </a:rPr>
              <a:t>o</a:t>
            </a:r>
            <a:r>
              <a:rPr lang="en-US" sz="4000" dirty="0" smtClean="0">
                <a:solidFill>
                  <a:srgbClr val="1C1E21"/>
                </a:solidFill>
                <a:latin typeface="Segoe UI Historic" panose="020B0502040204020203" pitchFamily="34" charset="0"/>
              </a:rPr>
              <a:t>f Culture </a:t>
            </a:r>
            <a:r>
              <a:rPr lang="en-US" sz="4000" dirty="0">
                <a:solidFill>
                  <a:srgbClr val="1C1E21"/>
                </a:solidFill>
                <a:latin typeface="Segoe UI Historic" panose="020B0502040204020203" pitchFamily="34" charset="0"/>
              </a:rPr>
              <a:t>in </a:t>
            </a:r>
            <a:r>
              <a:rPr lang="en-US" sz="4000" dirty="0" smtClean="0">
                <a:solidFill>
                  <a:srgbClr val="1C1E21"/>
                </a:solidFill>
                <a:latin typeface="Segoe UI Historic" panose="020B0502040204020203" pitchFamily="34" charset="0"/>
              </a:rPr>
              <a:t>Interpersonal </a:t>
            </a:r>
            <a:r>
              <a:rPr lang="en-US" sz="4000" dirty="0">
                <a:solidFill>
                  <a:srgbClr val="1C1E21"/>
                </a:solidFill>
                <a:latin typeface="Segoe UI Historic" panose="020B0502040204020203" pitchFamily="34" charset="0"/>
              </a:rPr>
              <a:t>C</a:t>
            </a:r>
            <a:r>
              <a:rPr lang="en-US" sz="4000" dirty="0" smtClean="0">
                <a:solidFill>
                  <a:srgbClr val="1C1E21"/>
                </a:solidFill>
                <a:latin typeface="Segoe UI Historic" panose="020B0502040204020203" pitchFamily="34" charset="0"/>
              </a:rPr>
              <a:t>ommunication</a:t>
            </a:r>
            <a:endParaRPr lang="en-US" sz="4000" dirty="0">
              <a:solidFill>
                <a:srgbClr val="1C1E21"/>
              </a:solidFill>
              <a:latin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4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0;p33"/>
          <p:cNvSpPr txBox="1">
            <a:spLocks noGrp="1"/>
          </p:cNvSpPr>
          <p:nvPr>
            <p:ph type="ctrTitle"/>
          </p:nvPr>
        </p:nvSpPr>
        <p:spPr>
          <a:xfrm>
            <a:off x="558800" y="1394214"/>
            <a:ext cx="6045200" cy="858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Introduction</a:t>
            </a:r>
            <a:r>
              <a:rPr lang="en-US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 </a:t>
            </a:r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:</a:t>
            </a:r>
            <a:r>
              <a:rPr lang="ar-SA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  </a:t>
            </a:r>
            <a:br>
              <a:rPr lang="ar-SA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r>
              <a:rPr lang="ar-SA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/>
            </a:r>
            <a:br>
              <a:rPr lang="ar-SA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endParaRPr sz="4400" b="1" dirty="0">
              <a:solidFill>
                <a:schemeClr val="accent2">
                  <a:lumMod val="60000"/>
                  <a:lumOff val="40000"/>
                </a:schemeClr>
              </a:solidFill>
              <a:latin typeface="Alfa Slab One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10088" y="2698750"/>
            <a:ext cx="9144000" cy="2216150"/>
          </a:xfrm>
        </p:spPr>
        <p:txBody>
          <a:bodyPr>
            <a:noAutofit/>
          </a:bodyPr>
          <a:lstStyle/>
          <a:p>
            <a:pPr algn="just" rtl="0"/>
            <a:r>
              <a:rPr lang="en-US" sz="2800" dirty="0">
                <a:solidFill>
                  <a:srgbClr val="505863"/>
                </a:solidFill>
                <a:latin typeface="Alfa Slab One" panose="020B0604020202020204"/>
              </a:rPr>
              <a:t>Communication is the process of exchanging information, and culture in communication refers to the effect of the cultural characteristics of communicators on this process. </a:t>
            </a:r>
            <a:endParaRPr lang="en-US" sz="2800" dirty="0" smtClean="0">
              <a:solidFill>
                <a:srgbClr val="505863"/>
              </a:solidFill>
              <a:latin typeface="Alfa Slab One" panose="020B0604020202020204"/>
            </a:endParaRPr>
          </a:p>
          <a:p>
            <a:pPr algn="just" rtl="0"/>
            <a:r>
              <a:rPr lang="en-US" sz="2800" dirty="0" smtClean="0">
                <a:solidFill>
                  <a:srgbClr val="505863"/>
                </a:solidFill>
                <a:latin typeface="Alfa Slab One" panose="020B0604020202020204"/>
              </a:rPr>
              <a:t>A </a:t>
            </a:r>
            <a:r>
              <a:rPr lang="en-US" sz="2800" dirty="0">
                <a:solidFill>
                  <a:srgbClr val="505863"/>
                </a:solidFill>
                <a:latin typeface="Alfa Slab One" panose="020B0604020202020204"/>
              </a:rPr>
              <a:t>culture is the collection of shared characteristics of a group of people, and it’s comprised of habits, beliefs, and behavioral </a:t>
            </a:r>
            <a:r>
              <a:rPr lang="en-US" sz="2800" dirty="0" smtClean="0">
                <a:solidFill>
                  <a:srgbClr val="505863"/>
                </a:solidFill>
                <a:latin typeface="Alfa Slab One" panose="020B0604020202020204"/>
              </a:rPr>
              <a:t>norms.</a:t>
            </a:r>
            <a:endParaRPr lang="en-US" sz="2800" dirty="0" smtClean="0">
              <a:latin typeface="Alfa Slab One" panose="020B0604020202020204"/>
              <a:cs typeface="+mj-cs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365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435600" y="587513"/>
            <a:ext cx="5918200" cy="2014537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Control </a:t>
            </a:r>
            <a:r>
              <a:rPr lang="ar-SA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/>
            </a:r>
            <a:br>
              <a:rPr lang="ar-SA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endParaRPr lang="ar-SA" sz="4400" b="1" dirty="0">
              <a:solidFill>
                <a:schemeClr val="accent2">
                  <a:lumMod val="60000"/>
                  <a:lumOff val="40000"/>
                </a:schemeClr>
              </a:solidFill>
              <a:latin typeface="Alfa Slab One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5238750" y="2476500"/>
            <a:ext cx="6743700" cy="3771900"/>
          </a:xfrm>
        </p:spPr>
        <p:txBody>
          <a:bodyPr>
            <a:normAutofit/>
          </a:bodyPr>
          <a:lstStyle/>
          <a:p>
            <a:pPr algn="just" rtl="0"/>
            <a:r>
              <a:rPr lang="en-US" sz="3200" dirty="0"/>
              <a:t>Communication acts to control member behavior in several ways. Organizations have authority hierarchies and formal guidelines that employees are required to </a:t>
            </a:r>
            <a:r>
              <a:rPr lang="en-US" sz="3200" dirty="0" smtClean="0"/>
              <a:t>follow</a:t>
            </a:r>
            <a:r>
              <a:rPr lang="en-US" sz="3200" dirty="0"/>
              <a:t>.</a:t>
            </a:r>
            <a:endParaRPr lang="ar-SA" sz="3200" dirty="0">
              <a:cs typeface="+mj-cs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5</a:t>
            </a:fld>
            <a:endParaRPr lang="ar-SA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80" y="883581"/>
            <a:ext cx="4307241" cy="536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8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61389" y="584200"/>
            <a:ext cx="5481733" cy="2817417"/>
          </a:xfrm>
        </p:spPr>
        <p:txBody>
          <a:bodyPr>
            <a:noAutofit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ar-SA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/>
            </a:r>
            <a:br>
              <a:rPr lang="ar-SA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r>
              <a:rPr lang="en-US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/>
            </a:r>
            <a:br>
              <a:rPr lang="en-US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r>
              <a:rPr 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  <a:ea typeface="+mn-ea"/>
                <a:cs typeface="Arial" panose="020B0604020202020204" pitchFamily="34" charset="0"/>
              </a:rPr>
              <a:t/>
            </a:r>
            <a:br>
              <a:rPr 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  <a:ea typeface="+mn-ea"/>
                <a:cs typeface="Arial" panose="020B0604020202020204" pitchFamily="34" charset="0"/>
              </a:rPr>
            </a:br>
            <a:r>
              <a:rPr lang="en-US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/>
            </a:r>
            <a:br>
              <a:rPr lang="en-US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</a:br>
            <a:endParaRPr lang="ar-SA" sz="5400" b="1" dirty="0">
              <a:solidFill>
                <a:schemeClr val="accent2">
                  <a:lumMod val="60000"/>
                  <a:lumOff val="40000"/>
                </a:schemeClr>
              </a:solidFill>
              <a:latin typeface="Alfa Slab One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244475" y="2343932"/>
            <a:ext cx="6362700" cy="3700462"/>
          </a:xfrm>
        </p:spPr>
        <p:txBody>
          <a:bodyPr>
            <a:noAutofit/>
          </a:bodyPr>
          <a:lstStyle/>
          <a:p>
            <a:pPr algn="just" rtl="0" fontAlgn="base"/>
            <a:r>
              <a:rPr lang="en-US" sz="2800" b="1" dirty="0">
                <a:solidFill>
                  <a:srgbClr val="3C3C3C"/>
                </a:solidFill>
                <a:latin typeface="Alfa Slab One"/>
              </a:rPr>
              <a:t> </a:t>
            </a:r>
            <a:r>
              <a:rPr lang="en-US" sz="2800" dirty="0">
                <a:latin typeface="Alfa Slab One"/>
              </a:rPr>
              <a:t>  Communication provides release for the emotional expression of feelings and for fulfillment of social </a:t>
            </a:r>
            <a:r>
              <a:rPr lang="en-US" sz="2800" dirty="0" smtClean="0">
                <a:latin typeface="Alfa Slab One"/>
              </a:rPr>
              <a:t>needs, also It </a:t>
            </a:r>
            <a:r>
              <a:rPr lang="en-US" sz="2800" dirty="0">
                <a:latin typeface="Alfa Slab One"/>
              </a:rPr>
              <a:t>provides the information that individuals and groups need to make decisions by transmitting the data to identify and evaluate alternative </a:t>
            </a:r>
            <a:r>
              <a:rPr lang="en-US" sz="2800" dirty="0" smtClean="0">
                <a:latin typeface="Alfa Slab One"/>
              </a:rPr>
              <a:t>choices. </a:t>
            </a:r>
            <a:endParaRPr lang="en-US" sz="2800" dirty="0">
              <a:latin typeface="Alfa Slab One"/>
            </a:endParaRPr>
          </a:p>
          <a:p>
            <a:pPr algn="just" rtl="0" fontAlgn="base"/>
            <a:endParaRPr lang="ar-SA" sz="2800" dirty="0">
              <a:latin typeface="Alfa Slab One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657850" y="5822950"/>
            <a:ext cx="4584700" cy="6945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218" y="5727700"/>
            <a:ext cx="4628532" cy="10858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218" y="1200544"/>
            <a:ext cx="774082" cy="452715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6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7413" y="81872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800" b="1" dirty="0" smtClean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  <a:cs typeface="+mj-cs"/>
              </a:rPr>
              <a:t>Emotional </a:t>
            </a:r>
            <a:r>
              <a:rPr lang="en-US" sz="2800" b="1" dirty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  <a:cs typeface="+mj-cs"/>
              </a:rPr>
              <a:t>E</a:t>
            </a:r>
            <a:r>
              <a:rPr lang="en-US" sz="2800" b="1" dirty="0" smtClean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  <a:cs typeface="+mj-cs"/>
              </a:rPr>
              <a:t>xpression </a:t>
            </a:r>
            <a:r>
              <a:rPr lang="en-US" sz="2800" b="1" dirty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  <a:cs typeface="+mj-cs"/>
              </a:rPr>
              <a:t>and I</a:t>
            </a:r>
            <a:r>
              <a:rPr lang="en-US" sz="2800" b="1" dirty="0" smtClean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  <a:cs typeface="+mj-cs"/>
              </a:rPr>
              <a:t>nformation:</a:t>
            </a:r>
            <a:r>
              <a:rPr lang="ar-SA" sz="2800" b="1" dirty="0" smtClean="0">
                <a:solidFill>
                  <a:srgbClr val="ED7D31">
                    <a:lumMod val="60000"/>
                    <a:lumOff val="40000"/>
                  </a:srgbClr>
                </a:solidFill>
                <a:latin typeface="Alfa Slab One"/>
                <a:ea typeface="+mj-ea"/>
              </a:rPr>
              <a:t> </a:t>
            </a:r>
            <a:endParaRPr lang="ar-SA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850" y="137706"/>
            <a:ext cx="4451350" cy="621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992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596900" y="903288"/>
            <a:ext cx="8420100" cy="1252537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/>
              </a:rPr>
              <a:t>Conclusion:</a:t>
            </a:r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>
          <a:xfrm>
            <a:off x="431800" y="2801938"/>
            <a:ext cx="9144000" cy="1655762"/>
          </a:xfrm>
        </p:spPr>
        <p:txBody>
          <a:bodyPr>
            <a:noAutofit/>
          </a:bodyPr>
          <a:lstStyle/>
          <a:p>
            <a:pPr algn="just" rtl="0"/>
            <a:r>
              <a:rPr lang="en-US" sz="2800" dirty="0">
                <a:latin typeface="Alfa Slab One"/>
              </a:rPr>
              <a:t>It is important for any organization to have communication between members to maintain control, motivate and provide a vehicle for emotional expression and decision </a:t>
            </a:r>
            <a:r>
              <a:rPr lang="en-US" sz="2800" dirty="0" smtClean="0">
                <a:latin typeface="Alfa Slab One"/>
              </a:rPr>
              <a:t>making</a:t>
            </a:r>
            <a:r>
              <a:rPr lang="en-US" sz="2800" dirty="0">
                <a:latin typeface="Alfa Slab One"/>
              </a:rPr>
              <a:t>.</a:t>
            </a:r>
            <a:r>
              <a:rPr lang="ar-SA" sz="2800" dirty="0" smtClean="0">
                <a:latin typeface="Alfa Slab One"/>
              </a:rPr>
              <a:t> </a:t>
            </a:r>
            <a:endParaRPr lang="ar-SA" sz="2800" dirty="0">
              <a:latin typeface="Alfa Slab One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6338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30250" y="339726"/>
            <a:ext cx="44831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fa Slab One" panose="020B0604020202020204" charset="0"/>
              </a:rPr>
              <a:t>References:</a:t>
            </a:r>
            <a:r>
              <a:rPr lang="ar-SA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ar-SA" sz="1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393700" y="2886076"/>
            <a:ext cx="9144000" cy="1655762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sz="2800" i="1" dirty="0" smtClean="0"/>
              <a:t>Interpersonal </a:t>
            </a:r>
            <a:r>
              <a:rPr lang="en-US" sz="2800" i="1" dirty="0"/>
              <a:t>Communication</a:t>
            </a:r>
            <a:r>
              <a:rPr lang="en-US" sz="2800" dirty="0"/>
              <a:t>. (2008, November 14). Google. Retrieved October 26, 2021, from https://</a:t>
            </a:r>
            <a:r>
              <a:rPr lang="en-US" sz="2800" dirty="0" smtClean="0"/>
              <a:t>www.citeman.com/4414-four-major-functions-are-served-by-communication.html</a:t>
            </a:r>
          </a:p>
          <a:p>
            <a:pPr algn="just" rtl="0"/>
            <a:r>
              <a:rPr lang="en-US" sz="2800" dirty="0"/>
              <a:t> </a:t>
            </a:r>
            <a:endParaRPr lang="ar-SA" sz="2800" dirty="0" smtClean="0"/>
          </a:p>
          <a:p>
            <a:pPr algn="just" rtl="0"/>
            <a:endParaRPr lang="en-US" sz="2800" dirty="0"/>
          </a:p>
          <a:p>
            <a:pPr algn="just" rtl="0"/>
            <a:endParaRPr lang="ar-SA" sz="28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0222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9</a:t>
            </a:fld>
            <a:endParaRPr lang="ar-SA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282575"/>
            <a:ext cx="118237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5438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189</Words>
  <Application>Microsoft Office PowerPoint</Application>
  <PresentationFormat>Widescreen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Alfa Slab One</vt:lpstr>
      <vt:lpstr>Arial</vt:lpstr>
      <vt:lpstr>Calibri</vt:lpstr>
      <vt:lpstr>Calibri Light</vt:lpstr>
      <vt:lpstr>Segoe UI Historic</vt:lpstr>
      <vt:lpstr>Times New Roman</vt:lpstr>
      <vt:lpstr>نسق Office</vt:lpstr>
      <vt:lpstr>Libya International  University Faculty of  Business Administration</vt:lpstr>
      <vt:lpstr>TABLE OF CONTENTS :</vt:lpstr>
      <vt:lpstr>Learning objectives:</vt:lpstr>
      <vt:lpstr>Introduction :    </vt:lpstr>
      <vt:lpstr>Control  </vt:lpstr>
      <vt:lpstr>    </vt:lpstr>
      <vt:lpstr>Conclusion:</vt:lpstr>
      <vt:lpstr> References: 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 International  University Faculty Of  Business Administration</dc:title>
  <dc:creator>DR.Ahmed Saker 2O14</dc:creator>
  <cp:lastModifiedBy>Maher Fattouh</cp:lastModifiedBy>
  <cp:revision>75</cp:revision>
  <dcterms:created xsi:type="dcterms:W3CDTF">2021-06-19T02:36:14Z</dcterms:created>
  <dcterms:modified xsi:type="dcterms:W3CDTF">2021-11-18T10:52:13Z</dcterms:modified>
</cp:coreProperties>
</file>