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8" r:id="rId1"/>
  </p:sldMasterIdLst>
  <p:notesMasterIdLst>
    <p:notesMasterId r:id="rId18"/>
  </p:notesMasterIdLst>
  <p:sldIdLst>
    <p:sldId id="256" r:id="rId2"/>
    <p:sldId id="259" r:id="rId3"/>
    <p:sldId id="258" r:id="rId4"/>
    <p:sldId id="257" r:id="rId5"/>
    <p:sldId id="270" r:id="rId6"/>
    <p:sldId id="260" r:id="rId7"/>
    <p:sldId id="261" r:id="rId8"/>
    <p:sldId id="271" r:id="rId9"/>
    <p:sldId id="264" r:id="rId10"/>
    <p:sldId id="265" r:id="rId11"/>
    <p:sldId id="262" r:id="rId12"/>
    <p:sldId id="267" r:id="rId13"/>
    <p:sldId id="268" r:id="rId14"/>
    <p:sldId id="273" r:id="rId15"/>
    <p:sldId id="269" r:id="rId16"/>
    <p:sldId id="272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FEFE"/>
    <a:srgbClr val="D3D3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4.3545691571508525E-2"/>
          <c:y val="0.1712746868363372"/>
          <c:w val="0.84561072988283337"/>
          <c:h val="0.82572049409635861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6">
                  <a:alpha val="90000"/>
                </a:schemeClr>
              </a:solidFill>
              <a:ln w="19050">
                <a:solidFill>
                  <a:schemeClr val="accent6">
                    <a:lumMod val="75000"/>
                  </a:schemeClr>
                </a:solidFill>
              </a:ln>
              <a:effectLst>
                <a:innerShdw blurRad="114300">
                  <a:schemeClr val="accent6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6"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2-6BDE-468F-8A57-C0A5AD1B9957}"/>
              </c:ext>
            </c:extLst>
          </c:dPt>
          <c:dPt>
            <c:idx val="1"/>
            <c:bubble3D val="0"/>
            <c:spPr>
              <a:solidFill>
                <a:schemeClr val="accent5">
                  <a:alpha val="90000"/>
                </a:schemeClr>
              </a:solidFill>
              <a:ln w="19050">
                <a:solidFill>
                  <a:schemeClr val="accent5">
                    <a:lumMod val="75000"/>
                  </a:schemeClr>
                </a:solidFill>
              </a:ln>
              <a:effectLst>
                <a:innerShdw blurRad="114300">
                  <a:schemeClr val="accent5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5"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6BDE-468F-8A57-C0A5AD1B9957}"/>
              </c:ext>
            </c:extLst>
          </c:dPt>
          <c:dPt>
            <c:idx val="2"/>
            <c:bubble3D val="0"/>
            <c:spPr>
              <a:solidFill>
                <a:schemeClr val="accent4">
                  <a:alpha val="90000"/>
                </a:schemeClr>
              </a:solidFill>
              <a:ln w="19050">
                <a:solidFill>
                  <a:schemeClr val="accent4">
                    <a:lumMod val="75000"/>
                  </a:schemeClr>
                </a:solidFill>
              </a:ln>
              <a:effectLst>
                <a:innerShdw blurRad="114300">
                  <a:schemeClr val="accent4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4"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0-73AC-4C0E-AE28-35AF65E9998D}"/>
              </c:ext>
            </c:extLst>
          </c:dPt>
          <c:dPt>
            <c:idx val="3"/>
            <c:bubble3D val="0"/>
            <c:spPr>
              <a:solidFill>
                <a:schemeClr val="accent6">
                  <a:lumMod val="60000"/>
                  <a:alpha val="90000"/>
                </a:schemeClr>
              </a:solidFill>
              <a:ln w="19050">
                <a:solidFill>
                  <a:schemeClr val="accent6">
                    <a:lumMod val="60000"/>
                    <a:lumMod val="75000"/>
                  </a:schemeClr>
                </a:solidFill>
              </a:ln>
              <a:effectLst>
                <a:innerShdw blurRad="114300">
                  <a:schemeClr val="accent6">
                    <a:lumMod val="60000"/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6">
                    <a:lumMod val="60000"/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73AC-4C0E-AE28-35AF65E9998D}"/>
              </c:ext>
            </c:extLst>
          </c:dPt>
          <c:dLbls>
            <c:dLbl>
              <c:idx val="0"/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6"/>
                  </a:solidFill>
                  <a:round/>
                </a:ln>
                <a:effectLst>
                  <a:outerShdw blurRad="50800" dist="38100" dir="2700000" algn="tl" rotWithShape="0">
                    <a:schemeClr val="accent6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6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2-6BDE-468F-8A57-C0A5AD1B9957}"/>
                </c:ext>
              </c:extLst>
            </c:dLbl>
            <c:dLbl>
              <c:idx val="1"/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5"/>
                  </a:solidFill>
                  <a:round/>
                </a:ln>
                <a:effectLst>
                  <a:outerShdw blurRad="50800" dist="38100" dir="2700000" algn="tl" rotWithShape="0">
                    <a:schemeClr val="accent5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5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3-6BDE-468F-8A57-C0A5AD1B9957}"/>
                </c:ext>
              </c:extLst>
            </c:dLbl>
            <c:dLbl>
              <c:idx val="2"/>
              <c:spPr>
                <a:solidFill>
                  <a:prstClr val="white">
                    <a:alpha val="90000"/>
                  </a:prstClr>
                </a:solidFill>
                <a:ln w="12700" cap="flat" cmpd="sng" algn="ctr">
                  <a:solidFill>
                    <a:srgbClr val="AD9D7B"/>
                  </a:solidFill>
                  <a:round/>
                </a:ln>
                <a:effectLst>
                  <a:outerShdw blurRad="50800" dist="38100" dir="2700000" algn="tl" rotWithShape="0">
                    <a:srgbClr val="AD9D7B">
                      <a:lumMod val="75000"/>
                      <a:alpha val="40000"/>
                    </a:srgb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4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0-73AC-4C0E-AE28-35AF65E9998D}"/>
                </c:ext>
              </c:extLst>
            </c:dLbl>
            <c:dLbl>
              <c:idx val="3"/>
              <c:spPr>
                <a:solidFill>
                  <a:prstClr val="white">
                    <a:alpha val="90000"/>
                  </a:prstClr>
                </a:solidFill>
                <a:ln w="12700" cap="flat" cmpd="sng" algn="ctr">
                  <a:solidFill>
                    <a:srgbClr val="AD9D7B"/>
                  </a:solidFill>
                  <a:round/>
                </a:ln>
                <a:effectLst>
                  <a:outerShdw blurRad="50800" dist="38100" dir="2700000" algn="tl" rotWithShape="0">
                    <a:srgbClr val="AD9D7B">
                      <a:lumMod val="75000"/>
                      <a:alpha val="40000"/>
                    </a:srgb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6">
                          <a:lumMod val="60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73AC-4C0E-AE28-35AF65E9998D}"/>
                </c:ext>
              </c:extLst>
            </c:dLbl>
            <c:spPr>
              <a:solidFill>
                <a:prstClr val="white">
                  <a:alpha val="90000"/>
                </a:prstClr>
              </a:solidFill>
              <a:ln w="12700" cap="flat" cmpd="sng" algn="ctr">
                <a:solidFill>
                  <a:srgbClr val="AD9D7B"/>
                </a:solidFill>
                <a:round/>
              </a:ln>
              <a:effectLst>
                <a:outerShdw blurRad="50800" dist="38100" dir="2700000" algn="tl" rotWithShape="0">
                  <a:srgbClr val="AD9D7B">
                    <a:lumMod val="75000"/>
                    <a:alpha val="40000"/>
                  </a:srgbClr>
                </a:outerShdw>
              </a:effectLst>
            </c:sp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3"/>
                <c:pt idx="0">
                  <c:v>Diagnosed</c:v>
                </c:pt>
                <c:pt idx="1">
                  <c:v>Died</c:v>
                </c:pt>
                <c:pt idx="2">
                  <c:v>Survived </c:v>
                </c:pt>
              </c:strCache>
            </c:strRef>
          </c:cat>
          <c:val>
            <c:numRef>
              <c:f>Sheet1!$B$2:$B$5</c:f>
              <c:numCache>
                <c:formatCode>#,##0</c:formatCode>
                <c:ptCount val="4"/>
                <c:pt idx="0">
                  <c:v>604000</c:v>
                </c:pt>
                <c:pt idx="1">
                  <c:v>342000</c:v>
                </c:pt>
                <c:pt idx="2" formatCode="General">
                  <c:v>262000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6="http://schemas.microsoft.com/office/drawing/2014/chart" uri="{C3380CC4-5D6E-409C-BE32-E72D297353CC}">
              <c16:uniqueId val="{00000000-6BDE-468F-8A57-C0A5AD1B9957}"/>
            </c:ext>
          </c:extLst>
        </c:ser>
        <c:dLbls>
          <c:dLblPos val="in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3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587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330" b="0" i="0" u="none" strike="noStrike" kern="1200" baseline="0">
      <a:effectLst/>
    </cs:defRPr>
    <cs:bodyPr rot="0" spcFirstLastPara="1" vertOverflow="clip" horzOverflow="clip" vert="horz" wrap="square" lIns="38100" tIns="19050" rIns="38100" bIns="19050" anchor="ctr" anchorCtr="1">
      <a:spAutoFit/>
    </cs:bodyPr>
  </cs:dataLabel>
  <cs:dataLabelCallout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330" b="0" i="0" u="none" strike="noStrike" kern="1200" baseline="0">
      <a:effectLst/>
    </cs:defRPr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tx1"/>
    </cs:fontRef>
    <cs:spPr>
      <a:solidFill>
        <a:schemeClr val="phClr">
          <a:alpha val="90000"/>
        </a:schemeClr>
      </a:solidFill>
      <a:ln w="19050">
        <a:solidFill>
          <a:schemeClr val="phClr">
            <a:lumMod val="75000"/>
          </a:schemeClr>
        </a:solidFill>
      </a:ln>
      <a:effectLst>
        <a:innerShdw blurRad="114300">
          <a:schemeClr val="phClr">
            <a:lumMod val="75000"/>
          </a:schemeClr>
        </a:innerShdw>
      </a:effectLst>
      <a:scene3d>
        <a:camera prst="orthographicFront"/>
        <a:lightRig rig="threePt" dir="t"/>
      </a:scene3d>
      <a:sp3d contourW="19050" prstMaterial="flat">
        <a:contourClr>
          <a:schemeClr val="accent4">
            <a:lumMod val="75000"/>
          </a:schemeClr>
        </a:contourClr>
      </a:sp3d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BA3C74-4709-42CF-8B5B-4032C63A6AE5}" type="datetimeFigureOut">
              <a:rPr lang="en-GB" smtClean="0"/>
              <a:t>04/06/2022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8EED55-C315-4581-9C57-6A5834BC7F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04922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A2A839-323E-5627-2636-E0F6E66CAA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3B86E7-485A-8E69-11CA-A16D63D477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82CEE-9953-D21D-CE46-FDE1214801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FDC30-2E12-4765-928F-9E9C82D37A45}" type="datetime1">
              <a:rPr lang="en-US" smtClean="0"/>
              <a:t>6/4/2022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0A6FA0-37B4-24B7-CF82-5DC97D28A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4F671E-642C-0134-5D1E-93BDA1B9BD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82463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B2E094-0D68-234A-DA2C-40531C1455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6CA09B6-C98C-81D6-5A1E-7C7AC036FB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7287B4-725B-6BC4-BFC8-AE2B2CCA5A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9CC75-CEE0-4CD1-A41B-F96368638F04}" type="datetime1">
              <a:rPr lang="en-US" smtClean="0"/>
              <a:t>6/4/2022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1B369B-4C7A-9064-DB2A-042FC6BC93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91B0C8-3827-3195-1E9F-C89B4D857C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8287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BE2A810-D362-1D0A-10FA-FF119E1ED21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0D009B-F263-3921-6297-7C347C2E7A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930250-CC1A-E04C-8006-1CF0B00C5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E2B8A-9448-476A-BA3D-84F6D7DD91D8}" type="datetime1">
              <a:rPr lang="en-US" smtClean="0"/>
              <a:t>6/4/2022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A86E1F-B9E3-B5B4-9E2B-DA6396FBE0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41783F-5851-C9E4-9D30-6DC5E92C85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83486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297C5-A4F6-4538-BF16-0D624597D342}" type="datetime1">
              <a:rPr lang="en-US" smtClean="0"/>
              <a:t>6/4/2022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2209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2F0AB3-903A-2CC8-24CE-A55FEF2E0C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B11E48-F4CC-B49D-038D-9A05F6CE88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E24A25-E512-4F4B-62C6-397EC88257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36077-6273-4EB4-8BB1-831A72190384}" type="datetime1">
              <a:rPr lang="en-US" smtClean="0"/>
              <a:t>6/4/2022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D263C6-675C-ADE3-249E-D315E7BE4E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69CED7-AF72-DECC-D32A-253A50EAF2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9988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6F9EA5-7764-FE25-F5EA-FF1C124C2A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F0DDE3-22CC-8CC5-3AF7-4621B1E302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AA0114-8CE2-76FD-9AAA-F3256DA77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DC958-9B6C-46C2-BC01-32BA34CDB760}" type="datetime1">
              <a:rPr lang="en-US" smtClean="0"/>
              <a:t>6/4/2022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6704A4-109E-BCDC-6C15-000D772B5B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F023A5-23B8-416B-1DDC-99D4824D3B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95229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68C8FD-5050-8A95-24A5-BA4BCB1C05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978B86-016D-153B-9B93-334D588A02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6F466F-EA95-3826-4C90-95E287B27B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8528C3-F79A-2C1B-ED55-8619D29127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A24F0-5534-4B24-87DF-208621394447}" type="datetime1">
              <a:rPr lang="en-US" smtClean="0"/>
              <a:t>6/4/2022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898F69-D9B9-F5FE-1D7C-6DB5900D0E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FFB22A-929B-4335-1D8D-74536EC15B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8421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725592-8E01-D291-BB99-199EF6A0D0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3A21F4-FC5C-9DFC-FB8C-ED1B6B31E9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8DAD5C8-050F-328D-6E43-2544D5911E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2B57A46-53AC-9926-7739-D19F47FCA7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956D121-2CE7-1E48-F251-EA5DE8E84B5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E51C174-4632-8687-6510-5CEC29F851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BC875-CD13-4DC2-A70E-6923C68C6CD0}" type="datetime1">
              <a:rPr lang="en-US" smtClean="0"/>
              <a:t>6/4/2022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1A37552-D5F8-AF8D-4D73-9BB6D7F7ED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814B71D-AE84-0CBB-2B64-B75BF79FE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84802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D9F2CD-B2B3-3434-BAD2-2022204BA9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ADC0F44-330F-D6A9-2517-2C84D2FDC2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56832-C9BB-43C2-96F8-860232CA9409}" type="datetime1">
              <a:rPr lang="en-US" smtClean="0"/>
              <a:t>6/4/2022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8587CFB-D67A-00F4-0483-9D04C98220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7ED8A0-52D6-8C84-0916-B37F400319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03820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30AD186-B2D8-FF4F-E19C-C562CAD7F7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D61E5-4E08-495D-AE94-38875668A035}" type="datetime1">
              <a:rPr lang="en-US" smtClean="0"/>
              <a:t>6/4/2022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711DE8B-CE4F-DC5C-AA9B-724F527558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A393C4-6131-B684-7A56-E5A476CAAB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0405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6135B5-D220-5848-299B-7D570648B3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0C5BA6-AD39-38ED-355E-A4DFCE95F3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9729FFA-167B-AD58-0503-36765145D8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87E36D-64BE-4E1D-3949-9616D69273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C7935-FF81-4E8D-9238-A08E0845D965}" type="datetime1">
              <a:rPr lang="en-US" smtClean="0"/>
              <a:t>6/4/2022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B9D756-EC76-AE96-CB29-58686221FA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5A8588-C9A8-4156-D863-1F384E0B8F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3379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03F096-4B07-CC31-84A1-5806C44FB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CFA654B-9C1A-702C-A6A7-467E23D5490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1BDF0B-19D0-001A-72B8-333D081EA0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08154A-7F5B-F994-EE2A-F84A572317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72A6C-71D4-4E85-806E-7A1A60CA27E8}" type="datetime1">
              <a:rPr lang="en-US" smtClean="0"/>
              <a:t>6/4/2022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7BBC73-79F1-6C55-D942-348867E17F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32D635-E720-BF4D-6616-DC6E399C08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84166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4">
                <a:lumMod val="20000"/>
                <a:lumOff val="80000"/>
              </a:schemeClr>
            </a:gs>
            <a:gs pos="83000">
              <a:schemeClr val="accent4">
                <a:lumMod val="40000"/>
                <a:lumOff val="60000"/>
              </a:schemeClr>
            </a:gs>
            <a:gs pos="100000">
              <a:schemeClr val="accent4">
                <a:lumMod val="60000"/>
                <a:lumOff val="4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64E4E7C-246F-34F9-6282-C524871B9D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DEA640-E38F-BF26-B3D4-97AFE14DDF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4A0DD9-76A7-7C37-053D-879DEB9A396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104A1F-448E-454C-AB0B-6269D70C354A}" type="datetime1">
              <a:rPr lang="en-US" smtClean="0"/>
              <a:t>6/4/2022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899D1A-F6D1-AA6E-A03E-0306DA06EB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11D906-9A23-95C3-F4EC-F507A1BA4C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0409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doi.org/10.3802/jgo.2016.27.e43" TargetMode="Externa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6BD9AB-6EE1-4054-B626-ABB3F9CC88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60340" y="2370175"/>
            <a:ext cx="9440034" cy="1828801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>
                    <a:lumMod val="10000"/>
                  </a:schemeClr>
                </a:solidFill>
              </a:rPr>
              <a:t>A Story of Science Success in Medicine</a:t>
            </a:r>
            <a:endParaRPr lang="en-GB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7EFECB8-3AE4-439B-A9BE-1EC53C4C94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2770095" y="4966445"/>
            <a:ext cx="9278472" cy="2375649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>
                    <a:lumMod val="10000"/>
                  </a:schemeClr>
                </a:solidFill>
              </a:rPr>
              <a:t>By Abdulrahman Araibi </a:t>
            </a:r>
          </a:p>
          <a:p>
            <a:r>
              <a:rPr lang="en-US" dirty="0">
                <a:solidFill>
                  <a:schemeClr val="bg1">
                    <a:lumMod val="10000"/>
                  </a:schemeClr>
                </a:solidFill>
              </a:rPr>
              <a:t>YEAR 1</a:t>
            </a:r>
          </a:p>
          <a:p>
            <a:r>
              <a:rPr lang="en-US" dirty="0">
                <a:solidFill>
                  <a:schemeClr val="bg1">
                    <a:lumMod val="10000"/>
                  </a:schemeClr>
                </a:solidFill>
              </a:rPr>
              <a:t>STUNDENT NO. 3438</a:t>
            </a:r>
            <a:endParaRPr lang="en-GB" dirty="0">
              <a:solidFill>
                <a:schemeClr val="bg1">
                  <a:lumMod val="10000"/>
                </a:schemeClr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DFBCA8C-E3C4-4C1A-BF98-91D02ECF56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3832" y="63808"/>
            <a:ext cx="5904762" cy="121904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3C8B995-86DF-6EE6-D22E-2CA2BEDF11D7}"/>
              </a:ext>
            </a:extLst>
          </p:cNvPr>
          <p:cNvSpPr txBox="1"/>
          <p:nvPr/>
        </p:nvSpPr>
        <p:spPr>
          <a:xfrm>
            <a:off x="1157532" y="6293224"/>
            <a:ext cx="13357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>
                    <a:lumMod val="10000"/>
                  </a:schemeClr>
                </a:solidFill>
              </a:rPr>
              <a:t>23/5/2022</a:t>
            </a:r>
            <a:endParaRPr lang="en-GB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17A450-C952-5510-02BE-0868133AB1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z="1800" smtClean="0"/>
              <a:t>1</a:t>
            </a:fld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984712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8374B5-9B3F-8E85-CF89-39621E1B2C9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86244" y="699247"/>
            <a:ext cx="8801577" cy="5509924"/>
          </a:xfrm>
        </p:spPr>
        <p:txBody>
          <a:bodyPr>
            <a:normAutofit fontScale="92500" lnSpcReduction="10000"/>
          </a:bodyPr>
          <a:lstStyle/>
          <a:p>
            <a:pPr marL="36900" indent="0">
              <a:buClrTx/>
              <a:buNone/>
            </a:pPr>
            <a:r>
              <a:rPr lang="en-US" sz="4800" dirty="0">
                <a:solidFill>
                  <a:schemeClr val="bg1">
                    <a:lumMod val="10000"/>
                  </a:schemeClr>
                </a:solidFill>
              </a:rPr>
              <a:t>Treatment</a:t>
            </a:r>
          </a:p>
          <a:p>
            <a:pPr marL="36900" indent="0">
              <a:buClrTx/>
              <a:buNone/>
            </a:pPr>
            <a:endParaRPr lang="en-US" sz="3200" dirty="0">
              <a:solidFill>
                <a:schemeClr val="bg1">
                  <a:lumMod val="10000"/>
                </a:schemeClr>
              </a:solidFill>
            </a:endParaRPr>
          </a:p>
          <a:p>
            <a:r>
              <a:rPr lang="en-US" sz="3200" dirty="0">
                <a:solidFill>
                  <a:schemeClr val="bg1">
                    <a:lumMod val="10000"/>
                  </a:schemeClr>
                </a:solidFill>
              </a:rPr>
              <a:t>Laparoscopy and robotic approach.  </a:t>
            </a:r>
          </a:p>
          <a:p>
            <a:pPr marL="0" indent="0">
              <a:buNone/>
            </a:pPr>
            <a:endParaRPr lang="en-US" sz="3200" dirty="0">
              <a:solidFill>
                <a:schemeClr val="bg1">
                  <a:lumMod val="10000"/>
                </a:schemeClr>
              </a:solidFill>
            </a:endParaRPr>
          </a:p>
          <a:p>
            <a:r>
              <a:rPr lang="en-US" sz="3200" dirty="0">
                <a:solidFill>
                  <a:schemeClr val="bg1">
                    <a:lumMod val="10000"/>
                  </a:schemeClr>
                </a:solidFill>
              </a:rPr>
              <a:t>Radiotherapy advances : </a:t>
            </a:r>
            <a:r>
              <a:rPr lang="en-US" sz="3200" dirty="0">
                <a:solidFill>
                  <a:srgbClr val="FF0000"/>
                </a:solidFill>
              </a:rPr>
              <a:t>internal radiotherapy</a:t>
            </a:r>
            <a:r>
              <a:rPr lang="en-US" sz="3200" dirty="0">
                <a:solidFill>
                  <a:schemeClr val="bg1">
                    <a:lumMod val="10000"/>
                  </a:schemeClr>
                </a:solidFill>
              </a:rPr>
              <a:t>, </a:t>
            </a:r>
            <a:r>
              <a:rPr lang="en-US" sz="3200" dirty="0">
                <a:solidFill>
                  <a:srgbClr val="0070C0"/>
                </a:solidFill>
              </a:rPr>
              <a:t>interstitial modulated radiotherapy </a:t>
            </a:r>
            <a:r>
              <a:rPr lang="en-US" sz="3200" dirty="0">
                <a:solidFill>
                  <a:schemeClr val="bg1">
                    <a:lumMod val="10000"/>
                  </a:schemeClr>
                </a:solidFill>
              </a:rPr>
              <a:t>&amp; </a:t>
            </a:r>
            <a:r>
              <a:rPr lang="en-US" sz="3200" dirty="0">
                <a:solidFill>
                  <a:srgbClr val="00B050"/>
                </a:solidFill>
              </a:rPr>
              <a:t>3D radiotherapy </a:t>
            </a:r>
            <a:r>
              <a:rPr lang="en-US" sz="3200" dirty="0">
                <a:solidFill>
                  <a:schemeClr val="bg1">
                    <a:lumMod val="10000"/>
                  </a:schemeClr>
                </a:solidFill>
              </a:rPr>
              <a:t>reduce its side effects </a:t>
            </a:r>
          </a:p>
          <a:p>
            <a:endParaRPr lang="en-US" sz="3200" dirty="0">
              <a:solidFill>
                <a:schemeClr val="bg1">
                  <a:lumMod val="10000"/>
                </a:schemeClr>
              </a:solidFill>
            </a:endParaRPr>
          </a:p>
          <a:p>
            <a:r>
              <a:rPr lang="en-US" sz="3200" dirty="0"/>
              <a:t> </a:t>
            </a:r>
            <a:r>
              <a:rPr lang="en-US" sz="3200" dirty="0">
                <a:solidFill>
                  <a:srgbClr val="FF0000"/>
                </a:solidFill>
              </a:rPr>
              <a:t>Chemoradiotherapy</a:t>
            </a:r>
            <a:r>
              <a:rPr lang="en-US" sz="3200" dirty="0">
                <a:solidFill>
                  <a:schemeClr val="bg1">
                    <a:lumMod val="10000"/>
                  </a:schemeClr>
                </a:solidFill>
              </a:rPr>
              <a:t> is more effective .</a:t>
            </a:r>
          </a:p>
          <a:p>
            <a:pPr marL="0" indent="0">
              <a:buNone/>
            </a:pPr>
            <a:endParaRPr lang="en-US" sz="3200" dirty="0">
              <a:solidFill>
                <a:schemeClr val="bg1">
                  <a:lumMod val="10000"/>
                </a:schemeClr>
              </a:solidFill>
            </a:endParaRPr>
          </a:p>
          <a:p>
            <a:r>
              <a:rPr lang="en-US" sz="3200" dirty="0">
                <a:solidFill>
                  <a:schemeClr val="bg1">
                    <a:lumMod val="10000"/>
                  </a:schemeClr>
                </a:solidFill>
              </a:rPr>
              <a:t> Fertility sparing</a:t>
            </a:r>
            <a:endParaRPr lang="en-GB" sz="3200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C92AC0-7753-FF58-AC22-DE407C7C25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6149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A7FD73-8E88-46EC-855E-F12BD1B53B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dirty="0">
                <a:solidFill>
                  <a:schemeClr val="bg1">
                    <a:lumMod val="10000"/>
                  </a:schemeClr>
                </a:solidFill>
              </a:rPr>
              <a:t>Early detection and prevention of cervical cancer.</a:t>
            </a:r>
            <a:br>
              <a:rPr lang="en-US" sz="4800" dirty="0">
                <a:solidFill>
                  <a:schemeClr val="bg1">
                    <a:lumMod val="10000"/>
                  </a:schemeClr>
                </a:solidFill>
              </a:rPr>
            </a:br>
            <a:endParaRPr lang="en-GB" sz="4800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E5A338-1C39-4E5A-88C1-BAC24823D50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02786" y="1936376"/>
            <a:ext cx="9081874" cy="4505064"/>
          </a:xfrm>
        </p:spPr>
        <p:txBody>
          <a:bodyPr>
            <a:normAutofit lnSpcReduction="10000"/>
          </a:bodyPr>
          <a:lstStyle/>
          <a:p>
            <a:pPr>
              <a:buClrTx/>
            </a:pPr>
            <a:r>
              <a:rPr lang="en-US" sz="3200" dirty="0">
                <a:solidFill>
                  <a:schemeClr val="bg1">
                    <a:lumMod val="10000"/>
                  </a:schemeClr>
                </a:solidFill>
              </a:rPr>
              <a:t>Cervical cancer is proceeded with precancer stage: </a:t>
            </a:r>
            <a:r>
              <a:rPr lang="en-US" sz="3200" dirty="0">
                <a:solidFill>
                  <a:srgbClr val="FF0000"/>
                </a:solidFill>
              </a:rPr>
              <a:t>cervical intraepithelial neoplasia</a:t>
            </a:r>
            <a:r>
              <a:rPr lang="en-US" sz="3200" dirty="0">
                <a:solidFill>
                  <a:schemeClr val="bg1">
                    <a:lumMod val="10000"/>
                  </a:schemeClr>
                </a:solidFill>
              </a:rPr>
              <a:t> (C.I.N) </a:t>
            </a:r>
          </a:p>
          <a:p>
            <a:pPr marL="0" indent="0">
              <a:buClrTx/>
              <a:buNone/>
            </a:pPr>
            <a:endParaRPr lang="en-US" sz="3200" dirty="0">
              <a:solidFill>
                <a:schemeClr val="bg1">
                  <a:lumMod val="10000"/>
                </a:schemeClr>
              </a:solidFill>
            </a:endParaRPr>
          </a:p>
          <a:p>
            <a:pPr>
              <a:buClrTx/>
            </a:pPr>
            <a:r>
              <a:rPr lang="en-US" sz="3200" dirty="0">
                <a:solidFill>
                  <a:schemeClr val="bg1">
                    <a:lumMod val="10000"/>
                  </a:schemeClr>
                </a:solidFill>
              </a:rPr>
              <a:t>Cervical screening test (</a:t>
            </a:r>
            <a:r>
              <a:rPr lang="en-US" sz="3200" dirty="0">
                <a:solidFill>
                  <a:srgbClr val="FF0000"/>
                </a:solidFill>
              </a:rPr>
              <a:t>cervical smear </a:t>
            </a:r>
            <a:r>
              <a:rPr lang="en-US" sz="3200" dirty="0">
                <a:solidFill>
                  <a:schemeClr val="bg1">
                    <a:lumMod val="10000"/>
                  </a:schemeClr>
                </a:solidFill>
              </a:rPr>
              <a:t>) has proven to be effective in reducing cervical cancer incidences.</a:t>
            </a:r>
          </a:p>
          <a:p>
            <a:pPr marL="0" indent="0">
              <a:buClrTx/>
              <a:buNone/>
            </a:pPr>
            <a:endParaRPr lang="en-US" sz="3200" dirty="0">
              <a:solidFill>
                <a:schemeClr val="bg1">
                  <a:lumMod val="10000"/>
                </a:schemeClr>
              </a:solidFill>
            </a:endParaRPr>
          </a:p>
          <a:p>
            <a:pPr>
              <a:buClrTx/>
            </a:pPr>
            <a:r>
              <a:rPr lang="en-US" sz="3200" dirty="0">
                <a:solidFill>
                  <a:schemeClr val="bg1">
                    <a:lumMod val="10000"/>
                  </a:schemeClr>
                </a:solidFill>
              </a:rPr>
              <a:t>Cervical smear test is sensitive, easy to do, cost effective way for early detection and prevention</a:t>
            </a:r>
            <a:endParaRPr lang="en-GB" sz="3200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FC68BD-CFA7-68C8-B094-DC3F779776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0227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C7E6D9-C8FC-A1D8-3EC2-0A215548B5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>
                <a:solidFill>
                  <a:schemeClr val="bg1">
                    <a:lumMod val="10000"/>
                  </a:schemeClr>
                </a:solidFill>
              </a:rPr>
              <a:t>Vaccines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E25554-28B4-9EE6-7AD7-4CD1E39E474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77906" y="1320682"/>
            <a:ext cx="6974541" cy="531379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en-US" sz="3500" dirty="0">
              <a:solidFill>
                <a:schemeClr val="bg1">
                  <a:lumMod val="10000"/>
                </a:schemeClr>
              </a:solidFill>
            </a:endParaRPr>
          </a:p>
          <a:p>
            <a:r>
              <a:rPr lang="en-US" sz="3200" dirty="0">
                <a:solidFill>
                  <a:schemeClr val="bg1">
                    <a:lumMod val="10000"/>
                  </a:schemeClr>
                </a:solidFill>
              </a:rPr>
              <a:t>This noble discovery of the HPV vaccine has given us the hope to eradicate cervical cancer in the future.</a:t>
            </a:r>
          </a:p>
          <a:p>
            <a:pPr marL="0" indent="0">
              <a:buNone/>
            </a:pPr>
            <a:endParaRPr lang="en-US" dirty="0">
              <a:solidFill>
                <a:schemeClr val="bg1">
                  <a:lumMod val="10000"/>
                </a:schemeClr>
              </a:solidFill>
            </a:endParaRPr>
          </a:p>
          <a:p>
            <a:r>
              <a:rPr lang="en-US" sz="3500" dirty="0">
                <a:solidFill>
                  <a:schemeClr val="bg1">
                    <a:lumMod val="10000"/>
                  </a:schemeClr>
                </a:solidFill>
              </a:rPr>
              <a:t>Gardasil 4</a:t>
            </a:r>
          </a:p>
          <a:p>
            <a:endParaRPr lang="en-US" sz="3500" dirty="0">
              <a:solidFill>
                <a:schemeClr val="bg1">
                  <a:lumMod val="10000"/>
                </a:schemeClr>
              </a:solidFill>
            </a:endParaRPr>
          </a:p>
          <a:p>
            <a:r>
              <a:rPr lang="en-US" sz="35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en-US" sz="3200" dirty="0">
                <a:solidFill>
                  <a:schemeClr val="bg1">
                    <a:lumMod val="10000"/>
                  </a:schemeClr>
                </a:solidFill>
              </a:rPr>
              <a:t>Gardasil</a:t>
            </a:r>
            <a:r>
              <a:rPr lang="en-US" sz="3500" dirty="0">
                <a:solidFill>
                  <a:schemeClr val="bg1">
                    <a:lumMod val="10000"/>
                  </a:schemeClr>
                </a:solidFill>
              </a:rPr>
              <a:t> 9</a:t>
            </a:r>
          </a:p>
          <a:p>
            <a:pPr marL="0" indent="0">
              <a:buNone/>
            </a:pPr>
            <a:endParaRPr lang="en-US" sz="3500" dirty="0">
              <a:solidFill>
                <a:schemeClr val="bg1">
                  <a:lumMod val="10000"/>
                </a:schemeClr>
              </a:solidFill>
            </a:endParaRPr>
          </a:p>
          <a:p>
            <a:r>
              <a:rPr lang="en-US" sz="35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en-US" sz="3500" dirty="0" err="1">
                <a:solidFill>
                  <a:schemeClr val="bg1">
                    <a:lumMod val="10000"/>
                  </a:schemeClr>
                </a:solidFill>
              </a:rPr>
              <a:t>Cervarix</a:t>
            </a:r>
            <a:r>
              <a:rPr lang="en-US" sz="3500" dirty="0">
                <a:solidFill>
                  <a:schemeClr val="bg1">
                    <a:lumMod val="10000"/>
                  </a:schemeClr>
                </a:solidFill>
              </a:rPr>
              <a:t>  </a:t>
            </a:r>
          </a:p>
          <a:p>
            <a:endParaRPr lang="en-US" sz="3500" dirty="0">
              <a:solidFill>
                <a:schemeClr val="bg1">
                  <a:lumMod val="1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3500" dirty="0">
                <a:solidFill>
                  <a:schemeClr val="bg1">
                    <a:lumMod val="10000"/>
                  </a:schemeClr>
                </a:solidFill>
              </a:rPr>
              <a:t>HPV vaccines doesn’t cover every high risk virus.</a:t>
            </a:r>
          </a:p>
          <a:p>
            <a:endParaRPr lang="en-GB" sz="3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CE4622A-2438-B25D-B349-2A5ED3073C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4000"/>
                    </a14:imgEffect>
                    <a14:imgEffect>
                      <a14:brightnessContrast bright="-9000" contrast="-12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122160" y="1320682"/>
            <a:ext cx="3932037" cy="393203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20F7A7-75FB-C7F6-2191-98F3601133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7486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201730-E42B-AB77-6DCC-04F4BAF469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10000"/>
                  </a:schemeClr>
                </a:solidFill>
              </a:rPr>
              <a:t>Conclusion </a:t>
            </a:r>
            <a:endParaRPr lang="en-GB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D518A0-CA0C-94B9-BAC4-F05AB90DEE8D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36900" indent="0">
              <a:buNone/>
            </a:pPr>
            <a:r>
              <a:rPr lang="en-US" sz="3200" dirty="0">
                <a:solidFill>
                  <a:schemeClr val="bg1">
                    <a:lumMod val="10000"/>
                  </a:schemeClr>
                </a:solidFill>
              </a:rPr>
              <a:t>We have learned what cervical cancer is and also how life-threatening it can be. Having found the solution to its prevention gives us hope for the future that cervical cancer will be eradicated.</a:t>
            </a:r>
            <a:endParaRPr lang="en-GB" sz="3200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38A4EF-750D-8AB9-460D-1125DCDCC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36466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AA4388-71FE-9079-4107-E59EE908BE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C21812-005D-D302-5DED-6E2B81D78F0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586752" y="2367092"/>
            <a:ext cx="9690847" cy="34241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9600" dirty="0"/>
              <a:t>Any questions?</a:t>
            </a:r>
            <a:endParaRPr lang="en-GB" sz="9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557CFA-320B-A0E1-38A3-6C474D02A0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45505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B082EC-328B-86C2-7105-A027789D01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solidFill>
                  <a:schemeClr val="bg1">
                    <a:lumMod val="10000"/>
                  </a:schemeClr>
                </a:solidFill>
              </a:rPr>
              <a:t>Reference</a:t>
            </a:r>
            <a:endParaRPr lang="en-GB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B9D405-29F8-CEF3-C306-9BE69E62857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99817" y="1423522"/>
            <a:ext cx="10363826" cy="5115390"/>
          </a:xfrm>
        </p:spPr>
        <p:txBody>
          <a:bodyPr>
            <a:noAutofit/>
          </a:bodyPr>
          <a:lstStyle/>
          <a:p>
            <a:pPr indent="-342900">
              <a:buClrTx/>
            </a:pPr>
            <a:r>
              <a:rPr lang="en-GB" sz="2000" b="0" i="0" dirty="0" err="1">
                <a:solidFill>
                  <a:srgbClr val="212121"/>
                </a:solidFill>
                <a:effectLst/>
                <a:latin typeface="BlinkMacSystemFont"/>
              </a:rPr>
              <a:t>Mwaka</a:t>
            </a:r>
            <a:r>
              <a:rPr lang="en-GB" sz="2000" b="0" i="0" dirty="0">
                <a:solidFill>
                  <a:srgbClr val="212121"/>
                </a:solidFill>
                <a:effectLst/>
                <a:latin typeface="BlinkMacSystemFont"/>
              </a:rPr>
              <a:t> AD, </a:t>
            </a:r>
            <a:r>
              <a:rPr lang="en-GB" sz="2000" b="0" i="0" dirty="0" err="1">
                <a:solidFill>
                  <a:srgbClr val="212121"/>
                </a:solidFill>
                <a:effectLst/>
                <a:latin typeface="BlinkMacSystemFont"/>
              </a:rPr>
              <a:t>Orach</a:t>
            </a:r>
            <a:r>
              <a:rPr lang="en-GB" sz="2000" b="0" i="0" dirty="0">
                <a:solidFill>
                  <a:srgbClr val="212121"/>
                </a:solidFill>
                <a:effectLst/>
                <a:latin typeface="BlinkMacSystemFont"/>
              </a:rPr>
              <a:t> CG, Were EM, </a:t>
            </a:r>
            <a:r>
              <a:rPr lang="en-GB" sz="2000" b="0" i="0" dirty="0" err="1">
                <a:solidFill>
                  <a:srgbClr val="212121"/>
                </a:solidFill>
                <a:effectLst/>
                <a:latin typeface="BlinkMacSystemFont"/>
              </a:rPr>
              <a:t>Lyratzopoulos</a:t>
            </a:r>
            <a:r>
              <a:rPr lang="en-GB" sz="2000" b="0" i="0" dirty="0">
                <a:solidFill>
                  <a:srgbClr val="212121"/>
                </a:solidFill>
                <a:effectLst/>
                <a:latin typeface="BlinkMacSystemFont"/>
              </a:rPr>
              <a:t> G, </a:t>
            </a:r>
            <a:r>
              <a:rPr lang="en-GB" sz="2000" b="0" i="0" dirty="0" err="1">
                <a:solidFill>
                  <a:srgbClr val="212121"/>
                </a:solidFill>
                <a:effectLst/>
                <a:latin typeface="BlinkMacSystemFont"/>
              </a:rPr>
              <a:t>Wabinga</a:t>
            </a:r>
            <a:r>
              <a:rPr lang="en-GB" sz="2000" b="0" i="0" dirty="0">
                <a:solidFill>
                  <a:srgbClr val="212121"/>
                </a:solidFill>
                <a:effectLst/>
                <a:latin typeface="BlinkMacSystemFont"/>
              </a:rPr>
              <a:t> H, Roland M. Awareness of cervical cancer risk factors and symptoms: cross-sectional community survey in post-conflict northern Uganda. </a:t>
            </a:r>
            <a:r>
              <a:rPr lang="en-GB" sz="2000" b="0" i="1" dirty="0">
                <a:solidFill>
                  <a:srgbClr val="212121"/>
                </a:solidFill>
                <a:effectLst/>
                <a:latin typeface="BlinkMacSystemFont"/>
              </a:rPr>
              <a:t>Health Expect</a:t>
            </a:r>
            <a:r>
              <a:rPr lang="en-GB" sz="2000" b="0" i="0" dirty="0">
                <a:solidFill>
                  <a:srgbClr val="212121"/>
                </a:solidFill>
                <a:effectLst/>
                <a:latin typeface="BlinkMacSystemFont"/>
              </a:rPr>
              <a:t>. 2016;19(4):854-867. doi:10.1111/hex.12382</a:t>
            </a:r>
            <a:br>
              <a:rPr lang="en-US" sz="32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endParaRPr lang="en-US" sz="32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indent="-342900" algn="l">
              <a:buClrTx/>
            </a:pPr>
            <a:r>
              <a:rPr lang="en-US" sz="20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Li, H., Wu, X., &amp; Cheng, X. (2016). Advances in diagnosis and treatment of metastatic cervical cancer. </a:t>
            </a:r>
            <a:r>
              <a:rPr lang="en-US" sz="2000" b="0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Journal of Gynecologic Oncology</a:t>
            </a:r>
            <a:r>
              <a:rPr lang="en-US" sz="20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, </a:t>
            </a:r>
            <a:r>
              <a:rPr lang="en-US" sz="2000" b="0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27</a:t>
            </a:r>
            <a:r>
              <a:rPr lang="en-US" sz="20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(4). </a:t>
            </a:r>
            <a:r>
              <a:rPr lang="en-US" sz="20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hlinkClick r:id="rId2"/>
              </a:rPr>
              <a:t>https://doi.org/10.3802/jgo.2016.27.e43</a:t>
            </a:r>
            <a:br>
              <a:rPr lang="en-US" sz="20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endParaRPr lang="en-US" sz="20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>
              <a:buClrTx/>
            </a:pPr>
            <a:r>
              <a:rPr lang="en-GB" sz="20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Tsikouras</a:t>
            </a:r>
            <a:r>
              <a:rPr lang="en-GB" sz="20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, P., </a:t>
            </a:r>
            <a:r>
              <a:rPr lang="en-GB" sz="20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Zervoudis</a:t>
            </a:r>
            <a:r>
              <a:rPr lang="en-GB" sz="20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, S., Manav, B., </a:t>
            </a:r>
            <a:r>
              <a:rPr lang="en-GB" sz="20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Tomara</a:t>
            </a:r>
            <a:r>
              <a:rPr lang="en-GB" sz="20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, E., </a:t>
            </a:r>
            <a:r>
              <a:rPr lang="en-GB" sz="20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Iatrakis</a:t>
            </a:r>
            <a:r>
              <a:rPr lang="en-GB" sz="20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, G., </a:t>
            </a:r>
            <a:r>
              <a:rPr lang="en-GB" sz="20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Romanidis</a:t>
            </a:r>
            <a:r>
              <a:rPr lang="en-GB" sz="20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, C., </a:t>
            </a:r>
            <a:r>
              <a:rPr lang="en-GB" sz="20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Bothou</a:t>
            </a:r>
            <a:r>
              <a:rPr lang="en-GB" sz="20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, A., &amp; </a:t>
            </a:r>
            <a:r>
              <a:rPr lang="en-GB" sz="20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Galazios</a:t>
            </a:r>
            <a:r>
              <a:rPr lang="en-GB" sz="20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, G. (2016). Cervical cancer: screening, diagnosis and staging. </a:t>
            </a:r>
            <a:r>
              <a:rPr lang="en-GB" sz="2000" b="0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Journal of B.U.ON.: Official Journal of the Balkan Union of Oncology</a:t>
            </a:r>
            <a:r>
              <a:rPr lang="en-GB" sz="20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, </a:t>
            </a:r>
            <a:r>
              <a:rPr lang="en-GB" sz="2000" b="0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21</a:t>
            </a:r>
            <a:r>
              <a:rPr lang="en-GB" sz="20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(2), 320–325. https://pubmed.ncbi.nlm.nih.gov/27273940/</a:t>
            </a:r>
          </a:p>
          <a:p>
            <a:pPr algn="l"/>
            <a:endParaRPr lang="en-GB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indent="-342900" algn="l">
              <a:buClrTx/>
              <a:buFont typeface="Arial" panose="020B0604020202020204" pitchFamily="34" charset="0"/>
              <a:buChar char="•"/>
            </a:pPr>
            <a:endParaRPr lang="en-US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36900" indent="0" algn="l">
              <a:buNone/>
            </a:pPr>
            <a:r>
              <a:rPr lang="en-US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‌</a:t>
            </a:r>
          </a:p>
          <a:p>
            <a:pPr indent="-342900">
              <a:buClrTx/>
              <a:buFont typeface="Wingdings" panose="05000000000000000000" pitchFamily="2" charset="2"/>
              <a:buChar char="§"/>
            </a:pPr>
            <a:endParaRPr lang="en-US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36900" indent="0" algn="l">
              <a:buNone/>
            </a:pPr>
            <a:r>
              <a:rPr lang="en-US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‌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endParaRPr lang="en-US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>
              <a:buClrTx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EF77C6-380A-8F37-AD29-6135E817BF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06963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09F81E-B50B-D3F6-ABCB-5ECCA7D54A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48522A-80C2-8994-EB97-4B0AEA5B475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2115261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22100" dirty="0"/>
              <a:t>Thank you</a:t>
            </a:r>
          </a:p>
          <a:p>
            <a:pPr marL="0" indent="0">
              <a:buNone/>
            </a:pPr>
            <a:endParaRPr lang="en-GB" sz="185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7050D4-ABA1-1479-D2BF-E8B1AD32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0321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3D5037-1A11-48E5-8B9A-56FFAA67FC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10000"/>
                  </a:schemeClr>
                </a:solidFill>
              </a:rPr>
              <a:t>Objectives</a:t>
            </a:r>
            <a:endParaRPr lang="en-GB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AF7FC6-50AC-4F2D-84C0-2828A6C9E99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93004" y="1473200"/>
            <a:ext cx="10363826" cy="4309373"/>
          </a:xfrm>
        </p:spPr>
        <p:txBody>
          <a:bodyPr>
            <a:normAutofit/>
          </a:bodyPr>
          <a:lstStyle/>
          <a:p>
            <a:pPr marL="514350" indent="-514350">
              <a:buClrTx/>
              <a:buFont typeface="+mj-lt"/>
              <a:buAutoNum type="arabicPeriod"/>
            </a:pPr>
            <a:r>
              <a:rPr lang="en-US" sz="2800" dirty="0">
                <a:solidFill>
                  <a:schemeClr val="bg1">
                    <a:lumMod val="10000"/>
                  </a:schemeClr>
                </a:solidFill>
              </a:rPr>
              <a:t>What is cervical cancer</a:t>
            </a:r>
            <a:br>
              <a:rPr lang="en-US" sz="2800" dirty="0">
                <a:solidFill>
                  <a:schemeClr val="bg1">
                    <a:lumMod val="10000"/>
                  </a:schemeClr>
                </a:solidFill>
              </a:rPr>
            </a:br>
            <a:endParaRPr lang="en-US" sz="2800" dirty="0">
              <a:solidFill>
                <a:schemeClr val="bg1">
                  <a:lumMod val="10000"/>
                </a:schemeClr>
              </a:solidFill>
            </a:endParaRPr>
          </a:p>
          <a:p>
            <a:pPr marL="514350" indent="-514350">
              <a:buClrTx/>
              <a:buFont typeface="+mj-lt"/>
              <a:buAutoNum type="arabicPeriod"/>
            </a:pPr>
            <a:r>
              <a:rPr lang="en-US" sz="2800" dirty="0">
                <a:solidFill>
                  <a:schemeClr val="bg1">
                    <a:lumMod val="10000"/>
                  </a:schemeClr>
                </a:solidFill>
              </a:rPr>
              <a:t>How has cervical cancer affected the world</a:t>
            </a:r>
            <a:br>
              <a:rPr lang="en-US" sz="2800" dirty="0">
                <a:solidFill>
                  <a:schemeClr val="bg1">
                    <a:lumMod val="10000"/>
                  </a:schemeClr>
                </a:solidFill>
              </a:rPr>
            </a:br>
            <a:endParaRPr lang="en-US" sz="2800" dirty="0">
              <a:solidFill>
                <a:schemeClr val="bg1">
                  <a:lumMod val="10000"/>
                </a:schemeClr>
              </a:solidFill>
            </a:endParaRPr>
          </a:p>
          <a:p>
            <a:pPr marL="514350" indent="-514350">
              <a:buClrTx/>
              <a:buFont typeface="+mj-lt"/>
              <a:buAutoNum type="arabicPeriod"/>
            </a:pPr>
            <a:r>
              <a:rPr lang="en-US" dirty="0">
                <a:solidFill>
                  <a:schemeClr val="bg1">
                    <a:lumMod val="10000"/>
                  </a:schemeClr>
                </a:solidFill>
              </a:rPr>
              <a:t>What is the</a:t>
            </a:r>
            <a:r>
              <a:rPr lang="en-US" sz="2800" dirty="0">
                <a:solidFill>
                  <a:schemeClr val="bg1">
                    <a:lumMod val="10000"/>
                  </a:schemeClr>
                </a:solidFill>
              </a:rPr>
              <a:t> cause and risk factors of cervical cancer</a:t>
            </a:r>
            <a:br>
              <a:rPr lang="en-US" sz="2800" dirty="0">
                <a:solidFill>
                  <a:schemeClr val="bg1">
                    <a:lumMod val="10000"/>
                  </a:schemeClr>
                </a:solidFill>
              </a:rPr>
            </a:br>
            <a:endParaRPr lang="en-US" sz="2800" dirty="0">
              <a:solidFill>
                <a:schemeClr val="bg1">
                  <a:lumMod val="10000"/>
                </a:schemeClr>
              </a:solidFill>
            </a:endParaRPr>
          </a:p>
          <a:p>
            <a:pPr marL="514350" indent="-514350">
              <a:buClrTx/>
              <a:buFont typeface="+mj-lt"/>
              <a:buAutoNum type="arabicPeriod"/>
            </a:pPr>
            <a:r>
              <a:rPr lang="en-US" sz="2800" dirty="0">
                <a:solidFill>
                  <a:schemeClr val="bg1">
                    <a:lumMod val="10000"/>
                  </a:schemeClr>
                </a:solidFill>
              </a:rPr>
              <a:t>Advances in diagnosis and treatment of cervical cancer.</a:t>
            </a:r>
            <a:br>
              <a:rPr lang="en-US" sz="2800" dirty="0">
                <a:solidFill>
                  <a:schemeClr val="bg1">
                    <a:lumMod val="10000"/>
                  </a:schemeClr>
                </a:solidFill>
              </a:rPr>
            </a:br>
            <a:endParaRPr lang="en-US" sz="2800" dirty="0">
              <a:solidFill>
                <a:schemeClr val="bg1">
                  <a:lumMod val="10000"/>
                </a:schemeClr>
              </a:solidFill>
            </a:endParaRPr>
          </a:p>
          <a:p>
            <a:pPr marL="514350" indent="-514350">
              <a:buClrTx/>
              <a:buFont typeface="+mj-lt"/>
              <a:buAutoNum type="arabicPeriod"/>
            </a:pPr>
            <a:r>
              <a:rPr lang="en-US" sz="2800" dirty="0">
                <a:solidFill>
                  <a:schemeClr val="bg1">
                    <a:lumMod val="10000"/>
                  </a:schemeClr>
                </a:solidFill>
              </a:rPr>
              <a:t>Early detection and prevention of cervical cancer.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D4C19A-DC5F-5C18-72D6-C4C82C68E4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851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816E54-F2BD-433A-BC5A-DCB7864C71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150" y="0"/>
            <a:ext cx="10364451" cy="1596177"/>
          </a:xfrm>
        </p:spPr>
        <p:txBody>
          <a:bodyPr>
            <a:normAutofit/>
          </a:bodyPr>
          <a:lstStyle/>
          <a:p>
            <a:r>
              <a:rPr lang="en-US" sz="4400" dirty="0">
                <a:solidFill>
                  <a:schemeClr val="bg1">
                    <a:lumMod val="10000"/>
                  </a:schemeClr>
                </a:solidFill>
              </a:rPr>
              <a:t>What is cancer?</a:t>
            </a:r>
            <a:endParaRPr lang="en-GB" sz="4400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21E232-4129-4840-B1E3-1F9C8B5EFC3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5" y="1596177"/>
            <a:ext cx="10363826" cy="4836303"/>
          </a:xfrm>
        </p:spPr>
        <p:txBody>
          <a:bodyPr>
            <a:noAutofit/>
          </a:bodyPr>
          <a:lstStyle/>
          <a:p>
            <a:pPr>
              <a:buClrTx/>
            </a:pPr>
            <a:r>
              <a:rPr lang="en-US" sz="3200" dirty="0">
                <a:solidFill>
                  <a:schemeClr val="bg1">
                    <a:lumMod val="10000"/>
                  </a:schemeClr>
                </a:solidFill>
              </a:rPr>
              <a:t>Cancer is </a:t>
            </a:r>
            <a:r>
              <a:rPr lang="en-US" sz="3200" dirty="0">
                <a:solidFill>
                  <a:srgbClr val="FF0000"/>
                </a:solidFill>
              </a:rPr>
              <a:t>uncontrolled cell division</a:t>
            </a:r>
            <a:br>
              <a:rPr lang="en-US" sz="3200" dirty="0">
                <a:solidFill>
                  <a:schemeClr val="bg1">
                    <a:lumMod val="10000"/>
                  </a:schemeClr>
                </a:solidFill>
              </a:rPr>
            </a:br>
            <a:endParaRPr lang="en-US" sz="3200" dirty="0">
              <a:solidFill>
                <a:schemeClr val="bg1">
                  <a:lumMod val="10000"/>
                </a:schemeClr>
              </a:solidFill>
            </a:endParaRPr>
          </a:p>
          <a:p>
            <a:pPr>
              <a:buClrTx/>
            </a:pPr>
            <a:r>
              <a:rPr lang="en-US" sz="3200" dirty="0"/>
              <a:t>Difficult</a:t>
            </a:r>
            <a:r>
              <a:rPr lang="en-US" sz="3200" dirty="0">
                <a:solidFill>
                  <a:schemeClr val="bg1">
                    <a:lumMod val="10000"/>
                  </a:schemeClr>
                </a:solidFill>
              </a:rPr>
              <a:t> to </a:t>
            </a:r>
            <a:r>
              <a:rPr lang="en-US" sz="3200" dirty="0">
                <a:solidFill>
                  <a:srgbClr val="FF0000"/>
                </a:solidFill>
              </a:rPr>
              <a:t>diagnose</a:t>
            </a:r>
          </a:p>
          <a:p>
            <a:pPr marL="0" indent="0">
              <a:buClrTx/>
              <a:buNone/>
            </a:pPr>
            <a:endParaRPr lang="en-US" sz="3200" dirty="0">
              <a:solidFill>
                <a:srgbClr val="FF0000"/>
              </a:solidFill>
            </a:endParaRPr>
          </a:p>
          <a:p>
            <a:r>
              <a:rPr lang="en-US" sz="3200" dirty="0"/>
              <a:t>No cause, no prevention</a:t>
            </a:r>
          </a:p>
          <a:p>
            <a:pPr>
              <a:buClrTx/>
            </a:pPr>
            <a:endParaRPr lang="en-US" sz="3200" dirty="0">
              <a:solidFill>
                <a:schemeClr val="bg1">
                  <a:lumMod val="10000"/>
                </a:schemeClr>
              </a:solidFill>
            </a:endParaRPr>
          </a:p>
          <a:p>
            <a:pPr>
              <a:buClrTx/>
            </a:pPr>
            <a:r>
              <a:rPr lang="en-US" sz="3200" dirty="0">
                <a:solidFill>
                  <a:schemeClr val="bg1">
                    <a:lumMod val="10000"/>
                  </a:schemeClr>
                </a:solidFill>
              </a:rPr>
              <a:t>Once diagnosed </a:t>
            </a:r>
            <a:r>
              <a:rPr lang="en-US" sz="3200" dirty="0">
                <a:solidFill>
                  <a:srgbClr val="FF0000"/>
                </a:solidFill>
              </a:rPr>
              <a:t>difficult</a:t>
            </a:r>
            <a:r>
              <a:rPr lang="en-US" sz="3200" dirty="0">
                <a:solidFill>
                  <a:schemeClr val="bg1">
                    <a:lumMod val="10000"/>
                  </a:schemeClr>
                </a:solidFill>
              </a:rPr>
              <a:t> to deal with</a:t>
            </a:r>
            <a:br>
              <a:rPr lang="en-US" sz="3200" dirty="0">
                <a:solidFill>
                  <a:schemeClr val="bg1">
                    <a:lumMod val="10000"/>
                  </a:schemeClr>
                </a:solidFill>
              </a:rPr>
            </a:br>
            <a:endParaRPr lang="en-US" sz="3200" dirty="0">
              <a:solidFill>
                <a:schemeClr val="bg1">
                  <a:lumMod val="10000"/>
                </a:schemeClr>
              </a:solidFill>
            </a:endParaRPr>
          </a:p>
          <a:p>
            <a:pPr>
              <a:buClrTx/>
            </a:pPr>
            <a:r>
              <a:rPr lang="en-US" sz="3200" dirty="0">
                <a:solidFill>
                  <a:schemeClr val="bg1">
                    <a:lumMod val="10000"/>
                  </a:schemeClr>
                </a:solidFill>
              </a:rPr>
              <a:t>Decreases </a:t>
            </a:r>
            <a:r>
              <a:rPr lang="en-US" sz="3200" dirty="0">
                <a:solidFill>
                  <a:srgbClr val="FF0000"/>
                </a:solidFill>
              </a:rPr>
              <a:t>quality of life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CC05DE8-B35B-E2DE-032A-D55CE4A3A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504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2932C6-883B-4987-A7FF-23A9A7C951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9603" y="-198031"/>
            <a:ext cx="10364451" cy="1596177"/>
          </a:xfrm>
        </p:spPr>
        <p:txBody>
          <a:bodyPr/>
          <a:lstStyle/>
          <a:p>
            <a:r>
              <a:rPr lang="en-US" dirty="0">
                <a:solidFill>
                  <a:schemeClr val="bg1">
                    <a:lumMod val="10000"/>
                  </a:schemeClr>
                </a:solidFill>
              </a:rPr>
              <a:t>What is cervical cancer</a:t>
            </a:r>
            <a:endParaRPr lang="en-GB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4645CB-A2BD-49EA-8FC4-4C691CBD69D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30283" y="2537012"/>
            <a:ext cx="10363826" cy="3786149"/>
          </a:xfrm>
        </p:spPr>
        <p:txBody>
          <a:bodyPr>
            <a:normAutofit/>
          </a:bodyPr>
          <a:lstStyle/>
          <a:p>
            <a:pPr>
              <a:buClrTx/>
            </a:pPr>
            <a:r>
              <a:rPr lang="en-US" sz="2800" dirty="0">
                <a:solidFill>
                  <a:schemeClr val="bg1">
                    <a:lumMod val="10000"/>
                  </a:schemeClr>
                </a:solidFill>
              </a:rPr>
              <a:t>It is cancer which affects the </a:t>
            </a:r>
            <a:r>
              <a:rPr lang="en-US" sz="2800" dirty="0">
                <a:solidFill>
                  <a:srgbClr val="FF0000"/>
                </a:solidFill>
              </a:rPr>
              <a:t>cervix</a:t>
            </a:r>
            <a:r>
              <a:rPr lang="en-US" sz="2800" dirty="0">
                <a:solidFill>
                  <a:schemeClr val="bg1">
                    <a:lumMod val="10000"/>
                  </a:schemeClr>
                </a:solidFill>
              </a:rPr>
              <a:t> </a:t>
            </a:r>
            <a:br>
              <a:rPr lang="en-US" sz="2800" dirty="0">
                <a:solidFill>
                  <a:schemeClr val="bg1">
                    <a:lumMod val="10000"/>
                  </a:schemeClr>
                </a:solidFill>
              </a:rPr>
            </a:br>
            <a:r>
              <a:rPr lang="en-US" sz="2800" dirty="0">
                <a:solidFill>
                  <a:schemeClr val="bg1">
                    <a:lumMod val="10000"/>
                  </a:schemeClr>
                </a:solidFill>
              </a:rPr>
              <a:t>  </a:t>
            </a:r>
          </a:p>
          <a:p>
            <a:pPr>
              <a:buClrTx/>
            </a:pPr>
            <a:r>
              <a:rPr lang="en-US" sz="2800" dirty="0">
                <a:solidFill>
                  <a:schemeClr val="bg1">
                    <a:lumMod val="10000"/>
                  </a:schemeClr>
                </a:solidFill>
              </a:rPr>
              <a:t>It affects women at young ages (40’s)</a:t>
            </a:r>
          </a:p>
          <a:p>
            <a:pPr>
              <a:buClrTx/>
            </a:pPr>
            <a:endParaRPr lang="en-US" dirty="0">
              <a:solidFill>
                <a:schemeClr val="bg1">
                  <a:lumMod val="10000"/>
                </a:schemeClr>
              </a:solidFill>
            </a:endParaRPr>
          </a:p>
          <a:p>
            <a:pPr>
              <a:buClrTx/>
            </a:pPr>
            <a:r>
              <a:rPr lang="en-US" sz="2800" dirty="0">
                <a:solidFill>
                  <a:schemeClr val="bg1">
                    <a:lumMod val="10000"/>
                  </a:schemeClr>
                </a:solidFill>
              </a:rPr>
              <a:t>Develops slowly </a:t>
            </a:r>
          </a:p>
          <a:p>
            <a:pPr marL="0" indent="0">
              <a:buClrTx/>
              <a:buNone/>
            </a:pPr>
            <a:br>
              <a:rPr lang="en-US" sz="2800" dirty="0">
                <a:solidFill>
                  <a:schemeClr val="bg1">
                    <a:lumMod val="10000"/>
                  </a:schemeClr>
                </a:solidFill>
              </a:rPr>
            </a:br>
            <a:endParaRPr lang="en-US" sz="2800" dirty="0">
              <a:solidFill>
                <a:schemeClr val="bg1">
                  <a:lumMod val="10000"/>
                </a:schemeClr>
              </a:solidFill>
            </a:endParaRPr>
          </a:p>
          <a:p>
            <a:pPr>
              <a:buClrTx/>
            </a:pPr>
            <a:endParaRPr lang="en-GB" dirty="0">
              <a:solidFill>
                <a:schemeClr val="bg1">
                  <a:lumMod val="10000"/>
                </a:schemeClr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2E59A7C-5A37-1BAF-85D4-732923A5AA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117664" y="2080783"/>
            <a:ext cx="4545418" cy="35115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1324DE-5F1A-F9FC-E875-1CCD8AD3E6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346660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00D27C-A4D2-DCF7-8071-6435B3CA0E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Symptoms are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B46DB0-AB31-7427-C0CB-5EF69242777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38200" y="2011492"/>
            <a:ext cx="6035666" cy="4318188"/>
          </a:xfrm>
        </p:spPr>
        <p:txBody>
          <a:bodyPr/>
          <a:lstStyle/>
          <a:p>
            <a:pPr>
              <a:buClrTx/>
            </a:pPr>
            <a:r>
              <a:rPr lang="en-US" sz="2800" dirty="0">
                <a:solidFill>
                  <a:schemeClr val="bg1">
                    <a:lumMod val="10000"/>
                  </a:schemeClr>
                </a:solidFill>
              </a:rPr>
              <a:t> Abnormal vaginal bleeding</a:t>
            </a:r>
          </a:p>
          <a:p>
            <a:pPr marL="0" indent="0">
              <a:buClrTx/>
              <a:buNone/>
            </a:pPr>
            <a:endParaRPr lang="en-US" sz="2800" dirty="0">
              <a:solidFill>
                <a:schemeClr val="bg1">
                  <a:lumMod val="10000"/>
                </a:schemeClr>
              </a:solidFill>
            </a:endParaRPr>
          </a:p>
          <a:p>
            <a:pPr>
              <a:buClrTx/>
            </a:pPr>
            <a:r>
              <a:rPr lang="en-US" sz="2800" dirty="0">
                <a:solidFill>
                  <a:schemeClr val="bg1">
                    <a:lumMod val="10000"/>
                  </a:schemeClr>
                </a:solidFill>
              </a:rPr>
              <a:t> Offensive vaginal discharge</a:t>
            </a:r>
          </a:p>
          <a:p>
            <a:pPr marL="0" indent="0">
              <a:buClrTx/>
              <a:buNone/>
            </a:pPr>
            <a:endParaRPr lang="en-US" sz="2800" dirty="0">
              <a:solidFill>
                <a:schemeClr val="bg1">
                  <a:lumMod val="10000"/>
                </a:schemeClr>
              </a:solidFill>
            </a:endParaRPr>
          </a:p>
          <a:p>
            <a:pPr>
              <a:buClrTx/>
            </a:pPr>
            <a:r>
              <a:rPr lang="en-US" sz="2800" dirty="0">
                <a:solidFill>
                  <a:schemeClr val="bg1">
                    <a:lumMod val="10000"/>
                  </a:schemeClr>
                </a:solidFill>
              </a:rPr>
              <a:t> Pain</a:t>
            </a:r>
          </a:p>
          <a:p>
            <a:pPr marL="0" indent="0">
              <a:buClrTx/>
              <a:buNone/>
            </a:pPr>
            <a:endParaRPr lang="en-US" sz="2800" dirty="0">
              <a:solidFill>
                <a:schemeClr val="bg1">
                  <a:lumMod val="10000"/>
                </a:schemeClr>
              </a:solidFill>
            </a:endParaRPr>
          </a:p>
          <a:p>
            <a:pPr>
              <a:buClrTx/>
            </a:pPr>
            <a:r>
              <a:rPr lang="en-US" sz="2800" dirty="0">
                <a:solidFill>
                  <a:schemeClr val="bg1">
                    <a:lumMod val="10000"/>
                  </a:schemeClr>
                </a:solidFill>
              </a:rPr>
              <a:t> Asymptomatic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21449B-962F-C306-287D-7804D3E637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5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964A2A6-ACF4-D04E-9335-3FA3844D14A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440" t="19346" r="295" b="10458"/>
          <a:stretch/>
        </p:blipFill>
        <p:spPr>
          <a:xfrm>
            <a:off x="8909015" y="2389419"/>
            <a:ext cx="2824900" cy="229496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FF57403-F69A-5C4A-DBE2-45A3A21EAD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6740" y="1222326"/>
            <a:ext cx="2962275" cy="15430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EE60C86-8EA4-D1E0-8FAD-30AE9E6662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54904" y="4684383"/>
            <a:ext cx="3054111" cy="2037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0460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9A71FC-CA8A-48F5-B4B9-DC65281F87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6922" y="221673"/>
            <a:ext cx="10353762" cy="97045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>
                    <a:lumMod val="10000"/>
                  </a:schemeClr>
                </a:solidFill>
              </a:rPr>
              <a:t>How Does Cervical Cancer Affect The World</a:t>
            </a:r>
            <a:br>
              <a:rPr lang="en-US" dirty="0">
                <a:solidFill>
                  <a:schemeClr val="bg1">
                    <a:lumMod val="10000"/>
                  </a:schemeClr>
                </a:solidFill>
              </a:rPr>
            </a:br>
            <a:endParaRPr lang="en-GB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8521E1-EE08-4579-9EBE-181267FE930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0" y="1192123"/>
            <a:ext cx="7691718" cy="3860138"/>
          </a:xfrm>
        </p:spPr>
        <p:txBody>
          <a:bodyPr>
            <a:noAutofit/>
          </a:bodyPr>
          <a:lstStyle/>
          <a:p>
            <a:pPr>
              <a:buClrTx/>
            </a:pPr>
            <a:r>
              <a:rPr lang="en-US" sz="3000" dirty="0">
                <a:solidFill>
                  <a:schemeClr val="bg1">
                    <a:lumMod val="10000"/>
                  </a:schemeClr>
                </a:solidFill>
              </a:rPr>
              <a:t>Yearly almost </a:t>
            </a:r>
            <a:r>
              <a:rPr lang="en-US" sz="3000" dirty="0">
                <a:solidFill>
                  <a:schemeClr val="accent1">
                    <a:lumMod val="75000"/>
                  </a:schemeClr>
                </a:solidFill>
              </a:rPr>
              <a:t>604,000 women </a:t>
            </a:r>
            <a:r>
              <a:rPr lang="en-US" sz="3000" dirty="0">
                <a:solidFill>
                  <a:schemeClr val="bg1">
                    <a:lumMod val="10000"/>
                  </a:schemeClr>
                </a:solidFill>
              </a:rPr>
              <a:t>are diagnosed</a:t>
            </a:r>
            <a:br>
              <a:rPr lang="en-US" sz="3000" dirty="0">
                <a:solidFill>
                  <a:schemeClr val="bg1">
                    <a:lumMod val="10000"/>
                  </a:schemeClr>
                </a:solidFill>
              </a:rPr>
            </a:br>
            <a:endParaRPr lang="en-US" sz="3000" dirty="0">
              <a:solidFill>
                <a:schemeClr val="bg1">
                  <a:lumMod val="10000"/>
                </a:schemeClr>
              </a:solidFill>
            </a:endParaRPr>
          </a:p>
          <a:p>
            <a:pPr>
              <a:buClrTx/>
            </a:pPr>
            <a:r>
              <a:rPr lang="en-US" sz="3000" dirty="0"/>
              <a:t>342,000 </a:t>
            </a:r>
            <a:r>
              <a:rPr lang="en-US" sz="3000" dirty="0">
                <a:solidFill>
                  <a:srgbClr val="FF0000"/>
                </a:solidFill>
              </a:rPr>
              <a:t>fatalities</a:t>
            </a:r>
            <a:r>
              <a:rPr lang="en-US" sz="3000" dirty="0">
                <a:solidFill>
                  <a:schemeClr val="bg1">
                    <a:lumMod val="10000"/>
                  </a:schemeClr>
                </a:solidFill>
              </a:rPr>
              <a:t> </a:t>
            </a:r>
          </a:p>
          <a:p>
            <a:pPr marL="0" indent="0">
              <a:buClrTx/>
              <a:buNone/>
            </a:pPr>
            <a:endParaRPr lang="en-US" sz="3000" dirty="0">
              <a:solidFill>
                <a:schemeClr val="bg1">
                  <a:lumMod val="10000"/>
                </a:schemeClr>
              </a:solidFill>
            </a:endParaRPr>
          </a:p>
          <a:p>
            <a:r>
              <a:rPr lang="en-US" sz="3000" dirty="0">
                <a:solidFill>
                  <a:schemeClr val="bg1">
                    <a:lumMod val="10000"/>
                  </a:schemeClr>
                </a:solidFill>
              </a:rPr>
              <a:t>262,000 </a:t>
            </a:r>
            <a:r>
              <a:rPr lang="en-US" sz="3000" dirty="0">
                <a:solidFill>
                  <a:srgbClr val="00B050"/>
                </a:solidFill>
              </a:rPr>
              <a:t>survived</a:t>
            </a:r>
            <a:br>
              <a:rPr lang="en-US" sz="3000" dirty="0">
                <a:solidFill>
                  <a:schemeClr val="bg1">
                    <a:lumMod val="10000"/>
                  </a:schemeClr>
                </a:solidFill>
              </a:rPr>
            </a:br>
            <a:endParaRPr lang="en-US" sz="3000" dirty="0">
              <a:solidFill>
                <a:schemeClr val="bg1">
                  <a:lumMod val="10000"/>
                </a:schemeClr>
              </a:solidFill>
            </a:endParaRPr>
          </a:p>
          <a:p>
            <a:pPr>
              <a:buClrTx/>
            </a:pPr>
            <a:r>
              <a:rPr lang="en-US" sz="3000" dirty="0">
                <a:solidFill>
                  <a:schemeClr val="bg1">
                    <a:lumMod val="10000"/>
                  </a:schemeClr>
                </a:solidFill>
              </a:rPr>
              <a:t>An average global cost of </a:t>
            </a:r>
            <a:r>
              <a:rPr lang="en-GB" sz="3000" i="0" dirty="0">
                <a:solidFill>
                  <a:srgbClr val="202124"/>
                </a:solidFill>
                <a:effectLst/>
                <a:latin typeface="+mj-lt"/>
              </a:rPr>
              <a:t>$118,000 </a:t>
            </a:r>
            <a:r>
              <a:rPr lang="en-US" sz="3000" i="0" dirty="0">
                <a:solidFill>
                  <a:schemeClr val="bg1">
                    <a:lumMod val="10000"/>
                  </a:schemeClr>
                </a:solidFill>
                <a:effectLst/>
                <a:latin typeface="+mj-lt"/>
              </a:rPr>
              <a:t>per patient</a:t>
            </a:r>
            <a:r>
              <a:rPr lang="en-US" sz="3000" dirty="0">
                <a:solidFill>
                  <a:schemeClr val="bg1">
                    <a:lumMod val="10000"/>
                  </a:schemeClr>
                </a:solidFill>
              </a:rPr>
              <a:t> for treatment with the cervical cancer.</a:t>
            </a:r>
            <a:br>
              <a:rPr lang="en-US" sz="3000" dirty="0">
                <a:solidFill>
                  <a:schemeClr val="bg1">
                    <a:lumMod val="10000"/>
                  </a:schemeClr>
                </a:solidFill>
              </a:rPr>
            </a:br>
            <a:endParaRPr lang="en-US" sz="3000" dirty="0">
              <a:solidFill>
                <a:schemeClr val="bg1">
                  <a:lumMod val="10000"/>
                </a:schemeClr>
              </a:solidFill>
            </a:endParaRPr>
          </a:p>
          <a:p>
            <a:pPr>
              <a:buClrTx/>
            </a:pPr>
            <a:r>
              <a:rPr lang="en-GB" sz="3000" dirty="0">
                <a:solidFill>
                  <a:schemeClr val="bg1">
                    <a:lumMod val="10000"/>
                  </a:schemeClr>
                </a:solidFill>
              </a:rPr>
              <a:t>It affects women in their quality of life, fertility, role of motherhood and society’s contribution .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1CDAC220-EBA2-B245-B9C5-2A87326ECA0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39165860"/>
              </p:ext>
            </p:extLst>
          </p:nvPr>
        </p:nvGraphicFramePr>
        <p:xfrm>
          <a:off x="6823981" y="345641"/>
          <a:ext cx="6416249" cy="422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29C3F6-05E7-FECA-F463-537D38024C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3885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6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461E83-623A-46F0-B4D3-99AD3F6F50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900" dirty="0">
                <a:solidFill>
                  <a:schemeClr val="bg1">
                    <a:lumMod val="10000"/>
                  </a:schemeClr>
                </a:solidFill>
              </a:rPr>
              <a:t>What is the cause and risk factors of cervical cancer</a:t>
            </a:r>
            <a:br>
              <a:rPr lang="en-US" dirty="0">
                <a:solidFill>
                  <a:schemeClr val="bg1">
                    <a:lumMod val="10000"/>
                  </a:schemeClr>
                </a:solidFill>
              </a:rPr>
            </a:br>
            <a:endParaRPr lang="en-GB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9BD88E-18EF-459B-8E42-B3CDE2889B2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23115" y="2509082"/>
            <a:ext cx="6125285" cy="4821816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bg1">
                    <a:lumMod val="10000"/>
                  </a:schemeClr>
                </a:solidFill>
              </a:rPr>
              <a:t>HPV (human papilloma virus) is </a:t>
            </a:r>
            <a:r>
              <a:rPr lang="en-US" sz="3200" dirty="0">
                <a:solidFill>
                  <a:schemeClr val="accent1"/>
                </a:solidFill>
              </a:rPr>
              <a:t>97%</a:t>
            </a:r>
            <a:r>
              <a:rPr lang="en-US" sz="3200" dirty="0">
                <a:solidFill>
                  <a:schemeClr val="bg1">
                    <a:lumMod val="10000"/>
                  </a:schemeClr>
                </a:solidFill>
              </a:rPr>
              <a:t> the cause of cervical cancer.</a:t>
            </a:r>
            <a:br>
              <a:rPr lang="en-US" sz="3200" dirty="0">
                <a:solidFill>
                  <a:schemeClr val="bg1">
                    <a:lumMod val="10000"/>
                  </a:schemeClr>
                </a:solidFill>
              </a:rPr>
            </a:br>
            <a:endParaRPr lang="en-US" sz="3200" dirty="0">
              <a:solidFill>
                <a:schemeClr val="bg1">
                  <a:lumMod val="10000"/>
                </a:schemeClr>
              </a:solidFill>
            </a:endParaRPr>
          </a:p>
          <a:p>
            <a:pPr marL="0" indent="0">
              <a:buNone/>
            </a:pPr>
            <a:endParaRPr lang="en-GB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52FCED-0860-2DB0-9A04-E6F1DD099A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7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D7AAE53-79AA-6163-ECE7-DB7B51CEDD7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880"/>
          <a:stretch/>
        </p:blipFill>
        <p:spPr>
          <a:xfrm>
            <a:off x="6021966" y="1817638"/>
            <a:ext cx="5665621" cy="405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6003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89F93D-C306-19D2-913E-1C8FEA0D86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Risk factors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3C478E-2193-FCDF-1CD8-DCACC75C238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07374" y="1690688"/>
            <a:ext cx="6848466" cy="4354511"/>
          </a:xfrm>
        </p:spPr>
        <p:txBody>
          <a:bodyPr>
            <a:normAutofit lnSpcReduction="10000"/>
          </a:bodyPr>
          <a:lstStyle/>
          <a:p>
            <a:r>
              <a:rPr lang="en-US" sz="2800" dirty="0">
                <a:solidFill>
                  <a:schemeClr val="bg1">
                    <a:lumMod val="10000"/>
                  </a:schemeClr>
                </a:solidFill>
              </a:rPr>
              <a:t> Multiple sexual partners</a:t>
            </a:r>
          </a:p>
          <a:p>
            <a:pPr marL="0" indent="0">
              <a:buNone/>
            </a:pPr>
            <a:endParaRPr lang="en-US" sz="2800" dirty="0">
              <a:solidFill>
                <a:schemeClr val="bg1">
                  <a:lumMod val="10000"/>
                </a:schemeClr>
              </a:solidFill>
            </a:endParaRPr>
          </a:p>
          <a:p>
            <a:r>
              <a:rPr lang="en-US" sz="2800" dirty="0">
                <a:solidFill>
                  <a:schemeClr val="bg1">
                    <a:lumMod val="10000"/>
                  </a:schemeClr>
                </a:solidFill>
              </a:rPr>
              <a:t> Other sexually transmitted infections</a:t>
            </a:r>
          </a:p>
          <a:p>
            <a:endParaRPr lang="en-US" sz="2800" dirty="0">
              <a:solidFill>
                <a:schemeClr val="bg1">
                  <a:lumMod val="10000"/>
                </a:schemeClr>
              </a:solidFill>
            </a:endParaRPr>
          </a:p>
          <a:p>
            <a:r>
              <a:rPr lang="en-US" sz="2800" dirty="0">
                <a:solidFill>
                  <a:schemeClr val="bg1">
                    <a:lumMod val="10000"/>
                  </a:schemeClr>
                </a:solidFill>
              </a:rPr>
              <a:t> Smoking </a:t>
            </a:r>
          </a:p>
          <a:p>
            <a:endParaRPr lang="en-US" sz="2800" dirty="0">
              <a:solidFill>
                <a:schemeClr val="bg1">
                  <a:lumMod val="10000"/>
                </a:schemeClr>
              </a:solidFill>
            </a:endParaRPr>
          </a:p>
          <a:p>
            <a:r>
              <a:rPr lang="en-US" sz="2800" dirty="0">
                <a:solidFill>
                  <a:schemeClr val="bg1">
                    <a:lumMod val="10000"/>
                  </a:schemeClr>
                </a:solidFill>
              </a:rPr>
              <a:t> Oral contraceptive </a:t>
            </a:r>
          </a:p>
          <a:p>
            <a:endParaRPr lang="en-US" sz="2800" dirty="0">
              <a:solidFill>
                <a:schemeClr val="bg1">
                  <a:lumMod val="10000"/>
                </a:schemeClr>
              </a:solidFill>
            </a:endParaRPr>
          </a:p>
          <a:p>
            <a:r>
              <a:rPr lang="en-US" sz="2800" dirty="0">
                <a:solidFill>
                  <a:schemeClr val="bg1">
                    <a:lumMod val="10000"/>
                  </a:schemeClr>
                </a:solidFill>
              </a:rPr>
              <a:t> Obesity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CFEBC2-86FE-AC72-70BE-46145FFE0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5830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71B7B2-7773-4CA0-A1D1-3EAB5722E3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900" dirty="0">
                <a:solidFill>
                  <a:schemeClr val="bg1">
                    <a:lumMod val="10000"/>
                  </a:schemeClr>
                </a:solidFill>
              </a:rPr>
              <a:t>Advances in </a:t>
            </a:r>
            <a:r>
              <a:rPr lang="en-US" sz="4900" dirty="0">
                <a:solidFill>
                  <a:srgbClr val="00B0F0"/>
                </a:solidFill>
              </a:rPr>
              <a:t>diagnosis</a:t>
            </a:r>
            <a:r>
              <a:rPr lang="en-US" sz="4900" dirty="0">
                <a:solidFill>
                  <a:schemeClr val="bg1">
                    <a:lumMod val="10000"/>
                  </a:schemeClr>
                </a:solidFill>
              </a:rPr>
              <a:t> and </a:t>
            </a:r>
            <a:r>
              <a:rPr lang="en-US" sz="4900" dirty="0">
                <a:solidFill>
                  <a:srgbClr val="00B0F0"/>
                </a:solidFill>
              </a:rPr>
              <a:t>treatment</a:t>
            </a:r>
            <a:r>
              <a:rPr lang="en-US" sz="4900" dirty="0">
                <a:solidFill>
                  <a:schemeClr val="bg1">
                    <a:lumMod val="10000"/>
                  </a:schemeClr>
                </a:solidFill>
              </a:rPr>
              <a:t> of cervical cancer.</a:t>
            </a:r>
            <a:br>
              <a:rPr lang="en-US" sz="4900" dirty="0">
                <a:solidFill>
                  <a:schemeClr val="bg1">
                    <a:lumMod val="10000"/>
                  </a:schemeClr>
                </a:solidFill>
              </a:rPr>
            </a:br>
            <a:endParaRPr lang="en-GB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4F66F4-3D73-449A-B60B-A39B861424B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91624" y="1778000"/>
            <a:ext cx="8301943" cy="4870768"/>
          </a:xfrm>
        </p:spPr>
        <p:txBody>
          <a:bodyPr>
            <a:normAutofit/>
          </a:bodyPr>
          <a:lstStyle/>
          <a:p>
            <a:pPr marL="36900" indent="0">
              <a:buClrTx/>
              <a:buNone/>
            </a:pPr>
            <a:r>
              <a:rPr lang="en-US" sz="3200" dirty="0">
                <a:solidFill>
                  <a:schemeClr val="bg1">
                    <a:lumMod val="10000"/>
                  </a:schemeClr>
                </a:solidFill>
              </a:rPr>
              <a:t>Diagnosis</a:t>
            </a:r>
          </a:p>
          <a:p>
            <a:pPr marL="36900" indent="0">
              <a:buClrTx/>
              <a:buNone/>
            </a:pPr>
            <a:endParaRPr lang="en-US" sz="3200" dirty="0">
              <a:solidFill>
                <a:schemeClr val="bg1">
                  <a:lumMod val="10000"/>
                </a:schemeClr>
              </a:solidFill>
            </a:endParaRPr>
          </a:p>
          <a:p>
            <a:r>
              <a:rPr lang="en-US" sz="3200" dirty="0">
                <a:solidFill>
                  <a:schemeClr val="bg1">
                    <a:lumMod val="10000"/>
                  </a:schemeClr>
                </a:solidFill>
              </a:rPr>
              <a:t>Regular cervical smear allows prevention and early detection.</a:t>
            </a:r>
          </a:p>
          <a:p>
            <a:pPr marL="0" indent="0">
              <a:buNone/>
            </a:pPr>
            <a:endParaRPr lang="en-US" sz="3200" dirty="0">
              <a:solidFill>
                <a:schemeClr val="bg1">
                  <a:lumMod val="10000"/>
                </a:schemeClr>
              </a:solidFill>
            </a:endParaRPr>
          </a:p>
          <a:p>
            <a:r>
              <a:rPr lang="en-US" sz="32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en-US" sz="3200" dirty="0">
                <a:solidFill>
                  <a:srgbClr val="FF0000"/>
                </a:solidFill>
              </a:rPr>
              <a:t>See &amp; treat </a:t>
            </a:r>
            <a:r>
              <a:rPr lang="en-US" sz="3200" dirty="0">
                <a:solidFill>
                  <a:schemeClr val="bg1">
                    <a:lumMod val="10000"/>
                  </a:schemeClr>
                </a:solidFill>
              </a:rPr>
              <a:t>clinic using Colposcopy and loop excision .</a:t>
            </a:r>
          </a:p>
          <a:p>
            <a:pPr marL="0" indent="0">
              <a:buNone/>
            </a:pPr>
            <a:endParaRPr lang="en-US" sz="3200" dirty="0">
              <a:solidFill>
                <a:schemeClr val="bg1">
                  <a:lumMod val="10000"/>
                </a:schemeClr>
              </a:solidFill>
            </a:endParaRPr>
          </a:p>
          <a:p>
            <a:r>
              <a:rPr lang="en-US" sz="3200" dirty="0">
                <a:solidFill>
                  <a:schemeClr val="bg1">
                    <a:lumMod val="10000"/>
                  </a:schemeClr>
                </a:solidFill>
              </a:rPr>
              <a:t>MRI</a:t>
            </a:r>
            <a:endParaRPr lang="en-GB" sz="3200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00E802-D667-10E6-7A04-1010CE6023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9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C715C1A-ED66-5167-D3AE-5D09B57590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10600" y="1621995"/>
            <a:ext cx="3306809" cy="2401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1227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-Times New Roman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5427</TotalTime>
  <Words>637</Words>
  <Application>Microsoft Office PowerPoint</Application>
  <PresentationFormat>Widescreen</PresentationFormat>
  <Paragraphs>118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BlinkMacSystemFont</vt:lpstr>
      <vt:lpstr>Calibri</vt:lpstr>
      <vt:lpstr>Times New Roman</vt:lpstr>
      <vt:lpstr>Wingdings</vt:lpstr>
      <vt:lpstr>Office Theme</vt:lpstr>
      <vt:lpstr>A Story of Science Success in Medicine</vt:lpstr>
      <vt:lpstr>Objectives</vt:lpstr>
      <vt:lpstr>What is cancer?</vt:lpstr>
      <vt:lpstr>What is cervical cancer</vt:lpstr>
      <vt:lpstr>Symptoms are</vt:lpstr>
      <vt:lpstr>How Does Cervical Cancer Affect The World </vt:lpstr>
      <vt:lpstr>What is the cause and risk factors of cervical cancer </vt:lpstr>
      <vt:lpstr>Risk factors</vt:lpstr>
      <vt:lpstr>Advances in diagnosis and treatment of cervical cancer. </vt:lpstr>
      <vt:lpstr>PowerPoint Presentation</vt:lpstr>
      <vt:lpstr>Early detection and prevention of cervical cancer. </vt:lpstr>
      <vt:lpstr>Vaccines</vt:lpstr>
      <vt:lpstr>Conclusion </vt:lpstr>
      <vt:lpstr>PowerPoint Presentation</vt:lpstr>
      <vt:lpstr>Reference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Hope fight cure</dc:title>
  <dc:creator>Abdulrahman Araibi</dc:creator>
  <cp:lastModifiedBy>Abdulrahman Araibi</cp:lastModifiedBy>
  <cp:revision>15</cp:revision>
  <dcterms:created xsi:type="dcterms:W3CDTF">2022-04-20T08:46:38Z</dcterms:created>
  <dcterms:modified xsi:type="dcterms:W3CDTF">2022-06-05T11:23:31Z</dcterms:modified>
</cp:coreProperties>
</file>