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3" r:id="rId15"/>
    <p:sldId id="274" r:id="rId16"/>
    <p:sldId id="275" r:id="rId17"/>
    <p:sldId id="276" r:id="rId18"/>
    <p:sldId id="281" r:id="rId19"/>
    <p:sldId id="283" r:id="rId20"/>
    <p:sldId id="284" r:id="rId21"/>
    <p:sldId id="285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6A86159-443B-40D4-AD28-47812D3EFA49}" type="datetimeFigureOut">
              <a:rPr lang="ar-SA" smtClean="0"/>
              <a:pPr/>
              <a:t>29/10/1441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79E8AD7-DB24-4CC9-AD52-A93C70EEB5A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0889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58983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2291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2946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1004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7551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E6FDD-AFF9-4073-862A-78E5B3584A83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3304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E6FDD-AFF9-4073-862A-78E5B3584A83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96942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E6FDD-AFF9-4073-862A-78E5B3584A83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67505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3683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A8D869-AF49-4686-AC1C-B87D51376D01}" type="slidenum">
              <a:rPr lang="en-GB"/>
              <a:pPr/>
              <a:t>18</a:t>
            </a:fld>
            <a:endParaRPr lang="en-GB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55642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D1161-75F1-4D0B-BB48-29A8ACAA0B81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8162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D1161-75F1-4D0B-BB48-29A8ACAA0B81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0171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2AF6F2-7D45-4D30-BD8D-94AAFFC79F10}" type="slidenum">
              <a:rPr lang="en-GB"/>
              <a:pPr/>
              <a:t>20</a:t>
            </a:fld>
            <a:endParaRPr lang="en-GB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 b="1" dirty="0"/>
              <a:t>Interface hepatitis.</a:t>
            </a:r>
            <a:r>
              <a:rPr lang="en-US" sz="1600" dirty="0"/>
              <a:t> Here you can see the limiting plate of the portal tract, demarcating the </a:t>
            </a:r>
            <a:r>
              <a:rPr lang="en-US" sz="1600" dirty="0" err="1"/>
              <a:t>hepatocyte</a:t>
            </a:r>
            <a:r>
              <a:rPr lang="en-US" sz="1600" dirty="0"/>
              <a:t> boundary, is disrupted by a </a:t>
            </a:r>
            <a:r>
              <a:rPr lang="en-US" sz="1600" dirty="0" err="1"/>
              <a:t>lymphoplasmacytic</a:t>
            </a:r>
            <a:r>
              <a:rPr lang="en-US" sz="1600" dirty="0"/>
              <a:t> infiltrate. This </a:t>
            </a:r>
            <a:r>
              <a:rPr lang="en-US" sz="1600" dirty="0" err="1"/>
              <a:t>histologic</a:t>
            </a:r>
            <a:r>
              <a:rPr lang="en-US" sz="1600" dirty="0"/>
              <a:t> pattern is the hallmark of autoimmune hepatitis, but it is not disease specific. </a:t>
            </a:r>
          </a:p>
          <a:p>
            <a:r>
              <a:rPr lang="en-US" sz="1600" dirty="0" err="1"/>
              <a:t>Hematoxylin</a:t>
            </a:r>
            <a:r>
              <a:rPr lang="en-US" sz="1600" dirty="0"/>
              <a:t> and eosin, *200.</a:t>
            </a:r>
          </a:p>
          <a:p>
            <a:r>
              <a:rPr lang="en-US" sz="1600" i="1" dirty="0"/>
              <a:t>Extra notes:</a:t>
            </a:r>
          </a:p>
          <a:p>
            <a:r>
              <a:rPr lang="en-US" sz="1600" i="1" dirty="0"/>
              <a:t>Acute onset AIH pattern: </a:t>
            </a:r>
            <a:r>
              <a:rPr lang="en-US" sz="1600" i="1" dirty="0" err="1"/>
              <a:t>panancinar</a:t>
            </a:r>
            <a:r>
              <a:rPr lang="en-US" sz="1600" i="1" dirty="0"/>
              <a:t> hepatitis that resembles an acute viral or drug-induced hepatitis.</a:t>
            </a:r>
          </a:p>
          <a:p>
            <a:r>
              <a:rPr lang="en-US" sz="1600" i="1" dirty="0" err="1"/>
              <a:t>Centrilobular</a:t>
            </a:r>
            <a:r>
              <a:rPr lang="en-US" sz="1600" i="1" dirty="0"/>
              <a:t> or </a:t>
            </a:r>
            <a:r>
              <a:rPr lang="en-US" sz="1600" i="1" dirty="0" err="1"/>
              <a:t>pervenular</a:t>
            </a:r>
            <a:r>
              <a:rPr lang="en-US" sz="1600" i="1" dirty="0"/>
              <a:t> (</a:t>
            </a:r>
            <a:r>
              <a:rPr lang="en-US" sz="1600" i="1" dirty="0" err="1"/>
              <a:t>rappaprot</a:t>
            </a:r>
            <a:r>
              <a:rPr lang="en-US" sz="1600" i="1" dirty="0"/>
              <a:t> zone 3) </a:t>
            </a:r>
            <a:r>
              <a:rPr lang="en-US" sz="1600" i="1" dirty="0" err="1"/>
              <a:t>hepaitits</a:t>
            </a:r>
            <a:r>
              <a:rPr lang="en-US" sz="1600" i="1" dirty="0"/>
              <a:t> that resembles an acute toxic injury.</a:t>
            </a:r>
          </a:p>
        </p:txBody>
      </p:sp>
    </p:spTree>
    <p:extLst>
      <p:ext uri="{BB962C8B-B14F-4D97-AF65-F5344CB8AC3E}">
        <p14:creationId xmlns:p14="http://schemas.microsoft.com/office/powerpoint/2010/main" val="26674303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D1161-75F1-4D0B-BB48-29A8ACAA0B81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96246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2548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690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1629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9019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8804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1014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5316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8AD7-DB24-4CC9-AD52-A93C70EEB5A8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4123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.</a:t>
            </a:r>
            <a:r>
              <a:rPr lang="en-US" dirty="0" err="1" smtClean="0"/>
              <a:t>nadia</a:t>
            </a:r>
            <a:r>
              <a:rPr lang="en-US" dirty="0" smtClean="0"/>
              <a:t> </a:t>
            </a:r>
            <a:r>
              <a:rPr lang="en-US" dirty="0" err="1" smtClean="0"/>
              <a:t>ezzawi</a:t>
            </a:r>
            <a:endParaRPr lang="en-US" dirty="0" smtClean="0"/>
          </a:p>
          <a:p>
            <a:r>
              <a:rPr lang="en-US" dirty="0" smtClean="0"/>
              <a:t>Gastroenterology department</a:t>
            </a:r>
          </a:p>
          <a:p>
            <a:r>
              <a:rPr lang="en-US" dirty="0" err="1" smtClean="0"/>
              <a:t>Bmc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  <a:latin typeface="Arial" pitchFamily="34" charset="0"/>
              </a:rPr>
              <a:t>Primary biliary cirrhosis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295400"/>
            <a:ext cx="8839200" cy="4803648"/>
          </a:xfrm>
        </p:spPr>
        <p:txBody>
          <a:bodyPr>
            <a:normAutofit fontScale="62500" lnSpcReduction="20000"/>
          </a:bodyPr>
          <a:lstStyle/>
          <a:p>
            <a:pPr lvl="1" algn="l">
              <a:buNone/>
            </a:pPr>
            <a:r>
              <a:rPr lang="en-GB" sz="2900" dirty="0" smtClean="0">
                <a:solidFill>
                  <a:srgbClr val="00B050"/>
                </a:solidFill>
              </a:rPr>
              <a:t> </a:t>
            </a:r>
            <a:r>
              <a:rPr lang="en-GB" sz="2900" dirty="0" err="1" smtClean="0">
                <a:solidFill>
                  <a:srgbClr val="00B050"/>
                </a:solidFill>
              </a:rPr>
              <a:t>ursodeoxycholic</a:t>
            </a:r>
            <a:r>
              <a:rPr lang="en-GB" sz="2900" dirty="0" smtClean="0">
                <a:solidFill>
                  <a:srgbClr val="00B050"/>
                </a:solidFill>
              </a:rPr>
              <a:t> acid (</a:t>
            </a:r>
            <a:r>
              <a:rPr lang="en-GB" sz="2900" dirty="0" err="1" smtClean="0">
                <a:solidFill>
                  <a:srgbClr val="00B050"/>
                </a:solidFill>
              </a:rPr>
              <a:t>Ursodiol</a:t>
            </a:r>
            <a:r>
              <a:rPr lang="en-GB" sz="2900" dirty="0" smtClean="0">
                <a:solidFill>
                  <a:srgbClr val="00B050"/>
                </a:solidFill>
              </a:rPr>
              <a:t>)</a:t>
            </a:r>
          </a:p>
          <a:p>
            <a:pPr algn="l">
              <a:buNone/>
            </a:pPr>
            <a:r>
              <a:rPr lang="en-GB" dirty="0" smtClean="0"/>
              <a:t>    is the most frequently used treatment of </a:t>
            </a:r>
            <a:r>
              <a:rPr lang="en-GB" dirty="0" err="1" smtClean="0"/>
              <a:t>pruritis</a:t>
            </a:r>
            <a:r>
              <a:rPr lang="en-GB" dirty="0" smtClean="0"/>
              <a:t>.                     </a:t>
            </a:r>
          </a:p>
          <a:p>
            <a:pPr algn="l">
              <a:buNone/>
            </a:pPr>
            <a:r>
              <a:rPr lang="en-GB" dirty="0" smtClean="0"/>
              <a:t>          helps:    </a:t>
            </a:r>
            <a:r>
              <a:rPr lang="en-GB" sz="2400" dirty="0" smtClean="0"/>
              <a:t>reduce the cholestasis .</a:t>
            </a:r>
          </a:p>
          <a:p>
            <a:pPr algn="l">
              <a:buNone/>
            </a:pPr>
            <a:r>
              <a:rPr lang="en-GB" sz="2400" dirty="0" smtClean="0"/>
              <a:t>                            improves liver function tests .</a:t>
            </a:r>
          </a:p>
          <a:p>
            <a:pPr marL="342900" lvl="2" indent="-342900" algn="l">
              <a:buNone/>
            </a:pPr>
            <a:r>
              <a:rPr lang="en-US" dirty="0" smtClean="0"/>
              <a:t>                                  Improvement in transplant free survival.</a:t>
            </a:r>
          </a:p>
          <a:p>
            <a:pPr marL="342900" lvl="2" indent="-342900" algn="l">
              <a:buNone/>
            </a:pPr>
            <a:r>
              <a:rPr lang="en-US" sz="2800" dirty="0" smtClean="0">
                <a:solidFill>
                  <a:srgbClr val="00FF00"/>
                </a:solidFill>
              </a:rPr>
              <a:t>         </a:t>
            </a:r>
            <a:r>
              <a:rPr lang="en-US" sz="2900" dirty="0" err="1" smtClean="0">
                <a:solidFill>
                  <a:srgbClr val="00B050"/>
                </a:solidFill>
              </a:rPr>
              <a:t>Methotrexate</a:t>
            </a:r>
            <a:endParaRPr lang="en-US" sz="2900" dirty="0" smtClean="0">
              <a:solidFill>
                <a:srgbClr val="00B050"/>
              </a:solidFill>
            </a:endParaRPr>
          </a:p>
          <a:p>
            <a:pPr algn="l">
              <a:buNone/>
            </a:pPr>
            <a:r>
              <a:rPr lang="en-US" dirty="0" smtClean="0"/>
              <a:t>Dose: 7.5-15 mg/week orally</a:t>
            </a:r>
          </a:p>
          <a:p>
            <a:pPr algn="l">
              <a:buNone/>
            </a:pPr>
            <a:r>
              <a:rPr lang="en-US" dirty="0" smtClean="0"/>
              <a:t>Of :</a:t>
            </a:r>
            <a:r>
              <a:rPr lang="ar-SA" dirty="0" smtClean="0"/>
              <a:t>  </a:t>
            </a:r>
            <a:r>
              <a:rPr lang="en-US" dirty="0" smtClean="0"/>
              <a:t>Helps in Improvement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Symptoms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LFTs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Histology?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Survival?</a:t>
            </a:r>
          </a:p>
          <a:p>
            <a:pPr algn="l">
              <a:buNone/>
            </a:pPr>
            <a:r>
              <a:rPr lang="en-US" dirty="0" smtClean="0"/>
              <a:t>(limited).</a:t>
            </a:r>
            <a:r>
              <a:rPr lang="ar-SA" dirty="0" smtClean="0"/>
              <a:t> </a:t>
            </a:r>
            <a:r>
              <a:rPr lang="en-US" dirty="0" smtClean="0"/>
              <a:t>Because of its Side effects  long-term use</a:t>
            </a:r>
            <a:endParaRPr lang="en-GB" dirty="0" smtClean="0">
              <a:latin typeface="Arial" pitchFamily="34" charset="0"/>
            </a:endParaRPr>
          </a:p>
          <a:p>
            <a:pPr algn="l">
              <a:buNone/>
            </a:pPr>
            <a:endParaRPr lang="en-GB" dirty="0" smtClean="0">
              <a:latin typeface="Arial" pitchFamily="34" charset="0"/>
            </a:endParaRPr>
          </a:p>
          <a:p>
            <a:pPr algn="l">
              <a:buNone/>
            </a:pPr>
            <a:r>
              <a:rPr lang="en-GB" dirty="0" smtClean="0">
                <a:latin typeface="Arial" pitchFamily="34" charset="0"/>
              </a:rPr>
              <a:t> -</a:t>
            </a:r>
            <a:r>
              <a:rPr lang="en-GB" sz="2400" dirty="0" smtClean="0"/>
              <a:t>to relieve itching caused by bile acids in circulation, which would normally be removed by the liver, </a:t>
            </a:r>
          </a:p>
          <a:p>
            <a:pPr algn="l">
              <a:buNone/>
            </a:pPr>
            <a:r>
              <a:rPr lang="en-GB" dirty="0" err="1" smtClean="0">
                <a:solidFill>
                  <a:srgbClr val="00B050"/>
                </a:solidFill>
              </a:rPr>
              <a:t>cholestyramine</a:t>
            </a:r>
            <a:endParaRPr lang="en-GB" dirty="0" smtClean="0">
              <a:solidFill>
                <a:srgbClr val="00B050"/>
              </a:solidFill>
            </a:endParaRPr>
          </a:p>
          <a:p>
            <a:pPr algn="l">
              <a:buNone/>
            </a:pPr>
            <a:r>
              <a:rPr lang="en-GB" sz="2400" dirty="0" smtClean="0"/>
              <a:t> (a bile acid </a:t>
            </a:r>
            <a:r>
              <a:rPr lang="en-GB" sz="2400" dirty="0" err="1" smtClean="0"/>
              <a:t>sequestrant</a:t>
            </a:r>
            <a:r>
              <a:rPr lang="en-GB" sz="2400" dirty="0" smtClean="0"/>
              <a:t>) may be prescribed to absorb bile acids in the gut and be eliminated, rather than re-enter the blood stream.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Combination therapy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solidFill>
                  <a:srgbClr val="00B050"/>
                </a:solidFill>
              </a:rPr>
              <a:t>UDCA and corticosteroids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Improvement in LFTs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Variable improvement in histology</a:t>
            </a:r>
          </a:p>
          <a:p>
            <a:pPr algn="l">
              <a:buNone/>
            </a:pPr>
            <a:r>
              <a:rPr lang="en-US" dirty="0" smtClean="0">
                <a:solidFill>
                  <a:srgbClr val="00B050"/>
                </a:solidFill>
              </a:rPr>
              <a:t>UDCA and </a:t>
            </a:r>
            <a:r>
              <a:rPr lang="en-US" dirty="0" err="1" smtClean="0">
                <a:solidFill>
                  <a:srgbClr val="00B050"/>
                </a:solidFill>
              </a:rPr>
              <a:t>colchicine</a:t>
            </a:r>
            <a:endParaRPr lang="en-US" dirty="0" smtClean="0">
              <a:solidFill>
                <a:srgbClr val="00B050"/>
              </a:solidFill>
            </a:endParaRP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No significant benefit</a:t>
            </a:r>
          </a:p>
          <a:p>
            <a:pPr algn="l">
              <a:buNone/>
            </a:pPr>
            <a:r>
              <a:rPr lang="en-US" dirty="0" smtClean="0">
                <a:solidFill>
                  <a:srgbClr val="00B050"/>
                </a:solidFill>
              </a:rPr>
              <a:t>UDCA and </a:t>
            </a:r>
            <a:r>
              <a:rPr lang="en-US" dirty="0" err="1" smtClean="0">
                <a:solidFill>
                  <a:srgbClr val="00B050"/>
                </a:solidFill>
              </a:rPr>
              <a:t>methotrexate</a:t>
            </a:r>
            <a:endParaRPr lang="en-US" dirty="0" smtClean="0">
              <a:solidFill>
                <a:srgbClr val="00B050"/>
              </a:solidFill>
            </a:endParaRP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Improvement in LFTs ?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Additional studies warranted.</a:t>
            </a:r>
          </a:p>
          <a:p>
            <a:pPr lvl="1" algn="l">
              <a:buNone/>
            </a:pPr>
            <a:r>
              <a:rPr lang="en-GB" u="sng" dirty="0" smtClean="0">
                <a:solidFill>
                  <a:schemeClr val="tx1"/>
                </a:solidFill>
              </a:rPr>
              <a:t> Liver transplantation :if successful, results in a favourable prognosis</a:t>
            </a:r>
            <a:r>
              <a:rPr lang="en-GB" sz="3200" u="sng" dirty="0" smtClean="0">
                <a:solidFill>
                  <a:schemeClr val="tx1"/>
                </a:solidFill>
                <a:latin typeface="Arial" pitchFamily="34" charset="0"/>
              </a:rPr>
              <a:t>.</a:t>
            </a:r>
            <a:endParaRPr lang="en-US" sz="3200" u="sng" dirty="0" smtClean="0">
              <a:solidFill>
                <a:schemeClr val="tx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PBC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>Complications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Chronic cholestasis</a:t>
            </a:r>
            <a:endParaRPr lang="en-US" dirty="0" smtClean="0">
              <a:solidFill>
                <a:srgbClr val="00B050"/>
              </a:solidFill>
            </a:endParaRPr>
          </a:p>
          <a:p>
            <a:pPr lvl="1" algn="l">
              <a:buNone/>
            </a:pPr>
            <a:r>
              <a:rPr lang="en-US" sz="2800" dirty="0" smtClean="0"/>
              <a:t>-</a:t>
            </a:r>
            <a:r>
              <a:rPr lang="en-US" sz="2800" dirty="0" err="1" smtClean="0"/>
              <a:t>Osteopenia</a:t>
            </a:r>
            <a:r>
              <a:rPr lang="en-US" sz="2800" dirty="0" smtClean="0"/>
              <a:t>.</a:t>
            </a:r>
          </a:p>
          <a:p>
            <a:pPr lvl="1" algn="l">
              <a:buNone/>
            </a:pPr>
            <a:r>
              <a:rPr lang="en-US" sz="2800" dirty="0" smtClean="0"/>
              <a:t>-</a:t>
            </a:r>
            <a:r>
              <a:rPr lang="en-US" sz="2800" dirty="0" err="1" smtClean="0"/>
              <a:t>Malabsorption</a:t>
            </a:r>
            <a:r>
              <a:rPr lang="en-US" sz="2800" dirty="0" smtClean="0"/>
              <a:t>.</a:t>
            </a:r>
          </a:p>
          <a:p>
            <a:pPr lvl="1" algn="l">
              <a:buNone/>
            </a:pPr>
            <a:r>
              <a:rPr lang="en-US" sz="2800" dirty="0" smtClean="0"/>
              <a:t>-</a:t>
            </a:r>
            <a:r>
              <a:rPr lang="en-US" sz="2800" dirty="0" err="1" smtClean="0"/>
              <a:t>Steatorrhea.d</a:t>
            </a:r>
            <a:r>
              <a:rPr lang="en-US" sz="2800" dirty="0" smtClean="0"/>
              <a:t>/t:</a:t>
            </a:r>
          </a:p>
          <a:p>
            <a:pPr lvl="2" algn="l">
              <a:buNone/>
            </a:pPr>
            <a:r>
              <a:rPr lang="en-US" sz="2400" dirty="0" smtClean="0"/>
              <a:t>.Bile salt deficiency</a:t>
            </a:r>
          </a:p>
          <a:p>
            <a:pPr lvl="2" algn="l">
              <a:buNone/>
            </a:pPr>
            <a:r>
              <a:rPr lang="en-US" sz="2400" dirty="0" smtClean="0"/>
              <a:t>.Pancreatic disease</a:t>
            </a:r>
          </a:p>
          <a:p>
            <a:pPr lvl="2" algn="l">
              <a:buNone/>
            </a:pPr>
            <a:r>
              <a:rPr lang="en-US" sz="2400" dirty="0" smtClean="0"/>
              <a:t>.Celiac disease</a:t>
            </a:r>
          </a:p>
          <a:p>
            <a:pPr lvl="1" algn="l">
              <a:buNone/>
            </a:pPr>
            <a:r>
              <a:rPr lang="en-US" sz="2800" dirty="0" smtClean="0"/>
              <a:t>-Vitamin A, D, E, K deficiency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Portal hypertension</a:t>
            </a:r>
            <a:endParaRPr lang="en-US" dirty="0" smtClean="0">
              <a:solidFill>
                <a:srgbClr val="00B050"/>
              </a:solidFill>
            </a:endParaRPr>
          </a:p>
          <a:p>
            <a:pPr lvl="1" algn="l">
              <a:buNone/>
            </a:pPr>
            <a:r>
              <a:rPr lang="en-US" sz="2800" dirty="0" smtClean="0"/>
              <a:t>-Esophageal and gastric </a:t>
            </a:r>
            <a:r>
              <a:rPr lang="en-US" sz="2800" dirty="0" err="1" smtClean="0"/>
              <a:t>varices</a:t>
            </a:r>
            <a:endParaRPr lang="en-US" sz="2800" dirty="0" smtClean="0"/>
          </a:p>
          <a:p>
            <a:pPr lvl="1" algn="l">
              <a:buNone/>
            </a:pPr>
            <a:r>
              <a:rPr lang="en-US" sz="2800" dirty="0" smtClean="0"/>
              <a:t>-</a:t>
            </a:r>
            <a:r>
              <a:rPr lang="en-US" sz="2800" dirty="0" err="1" smtClean="0"/>
              <a:t>Ascites</a:t>
            </a:r>
            <a:endParaRPr lang="en-US" sz="2800" dirty="0" smtClean="0"/>
          </a:p>
          <a:p>
            <a:pPr lvl="1" algn="l">
              <a:buNone/>
            </a:pPr>
            <a:r>
              <a:rPr lang="en-US" sz="2800" dirty="0" smtClean="0"/>
              <a:t>-Encephalopathy</a:t>
            </a:r>
          </a:p>
          <a:p>
            <a:pPr lvl="1" algn="l">
              <a:buNone/>
            </a:pPr>
            <a:r>
              <a:rPr lang="en-US" sz="2800" dirty="0" smtClean="0"/>
              <a:t>-SBP</a:t>
            </a:r>
          </a:p>
          <a:p>
            <a:pPr lvl="1" algn="l">
              <a:buNone/>
            </a:pPr>
            <a:r>
              <a:rPr lang="en-US" sz="2800" dirty="0" smtClean="0"/>
              <a:t>-HRS or HPS</a:t>
            </a:r>
          </a:p>
          <a:p>
            <a:pPr lvl="1" algn="l">
              <a:buNone/>
            </a:pPr>
            <a:r>
              <a:rPr lang="en-US" sz="2800" dirty="0" smtClean="0"/>
              <a:t>-</a:t>
            </a:r>
            <a:r>
              <a:rPr lang="en-US" sz="2800" dirty="0" err="1" smtClean="0"/>
              <a:t>Hepatocellular</a:t>
            </a:r>
            <a:r>
              <a:rPr lang="en-US" sz="2800" dirty="0" smtClean="0"/>
              <a:t> carcinoma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PBC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>Associated Diseases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*Thyroid disease</a:t>
            </a:r>
          </a:p>
          <a:p>
            <a:pPr lvl="1" algn="l">
              <a:buNone/>
            </a:pPr>
            <a:r>
              <a:rPr lang="en-US" dirty="0" smtClean="0">
                <a:solidFill>
                  <a:srgbClr val="00B050"/>
                </a:solidFill>
              </a:rPr>
              <a:t>Hashimoto’s </a:t>
            </a:r>
            <a:r>
              <a:rPr lang="en-US" dirty="0" err="1" smtClean="0">
                <a:solidFill>
                  <a:srgbClr val="00B050"/>
                </a:solidFill>
              </a:rPr>
              <a:t>thyroiditis</a:t>
            </a:r>
            <a:endParaRPr lang="en-US" dirty="0" smtClean="0">
              <a:solidFill>
                <a:srgbClr val="00B050"/>
              </a:solidFill>
            </a:endParaRPr>
          </a:p>
          <a:p>
            <a:pPr lvl="1" algn="l">
              <a:buNone/>
            </a:pPr>
            <a:r>
              <a:rPr lang="en-US" dirty="0" smtClean="0">
                <a:solidFill>
                  <a:srgbClr val="00B050"/>
                </a:solidFill>
              </a:rPr>
              <a:t>Grave’s disease</a:t>
            </a:r>
          </a:p>
          <a:p>
            <a:pPr algn="l">
              <a:buNone/>
            </a:pPr>
            <a:r>
              <a:rPr lang="en-US" dirty="0" smtClean="0"/>
              <a:t>*Scleroderma</a:t>
            </a:r>
          </a:p>
          <a:p>
            <a:pPr algn="l">
              <a:buNone/>
            </a:pPr>
            <a:r>
              <a:rPr lang="en-US" dirty="0" smtClean="0"/>
              <a:t>*CREST syndrome</a:t>
            </a:r>
          </a:p>
          <a:p>
            <a:pPr algn="l">
              <a:buNone/>
            </a:pPr>
            <a:r>
              <a:rPr lang="en-US" dirty="0" smtClean="0"/>
              <a:t>*</a:t>
            </a:r>
            <a:r>
              <a:rPr lang="en-US" dirty="0" err="1" smtClean="0"/>
              <a:t>Sjogren’s</a:t>
            </a:r>
            <a:r>
              <a:rPr lang="en-US" dirty="0" smtClean="0"/>
              <a:t> syndrome</a:t>
            </a:r>
          </a:p>
          <a:p>
            <a:pPr algn="l">
              <a:buNone/>
            </a:pPr>
            <a:r>
              <a:rPr lang="en-US" dirty="0" smtClean="0"/>
              <a:t>*Arthritis</a:t>
            </a:r>
          </a:p>
          <a:p>
            <a:pPr algn="l">
              <a:buNone/>
            </a:pPr>
            <a:r>
              <a:rPr lang="en-US" dirty="0" smtClean="0"/>
              <a:t>*</a:t>
            </a:r>
            <a:r>
              <a:rPr lang="en-US" dirty="0" err="1" smtClean="0"/>
              <a:t>Raynaud’s</a:t>
            </a:r>
            <a:r>
              <a:rPr lang="en-US" dirty="0" smtClean="0"/>
              <a:t> phenomenon</a:t>
            </a:r>
          </a:p>
          <a:p>
            <a:pPr algn="l">
              <a:buNone/>
            </a:pPr>
            <a:r>
              <a:rPr lang="en-US" dirty="0" smtClean="0"/>
              <a:t>*Celiac disease</a:t>
            </a:r>
          </a:p>
          <a:p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*Renal tubular acidosis</a:t>
            </a:r>
          </a:p>
          <a:p>
            <a:pPr lvl="1" algn="l">
              <a:buNone/>
            </a:pPr>
            <a:r>
              <a:rPr lang="en-US" dirty="0" smtClean="0">
                <a:solidFill>
                  <a:srgbClr val="00B050"/>
                </a:solidFill>
              </a:rPr>
              <a:t>Proximal</a:t>
            </a:r>
          </a:p>
          <a:p>
            <a:pPr lvl="1" algn="l">
              <a:buNone/>
            </a:pPr>
            <a:r>
              <a:rPr lang="en-US" dirty="0" smtClean="0">
                <a:solidFill>
                  <a:srgbClr val="00B050"/>
                </a:solidFill>
              </a:rPr>
              <a:t>Distal</a:t>
            </a:r>
          </a:p>
          <a:p>
            <a:pPr algn="l">
              <a:buNone/>
            </a:pPr>
            <a:r>
              <a:rPr lang="en-US" dirty="0" smtClean="0"/>
              <a:t>*Gallstones</a:t>
            </a:r>
          </a:p>
          <a:p>
            <a:pPr algn="l">
              <a:buNone/>
            </a:pPr>
            <a:r>
              <a:rPr lang="en-US" dirty="0" smtClean="0"/>
              <a:t>*Hematologic disorders</a:t>
            </a:r>
          </a:p>
          <a:p>
            <a:pPr algn="l">
              <a:buNone/>
            </a:pPr>
            <a:r>
              <a:rPr lang="en-US" dirty="0" smtClean="0"/>
              <a:t>*Inflammatory bowel disease (rare)</a:t>
            </a:r>
          </a:p>
          <a:p>
            <a:pPr algn="l">
              <a:buNone/>
            </a:pPr>
            <a:r>
              <a:rPr lang="en-US" dirty="0" smtClean="0"/>
              <a:t>*Pulmonary interstitial fibrosis (rare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PBC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>
                <a:solidFill>
                  <a:srgbClr val="FF0000"/>
                </a:solidFill>
              </a:rPr>
              <a:t>Natural History and Prognosis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2400" dirty="0"/>
              <a:t>PBC progresses over 15-20 yrs</a:t>
            </a:r>
          </a:p>
          <a:p>
            <a:pPr algn="l">
              <a:buNone/>
            </a:pPr>
            <a:r>
              <a:rPr lang="en-US" sz="2400" dirty="0"/>
              <a:t>Median survival</a:t>
            </a:r>
          </a:p>
          <a:p>
            <a:pPr lvl="1" algn="l">
              <a:buNone/>
            </a:pPr>
            <a:r>
              <a:rPr lang="en-US" sz="2400" dirty="0"/>
              <a:t>Asymptomatic disease: 10-16 yrs</a:t>
            </a:r>
          </a:p>
          <a:p>
            <a:pPr lvl="1" algn="l">
              <a:buNone/>
            </a:pPr>
            <a:r>
              <a:rPr lang="en-US" sz="2400" dirty="0"/>
              <a:t>Symptomatic disease: 7.5-10 yrs</a:t>
            </a:r>
          </a:p>
          <a:p>
            <a:pPr lvl="1" algn="l">
              <a:buNone/>
            </a:pPr>
            <a:r>
              <a:rPr lang="en-US" sz="2400" dirty="0" err="1"/>
              <a:t>Bili</a:t>
            </a:r>
            <a:r>
              <a:rPr lang="en-US" sz="2400" dirty="0"/>
              <a:t>. (8-10 mg/</a:t>
            </a:r>
            <a:r>
              <a:rPr lang="en-US" sz="2400" dirty="0" err="1"/>
              <a:t>dL</a:t>
            </a:r>
            <a:r>
              <a:rPr lang="en-US" sz="2400" dirty="0"/>
              <a:t>): 2 yrs</a:t>
            </a:r>
          </a:p>
          <a:p>
            <a:pPr algn="l">
              <a:buNone/>
            </a:pPr>
            <a:r>
              <a:rPr lang="en-US" sz="2400" dirty="0"/>
              <a:t>40-100% of asymptomatic patients develop symptoms within 2-4 yrs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304800"/>
            <a:ext cx="8534400" cy="68275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Summary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-PBC is an important </a:t>
            </a:r>
            <a:r>
              <a:rPr lang="en-US" dirty="0"/>
              <a:t>cause of chronic </a:t>
            </a:r>
            <a:r>
              <a:rPr lang="en-US" dirty="0" err="1"/>
              <a:t>cholestatic</a:t>
            </a:r>
            <a:r>
              <a:rPr lang="en-US" dirty="0"/>
              <a:t> liver </a:t>
            </a:r>
            <a:r>
              <a:rPr lang="en-US" dirty="0" smtClean="0"/>
              <a:t>disease.</a:t>
            </a:r>
            <a:endParaRPr lang="en-US" dirty="0"/>
          </a:p>
          <a:p>
            <a:pPr algn="l">
              <a:buNone/>
            </a:pPr>
            <a:r>
              <a:rPr lang="en-US" dirty="0" smtClean="0"/>
              <a:t>- Middle-aged </a:t>
            </a:r>
            <a:r>
              <a:rPr lang="en-US" dirty="0"/>
              <a:t>females </a:t>
            </a:r>
            <a:r>
              <a:rPr lang="en-US" dirty="0" smtClean="0"/>
              <a:t>predominate.</a:t>
            </a:r>
            <a:endParaRPr lang="en-US" dirty="0"/>
          </a:p>
          <a:p>
            <a:pPr algn="l">
              <a:buNone/>
            </a:pPr>
            <a:r>
              <a:rPr lang="en-US" dirty="0" smtClean="0"/>
              <a:t>- Immune </a:t>
            </a:r>
            <a:r>
              <a:rPr lang="en-US" dirty="0"/>
              <a:t>pathogenesis </a:t>
            </a:r>
            <a:r>
              <a:rPr lang="en-US" dirty="0" smtClean="0"/>
              <a:t>favored.</a:t>
            </a:r>
            <a:endParaRPr lang="en-US" dirty="0"/>
          </a:p>
          <a:p>
            <a:pPr algn="l">
              <a:buNone/>
            </a:pPr>
            <a:r>
              <a:rPr lang="en-US" dirty="0" smtClean="0"/>
              <a:t>- Other </a:t>
            </a:r>
            <a:r>
              <a:rPr lang="en-US" dirty="0"/>
              <a:t>autoimmune diseases frequently </a:t>
            </a:r>
            <a:r>
              <a:rPr lang="en-US" dirty="0" smtClean="0"/>
              <a:t>coexist.</a:t>
            </a:r>
            <a:endParaRPr lang="en-US" dirty="0"/>
          </a:p>
          <a:p>
            <a:pPr algn="l">
              <a:buNone/>
            </a:pPr>
            <a:r>
              <a:rPr lang="en-US" dirty="0" smtClean="0"/>
              <a:t>- PBC </a:t>
            </a:r>
            <a:r>
              <a:rPr lang="en-US" dirty="0"/>
              <a:t>progresses in most </a:t>
            </a:r>
            <a:r>
              <a:rPr lang="en-US" dirty="0" smtClean="0"/>
              <a:t>patients.</a:t>
            </a:r>
            <a:endParaRPr lang="ar-SA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3600" dirty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- Complications </a:t>
            </a:r>
            <a:r>
              <a:rPr lang="en-US" dirty="0"/>
              <a:t>of portal hypertension and chronic cholestasis associated with </a:t>
            </a:r>
            <a:r>
              <a:rPr lang="en-US"/>
              <a:t>progressive </a:t>
            </a:r>
            <a:r>
              <a:rPr lang="en-US" smtClean="0"/>
              <a:t>disease.</a:t>
            </a:r>
            <a:endParaRPr lang="en-US" dirty="0"/>
          </a:p>
          <a:p>
            <a:pPr algn="l">
              <a:buNone/>
            </a:pPr>
            <a:r>
              <a:rPr lang="en-US" dirty="0" smtClean="0"/>
              <a:t>- UDCA </a:t>
            </a:r>
            <a:r>
              <a:rPr lang="en-US" dirty="0"/>
              <a:t>is standard medical therapy for all </a:t>
            </a:r>
            <a:r>
              <a:rPr lang="en-US" dirty="0" smtClean="0"/>
              <a:t>patients.</a:t>
            </a:r>
            <a:endParaRPr lang="en-US" dirty="0"/>
          </a:p>
          <a:p>
            <a:pPr algn="l">
              <a:buNone/>
            </a:pPr>
            <a:r>
              <a:rPr lang="en-US" dirty="0" smtClean="0"/>
              <a:t>-Transplantation </a:t>
            </a:r>
            <a:r>
              <a:rPr lang="en-US" dirty="0"/>
              <a:t>reserved for patients with marginal liver reserve and </a:t>
            </a:r>
            <a:r>
              <a:rPr lang="en-US" dirty="0" smtClean="0"/>
              <a:t>complications.</a:t>
            </a:r>
            <a:endParaRPr lang="en-US" dirty="0"/>
          </a:p>
          <a:p>
            <a:pPr algn="l">
              <a:buNone/>
            </a:pPr>
            <a:r>
              <a:rPr lang="en-US" dirty="0" smtClean="0"/>
              <a:t>- Prognostic </a:t>
            </a:r>
            <a:r>
              <a:rPr lang="en-US" dirty="0"/>
              <a:t>models predict disease severity and need for </a:t>
            </a:r>
            <a:r>
              <a:rPr lang="en-US" dirty="0" smtClean="0"/>
              <a:t>transplantation.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Autoimmune hepatitis 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pPr algn="l"/>
            <a:r>
              <a:rPr lang="en-US" b="1" dirty="0" err="1" smtClean="0">
                <a:solidFill>
                  <a:srgbClr val="FF0000"/>
                </a:solidFill>
                <a:latin typeface="Arial" pitchFamily="34" charset="0"/>
              </a:rPr>
              <a:t>Autoimmun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</a:rPr>
              <a:t>Hepatitis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458200" cy="4953000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  <a:buNone/>
            </a:pPr>
            <a:r>
              <a:rPr lang="en-US" sz="2700" dirty="0" smtClean="0">
                <a:latin typeface="Arial" pitchFamily="34" charset="0"/>
              </a:rPr>
              <a:t>- </a:t>
            </a:r>
            <a:r>
              <a:rPr lang="en-US" sz="2400" dirty="0" smtClean="0">
                <a:latin typeface="Arial" pitchFamily="34" charset="0"/>
              </a:rPr>
              <a:t>self-perpetuating </a:t>
            </a:r>
            <a:r>
              <a:rPr lang="en-US" sz="2400" dirty="0" err="1">
                <a:latin typeface="Arial" pitchFamily="34" charset="0"/>
              </a:rPr>
              <a:t>hepatocellular</a:t>
            </a:r>
            <a:r>
              <a:rPr lang="en-US" sz="2400" dirty="0">
                <a:latin typeface="Arial" pitchFamily="34" charset="0"/>
              </a:rPr>
              <a:t> inflammation </a:t>
            </a:r>
          </a:p>
          <a:p>
            <a:pPr algn="l">
              <a:lnSpc>
                <a:spcPct val="90000"/>
              </a:lnSpc>
              <a:buNone/>
            </a:pPr>
            <a:r>
              <a:rPr lang="en-US" sz="2400" dirty="0">
                <a:latin typeface="Arial" pitchFamily="34" charset="0"/>
              </a:rPr>
              <a:t>unknown cause</a:t>
            </a:r>
          </a:p>
          <a:p>
            <a:pPr algn="l">
              <a:lnSpc>
                <a:spcPct val="90000"/>
              </a:lnSpc>
              <a:buNone/>
            </a:pPr>
            <a:r>
              <a:rPr lang="en-US" sz="2700" dirty="0">
                <a:latin typeface="Arial" pitchFamily="34" charset="0"/>
              </a:rPr>
              <a:t>characterization: </a:t>
            </a:r>
          </a:p>
          <a:p>
            <a:pPr lvl="1" algn="l">
              <a:lnSpc>
                <a:spcPct val="90000"/>
              </a:lnSpc>
              <a:buNone/>
            </a:pPr>
            <a:r>
              <a:rPr lang="en-US" sz="2700" dirty="0" smtClean="0">
                <a:latin typeface="Arial" pitchFamily="34" charset="0"/>
              </a:rPr>
              <a:t>- </a:t>
            </a:r>
            <a:r>
              <a:rPr lang="en-US" sz="2000" b="1" dirty="0" err="1" smtClean="0">
                <a:latin typeface="Arial" pitchFamily="34" charset="0"/>
              </a:rPr>
              <a:t>histologic</a:t>
            </a:r>
            <a:r>
              <a:rPr lang="en-US" sz="2000" b="1" dirty="0" smtClean="0">
                <a:latin typeface="Arial" pitchFamily="34" charset="0"/>
              </a:rPr>
              <a:t> </a:t>
            </a:r>
            <a:r>
              <a:rPr lang="en-US" sz="2000" b="1" dirty="0">
                <a:latin typeface="Arial" pitchFamily="34" charset="0"/>
              </a:rPr>
              <a:t>features of interface hepatitis </a:t>
            </a:r>
            <a:r>
              <a:rPr lang="en-US" sz="2000" b="1" dirty="0" smtClean="0">
                <a:latin typeface="Arial" pitchFamily="34" charset="0"/>
              </a:rPr>
              <a:t>.</a:t>
            </a:r>
            <a:endParaRPr lang="en-US" sz="2000" b="1" dirty="0">
              <a:latin typeface="Arial" pitchFamily="34" charset="0"/>
            </a:endParaRPr>
          </a:p>
          <a:p>
            <a:pPr lvl="1" algn="l">
              <a:lnSpc>
                <a:spcPct val="90000"/>
              </a:lnSpc>
              <a:buNone/>
            </a:pPr>
            <a:r>
              <a:rPr lang="en-US" sz="2000" b="1" dirty="0" smtClean="0">
                <a:latin typeface="Arial" pitchFamily="34" charset="0"/>
              </a:rPr>
              <a:t>- </a:t>
            </a:r>
            <a:r>
              <a:rPr lang="en-US" sz="2000" b="1" dirty="0" err="1" smtClean="0">
                <a:latin typeface="Arial" pitchFamily="34" charset="0"/>
              </a:rPr>
              <a:t>Hypergammaglobulinemia</a:t>
            </a:r>
            <a:r>
              <a:rPr lang="en-US" sz="2000" b="1" dirty="0" smtClean="0">
                <a:latin typeface="Arial" pitchFamily="34" charset="0"/>
              </a:rPr>
              <a:t>.</a:t>
            </a:r>
            <a:endParaRPr lang="en-US" sz="2000" b="1" dirty="0">
              <a:latin typeface="Arial" pitchFamily="34" charset="0"/>
            </a:endParaRPr>
          </a:p>
          <a:p>
            <a:pPr lvl="1" algn="l">
              <a:lnSpc>
                <a:spcPct val="90000"/>
              </a:lnSpc>
              <a:buNone/>
            </a:pPr>
            <a:r>
              <a:rPr lang="en-US" sz="2000" b="1" dirty="0" smtClean="0">
                <a:latin typeface="Arial" pitchFamily="34" charset="0"/>
              </a:rPr>
              <a:t>- serum </a:t>
            </a:r>
            <a:r>
              <a:rPr lang="en-US" sz="2000" b="1" dirty="0" err="1" smtClean="0">
                <a:latin typeface="Arial" pitchFamily="34" charset="0"/>
              </a:rPr>
              <a:t>autoantibodies</a:t>
            </a:r>
            <a:r>
              <a:rPr lang="en-US" sz="2700" dirty="0" smtClean="0">
                <a:latin typeface="Arial" pitchFamily="34" charset="0"/>
              </a:rPr>
              <a:t>.</a:t>
            </a:r>
            <a:endParaRPr lang="en-US" sz="2700" dirty="0">
              <a:latin typeface="Arial" pitchFamily="34" charset="0"/>
            </a:endParaRPr>
          </a:p>
          <a:p>
            <a:pPr algn="l">
              <a:lnSpc>
                <a:spcPct val="90000"/>
              </a:lnSpc>
              <a:buNone/>
            </a:pPr>
            <a:r>
              <a:rPr lang="en-US" sz="2400" dirty="0">
                <a:latin typeface="Arial" pitchFamily="34" charset="0"/>
              </a:rPr>
              <a:t>affects all ages, may be asymptomatic, frequently has an acute onset, and can also present as </a:t>
            </a:r>
            <a:r>
              <a:rPr lang="en-US" sz="2400" dirty="0" err="1">
                <a:latin typeface="Arial" pitchFamily="34" charset="0"/>
              </a:rPr>
              <a:t>fulminant</a:t>
            </a:r>
            <a:r>
              <a:rPr lang="en-US" sz="2400" dirty="0">
                <a:latin typeface="Arial" pitchFamily="34" charset="0"/>
              </a:rPr>
              <a:t> </a:t>
            </a:r>
            <a:endParaRPr lang="ar-SA" sz="2400" dirty="0" smtClean="0">
              <a:latin typeface="Arial" pitchFamily="34" charset="0"/>
            </a:endParaRPr>
          </a:p>
          <a:p>
            <a:pPr algn="l">
              <a:lnSpc>
                <a:spcPct val="90000"/>
              </a:lnSpc>
              <a:buNone/>
            </a:pPr>
            <a:r>
              <a:rPr lang="en-US" sz="2400" dirty="0" smtClean="0">
                <a:latin typeface="Arial" pitchFamily="34" charset="0"/>
              </a:rPr>
              <a:t>hepatitis.</a:t>
            </a:r>
          </a:p>
          <a:p>
            <a:pPr algn="l">
              <a:lnSpc>
                <a:spcPct val="90000"/>
              </a:lnSpc>
              <a:buNone/>
            </a:pPr>
            <a:r>
              <a:rPr lang="en-GB" sz="2400" dirty="0" smtClean="0">
                <a:latin typeface="Arial" pitchFamily="34" charset="0"/>
              </a:rPr>
              <a:t>Autoimmune hepatitis has an incidence of 1-2 per 100,000 per year, and a prevalence of 10-20/100,000. As with most other autoimmune diseases, it affects women much more often than men (70%). </a:t>
            </a:r>
            <a:endParaRPr lang="en-US" sz="2400" dirty="0" smtClean="0">
              <a:latin typeface="Arial" pitchFamily="34" charset="0"/>
            </a:endParaRPr>
          </a:p>
          <a:p>
            <a:pPr algn="l">
              <a:lnSpc>
                <a:spcPct val="90000"/>
              </a:lnSpc>
              <a:buNone/>
            </a:pPr>
            <a:endParaRPr lang="en-US" sz="2700" dirty="0"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autoUpdateAnimBg="0"/>
      <p:bldP spid="6144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Clinical features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>
            <a:normAutofit fontScale="62500" lnSpcReduction="20000"/>
          </a:bodyPr>
          <a:lstStyle/>
          <a:p>
            <a:pPr algn="l">
              <a:buNone/>
            </a:pPr>
            <a:r>
              <a:rPr lang="en-US" sz="2700" b="1" dirty="0" smtClean="0">
                <a:solidFill>
                  <a:srgbClr val="FF0000"/>
                </a:solidFill>
                <a:latin typeface="Arial" pitchFamily="34" charset="0"/>
              </a:rPr>
              <a:t>Symptoms:</a:t>
            </a:r>
          </a:p>
          <a:p>
            <a:pPr algn="l">
              <a:buNone/>
            </a:pPr>
            <a:r>
              <a:rPr lang="en-US" sz="2700" dirty="0" smtClean="0">
                <a:latin typeface="Arial" pitchFamily="34" charset="0"/>
              </a:rPr>
              <a:t>Fatigue </a:t>
            </a:r>
          </a:p>
          <a:p>
            <a:pPr algn="l">
              <a:buNone/>
            </a:pPr>
            <a:r>
              <a:rPr lang="en-US" sz="2700" dirty="0" smtClean="0">
                <a:latin typeface="Arial" pitchFamily="34" charset="0"/>
              </a:rPr>
              <a:t>Jaundice </a:t>
            </a:r>
          </a:p>
          <a:p>
            <a:pPr algn="l">
              <a:buNone/>
            </a:pPr>
            <a:r>
              <a:rPr lang="en-US" sz="2700" dirty="0" smtClean="0">
                <a:latin typeface="Arial" pitchFamily="34" charset="0"/>
              </a:rPr>
              <a:t>Upper abdominal discomfort</a:t>
            </a:r>
          </a:p>
          <a:p>
            <a:pPr algn="l">
              <a:buNone/>
            </a:pPr>
            <a:r>
              <a:rPr lang="en-US" sz="2700" dirty="0" err="1" smtClean="0">
                <a:latin typeface="Arial" pitchFamily="34" charset="0"/>
              </a:rPr>
              <a:t>Prurites</a:t>
            </a:r>
            <a:endParaRPr lang="en-US" sz="2700" dirty="0" smtClean="0">
              <a:latin typeface="Arial" pitchFamily="34" charset="0"/>
            </a:endParaRPr>
          </a:p>
          <a:p>
            <a:pPr algn="l">
              <a:buNone/>
            </a:pPr>
            <a:r>
              <a:rPr lang="en-US" sz="2700" dirty="0" smtClean="0">
                <a:latin typeface="Arial" pitchFamily="34" charset="0"/>
              </a:rPr>
              <a:t>Anorexia </a:t>
            </a:r>
          </a:p>
          <a:p>
            <a:pPr algn="l">
              <a:buNone/>
            </a:pPr>
            <a:r>
              <a:rPr lang="en-US" sz="2700" dirty="0" err="1" smtClean="0">
                <a:latin typeface="Arial" pitchFamily="34" charset="0"/>
              </a:rPr>
              <a:t>Polymyalgias</a:t>
            </a:r>
            <a:endParaRPr lang="en-US" sz="2700" dirty="0" smtClean="0">
              <a:latin typeface="Arial" pitchFamily="34" charset="0"/>
            </a:endParaRPr>
          </a:p>
          <a:p>
            <a:pPr algn="l">
              <a:buNone/>
            </a:pPr>
            <a:r>
              <a:rPr lang="en-US" sz="2700" dirty="0" smtClean="0">
                <a:latin typeface="Arial" pitchFamily="34" charset="0"/>
              </a:rPr>
              <a:t>Diarrhea </a:t>
            </a:r>
          </a:p>
          <a:p>
            <a:pPr algn="l">
              <a:buNone/>
            </a:pPr>
            <a:r>
              <a:rPr lang="en-US" sz="2700" dirty="0" smtClean="0">
                <a:latin typeface="Arial" pitchFamily="34" charset="0"/>
              </a:rPr>
              <a:t>Fever.</a:t>
            </a:r>
          </a:p>
          <a:p>
            <a:pPr algn="l">
              <a:buNone/>
            </a:pPr>
            <a:r>
              <a:rPr lang="en-US" sz="2700" b="1" dirty="0" smtClean="0">
                <a:solidFill>
                  <a:srgbClr val="FF0000"/>
                </a:solidFill>
                <a:latin typeface="Arial" pitchFamily="34" charset="0"/>
              </a:rPr>
              <a:t>Signs:</a:t>
            </a:r>
          </a:p>
          <a:p>
            <a:pPr algn="l">
              <a:buNone/>
            </a:pPr>
            <a:r>
              <a:rPr lang="en-US" sz="2700" dirty="0" err="1" smtClean="0">
                <a:latin typeface="Arial" pitchFamily="34" charset="0"/>
              </a:rPr>
              <a:t>Hepatosplenomegaly</a:t>
            </a:r>
            <a:r>
              <a:rPr lang="en-US" sz="2700" dirty="0" smtClean="0">
                <a:latin typeface="Arial" pitchFamily="34" charset="0"/>
              </a:rPr>
              <a:t> </a:t>
            </a:r>
          </a:p>
          <a:p>
            <a:pPr algn="l">
              <a:buNone/>
            </a:pPr>
            <a:r>
              <a:rPr lang="en-US" sz="2700" dirty="0" smtClean="0">
                <a:latin typeface="Arial" pitchFamily="34" charset="0"/>
              </a:rPr>
              <a:t>Jaundice</a:t>
            </a:r>
          </a:p>
          <a:p>
            <a:pPr algn="l">
              <a:buNone/>
            </a:pPr>
            <a:r>
              <a:rPr lang="en-US" sz="2700" dirty="0" smtClean="0">
                <a:latin typeface="Arial" pitchFamily="34" charset="0"/>
              </a:rPr>
              <a:t>Spider </a:t>
            </a:r>
            <a:r>
              <a:rPr lang="en-US" sz="2700" dirty="0" err="1" smtClean="0">
                <a:latin typeface="Arial" pitchFamily="34" charset="0"/>
              </a:rPr>
              <a:t>angioma</a:t>
            </a:r>
            <a:r>
              <a:rPr lang="en-US" sz="2700" dirty="0" smtClean="0">
                <a:latin typeface="Arial" pitchFamily="34" charset="0"/>
              </a:rPr>
              <a:t> </a:t>
            </a:r>
          </a:p>
          <a:p>
            <a:pPr algn="l">
              <a:buNone/>
            </a:pPr>
            <a:r>
              <a:rPr lang="en-US" sz="2700" dirty="0" err="1" smtClean="0">
                <a:latin typeface="Arial" pitchFamily="34" charset="0"/>
              </a:rPr>
              <a:t>Ascites</a:t>
            </a:r>
            <a:r>
              <a:rPr lang="en-US" sz="2700" dirty="0" smtClean="0">
                <a:latin typeface="Arial" pitchFamily="34" charset="0"/>
              </a:rPr>
              <a:t> </a:t>
            </a:r>
          </a:p>
          <a:p>
            <a:pPr algn="l">
              <a:buNone/>
            </a:pPr>
            <a:r>
              <a:rPr lang="en-US" sz="2700" dirty="0" smtClean="0">
                <a:latin typeface="Arial" pitchFamily="34" charset="0"/>
              </a:rPr>
              <a:t>Encephalopathy</a:t>
            </a:r>
          </a:p>
          <a:p>
            <a:pPr algn="l">
              <a:buNone/>
            </a:pPr>
            <a:r>
              <a:rPr lang="en-US" sz="2700" dirty="0" smtClean="0">
                <a:latin typeface="Arial" pitchFamily="34" charset="0"/>
              </a:rPr>
              <a:t>Concurrent immune diseases</a:t>
            </a:r>
          </a:p>
          <a:p>
            <a:pPr algn="l">
              <a:buNone/>
            </a:pPr>
            <a:r>
              <a:rPr lang="en-US" sz="2700" dirty="0" smtClean="0">
                <a:latin typeface="Arial" pitchFamily="34" charset="0"/>
              </a:rPr>
              <a:t> </a:t>
            </a:r>
            <a:endParaRPr lang="ar-SA" sz="2700" dirty="0">
              <a:latin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>
            <a:normAutofit fontScale="62500" lnSpcReduction="20000"/>
          </a:bodyPr>
          <a:lstStyle/>
          <a:p>
            <a:pPr algn="l">
              <a:buNone/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</a:rPr>
              <a:t>Laboratory findings:</a:t>
            </a:r>
          </a:p>
          <a:p>
            <a:pPr algn="l">
              <a:buNone/>
            </a:pPr>
            <a:r>
              <a:rPr lang="en-US" b="1" dirty="0" smtClean="0">
                <a:latin typeface="Arial" pitchFamily="34" charset="0"/>
              </a:rPr>
              <a:t>High AST, ALT &amp; GGT.</a:t>
            </a:r>
          </a:p>
          <a:p>
            <a:pPr algn="l">
              <a:buNone/>
            </a:pPr>
            <a:r>
              <a:rPr lang="en-US" b="1" dirty="0" smtClean="0">
                <a:latin typeface="Arial" pitchFamily="34" charset="0"/>
              </a:rPr>
              <a:t>High  </a:t>
            </a:r>
            <a:r>
              <a:rPr lang="en-US" b="1" dirty="0" err="1" smtClean="0">
                <a:latin typeface="Arial" pitchFamily="34" charset="0"/>
              </a:rPr>
              <a:t>IgG</a:t>
            </a:r>
            <a:r>
              <a:rPr lang="en-US" b="1" dirty="0" smtClean="0">
                <a:latin typeface="Arial" pitchFamily="34" charset="0"/>
              </a:rPr>
              <a:t> .</a:t>
            </a:r>
          </a:p>
          <a:p>
            <a:pPr algn="l">
              <a:buNone/>
            </a:pPr>
            <a:r>
              <a:rPr lang="en-US" b="1" dirty="0" smtClean="0">
                <a:latin typeface="Arial" pitchFamily="34" charset="0"/>
              </a:rPr>
              <a:t>High </a:t>
            </a:r>
            <a:r>
              <a:rPr lang="en-US" b="1" dirty="0" err="1" smtClean="0">
                <a:latin typeface="Arial" pitchFamily="34" charset="0"/>
              </a:rPr>
              <a:t>bilirubin</a:t>
            </a:r>
            <a:r>
              <a:rPr lang="en-US" b="1" dirty="0" smtClean="0">
                <a:latin typeface="Arial" pitchFamily="34" charset="0"/>
              </a:rPr>
              <a:t>.</a:t>
            </a:r>
          </a:p>
          <a:p>
            <a:pPr algn="l">
              <a:buNone/>
            </a:pPr>
            <a:r>
              <a:rPr lang="en-US" b="1" dirty="0" smtClean="0">
                <a:latin typeface="Arial" pitchFamily="34" charset="0"/>
              </a:rPr>
              <a:t>High alkaline phosphatase.</a:t>
            </a:r>
          </a:p>
          <a:p>
            <a:pPr algn="l">
              <a:buNone/>
            </a:pPr>
            <a:r>
              <a:rPr lang="en-US" b="1" dirty="0" smtClean="0">
                <a:latin typeface="Arial" pitchFamily="34" charset="0"/>
              </a:rPr>
              <a:t>Immunological:</a:t>
            </a:r>
          </a:p>
          <a:p>
            <a:pPr algn="l">
              <a:buNone/>
            </a:pPr>
            <a:r>
              <a:rPr lang="en-US" b="1" dirty="0" smtClean="0">
                <a:latin typeface="Arial" pitchFamily="34" charset="0"/>
              </a:rPr>
              <a:t>ANA , ASMA , ALKMA1 , </a:t>
            </a:r>
          </a:p>
          <a:p>
            <a:pPr algn="l">
              <a:buNone/>
            </a:pPr>
            <a:r>
              <a:rPr lang="en-US" b="1" dirty="0" smtClean="0">
                <a:latin typeface="Arial" pitchFamily="34" charset="0"/>
              </a:rPr>
              <a:t>ANCA.</a:t>
            </a:r>
            <a:r>
              <a:rPr lang="en-US" dirty="0" smtClean="0">
                <a:latin typeface="Arial" pitchFamily="34" charset="0"/>
              </a:rPr>
              <a:t> </a:t>
            </a:r>
          </a:p>
          <a:p>
            <a:pPr algn="l">
              <a:buNone/>
            </a:pPr>
            <a:r>
              <a:rPr lang="en-US" sz="2900" b="1" dirty="0" smtClean="0">
                <a:solidFill>
                  <a:srgbClr val="FF0000"/>
                </a:solidFill>
                <a:latin typeface="Arial" pitchFamily="34" charset="0"/>
              </a:rPr>
              <a:t>Liver tissue examination</a:t>
            </a:r>
            <a:endParaRPr lang="en-US" b="1" dirty="0" smtClean="0">
              <a:latin typeface="Arial" pitchFamily="34" charset="0"/>
            </a:endParaRPr>
          </a:p>
          <a:p>
            <a:pPr marL="822960" lvl="1" indent="-342900" algn="l">
              <a:buNone/>
            </a:pPr>
            <a:r>
              <a:rPr lang="en-US" sz="3400" dirty="0" smtClean="0">
                <a:latin typeface="Arial" pitchFamily="34" charset="0"/>
              </a:rPr>
              <a:t>Liver </a:t>
            </a:r>
            <a:r>
              <a:rPr lang="en-US" sz="3400" dirty="0" err="1" smtClean="0">
                <a:latin typeface="Arial" pitchFamily="34" charset="0"/>
              </a:rPr>
              <a:t>bx</a:t>
            </a:r>
            <a:r>
              <a:rPr lang="en-US" sz="3400" dirty="0" smtClean="0">
                <a:latin typeface="Arial" pitchFamily="34" charset="0"/>
              </a:rPr>
              <a:t> is essential to establish diagnosis and assess disease severity to determine need for treatment</a:t>
            </a:r>
          </a:p>
          <a:p>
            <a:pPr marL="822960" lvl="1" indent="-342900" algn="l">
              <a:buNone/>
            </a:pPr>
            <a:r>
              <a:rPr lang="en-US" sz="3400" dirty="0" smtClean="0">
                <a:latin typeface="Arial" pitchFamily="34" charset="0"/>
              </a:rPr>
              <a:t>Picture of interface hepatitis is </a:t>
            </a:r>
            <a:r>
              <a:rPr lang="en-US" sz="3400" dirty="0" err="1" smtClean="0">
                <a:latin typeface="Arial" pitchFamily="34" charset="0"/>
              </a:rPr>
              <a:t>ahallmark</a:t>
            </a:r>
            <a:r>
              <a:rPr lang="en-US" sz="3400" dirty="0" smtClean="0">
                <a:latin typeface="Arial" pitchFamily="34" charset="0"/>
              </a:rPr>
              <a:t> of the disease</a:t>
            </a:r>
          </a:p>
          <a:p>
            <a:endParaRPr lang="en-US" b="1" dirty="0" smtClean="0">
              <a:latin typeface="Arial" pitchFamily="34" charset="0"/>
            </a:endParaRPr>
          </a:p>
          <a:p>
            <a:endParaRPr lang="en-US" b="1" dirty="0" smtClean="0">
              <a:latin typeface="Arial" pitchFamily="34" charset="0"/>
            </a:endParaRPr>
          </a:p>
          <a:p>
            <a:endParaRPr lang="en-US" b="1" dirty="0" smtClean="0">
              <a:latin typeface="Arial" pitchFamily="34" charset="0"/>
            </a:endParaRPr>
          </a:p>
          <a:p>
            <a:pPr>
              <a:buNone/>
            </a:pPr>
            <a:endParaRPr lang="ar-SA" sz="27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  <a:latin typeface="Arial" pitchFamily="34" charset="0"/>
              </a:rPr>
              <a:t>Primary biliary cirrhosis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GB" dirty="0" smtClean="0">
                <a:latin typeface="Arial" pitchFamily="34" charset="0"/>
              </a:rPr>
              <a:t>It  is an autoimmune disease of the liver marked by:</a:t>
            </a:r>
          </a:p>
          <a:p>
            <a:pPr algn="l">
              <a:buNone/>
            </a:pPr>
            <a:r>
              <a:rPr lang="en-GB" dirty="0" smtClean="0">
                <a:latin typeface="Arial" pitchFamily="34" charset="0"/>
              </a:rPr>
              <a:t> the slow progressive destruction of the small bile ducts (bile </a:t>
            </a:r>
            <a:r>
              <a:rPr lang="en-GB" dirty="0" err="1" smtClean="0">
                <a:latin typeface="Arial" pitchFamily="34" charset="0"/>
              </a:rPr>
              <a:t>canaliculi</a:t>
            </a:r>
            <a:r>
              <a:rPr lang="en-GB" dirty="0" smtClean="0">
                <a:latin typeface="Arial" pitchFamily="34" charset="0"/>
              </a:rPr>
              <a:t>) within the liver. </a:t>
            </a:r>
          </a:p>
          <a:p>
            <a:pPr algn="l">
              <a:buNone/>
            </a:pPr>
            <a:r>
              <a:rPr lang="en-GB" dirty="0" smtClean="0">
                <a:latin typeface="Arial" pitchFamily="34" charset="0"/>
              </a:rPr>
              <a:t>when these ducts are damaged, bile builds up in the liver (cholestasis) and over time damages the tissue. </a:t>
            </a:r>
          </a:p>
          <a:p>
            <a:pPr algn="l">
              <a:buNone/>
            </a:pPr>
            <a:r>
              <a:rPr lang="en-GB" dirty="0" smtClean="0">
                <a:latin typeface="Arial" pitchFamily="34" charset="0"/>
              </a:rPr>
              <a:t> this can lead to scarring, fibrosis and cirrhosis.</a:t>
            </a:r>
          </a:p>
          <a:p>
            <a:pPr>
              <a:buFontTx/>
              <a:buChar char="-"/>
            </a:pPr>
            <a:endParaRPr lang="en-GB" dirty="0" smtClean="0">
              <a:latin typeface="Arial" pitchFamily="34" charset="0"/>
            </a:endParaRPr>
          </a:p>
          <a:p>
            <a:pPr>
              <a:buNone/>
            </a:pPr>
            <a:r>
              <a:rPr lang="en-GB" dirty="0" smtClean="0">
                <a:latin typeface="Arial" pitchFamily="34" charset="0"/>
              </a:rPr>
              <a:t> </a:t>
            </a:r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  <a:latin typeface="Arial" pitchFamily="34" charset="0"/>
              </a:rPr>
              <a:t>Interface hepatitis</a:t>
            </a:r>
          </a:p>
        </p:txBody>
      </p:sp>
      <p:pic>
        <p:nvPicPr>
          <p:cNvPr id="110595" name="Picture 3" descr="75f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81200" y="1524000"/>
            <a:ext cx="5026025" cy="3209925"/>
          </a:xfrm>
          <a:noFill/>
          <a:ln/>
        </p:spPr>
      </p:pic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533400" y="5029200"/>
            <a:ext cx="86106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en-US" sz="1600">
                <a:latin typeface="Arial" pitchFamily="34" charset="0"/>
              </a:rPr>
              <a:t>Here you can see the limiting plate of the portal tract, demarcating the hepatocyte boundary, is disrupted by a lymphoplasmacytic infiltrate. </a:t>
            </a:r>
          </a:p>
          <a:p>
            <a:pPr>
              <a:spcBef>
                <a:spcPct val="30000"/>
              </a:spcBef>
            </a:pPr>
            <a:endParaRPr lang="en-US" sz="1600">
              <a:latin typeface="Arial" pitchFamily="34" charset="0"/>
            </a:endParaRPr>
          </a:p>
          <a:p>
            <a:pPr>
              <a:spcBef>
                <a:spcPct val="30000"/>
              </a:spcBef>
            </a:pPr>
            <a:r>
              <a:rPr lang="en-US" sz="1600">
                <a:latin typeface="Arial" pitchFamily="34" charset="0"/>
              </a:rPr>
              <a:t>This histological pattern is the hallmark of autoimmune hepatitis, but it is not disease specific.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  <a:spcBef>
                <a:spcPts val="3600"/>
              </a:spcBef>
              <a:buNone/>
            </a:pPr>
            <a:r>
              <a:rPr lang="en-US" sz="2700" dirty="0" smtClean="0">
                <a:latin typeface="Arial" pitchFamily="34" charset="0"/>
              </a:rPr>
              <a:t>- Prednisone, </a:t>
            </a:r>
            <a:r>
              <a:rPr lang="en-US" sz="2700" dirty="0" err="1" smtClean="0">
                <a:latin typeface="Arial" pitchFamily="34" charset="0"/>
              </a:rPr>
              <a:t>Azathioprine</a:t>
            </a:r>
            <a:r>
              <a:rPr lang="en-US" sz="2700" dirty="0" smtClean="0">
                <a:latin typeface="Arial" pitchFamily="34" charset="0"/>
              </a:rPr>
              <a:t>.</a:t>
            </a:r>
          </a:p>
          <a:p>
            <a:pPr algn="l">
              <a:lnSpc>
                <a:spcPct val="80000"/>
              </a:lnSpc>
              <a:spcBef>
                <a:spcPts val="3600"/>
              </a:spcBef>
              <a:buNone/>
            </a:pPr>
            <a:r>
              <a:rPr lang="en-US" sz="2700" dirty="0" smtClean="0">
                <a:latin typeface="Arial" pitchFamily="34" charset="0"/>
              </a:rPr>
              <a:t>- Liver transplantation . </a:t>
            </a:r>
          </a:p>
          <a:p>
            <a:pPr algn="l">
              <a:lnSpc>
                <a:spcPct val="80000"/>
              </a:lnSpc>
              <a:spcBef>
                <a:spcPts val="3600"/>
              </a:spcBef>
              <a:buNone/>
            </a:pPr>
            <a:r>
              <a:rPr lang="en-US" sz="2700" dirty="0" smtClean="0">
                <a:latin typeface="Arial" pitchFamily="34" charset="0"/>
              </a:rPr>
              <a:t>- Presence of </a:t>
            </a:r>
            <a:r>
              <a:rPr lang="en-US" sz="2700" dirty="0" err="1" smtClean="0">
                <a:latin typeface="Arial" pitchFamily="34" charset="0"/>
              </a:rPr>
              <a:t>ascites</a:t>
            </a:r>
            <a:r>
              <a:rPr lang="en-US" sz="2700" dirty="0" smtClean="0">
                <a:latin typeface="Arial" pitchFamily="34" charset="0"/>
              </a:rPr>
              <a:t> or hepatic encephalopathy identifies pts with a poor prognosis.</a:t>
            </a:r>
          </a:p>
          <a:p>
            <a:pPr algn="l">
              <a:lnSpc>
                <a:spcPct val="80000"/>
              </a:lnSpc>
              <a:spcBef>
                <a:spcPts val="3600"/>
              </a:spcBef>
              <a:buNone/>
            </a:pPr>
            <a:r>
              <a:rPr lang="en-US" sz="2700" dirty="0" smtClean="0">
                <a:latin typeface="Arial" pitchFamily="34" charset="0"/>
              </a:rPr>
              <a:t>- 13-20% of patients can have spontaneous resolution regardless of disease activity.</a:t>
            </a:r>
          </a:p>
          <a:p>
            <a:pPr>
              <a:lnSpc>
                <a:spcPct val="80000"/>
              </a:lnSpc>
              <a:spcBef>
                <a:spcPts val="3600"/>
              </a:spcBef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286000"/>
            <a:ext cx="8503920" cy="38130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/>
              <a:t>Thank you</a:t>
            </a:r>
            <a:endParaRPr lang="ar-SA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>
                <a:solidFill>
                  <a:srgbClr val="FF0000"/>
                </a:solidFill>
              </a:rPr>
              <a:t>Epidemiology</a:t>
            </a:r>
            <a:r>
              <a:rPr lang="en-US" dirty="0" smtClean="0"/>
              <a:t>:</a:t>
            </a:r>
          </a:p>
          <a:p>
            <a:pPr algn="l">
              <a:buNone/>
            </a:pPr>
            <a:r>
              <a:rPr lang="en-US" dirty="0" err="1" smtClean="0"/>
              <a:t>Female:male</a:t>
            </a:r>
            <a:r>
              <a:rPr lang="en-US" dirty="0" smtClean="0"/>
              <a:t> ratio of 9:1</a:t>
            </a:r>
          </a:p>
          <a:p>
            <a:pPr algn="l">
              <a:buNone/>
            </a:pPr>
            <a:r>
              <a:rPr lang="en-US" dirty="0" smtClean="0"/>
              <a:t>Most common during middle age</a:t>
            </a:r>
          </a:p>
          <a:p>
            <a:pPr algn="l">
              <a:buNone/>
            </a:pPr>
            <a:r>
              <a:rPr lang="en-US" dirty="0" smtClean="0"/>
              <a:t>Presentation similar between genders, races, and sexes</a:t>
            </a:r>
          </a:p>
          <a:p>
            <a:pPr algn="l">
              <a:buNone/>
            </a:pPr>
            <a:r>
              <a:rPr lang="en-US" dirty="0" smtClean="0"/>
              <a:t>Prevalence: 19-150 cases/million</a:t>
            </a:r>
          </a:p>
          <a:p>
            <a:pPr algn="l">
              <a:buNone/>
            </a:pPr>
            <a:r>
              <a:rPr lang="en-US" dirty="0" smtClean="0"/>
              <a:t>Incidence: 4-15 cases/million/yr</a:t>
            </a:r>
          </a:p>
          <a:p>
            <a:pPr algn="l">
              <a:buNone/>
            </a:pPr>
            <a:r>
              <a:rPr lang="en-GB" dirty="0" smtClean="0">
                <a:latin typeface="Arial" pitchFamily="34" charset="0"/>
              </a:rPr>
              <a:t>First-degree relatives may have as much as a 500 times increase in prevalence</a:t>
            </a:r>
            <a:endParaRPr lang="ar-SA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Clinical features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24000"/>
            <a:ext cx="8503920" cy="4572000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algn="l">
              <a:buNone/>
            </a:pPr>
            <a:r>
              <a:rPr lang="en-US" dirty="0" smtClean="0"/>
              <a:t>Fatigue (common) </a:t>
            </a:r>
            <a:r>
              <a:rPr lang="ar-SA" dirty="0" smtClean="0"/>
              <a:t>-</a:t>
            </a:r>
            <a:endParaRPr lang="en-US" dirty="0" smtClean="0"/>
          </a:p>
          <a:p>
            <a:pPr algn="l">
              <a:buNone/>
            </a:pPr>
            <a:r>
              <a:rPr lang="en-US" dirty="0" err="1" smtClean="0"/>
              <a:t>Pruritus</a:t>
            </a:r>
            <a:r>
              <a:rPr lang="en-US" dirty="0" smtClean="0"/>
              <a:t> </a:t>
            </a:r>
            <a:r>
              <a:rPr lang="ar-SA" dirty="0" smtClean="0"/>
              <a:t>-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Jaundice </a:t>
            </a:r>
            <a:r>
              <a:rPr lang="ar-SA" dirty="0" smtClean="0"/>
              <a:t>-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-</a:t>
            </a:r>
            <a:r>
              <a:rPr lang="en-US" dirty="0" err="1" smtClean="0"/>
              <a:t>Hepatosplenomegaly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RUQ pain </a:t>
            </a:r>
            <a:r>
              <a:rPr lang="ar-SA" dirty="0" smtClean="0"/>
              <a:t>-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-</a:t>
            </a:r>
            <a:r>
              <a:rPr lang="en-US" dirty="0" err="1" smtClean="0"/>
              <a:t>Hyperpigmentation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-</a:t>
            </a:r>
            <a:r>
              <a:rPr lang="en-US" dirty="0" err="1" smtClean="0"/>
              <a:t>Xanthomas</a:t>
            </a:r>
            <a:r>
              <a:rPr lang="en-US" dirty="0" smtClean="0"/>
              <a:t> and </a:t>
            </a:r>
            <a:r>
              <a:rPr lang="en-US" dirty="0" err="1" smtClean="0"/>
              <a:t>xanthelasmas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-</a:t>
            </a:r>
            <a:r>
              <a:rPr lang="en-US" dirty="0" err="1" smtClean="0"/>
              <a:t>Dyslipidemia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-</a:t>
            </a:r>
            <a:r>
              <a:rPr lang="en-US" dirty="0" err="1" smtClean="0"/>
              <a:t>Extrahepatic</a:t>
            </a:r>
            <a:r>
              <a:rPr lang="en-US" dirty="0" smtClean="0"/>
              <a:t> autoimmune diseases</a:t>
            </a:r>
          </a:p>
          <a:p>
            <a:pPr algn="l">
              <a:buNone/>
            </a:pPr>
            <a:r>
              <a:rPr lang="en-US" dirty="0" smtClean="0"/>
              <a:t>-</a:t>
            </a:r>
            <a:r>
              <a:rPr lang="en-US" dirty="0" smtClean="0">
                <a:solidFill>
                  <a:srgbClr val="FF0000"/>
                </a:solidFill>
              </a:rPr>
              <a:t>Complications</a:t>
            </a:r>
          </a:p>
          <a:p>
            <a:pPr lvl="1" algn="l">
              <a:buNone/>
            </a:pPr>
            <a:r>
              <a:rPr lang="en-US" dirty="0" smtClean="0"/>
              <a:t>Portal hypertension</a:t>
            </a:r>
          </a:p>
          <a:p>
            <a:pPr lvl="1" algn="l">
              <a:buNone/>
            </a:pPr>
            <a:r>
              <a:rPr lang="en-US" dirty="0" smtClean="0"/>
              <a:t>Chronic cholestasis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PBC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Differential Diagnosis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-Biliary stones or strictures</a:t>
            </a:r>
          </a:p>
          <a:p>
            <a:pPr algn="l">
              <a:buNone/>
            </a:pPr>
            <a:r>
              <a:rPr lang="en-US" dirty="0" smtClean="0"/>
              <a:t>-</a:t>
            </a:r>
            <a:r>
              <a:rPr lang="en-US" dirty="0" err="1" smtClean="0"/>
              <a:t>Pancreaticobiliary</a:t>
            </a:r>
            <a:r>
              <a:rPr lang="en-US" dirty="0" smtClean="0"/>
              <a:t> </a:t>
            </a:r>
            <a:r>
              <a:rPr lang="ar-SA" dirty="0" smtClean="0"/>
              <a:t>.</a:t>
            </a:r>
            <a:r>
              <a:rPr lang="en-US" dirty="0" smtClean="0"/>
              <a:t>malignancies</a:t>
            </a:r>
          </a:p>
          <a:p>
            <a:pPr algn="l">
              <a:buNone/>
            </a:pPr>
            <a:r>
              <a:rPr lang="ar-SA" dirty="0" smtClean="0"/>
              <a:t>.</a:t>
            </a:r>
            <a:r>
              <a:rPr lang="en-US" dirty="0" smtClean="0"/>
              <a:t>-PSC</a:t>
            </a:r>
          </a:p>
          <a:p>
            <a:pPr algn="l">
              <a:buNone/>
            </a:pPr>
            <a:r>
              <a:rPr lang="ar-SA" dirty="0" smtClean="0"/>
              <a:t>.</a:t>
            </a:r>
            <a:r>
              <a:rPr lang="en-US" dirty="0" smtClean="0"/>
              <a:t>-Autoimmune hepatitis</a:t>
            </a:r>
          </a:p>
          <a:p>
            <a:pPr algn="l">
              <a:buNone/>
            </a:pPr>
            <a:r>
              <a:rPr lang="ar-SA" dirty="0" smtClean="0"/>
              <a:t>.</a:t>
            </a:r>
            <a:r>
              <a:rPr lang="en-US" dirty="0" smtClean="0"/>
              <a:t>-Alcoholic hepatitis</a:t>
            </a:r>
          </a:p>
          <a:p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-Viral hepatitis</a:t>
            </a:r>
          </a:p>
          <a:p>
            <a:pPr algn="l">
              <a:buNone/>
            </a:pPr>
            <a:r>
              <a:rPr lang="en-US" dirty="0" smtClean="0"/>
              <a:t>-</a:t>
            </a:r>
            <a:r>
              <a:rPr lang="en-US" dirty="0" err="1" smtClean="0"/>
              <a:t>Sarcoidosis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-Autoimmune               </a:t>
            </a:r>
            <a:r>
              <a:rPr lang="ar-SA" dirty="0" smtClean="0"/>
              <a:t>.</a:t>
            </a:r>
            <a:r>
              <a:rPr lang="en-US" dirty="0" err="1" smtClean="0"/>
              <a:t>cholangiopathy</a:t>
            </a:r>
            <a:endParaRPr lang="en-US" dirty="0" smtClean="0"/>
          </a:p>
          <a:p>
            <a:pPr algn="l">
              <a:buNone/>
            </a:pPr>
            <a:r>
              <a:rPr lang="ar-SA" dirty="0" smtClean="0"/>
              <a:t>.</a:t>
            </a:r>
            <a:r>
              <a:rPr lang="en-US" dirty="0" smtClean="0"/>
              <a:t>-Medications</a:t>
            </a:r>
          </a:p>
          <a:p>
            <a:pPr algn="l">
              <a:buNone/>
            </a:pPr>
            <a:r>
              <a:rPr lang="ar-SA" dirty="0" smtClean="0"/>
              <a:t>.</a:t>
            </a:r>
            <a:r>
              <a:rPr lang="en-US" dirty="0" smtClean="0"/>
              <a:t>-</a:t>
            </a:r>
            <a:r>
              <a:rPr lang="en-US" dirty="0" err="1" smtClean="0"/>
              <a:t>Granulomatous</a:t>
            </a:r>
            <a:r>
              <a:rPr lang="en-US" dirty="0" smtClean="0"/>
              <a:t> hepatitis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Diagnosis 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Biochemical tests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high</a:t>
            </a:r>
          </a:p>
          <a:p>
            <a:pPr lvl="1" algn="l">
              <a:buNone/>
            </a:pPr>
            <a:r>
              <a:rPr lang="en-US" dirty="0" smtClean="0"/>
              <a:t>-</a:t>
            </a:r>
            <a:r>
              <a:rPr lang="en-US" dirty="0" smtClean="0">
                <a:solidFill>
                  <a:schemeClr val="tx1"/>
                </a:solidFill>
              </a:rPr>
              <a:t>Alkaline phosphatase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-GGT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-5’ </a:t>
            </a:r>
            <a:r>
              <a:rPr lang="en-US" dirty="0" err="1" smtClean="0">
                <a:solidFill>
                  <a:schemeClr val="tx1"/>
                </a:solidFill>
              </a:rPr>
              <a:t>nucleotidase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-AST and ALT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-</a:t>
            </a:r>
            <a:r>
              <a:rPr lang="en-US" dirty="0" err="1" smtClean="0">
                <a:solidFill>
                  <a:schemeClr val="tx1"/>
                </a:solidFill>
              </a:rPr>
              <a:t>Bilirubin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-Total cholesterol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-Serum </a:t>
            </a:r>
            <a:r>
              <a:rPr lang="en-US" dirty="0" err="1" smtClean="0">
                <a:solidFill>
                  <a:schemeClr val="tx1"/>
                </a:solidFill>
              </a:rPr>
              <a:t>IgM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-</a:t>
            </a:r>
            <a:r>
              <a:rPr lang="en-US" dirty="0" err="1" smtClean="0">
                <a:solidFill>
                  <a:schemeClr val="tx1"/>
                </a:solidFill>
              </a:rPr>
              <a:t>Prothrombin</a:t>
            </a:r>
            <a:r>
              <a:rPr lang="en-US" dirty="0" smtClean="0">
                <a:solidFill>
                  <a:schemeClr val="tx1"/>
                </a:solidFill>
              </a:rPr>
              <a:t> time-</a:t>
            </a:r>
          </a:p>
          <a:p>
            <a:pPr lvl="1" algn="l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low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*Albumin</a:t>
            </a:r>
          </a:p>
          <a:p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Serology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*AMA (95%)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*ANA (50%) (prognostic).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*ASMA (50%)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*Anti-</a:t>
            </a:r>
            <a:r>
              <a:rPr lang="en-US" dirty="0" err="1" smtClean="0">
                <a:solidFill>
                  <a:schemeClr val="tx1"/>
                </a:solidFill>
              </a:rPr>
              <a:t>centromere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*Anti-thyroid</a:t>
            </a:r>
          </a:p>
          <a:p>
            <a:pPr algn="l"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Medical imaging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*Ultrasound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*CT </a:t>
            </a:r>
            <a:r>
              <a:rPr lang="en-GB" dirty="0" smtClean="0">
                <a:solidFill>
                  <a:schemeClr val="tx1"/>
                </a:solidFill>
                <a:latin typeface="Arial" pitchFamily="34" charset="0"/>
              </a:rPr>
              <a:t>(</a:t>
            </a:r>
            <a:r>
              <a:rPr lang="en-GB" dirty="0" smtClean="0">
                <a:solidFill>
                  <a:schemeClr val="tx1"/>
                </a:solidFill>
              </a:rPr>
              <a:t>to rule out blockage to the bile ducts). 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*MR or MRCP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381000"/>
            <a:ext cx="8503920" cy="5718048"/>
          </a:xfrm>
        </p:spPr>
        <p:txBody>
          <a:bodyPr/>
          <a:lstStyle/>
          <a:p>
            <a:pPr algn="l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Liver biopsy:</a:t>
            </a:r>
          </a:p>
          <a:p>
            <a:pPr algn="l">
              <a:buNone/>
            </a:pPr>
            <a:r>
              <a:rPr lang="en-GB" dirty="0" smtClean="0">
                <a:latin typeface="Arial" pitchFamily="34" charset="0"/>
              </a:rPr>
              <a:t>A liver biopsy is necessary to determine the stage of disease.</a:t>
            </a:r>
            <a:endParaRPr lang="en-US" dirty="0" smtClean="0"/>
          </a:p>
          <a:p>
            <a:pPr algn="l">
              <a:buNone/>
            </a:pPr>
            <a:r>
              <a:rPr lang="en-GB" dirty="0" smtClean="0">
                <a:latin typeface="Arial" pitchFamily="34" charset="0"/>
              </a:rPr>
              <a:t>Now most patients are diagnosed without invasive investigation the </a:t>
            </a:r>
            <a:r>
              <a:rPr lang="en-GB" sz="2400" u="sng" dirty="0" smtClean="0">
                <a:latin typeface="Arial" pitchFamily="34" charset="0"/>
              </a:rPr>
              <a:t>combination of AMA and typical (</a:t>
            </a:r>
            <a:r>
              <a:rPr lang="en-GB" sz="2400" u="sng" dirty="0" err="1" smtClean="0">
                <a:latin typeface="Arial" pitchFamily="34" charset="0"/>
              </a:rPr>
              <a:t>cholestatic</a:t>
            </a:r>
            <a:r>
              <a:rPr lang="en-GB" sz="2400" u="sng" dirty="0" smtClean="0">
                <a:latin typeface="Arial" pitchFamily="34" charset="0"/>
              </a:rPr>
              <a:t>) liver function tests are considered diagnostic</a:t>
            </a:r>
            <a:endParaRPr lang="ar-SA" dirty="0"/>
          </a:p>
        </p:txBody>
      </p:sp>
      <p:pic>
        <p:nvPicPr>
          <p:cNvPr id="4" name="Picture 9" descr="PBC with cirrhos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" y="3429000"/>
            <a:ext cx="3783012" cy="2438400"/>
          </a:xfrm>
          <a:prstGeom prst="rect">
            <a:avLst/>
          </a:prstGeom>
          <a:noFill/>
          <a:ln/>
        </p:spPr>
      </p:pic>
      <p:pic>
        <p:nvPicPr>
          <p:cNvPr id="5" name="Picture 10" descr="Gross pathology with cholestas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953000" y="3429000"/>
            <a:ext cx="3733800" cy="2462212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1" algn="l" eaLnBrk="0" hangingPunct="0">
              <a:buNone/>
            </a:pPr>
            <a:r>
              <a:rPr lang="en-GB" sz="2400" i="1" u="sng" dirty="0" smtClean="0">
                <a:solidFill>
                  <a:schemeClr val="tx1"/>
                </a:solidFill>
                <a:latin typeface="Arial" pitchFamily="34" charset="0"/>
              </a:rPr>
              <a:t>Stage 1 - Portal Stage</a:t>
            </a:r>
            <a:r>
              <a:rPr lang="en-GB" sz="2400" u="sng" dirty="0" smtClean="0">
                <a:solidFill>
                  <a:schemeClr val="tx1"/>
                </a:solidFill>
                <a:latin typeface="Arial" pitchFamily="34" charset="0"/>
              </a:rPr>
              <a:t>:</a:t>
            </a: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</a:rPr>
              <a:t> Normal sized triads; portal inflammation, subtle bile duct damage. </a:t>
            </a:r>
            <a:r>
              <a:rPr lang="en-GB" sz="2400" dirty="0" err="1" smtClean="0">
                <a:solidFill>
                  <a:schemeClr val="tx1"/>
                </a:solidFill>
                <a:latin typeface="Arial" pitchFamily="34" charset="0"/>
              </a:rPr>
              <a:t>Granulomas</a:t>
            </a: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</a:rPr>
              <a:t> are often detected in this stage.</a:t>
            </a:r>
          </a:p>
          <a:p>
            <a:pPr lvl="1" algn="l" eaLnBrk="0" hangingPunct="0">
              <a:buNone/>
            </a:pPr>
            <a:endParaRPr lang="en-GB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1" algn="l" eaLnBrk="0" hangingPunct="0">
              <a:buNone/>
            </a:pPr>
            <a:r>
              <a:rPr lang="en-GB" sz="2400" i="1" u="sng" dirty="0" smtClean="0">
                <a:solidFill>
                  <a:schemeClr val="tx1"/>
                </a:solidFill>
                <a:latin typeface="Arial" pitchFamily="34" charset="0"/>
              </a:rPr>
              <a:t> Stage 2 - Periportal Stage</a:t>
            </a: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</a:rPr>
              <a:t>: Enlarged triads; periportal fibrosis and/or inflammation. Typically characterized by the finding of a proliferation of small bile ducts.</a:t>
            </a:r>
          </a:p>
          <a:p>
            <a:pPr lvl="1" algn="l" eaLnBrk="0" hangingPunct="0">
              <a:buNone/>
            </a:pPr>
            <a:endParaRPr lang="en-GB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1" algn="l" eaLnBrk="0" hangingPunct="0">
              <a:buNone/>
            </a:pPr>
            <a:r>
              <a:rPr lang="en-GB" sz="2400" i="1" u="sng" dirty="0" smtClean="0">
                <a:solidFill>
                  <a:schemeClr val="tx1"/>
                </a:solidFill>
                <a:latin typeface="Arial" pitchFamily="34" charset="0"/>
              </a:rPr>
              <a:t> Stage 3 - </a:t>
            </a:r>
            <a:r>
              <a:rPr lang="en-GB" sz="2400" i="1" u="sng" dirty="0" err="1" smtClean="0">
                <a:solidFill>
                  <a:schemeClr val="tx1"/>
                </a:solidFill>
                <a:latin typeface="Arial" pitchFamily="34" charset="0"/>
              </a:rPr>
              <a:t>Septal</a:t>
            </a:r>
            <a:r>
              <a:rPr lang="en-GB" sz="2400" i="1" u="sng" dirty="0" smtClean="0">
                <a:solidFill>
                  <a:schemeClr val="tx1"/>
                </a:solidFill>
                <a:latin typeface="Arial" pitchFamily="34" charset="0"/>
              </a:rPr>
              <a:t> Stage</a:t>
            </a:r>
            <a:r>
              <a:rPr lang="en-GB" sz="2400" u="sng" dirty="0" smtClean="0">
                <a:solidFill>
                  <a:schemeClr val="tx1"/>
                </a:solidFill>
                <a:latin typeface="Arial" pitchFamily="34" charset="0"/>
              </a:rPr>
              <a:t>:</a:t>
            </a: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</a:rPr>
              <a:t> Active and/or passive fibrous septa.</a:t>
            </a:r>
          </a:p>
          <a:p>
            <a:pPr lvl="1" algn="l" eaLnBrk="0" hangingPunct="0">
              <a:buNone/>
            </a:pPr>
            <a:endParaRPr lang="en-GB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1" algn="l" eaLnBrk="0" hangingPunct="0">
              <a:buNone/>
            </a:pPr>
            <a:r>
              <a:rPr lang="en-GB" sz="2400" i="1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GB" sz="2400" i="1" u="sng" dirty="0" smtClean="0">
                <a:solidFill>
                  <a:schemeClr val="tx1"/>
                </a:solidFill>
                <a:latin typeface="Arial" pitchFamily="34" charset="0"/>
              </a:rPr>
              <a:t>Stage 4 - Biliary Cirrhosis</a:t>
            </a:r>
            <a:r>
              <a:rPr lang="en-GB" sz="2400" u="sng" dirty="0" smtClean="0">
                <a:solidFill>
                  <a:schemeClr val="tx1"/>
                </a:solidFill>
                <a:latin typeface="Arial" pitchFamily="34" charset="0"/>
              </a:rPr>
              <a:t>:</a:t>
            </a: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</a:rPr>
              <a:t> Nodules present; garland or jigsaw pattern.</a:t>
            </a:r>
          </a:p>
          <a:p>
            <a:pPr algn="l" eaLnBrk="0" hangingPunct="0"/>
            <a:endParaRPr lang="en-GB" sz="2400" dirty="0" smtClean="0">
              <a:latin typeface="Arial" pitchFamily="34" charset="0"/>
            </a:endParaRPr>
          </a:p>
          <a:p>
            <a:pPr algn="l"/>
            <a:endParaRPr lang="ar-SA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1752" y="381000"/>
            <a:ext cx="8534400" cy="606552"/>
          </a:xfrm>
        </p:spPr>
        <p:txBody>
          <a:bodyPr>
            <a:normAutofit fontScale="90000"/>
          </a:bodyPr>
          <a:lstStyle/>
          <a:p>
            <a:pPr algn="l"/>
            <a:r>
              <a:rPr lang="en-GB" sz="3600" b="1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en-GB" sz="3600" b="1" dirty="0" smtClean="0">
                <a:solidFill>
                  <a:srgbClr val="FF0000"/>
                </a:solidFill>
                <a:latin typeface="Arial" pitchFamily="34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</a:rPr>
              <a:t>stages of the disease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management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GB" dirty="0" smtClean="0"/>
              <a:t> No known cure.</a:t>
            </a:r>
          </a:p>
          <a:p>
            <a:pPr algn="l">
              <a:buNone/>
            </a:pPr>
            <a:r>
              <a:rPr lang="en-GB" dirty="0" smtClean="0"/>
              <a:t>-  </a:t>
            </a:r>
            <a:r>
              <a:rPr lang="en-US" dirty="0" smtClean="0">
                <a:solidFill>
                  <a:srgbClr val="FF0000"/>
                </a:solidFill>
              </a:rPr>
              <a:t>Goals of treatment</a:t>
            </a:r>
          </a:p>
          <a:p>
            <a:pPr marL="274320" lvl="1" algn="l">
              <a:buClr>
                <a:schemeClr val="accent1"/>
              </a:buClr>
              <a:buSzPct val="85000"/>
              <a:buNone/>
            </a:pPr>
            <a:r>
              <a:rPr lang="ar-SA" dirty="0" smtClean="0">
                <a:solidFill>
                  <a:schemeClr val="tx1"/>
                </a:solidFill>
              </a:rPr>
              <a:t>.</a:t>
            </a:r>
            <a:r>
              <a:rPr lang="en-US" dirty="0" smtClean="0">
                <a:solidFill>
                  <a:schemeClr val="tx1"/>
                </a:solidFill>
              </a:rPr>
              <a:t>   .</a:t>
            </a:r>
            <a:r>
              <a:rPr lang="en-US" sz="2800" dirty="0" smtClean="0">
                <a:solidFill>
                  <a:schemeClr val="tx1"/>
                </a:solidFill>
              </a:rPr>
              <a:t>Slow disease progression</a:t>
            </a:r>
          </a:p>
          <a:p>
            <a:pPr marL="274320" lvl="1" algn="l">
              <a:buClr>
                <a:schemeClr val="accent1"/>
              </a:buClr>
              <a:buSzPct val="85000"/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.Treat complications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endParaRPr lang="en-GB" dirty="0" smtClean="0">
              <a:solidFill>
                <a:schemeClr val="tx1"/>
              </a:solidFill>
            </a:endParaRPr>
          </a:p>
          <a:p>
            <a:pPr algn="l">
              <a:buNone/>
            </a:pPr>
            <a:r>
              <a:rPr lang="en-US" sz="2800" dirty="0" smtClean="0"/>
              <a:t>  .Improve clinical symptoms and signs of disease</a:t>
            </a:r>
          </a:p>
          <a:p>
            <a:pPr algn="l">
              <a:buNone/>
            </a:pPr>
            <a:r>
              <a:rPr lang="en-US" sz="2800" dirty="0" smtClean="0"/>
              <a:t>  .Improve liver function tests  </a:t>
            </a:r>
          </a:p>
          <a:p>
            <a:pPr algn="l">
              <a:buNone/>
            </a:pPr>
            <a:r>
              <a:rPr lang="en-US" sz="2800" dirty="0" smtClean="0"/>
              <a:t> . Reduce or eliminate bile duct injury</a:t>
            </a:r>
          </a:p>
          <a:p>
            <a:pPr algn="l">
              <a:buNone/>
            </a:pPr>
            <a:r>
              <a:rPr lang="en-US" sz="2800" dirty="0" smtClean="0"/>
              <a:t>  .Improve patient survival free of transplantation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110</TotalTime>
  <Words>1167</Words>
  <Application>Microsoft Office PowerPoint</Application>
  <PresentationFormat>On-screen Show (4:3)</PresentationFormat>
  <Paragraphs>243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Georgia</vt:lpstr>
      <vt:lpstr>Times New Roman</vt:lpstr>
      <vt:lpstr>Wingdings</vt:lpstr>
      <vt:lpstr>Wingdings 2</vt:lpstr>
      <vt:lpstr>Civic</vt:lpstr>
      <vt:lpstr>Primary biliary cirrhosis</vt:lpstr>
      <vt:lpstr>Primary biliary cirrhosis</vt:lpstr>
      <vt:lpstr>PowerPoint Presentation</vt:lpstr>
      <vt:lpstr>Clinical features</vt:lpstr>
      <vt:lpstr>PBC Differential Diagnosis</vt:lpstr>
      <vt:lpstr>Diagnosis </vt:lpstr>
      <vt:lpstr>PowerPoint Presentation</vt:lpstr>
      <vt:lpstr> stages of the disease</vt:lpstr>
      <vt:lpstr>management</vt:lpstr>
      <vt:lpstr>PowerPoint Presentation</vt:lpstr>
      <vt:lpstr>Combination therapy</vt:lpstr>
      <vt:lpstr>PBC Complications</vt:lpstr>
      <vt:lpstr>PBC Associated Diseases</vt:lpstr>
      <vt:lpstr>PBC Natural History and Prognosis</vt:lpstr>
      <vt:lpstr> Summary</vt:lpstr>
      <vt:lpstr> Summary</vt:lpstr>
      <vt:lpstr>Autoimmune hepatitis </vt:lpstr>
      <vt:lpstr>Autoimmun Hepatitis</vt:lpstr>
      <vt:lpstr>Clinical features </vt:lpstr>
      <vt:lpstr>Interface hepatitis</vt:lpstr>
      <vt:lpstr>Treatment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Majed</dc:creator>
  <cp:lastModifiedBy>SARA</cp:lastModifiedBy>
  <cp:revision>37</cp:revision>
  <dcterms:created xsi:type="dcterms:W3CDTF">2006-08-16T00:00:00Z</dcterms:created>
  <dcterms:modified xsi:type="dcterms:W3CDTF">2020-06-20T07:47:48Z</dcterms:modified>
</cp:coreProperties>
</file>