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96" r:id="rId1"/>
  </p:sldMasterIdLst>
  <p:notesMasterIdLst>
    <p:notesMasterId r:id="rId9"/>
  </p:notesMasterIdLst>
  <p:sldIdLst>
    <p:sldId id="256" r:id="rId2"/>
    <p:sldId id="257" r:id="rId3"/>
    <p:sldId id="258" r:id="rId4"/>
    <p:sldId id="259" r:id="rId5"/>
    <p:sldId id="260" r:id="rId6"/>
    <p:sldId id="261" r:id="rId7"/>
    <p:sldId id="262" r:id="rId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00" autoAdjust="0"/>
    <p:restoredTop sz="94660"/>
  </p:normalViewPr>
  <p:slideViewPr>
    <p:cSldViewPr snapToGrid="0">
      <p:cViewPr varScale="1">
        <p:scale>
          <a:sx n="69" d="100"/>
          <a:sy n="69" d="100"/>
        </p:scale>
        <p:origin x="372"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D464EE3-1159-4358-8DCD-1461B12A80A5}" type="datetimeFigureOut">
              <a:rPr lang="en-GB" smtClean="0"/>
              <a:t>20/12/2021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FCD0F13-07AB-4110-8E62-B0367771078E}" type="slidenum">
              <a:rPr lang="en-GB" smtClean="0"/>
              <a:t>‹#›</a:t>
            </a:fld>
            <a:endParaRPr lang="en-GB"/>
          </a:p>
        </p:txBody>
      </p:sp>
    </p:spTree>
    <p:extLst>
      <p:ext uri="{BB962C8B-B14F-4D97-AF65-F5344CB8AC3E}">
        <p14:creationId xmlns:p14="http://schemas.microsoft.com/office/powerpoint/2010/main" val="18051471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lgn="ctr">
              <a:defRPr sz="3800">
                <a:solidFill>
                  <a:srgbClr val="262626"/>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2695194" y="4352544"/>
            <a:ext cx="6801612" cy="1239894"/>
          </a:xfrm>
          <a:noFill/>
        </p:spPr>
        <p:txBody>
          <a:bodyPr>
            <a:normAutofit/>
          </a:bodyPr>
          <a:lstStyle>
            <a:lvl1pPr marL="0" indent="0" algn="ctr">
              <a:buNone/>
              <a:defRPr sz="2000">
                <a:solidFill>
                  <a:schemeClr val="tx1">
                    <a:lumMod val="75000"/>
                    <a:lumOff val="2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7" name="Date Placeholder 6"/>
          <p:cNvSpPr>
            <a:spLocks noGrp="1"/>
          </p:cNvSpPr>
          <p:nvPr>
            <p:ph type="dt" sz="half" idx="10"/>
          </p:nvPr>
        </p:nvSpPr>
        <p:spPr/>
        <p:txBody>
          <a:bodyPr/>
          <a:lstStyle/>
          <a:p>
            <a:fld id="{1160EA64-D806-43AC-9DF2-F8C432F32B4C}" type="datetimeFigureOut">
              <a:rPr lang="en-US" dirty="0"/>
              <a:t>12/20/2021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pPr/>
              <a:t>‹#›</a:t>
            </a:fld>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F070A7B3-6521-4DCA-87E5-044747A908C1}" type="datetimeFigureOut">
              <a:rPr lang="en-US" dirty="0"/>
              <a:t>12/20/2021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defRPr sz="3800">
                <a:solidFill>
                  <a:srgbClr val="262626"/>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2695194" y="4352465"/>
            <a:ext cx="6801612" cy="1265082"/>
          </a:xfrm>
        </p:spPr>
        <p:txBody>
          <a:bodyPr anchor="t" anchorCtr="1">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7" name="Date Placeholder 6"/>
          <p:cNvSpPr>
            <a:spLocks noGrp="1"/>
          </p:cNvSpPr>
          <p:nvPr>
            <p:ph type="dt" sz="half" idx="10"/>
          </p:nvPr>
        </p:nvSpPr>
        <p:spPr/>
        <p:txBody>
          <a:bodyPr/>
          <a:lstStyle/>
          <a:p>
            <a:fld id="{1160EA64-D806-43AC-9DF2-F8C432F32B4C}" type="datetimeFigureOut">
              <a:rPr lang="en-US" dirty="0"/>
              <a:t>12/20/2021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pPr/>
              <a:t>‹#›</a:t>
            </a:fld>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581912" y="2638044"/>
            <a:ext cx="4271771" cy="310198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338315" y="2638044"/>
            <a:ext cx="4270247" cy="310198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8" name="Date Placeholder 7"/>
          <p:cNvSpPr>
            <a:spLocks noGrp="1"/>
          </p:cNvSpPr>
          <p:nvPr>
            <p:ph type="dt" sz="half" idx="10"/>
          </p:nvPr>
        </p:nvSpPr>
        <p:spPr/>
        <p:txBody>
          <a:bodyPr/>
          <a:lstStyle/>
          <a:p>
            <a:fld id="{AB134690-1557-4C89-A502-4959FE7FAD70}" type="datetimeFigureOut">
              <a:rPr lang="en-US" dirty="0"/>
              <a:t>12/20/2021</a:t>
            </a:fld>
            <a:endParaRPr lang="en-US" dirty="0"/>
          </a:p>
        </p:txBody>
      </p:sp>
      <p:sp>
        <p:nvSpPr>
          <p:cNvPr id="9" name="Footer Placeholder 8"/>
          <p:cNvSpPr>
            <a:spLocks noGrp="1"/>
          </p:cNvSpPr>
          <p:nvPr>
            <p:ph type="ftr" sz="quarter" idx="11"/>
          </p:nvPr>
        </p:nvSpPr>
        <p:spPr/>
        <p:txBody>
          <a:bodyPr/>
          <a:lstStyle/>
          <a:p>
            <a:endParaRPr lang="en-US" dirty="0"/>
          </a:p>
        </p:txBody>
      </p:sp>
      <p:sp>
        <p:nvSpPr>
          <p:cNvPr id="10" name="Slide Number Placeholder 9"/>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583436" y="2313433"/>
            <a:ext cx="4270248"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583436" y="3143250"/>
            <a:ext cx="4270248" cy="259677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6" name="Content Placeholder 5"/>
          <p:cNvSpPr>
            <a:spLocks noGrp="1"/>
          </p:cNvSpPr>
          <p:nvPr>
            <p:ph sz="quarter" idx="4"/>
          </p:nvPr>
        </p:nvSpPr>
        <p:spPr>
          <a:xfrm>
            <a:off x="6338316" y="3143250"/>
            <a:ext cx="4253484" cy="2596776"/>
          </a:xfrm>
        </p:spPr>
        <p:txBody>
          <a:bodyPr/>
          <a:lstStyle>
            <a:lvl5pPr>
              <a:defRPr/>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1" name="Text Placeholder 4"/>
          <p:cNvSpPr>
            <a:spLocks noGrp="1"/>
          </p:cNvSpPr>
          <p:nvPr>
            <p:ph type="body" sz="quarter" idx="13"/>
          </p:nvPr>
        </p:nvSpPr>
        <p:spPr>
          <a:xfrm>
            <a:off x="6338316" y="2313433"/>
            <a:ext cx="4270248"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7" name="Date Placeholder 6"/>
          <p:cNvSpPr>
            <a:spLocks noGrp="1"/>
          </p:cNvSpPr>
          <p:nvPr>
            <p:ph type="dt" sz="half" idx="10"/>
          </p:nvPr>
        </p:nvSpPr>
        <p:spPr/>
        <p:txBody>
          <a:bodyPr/>
          <a:lstStyle/>
          <a:p>
            <a:fld id="{4F7D4976-E339-4826-83B7-FBD03F55ECF8}" type="datetimeFigureOut">
              <a:rPr lang="en-US" dirty="0"/>
              <a:t>12/20/2021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t>‹#›</a:t>
            </a:fld>
            <a:endParaRPr lang="en-US" dirty="0"/>
          </a:p>
        </p:txBody>
      </p:sp>
      <p:sp>
        <p:nvSpPr>
          <p:cNvPr id="10" name="Title 9"/>
          <p:cNvSpPr>
            <a:spLocks noGrp="1"/>
          </p:cNvSpPr>
          <p:nvPr>
            <p:ph type="title"/>
          </p:nvPr>
        </p:nvSpPr>
        <p:spPr/>
        <p:txBody>
          <a:bodyPr/>
          <a:lstStyle/>
          <a:p>
            <a:r>
              <a:rPr lang="en-US" smtClean="0"/>
              <a:t>Click to edit Master title style</a:t>
            </a: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E1037C31-9E7A-4F99-8774-A0E530DE1A42}" type="datetimeFigureOut">
              <a:rPr lang="en-US" dirty="0"/>
              <a:t>12/20/2021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278504F-A551-4DE0-9316-4DCD1D8CC752}" type="datetimeFigureOut">
              <a:rPr lang="en-US" dirty="0"/>
              <a:t>12/20/2021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6" name="Rectangle 25"/>
          <p:cNvSpPr/>
          <p:nvPr/>
        </p:nvSpPr>
        <p:spPr>
          <a:xfrm>
            <a:off x="0" y="0"/>
            <a:ext cx="6096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4672" y="2243828"/>
            <a:ext cx="4486656" cy="1141497"/>
          </a:xfrm>
          <a:solidFill>
            <a:srgbClr val="FFFFFF"/>
          </a:solidFill>
          <a:ln>
            <a:solidFill>
              <a:srgbClr val="404040"/>
            </a:solidFill>
          </a:ln>
        </p:spPr>
        <p:txBody>
          <a:bodyPr anchor="ctr" anchorCtr="1">
            <a:normAutofit/>
          </a:bodyPr>
          <a:lstStyle>
            <a:lvl1pPr>
              <a:defRPr sz="2200">
                <a:solidFill>
                  <a:srgbClr val="262626"/>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6736080" y="804672"/>
            <a:ext cx="4815840" cy="5248656"/>
          </a:xfrm>
        </p:spPr>
        <p:txBody>
          <a:bodyPr>
            <a:normAutofit/>
          </a:bodyPr>
          <a:lstStyle>
            <a:lvl1pPr>
              <a:defRPr sz="1900">
                <a:solidFill>
                  <a:schemeClr val="tx1"/>
                </a:solidFill>
              </a:defRPr>
            </a:lvl1pPr>
            <a:lvl2pPr>
              <a:defRPr sz="1600">
                <a:solidFill>
                  <a:schemeClr val="tx1"/>
                </a:solidFill>
              </a:defRPr>
            </a:lvl2pPr>
            <a:lvl3pPr>
              <a:defRPr sz="1600">
                <a:solidFill>
                  <a:schemeClr val="tx1"/>
                </a:solidFill>
              </a:defRPr>
            </a:lvl3pPr>
            <a:lvl4pPr>
              <a:defRPr sz="1600">
                <a:solidFill>
                  <a:schemeClr val="tx1"/>
                </a:solidFill>
              </a:defRPr>
            </a:lvl4pPr>
            <a:lvl5pPr>
              <a:defRPr sz="1600">
                <a:solidFill>
                  <a:schemeClr val="tx1"/>
                </a:solidFill>
              </a:defRPr>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15568" y="3549918"/>
            <a:ext cx="3794760" cy="2194036"/>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9" name="Date Placeholder 8"/>
          <p:cNvSpPr>
            <a:spLocks noGrp="1"/>
          </p:cNvSpPr>
          <p:nvPr>
            <p:ph type="dt" sz="half" idx="10"/>
          </p:nvPr>
        </p:nvSpPr>
        <p:spPr/>
        <p:txBody>
          <a:bodyPr/>
          <a:lstStyle/>
          <a:p>
            <a:fld id="{D1BE4249-C0D0-4B06-8692-E8BB871AF643}" type="datetimeFigureOut">
              <a:rPr lang="en-US" dirty="0"/>
              <a:t>12/20/2021</a:t>
            </a:fld>
            <a:endParaRPr lang="en-US" dirty="0"/>
          </a:p>
        </p:txBody>
      </p:sp>
      <p:sp>
        <p:nvSpPr>
          <p:cNvPr id="10" name="Footer Placeholder 9"/>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endParaRPr lang="en-US" dirty="0"/>
          </a:p>
        </p:txBody>
      </p:sp>
      <p:sp>
        <p:nvSpPr>
          <p:cNvPr id="11" name="Slide Number Placeholder 10"/>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8" name="Rectangle 17"/>
          <p:cNvSpPr/>
          <p:nvPr/>
        </p:nvSpPr>
        <p:spPr>
          <a:xfrm>
            <a:off x="0" y="0"/>
            <a:ext cx="6095999"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8523" y="2243828"/>
            <a:ext cx="4494998" cy="1134640"/>
          </a:xfrm>
          <a:solidFill>
            <a:srgbClr val="FFFFFF"/>
          </a:solidFill>
          <a:ln>
            <a:solidFill>
              <a:srgbClr val="404040"/>
            </a:solidFill>
          </a:ln>
        </p:spPr>
        <p:txBody>
          <a:bodyPr anchor="ctr" anchorCtr="1">
            <a:noAutofit/>
          </a:bodyPr>
          <a:lstStyle>
            <a:lvl1pPr>
              <a:defRPr sz="2200">
                <a:solidFill>
                  <a:srgbClr val="262626"/>
                </a:solidFill>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095999" y="0"/>
            <a:ext cx="6102097" cy="6858000"/>
          </a:xfrm>
          <a:solidFill>
            <a:schemeClr val="bg1">
              <a:lumMod val="75000"/>
            </a:schemeClr>
          </a:solidFill>
        </p:spPr>
        <p:txBody>
          <a:bodyPr anchor="t"/>
          <a:lstStyle>
            <a:lvl1pPr marL="0" indent="0">
              <a:buNone/>
              <a:defRPr sz="3200">
                <a:solidFill>
                  <a:schemeClr val="bg1">
                    <a:lumMod val="85000"/>
                    <a:lumOff val="1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1115568" y="3549918"/>
            <a:ext cx="3794760" cy="2194037"/>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8" name="Date Placeholder 7"/>
          <p:cNvSpPr>
            <a:spLocks noGrp="1"/>
          </p:cNvSpPr>
          <p:nvPr>
            <p:ph type="dt" sz="half" idx="10"/>
          </p:nvPr>
        </p:nvSpPr>
        <p:spPr/>
        <p:txBody>
          <a:bodyPr/>
          <a:lstStyle>
            <a:lvl1pPr>
              <a:defRPr>
                <a:solidFill>
                  <a:srgbClr val="FFFFFF"/>
                </a:solidFill>
                <a:effectLst>
                  <a:outerShdw blurRad="50800" dist="38100" dir="2700000" algn="tl" rotWithShape="0">
                    <a:prstClr val="black">
                      <a:alpha val="43000"/>
                    </a:prstClr>
                  </a:outerShdw>
                </a:effectLst>
              </a:defRPr>
            </a:lvl1pPr>
          </a:lstStyle>
          <a:p>
            <a:fld id="{042B0DB6-F5C7-45FB-8CF3-31B45F9C2DAC}" type="datetimeFigureOut">
              <a:rPr lang="en-US" dirty="0"/>
              <a:t>12/20/2021</a:t>
            </a:fld>
            <a:endParaRPr lang="en-US" dirty="0"/>
          </a:p>
        </p:txBody>
      </p:sp>
      <p:sp>
        <p:nvSpPr>
          <p:cNvPr id="9" name="Footer Placeholder 8"/>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endParaRPr lang="en-US" dirty="0"/>
          </a:p>
        </p:txBody>
      </p:sp>
      <p:sp>
        <p:nvSpPr>
          <p:cNvPr id="10" name="Slide Number Placeholder 9"/>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E9F9C37B-1D36-470B-8223-D6C91242EC14}" type="datetimeFigureOut">
              <a:rPr lang="en-US" dirty="0"/>
              <a:t>12/20/2021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53112" y="937260"/>
            <a:ext cx="1298608" cy="4983480"/>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2231136" y="937260"/>
            <a:ext cx="6198489" cy="498348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7C6F52A-A82B-47A2-A83A-8C4C91F2D59F}" type="datetimeFigureOut">
              <a:rPr lang="en-US" dirty="0"/>
              <a:t>12/20/2021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A7A6979-0714-4377-B894-6BE4C2D6E202}"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bwMode="black">
          <a:xfrm>
            <a:off x="2231136" y="964692"/>
            <a:ext cx="7729728" cy="1188720"/>
          </a:xfrm>
          <a:prstGeom prst="rect">
            <a:avLst/>
          </a:prstGeom>
          <a:solidFill>
            <a:srgbClr val="FFFFFF"/>
          </a:solidFill>
          <a:ln w="31750" cap="sq">
            <a:solidFill>
              <a:srgbClr val="404040"/>
            </a:solidFill>
            <a:miter lim="800000"/>
          </a:ln>
        </p:spPr>
        <p:txBody>
          <a:bodyPr vert="horz" lIns="182880" tIns="182880" rIns="182880" bIns="18288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2231136" y="2638044"/>
            <a:ext cx="7729728" cy="3101983"/>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7821429" y="6238816"/>
            <a:ext cx="2753746" cy="323968"/>
          </a:xfrm>
          <a:prstGeom prst="rect">
            <a:avLst/>
          </a:prstGeom>
        </p:spPr>
        <p:txBody>
          <a:bodyPr vert="horz" lIns="91440" tIns="45720" rIns="91440" bIns="45720" rtlCol="0" anchor="ctr"/>
          <a:lstStyle>
            <a:lvl1pPr algn="r">
              <a:defRPr sz="1050">
                <a:solidFill>
                  <a:schemeClr val="tx1">
                    <a:alpha val="70000"/>
                  </a:schemeClr>
                </a:solidFill>
              </a:defRPr>
            </a:lvl1pPr>
          </a:lstStyle>
          <a:p>
            <a:fld id="{1160EA64-D806-43AC-9DF2-F8C432F32B4C}" type="datetimeFigureOut">
              <a:rPr lang="en-US" dirty="0"/>
              <a:t>12/20/2021</a:t>
            </a:fld>
            <a:endParaRPr lang="en-US" dirty="0"/>
          </a:p>
        </p:txBody>
      </p:sp>
      <p:sp>
        <p:nvSpPr>
          <p:cNvPr id="5" name="Footer Placeholder 4"/>
          <p:cNvSpPr>
            <a:spLocks noGrp="1"/>
          </p:cNvSpPr>
          <p:nvPr>
            <p:ph type="ftr" sz="quarter" idx="3"/>
          </p:nvPr>
        </p:nvSpPr>
        <p:spPr>
          <a:xfrm>
            <a:off x="1600200" y="6236208"/>
            <a:ext cx="5901189" cy="320040"/>
          </a:xfrm>
          <a:prstGeom prst="rect">
            <a:avLst/>
          </a:prstGeom>
        </p:spPr>
        <p:txBody>
          <a:bodyPr vert="horz" lIns="91440" tIns="45720" rIns="91440" bIns="45720" rtlCol="0" anchor="ctr"/>
          <a:lstStyle>
            <a:lvl1pPr algn="l">
              <a:defRPr sz="1050">
                <a:solidFill>
                  <a:schemeClr val="tx1">
                    <a:alpha val="70000"/>
                  </a:schemeClr>
                </a:solidFill>
              </a:defRPr>
            </a:lvl1pPr>
          </a:lstStyle>
          <a:p>
            <a:endParaRPr lang="en-US" dirty="0"/>
          </a:p>
        </p:txBody>
      </p:sp>
      <p:sp>
        <p:nvSpPr>
          <p:cNvPr id="6" name="Slide Number Placeholder 5"/>
          <p:cNvSpPr>
            <a:spLocks noGrp="1"/>
          </p:cNvSpPr>
          <p:nvPr>
            <p:ph type="sldNum" sz="quarter" idx="4"/>
          </p:nvPr>
        </p:nvSpPr>
        <p:spPr>
          <a:xfrm>
            <a:off x="10758922" y="6217920"/>
            <a:ext cx="365760" cy="365760"/>
          </a:xfrm>
          <a:prstGeom prst="ellipse">
            <a:avLst/>
          </a:prstGeom>
          <a:solidFill>
            <a:srgbClr val="1D1D1D">
              <a:alpha val="70000"/>
            </a:srgbClr>
          </a:solidFill>
        </p:spPr>
        <p:txBody>
          <a:bodyPr vert="horz" lIns="18288" tIns="45720" rIns="18288" bIns="45720" rtlCol="0" anchor="ctr">
            <a:noAutofit/>
          </a:bodyPr>
          <a:lstStyle>
            <a:lvl1pPr algn="ctr">
              <a:defRPr sz="1100" spc="0" baseline="0">
                <a:solidFill>
                  <a:srgbClr val="FFFFFF"/>
                </a:solidFill>
              </a:defRPr>
            </a:lvl1pPr>
          </a:lstStyle>
          <a:p>
            <a:fld id="{8A7A6979-0714-4377-B894-6BE4C2D6E202}"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hf sldNum="0" hdr="0" ftr="0" dt="0"/>
  <p:txStyles>
    <p:titleStyle>
      <a:lvl1pPr algn="ctr" defTabSz="914400" rtl="0" eaLnBrk="1" latinLnBrk="0" hangingPunct="1">
        <a:lnSpc>
          <a:spcPct val="90000"/>
        </a:lnSpc>
        <a:spcBef>
          <a:spcPct val="0"/>
        </a:spcBef>
        <a:buNone/>
        <a:defRPr sz="2800" kern="1200" cap="all" spc="200" baseline="0">
          <a:solidFill>
            <a:srgbClr val="262626"/>
          </a:solidFill>
          <a:latin typeface="+mj-lt"/>
          <a:ea typeface="+mj-ea"/>
          <a:cs typeface="+mj-cs"/>
        </a:defRPr>
      </a:lvl1pPr>
    </p:titleStyle>
    <p:body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91842" y="2773576"/>
            <a:ext cx="9996353" cy="1989314"/>
          </a:xfrm>
          <a:noFill/>
          <a:ln>
            <a:noFill/>
          </a:ln>
        </p:spPr>
        <p:txBody>
          <a:bodyPr>
            <a:noAutofit/>
          </a:bodyPr>
          <a:lstStyle/>
          <a:p>
            <a:r>
              <a:rPr lang="en-US" sz="4800" cap="none" dirty="0">
                <a:solidFill>
                  <a:schemeClr val="accent1">
                    <a:lumMod val="20000"/>
                    <a:lumOff val="80000"/>
                  </a:schemeClr>
                </a:solidFill>
                <a:latin typeface="Sitka Small" panose="02000505000000020004" pitchFamily="2" charset="0"/>
              </a:rPr>
              <a:t>The Specific Role of Suppliers and Competitors as Stakeholders</a:t>
            </a:r>
            <a:endParaRPr lang="en-GB" sz="4800" cap="none" dirty="0">
              <a:solidFill>
                <a:schemeClr val="accent1">
                  <a:lumMod val="20000"/>
                  <a:lumOff val="80000"/>
                </a:schemeClr>
              </a:solidFill>
              <a:latin typeface="Sitka Small" panose="02000505000000020004" pitchFamily="2" charset="0"/>
            </a:endParaRPr>
          </a:p>
        </p:txBody>
      </p:sp>
      <p:sp>
        <p:nvSpPr>
          <p:cNvPr id="3" name="Subtitle 2"/>
          <p:cNvSpPr>
            <a:spLocks noGrp="1"/>
          </p:cNvSpPr>
          <p:nvPr>
            <p:ph type="subTitle" idx="1"/>
          </p:nvPr>
        </p:nvSpPr>
        <p:spPr>
          <a:xfrm>
            <a:off x="1483273" y="5825584"/>
            <a:ext cx="9678015" cy="1239894"/>
          </a:xfrm>
        </p:spPr>
        <p:txBody>
          <a:bodyPr/>
          <a:lstStyle/>
          <a:p>
            <a:r>
              <a:rPr lang="en-GB" dirty="0" smtClean="0">
                <a:solidFill>
                  <a:schemeClr val="accent1">
                    <a:lumMod val="20000"/>
                    <a:lumOff val="80000"/>
                  </a:schemeClr>
                </a:solidFill>
              </a:rPr>
              <a:t>15</a:t>
            </a:r>
            <a:r>
              <a:rPr lang="en-GB" baseline="30000" dirty="0" smtClean="0">
                <a:solidFill>
                  <a:schemeClr val="accent1">
                    <a:lumMod val="20000"/>
                    <a:lumOff val="80000"/>
                  </a:schemeClr>
                </a:solidFill>
              </a:rPr>
              <a:t>th</a:t>
            </a:r>
            <a:r>
              <a:rPr lang="en-GB" dirty="0" smtClean="0">
                <a:solidFill>
                  <a:schemeClr val="accent1">
                    <a:lumMod val="20000"/>
                    <a:lumOff val="80000"/>
                  </a:schemeClr>
                </a:solidFill>
              </a:rPr>
              <a:t> of December, 2021</a:t>
            </a:r>
          </a:p>
          <a:p>
            <a:r>
              <a:rPr lang="en-GB" dirty="0" err="1" smtClean="0">
                <a:solidFill>
                  <a:schemeClr val="accent1">
                    <a:lumMod val="20000"/>
                    <a:lumOff val="80000"/>
                  </a:schemeClr>
                </a:solidFill>
              </a:rPr>
              <a:t>Arwa</a:t>
            </a:r>
            <a:r>
              <a:rPr lang="en-GB" dirty="0" smtClean="0">
                <a:solidFill>
                  <a:schemeClr val="accent1">
                    <a:lumMod val="20000"/>
                    <a:lumOff val="80000"/>
                  </a:schemeClr>
                </a:solidFill>
              </a:rPr>
              <a:t> </a:t>
            </a:r>
            <a:r>
              <a:rPr lang="en-GB" dirty="0" err="1" smtClean="0">
                <a:solidFill>
                  <a:schemeClr val="accent1">
                    <a:lumMod val="20000"/>
                    <a:lumOff val="80000"/>
                  </a:schemeClr>
                </a:solidFill>
              </a:rPr>
              <a:t>Fawzi</a:t>
            </a:r>
            <a:r>
              <a:rPr lang="en-GB" dirty="0" smtClean="0">
                <a:solidFill>
                  <a:schemeClr val="accent1">
                    <a:lumMod val="20000"/>
                    <a:lumOff val="80000"/>
                  </a:schemeClr>
                </a:solidFill>
              </a:rPr>
              <a:t> </a:t>
            </a:r>
            <a:r>
              <a:rPr lang="en-GB" dirty="0" err="1" smtClean="0">
                <a:solidFill>
                  <a:schemeClr val="accent1">
                    <a:lumMod val="20000"/>
                    <a:lumOff val="80000"/>
                  </a:schemeClr>
                </a:solidFill>
              </a:rPr>
              <a:t>Ghaith</a:t>
            </a:r>
            <a:r>
              <a:rPr lang="en-GB" dirty="0" smtClean="0">
                <a:solidFill>
                  <a:schemeClr val="accent1">
                    <a:lumMod val="20000"/>
                    <a:lumOff val="80000"/>
                  </a:schemeClr>
                </a:solidFill>
              </a:rPr>
              <a:t> 3275       Arwa_3275@limu.edu.ly</a:t>
            </a:r>
          </a:p>
          <a:p>
            <a:endParaRPr lang="en-GB" dirty="0">
              <a:solidFill>
                <a:schemeClr val="accent1">
                  <a:lumMod val="20000"/>
                  <a:lumOff val="80000"/>
                </a:schemeClr>
              </a:solidFill>
            </a:endParaRPr>
          </a:p>
        </p:txBody>
      </p:sp>
      <p:sp>
        <p:nvSpPr>
          <p:cNvPr id="10" name="Freeform 9"/>
          <p:cNvSpPr/>
          <p:nvPr/>
        </p:nvSpPr>
        <p:spPr>
          <a:xfrm rot="3065194">
            <a:off x="-760983" y="5335796"/>
            <a:ext cx="3729589" cy="1870694"/>
          </a:xfrm>
          <a:custGeom>
            <a:avLst/>
            <a:gdLst>
              <a:gd name="connsiteX0" fmla="*/ 0 w 4293384"/>
              <a:gd name="connsiteY0" fmla="*/ 3856850 h 3856850"/>
              <a:gd name="connsiteX1" fmla="*/ 2299063 w 4293384"/>
              <a:gd name="connsiteY1" fmla="*/ 1583913 h 3856850"/>
              <a:gd name="connsiteX2" fmla="*/ 1828800 w 4293384"/>
              <a:gd name="connsiteY2" fmla="*/ 839330 h 3856850"/>
              <a:gd name="connsiteX3" fmla="*/ 3161212 w 4293384"/>
              <a:gd name="connsiteY3" fmla="*/ 199250 h 3856850"/>
              <a:gd name="connsiteX4" fmla="*/ 4284617 w 4293384"/>
              <a:gd name="connsiteY4" fmla="*/ 3307 h 3856850"/>
              <a:gd name="connsiteX5" fmla="*/ 3592286 w 4293384"/>
              <a:gd name="connsiteY5" fmla="*/ 94747 h 3856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293384" h="3856850">
                <a:moveTo>
                  <a:pt x="0" y="3856850"/>
                </a:moveTo>
                <a:cubicBezTo>
                  <a:pt x="997131" y="2971841"/>
                  <a:pt x="1994263" y="2086833"/>
                  <a:pt x="2299063" y="1583913"/>
                </a:cubicBezTo>
                <a:cubicBezTo>
                  <a:pt x="2603863" y="1080993"/>
                  <a:pt x="1685109" y="1070107"/>
                  <a:pt x="1828800" y="839330"/>
                </a:cubicBezTo>
                <a:cubicBezTo>
                  <a:pt x="1972491" y="608553"/>
                  <a:pt x="2751909" y="338587"/>
                  <a:pt x="3161212" y="199250"/>
                </a:cubicBezTo>
                <a:cubicBezTo>
                  <a:pt x="3570515" y="59913"/>
                  <a:pt x="4212771" y="20724"/>
                  <a:pt x="4284617" y="3307"/>
                </a:cubicBezTo>
                <a:cubicBezTo>
                  <a:pt x="4356463" y="-14110"/>
                  <a:pt x="3974374" y="40318"/>
                  <a:pt x="3592286" y="94747"/>
                </a:cubicBezTo>
              </a:path>
            </a:pathLst>
          </a:custGeom>
        </p:spPr>
        <p:style>
          <a:lnRef idx="1">
            <a:schemeClr val="dk1"/>
          </a:lnRef>
          <a:fillRef idx="0">
            <a:schemeClr val="dk1"/>
          </a:fillRef>
          <a:effectRef idx="0">
            <a:schemeClr val="dk1"/>
          </a:effectRef>
          <a:fontRef idx="minor">
            <a:schemeClr val="tx1"/>
          </a:fontRef>
        </p:style>
        <p:txBody>
          <a:bodyPr rtlCol="0" anchor="ctr"/>
          <a:lstStyle/>
          <a:p>
            <a:pPr algn="ctr"/>
            <a:endParaRPr lang="en-GB"/>
          </a:p>
        </p:txBody>
      </p:sp>
      <p:sp>
        <p:nvSpPr>
          <p:cNvPr id="11" name="Freeform 10"/>
          <p:cNvSpPr/>
          <p:nvPr/>
        </p:nvSpPr>
        <p:spPr>
          <a:xfrm>
            <a:off x="-695015" y="0"/>
            <a:ext cx="2891136" cy="2638697"/>
          </a:xfrm>
          <a:custGeom>
            <a:avLst/>
            <a:gdLst>
              <a:gd name="connsiteX0" fmla="*/ 0 w 2076994"/>
              <a:gd name="connsiteY0" fmla="*/ 2050869 h 2050869"/>
              <a:gd name="connsiteX1" fmla="*/ 862149 w 2076994"/>
              <a:gd name="connsiteY1" fmla="*/ 1750423 h 2050869"/>
              <a:gd name="connsiteX2" fmla="*/ 914400 w 2076994"/>
              <a:gd name="connsiteY2" fmla="*/ 940526 h 2050869"/>
              <a:gd name="connsiteX3" fmla="*/ 2076994 w 2076994"/>
              <a:gd name="connsiteY3" fmla="*/ 0 h 2050869"/>
            </a:gdLst>
            <a:ahLst/>
            <a:cxnLst>
              <a:cxn ang="0">
                <a:pos x="connsiteX0" y="connsiteY0"/>
              </a:cxn>
              <a:cxn ang="0">
                <a:pos x="connsiteX1" y="connsiteY1"/>
              </a:cxn>
              <a:cxn ang="0">
                <a:pos x="connsiteX2" y="connsiteY2"/>
              </a:cxn>
              <a:cxn ang="0">
                <a:pos x="connsiteX3" y="connsiteY3"/>
              </a:cxn>
            </a:cxnLst>
            <a:rect l="l" t="t" r="r" b="b"/>
            <a:pathLst>
              <a:path w="2076994" h="2050869">
                <a:moveTo>
                  <a:pt x="0" y="2050869"/>
                </a:moveTo>
                <a:cubicBezTo>
                  <a:pt x="354874" y="1993174"/>
                  <a:pt x="709749" y="1935480"/>
                  <a:pt x="862149" y="1750423"/>
                </a:cubicBezTo>
                <a:cubicBezTo>
                  <a:pt x="1014549" y="1565366"/>
                  <a:pt x="711926" y="1232263"/>
                  <a:pt x="914400" y="940526"/>
                </a:cubicBezTo>
                <a:cubicBezTo>
                  <a:pt x="1116874" y="648789"/>
                  <a:pt x="1926771" y="272143"/>
                  <a:pt x="2076994" y="0"/>
                </a:cubicBezTo>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endParaRPr>
          </a:p>
        </p:txBody>
      </p:sp>
      <p:sp>
        <p:nvSpPr>
          <p:cNvPr id="12" name="Freeform 11"/>
          <p:cNvSpPr/>
          <p:nvPr/>
        </p:nvSpPr>
        <p:spPr>
          <a:xfrm rot="20662027">
            <a:off x="9074683" y="5510184"/>
            <a:ext cx="3729589" cy="1870694"/>
          </a:xfrm>
          <a:custGeom>
            <a:avLst/>
            <a:gdLst>
              <a:gd name="connsiteX0" fmla="*/ 0 w 4293384"/>
              <a:gd name="connsiteY0" fmla="*/ 3856850 h 3856850"/>
              <a:gd name="connsiteX1" fmla="*/ 2299063 w 4293384"/>
              <a:gd name="connsiteY1" fmla="*/ 1583913 h 3856850"/>
              <a:gd name="connsiteX2" fmla="*/ 1828800 w 4293384"/>
              <a:gd name="connsiteY2" fmla="*/ 839330 h 3856850"/>
              <a:gd name="connsiteX3" fmla="*/ 3161212 w 4293384"/>
              <a:gd name="connsiteY3" fmla="*/ 199250 h 3856850"/>
              <a:gd name="connsiteX4" fmla="*/ 4284617 w 4293384"/>
              <a:gd name="connsiteY4" fmla="*/ 3307 h 3856850"/>
              <a:gd name="connsiteX5" fmla="*/ 3592286 w 4293384"/>
              <a:gd name="connsiteY5" fmla="*/ 94747 h 3856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293384" h="3856850">
                <a:moveTo>
                  <a:pt x="0" y="3856850"/>
                </a:moveTo>
                <a:cubicBezTo>
                  <a:pt x="997131" y="2971841"/>
                  <a:pt x="1994263" y="2086833"/>
                  <a:pt x="2299063" y="1583913"/>
                </a:cubicBezTo>
                <a:cubicBezTo>
                  <a:pt x="2603863" y="1080993"/>
                  <a:pt x="1685109" y="1070107"/>
                  <a:pt x="1828800" y="839330"/>
                </a:cubicBezTo>
                <a:cubicBezTo>
                  <a:pt x="1972491" y="608553"/>
                  <a:pt x="2751909" y="338587"/>
                  <a:pt x="3161212" y="199250"/>
                </a:cubicBezTo>
                <a:cubicBezTo>
                  <a:pt x="3570515" y="59913"/>
                  <a:pt x="4212771" y="20724"/>
                  <a:pt x="4284617" y="3307"/>
                </a:cubicBezTo>
                <a:cubicBezTo>
                  <a:pt x="4356463" y="-14110"/>
                  <a:pt x="3974374" y="40318"/>
                  <a:pt x="3592286" y="94747"/>
                </a:cubicBezTo>
              </a:path>
            </a:pathLst>
          </a:custGeom>
        </p:spPr>
        <p:style>
          <a:lnRef idx="1">
            <a:schemeClr val="dk1"/>
          </a:lnRef>
          <a:fillRef idx="0">
            <a:schemeClr val="dk1"/>
          </a:fillRef>
          <a:effectRef idx="0">
            <a:schemeClr val="dk1"/>
          </a:effectRef>
          <a:fontRef idx="minor">
            <a:schemeClr val="tx1"/>
          </a:fontRef>
        </p:style>
        <p:txBody>
          <a:bodyPr rtlCol="0" anchor="ctr"/>
          <a:lstStyle/>
          <a:p>
            <a:pPr algn="ctr"/>
            <a:endParaRPr lang="en-GB"/>
          </a:p>
        </p:txBody>
      </p:sp>
      <p:sp>
        <p:nvSpPr>
          <p:cNvPr id="13" name="Freeform 12"/>
          <p:cNvSpPr/>
          <p:nvPr/>
        </p:nvSpPr>
        <p:spPr>
          <a:xfrm rot="5198633">
            <a:off x="10140060" y="0"/>
            <a:ext cx="2891136" cy="2638697"/>
          </a:xfrm>
          <a:custGeom>
            <a:avLst/>
            <a:gdLst>
              <a:gd name="connsiteX0" fmla="*/ 0 w 2076994"/>
              <a:gd name="connsiteY0" fmla="*/ 2050869 h 2050869"/>
              <a:gd name="connsiteX1" fmla="*/ 862149 w 2076994"/>
              <a:gd name="connsiteY1" fmla="*/ 1750423 h 2050869"/>
              <a:gd name="connsiteX2" fmla="*/ 914400 w 2076994"/>
              <a:gd name="connsiteY2" fmla="*/ 940526 h 2050869"/>
              <a:gd name="connsiteX3" fmla="*/ 2076994 w 2076994"/>
              <a:gd name="connsiteY3" fmla="*/ 0 h 2050869"/>
            </a:gdLst>
            <a:ahLst/>
            <a:cxnLst>
              <a:cxn ang="0">
                <a:pos x="connsiteX0" y="connsiteY0"/>
              </a:cxn>
              <a:cxn ang="0">
                <a:pos x="connsiteX1" y="connsiteY1"/>
              </a:cxn>
              <a:cxn ang="0">
                <a:pos x="connsiteX2" y="connsiteY2"/>
              </a:cxn>
              <a:cxn ang="0">
                <a:pos x="connsiteX3" y="connsiteY3"/>
              </a:cxn>
            </a:cxnLst>
            <a:rect l="l" t="t" r="r" b="b"/>
            <a:pathLst>
              <a:path w="2076994" h="2050869">
                <a:moveTo>
                  <a:pt x="0" y="2050869"/>
                </a:moveTo>
                <a:cubicBezTo>
                  <a:pt x="354874" y="1993174"/>
                  <a:pt x="709749" y="1935480"/>
                  <a:pt x="862149" y="1750423"/>
                </a:cubicBezTo>
                <a:cubicBezTo>
                  <a:pt x="1014549" y="1565366"/>
                  <a:pt x="711926" y="1232263"/>
                  <a:pt x="914400" y="940526"/>
                </a:cubicBezTo>
                <a:cubicBezTo>
                  <a:pt x="1116874" y="648789"/>
                  <a:pt x="1926771" y="272143"/>
                  <a:pt x="2076994" y="0"/>
                </a:cubicBezTo>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endParaRPr>
          </a:p>
        </p:txBody>
      </p:sp>
      <p:sp>
        <p:nvSpPr>
          <p:cNvPr id="14" name="TextBox 13"/>
          <p:cNvSpPr txBox="1"/>
          <p:nvPr/>
        </p:nvSpPr>
        <p:spPr>
          <a:xfrm>
            <a:off x="2464647" y="662759"/>
            <a:ext cx="7620843" cy="954107"/>
          </a:xfrm>
          <a:prstGeom prst="rect">
            <a:avLst/>
          </a:prstGeom>
          <a:noFill/>
        </p:spPr>
        <p:txBody>
          <a:bodyPr wrap="square" rtlCol="0">
            <a:spAutoFit/>
          </a:bodyPr>
          <a:lstStyle/>
          <a:p>
            <a:pPr algn="ctr"/>
            <a:r>
              <a:rPr lang="en-GB" sz="2800" dirty="0" smtClean="0">
                <a:solidFill>
                  <a:srgbClr val="002060"/>
                </a:solidFill>
              </a:rPr>
              <a:t>Libyan International Medical University</a:t>
            </a:r>
          </a:p>
          <a:p>
            <a:pPr algn="ctr"/>
            <a:r>
              <a:rPr lang="en-GB" sz="2800" dirty="0" smtClean="0">
                <a:solidFill>
                  <a:srgbClr val="002060"/>
                </a:solidFill>
              </a:rPr>
              <a:t>Faculty of Business Administration </a:t>
            </a:r>
            <a:endParaRPr lang="en-GB" sz="2800" dirty="0">
              <a:solidFill>
                <a:srgbClr val="002060"/>
              </a:solidFill>
            </a:endParaRPr>
          </a:p>
        </p:txBody>
      </p:sp>
      <p:pic>
        <p:nvPicPr>
          <p:cNvPr id="15" name="صورة 3">
            <a:extLst>
              <a:ext uri="{FF2B5EF4-FFF2-40B4-BE49-F238E27FC236}">
                <a16:creationId xmlns:a16="http://schemas.microsoft.com/office/drawing/2014/main" id="{4206683A-59EB-44A3-B04F-711BD7DEA2B7}"/>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311811" y="231649"/>
            <a:ext cx="1965471" cy="18755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صورة 4">
            <a:extLst>
              <a:ext uri="{FF2B5EF4-FFF2-40B4-BE49-F238E27FC236}">
                <a16:creationId xmlns:a16="http://schemas.microsoft.com/office/drawing/2014/main" id="{17E5CE43-8B7F-45A8-B187-B26328C54DDE}"/>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725989" y="125362"/>
            <a:ext cx="2051283" cy="20897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4102311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219994" y="310750"/>
            <a:ext cx="5264331" cy="769441"/>
          </a:xfrm>
          <a:prstGeom prst="rect">
            <a:avLst/>
          </a:prstGeom>
          <a:noFill/>
        </p:spPr>
        <p:txBody>
          <a:bodyPr wrap="square" rtlCol="0">
            <a:spAutoFit/>
          </a:bodyPr>
          <a:lstStyle/>
          <a:p>
            <a:r>
              <a:rPr lang="en-GB" sz="4400" dirty="0" smtClean="0">
                <a:solidFill>
                  <a:schemeClr val="accent1">
                    <a:lumMod val="20000"/>
                    <a:lumOff val="80000"/>
                  </a:schemeClr>
                </a:solidFill>
                <a:latin typeface="Sitka Small" panose="02000505000000020004" pitchFamily="2" charset="0"/>
              </a:rPr>
              <a:t>Table of contents</a:t>
            </a:r>
            <a:endParaRPr lang="en-GB" sz="4400" dirty="0">
              <a:solidFill>
                <a:schemeClr val="accent1">
                  <a:lumMod val="20000"/>
                  <a:lumOff val="80000"/>
                </a:schemeClr>
              </a:solidFill>
              <a:latin typeface="Sitka Small" panose="02000505000000020004" pitchFamily="2" charset="0"/>
            </a:endParaRPr>
          </a:p>
        </p:txBody>
      </p:sp>
      <p:sp>
        <p:nvSpPr>
          <p:cNvPr id="4" name="Rectangle 3"/>
          <p:cNvSpPr/>
          <p:nvPr/>
        </p:nvSpPr>
        <p:spPr>
          <a:xfrm>
            <a:off x="979714" y="1515291"/>
            <a:ext cx="1136469" cy="927463"/>
          </a:xfrm>
          <a:prstGeom prst="rect">
            <a:avLst/>
          </a:prstGeom>
          <a:noFill/>
          <a:ln>
            <a:solidFill>
              <a:schemeClr val="accent3">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p:cNvSpPr/>
          <p:nvPr/>
        </p:nvSpPr>
        <p:spPr>
          <a:xfrm>
            <a:off x="979714" y="3374571"/>
            <a:ext cx="1136469" cy="927463"/>
          </a:xfrm>
          <a:prstGeom prst="rect">
            <a:avLst/>
          </a:prstGeom>
          <a:noFill/>
          <a:ln>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p:cNvSpPr/>
          <p:nvPr/>
        </p:nvSpPr>
        <p:spPr>
          <a:xfrm>
            <a:off x="979714" y="5233851"/>
            <a:ext cx="1136469" cy="927463"/>
          </a:xfrm>
          <a:prstGeom prst="rect">
            <a:avLst/>
          </a:prstGeom>
          <a:noFill/>
          <a:ln>
            <a:solidFill>
              <a:schemeClr val="accent3">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p:cNvSpPr/>
          <p:nvPr/>
        </p:nvSpPr>
        <p:spPr>
          <a:xfrm>
            <a:off x="7909561" y="1550783"/>
            <a:ext cx="1136469" cy="927463"/>
          </a:xfrm>
          <a:prstGeom prst="rect">
            <a:avLst/>
          </a:prstGeom>
          <a:noFill/>
          <a:ln>
            <a:solidFill>
              <a:schemeClr val="accent3">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p:cNvSpPr/>
          <p:nvPr/>
        </p:nvSpPr>
        <p:spPr>
          <a:xfrm>
            <a:off x="7909562" y="3321903"/>
            <a:ext cx="1136469" cy="927463"/>
          </a:xfrm>
          <a:prstGeom prst="rect">
            <a:avLst/>
          </a:prstGeom>
          <a:noFill/>
          <a:ln>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extBox 10"/>
          <p:cNvSpPr txBox="1"/>
          <p:nvPr/>
        </p:nvSpPr>
        <p:spPr>
          <a:xfrm>
            <a:off x="979714" y="1519424"/>
            <a:ext cx="1136469" cy="923330"/>
          </a:xfrm>
          <a:prstGeom prst="rect">
            <a:avLst/>
          </a:prstGeom>
          <a:noFill/>
        </p:spPr>
        <p:txBody>
          <a:bodyPr wrap="square" rtlCol="0">
            <a:spAutoFit/>
          </a:bodyPr>
          <a:lstStyle/>
          <a:p>
            <a:pPr algn="ctr"/>
            <a:r>
              <a:rPr lang="en-GB" sz="5400" dirty="0" smtClean="0">
                <a:solidFill>
                  <a:schemeClr val="tx1">
                    <a:lumMod val="65000"/>
                    <a:lumOff val="35000"/>
                  </a:schemeClr>
                </a:solidFill>
              </a:rPr>
              <a:t>1</a:t>
            </a:r>
            <a:endParaRPr lang="en-GB" sz="5400" dirty="0">
              <a:solidFill>
                <a:schemeClr val="tx1">
                  <a:lumMod val="65000"/>
                  <a:lumOff val="35000"/>
                </a:schemeClr>
              </a:solidFill>
            </a:endParaRPr>
          </a:p>
        </p:txBody>
      </p:sp>
      <p:sp>
        <p:nvSpPr>
          <p:cNvPr id="12" name="TextBox 11"/>
          <p:cNvSpPr txBox="1"/>
          <p:nvPr/>
        </p:nvSpPr>
        <p:spPr>
          <a:xfrm>
            <a:off x="979714" y="3374570"/>
            <a:ext cx="1136469" cy="923330"/>
          </a:xfrm>
          <a:prstGeom prst="rect">
            <a:avLst/>
          </a:prstGeom>
          <a:noFill/>
        </p:spPr>
        <p:txBody>
          <a:bodyPr wrap="square" rtlCol="0">
            <a:spAutoFit/>
          </a:bodyPr>
          <a:lstStyle/>
          <a:p>
            <a:pPr algn="ctr"/>
            <a:r>
              <a:rPr lang="en-GB" sz="5400" dirty="0" smtClean="0">
                <a:solidFill>
                  <a:schemeClr val="tx1">
                    <a:lumMod val="65000"/>
                    <a:lumOff val="35000"/>
                  </a:schemeClr>
                </a:solidFill>
              </a:rPr>
              <a:t>2</a:t>
            </a:r>
            <a:endParaRPr lang="en-GB" sz="5400" dirty="0">
              <a:solidFill>
                <a:schemeClr val="tx1">
                  <a:lumMod val="65000"/>
                  <a:lumOff val="35000"/>
                </a:schemeClr>
              </a:solidFill>
            </a:endParaRPr>
          </a:p>
        </p:txBody>
      </p:sp>
      <p:sp>
        <p:nvSpPr>
          <p:cNvPr id="13" name="TextBox 12"/>
          <p:cNvSpPr txBox="1"/>
          <p:nvPr/>
        </p:nvSpPr>
        <p:spPr>
          <a:xfrm>
            <a:off x="979713" y="5237982"/>
            <a:ext cx="1136469" cy="923330"/>
          </a:xfrm>
          <a:prstGeom prst="rect">
            <a:avLst/>
          </a:prstGeom>
          <a:noFill/>
        </p:spPr>
        <p:txBody>
          <a:bodyPr wrap="square" rtlCol="0">
            <a:spAutoFit/>
          </a:bodyPr>
          <a:lstStyle/>
          <a:p>
            <a:pPr algn="ctr"/>
            <a:r>
              <a:rPr lang="en-GB" sz="5400" dirty="0" smtClean="0">
                <a:solidFill>
                  <a:schemeClr val="tx1">
                    <a:lumMod val="65000"/>
                    <a:lumOff val="35000"/>
                  </a:schemeClr>
                </a:solidFill>
              </a:rPr>
              <a:t>3</a:t>
            </a:r>
            <a:endParaRPr lang="en-GB" sz="5400" dirty="0">
              <a:solidFill>
                <a:schemeClr val="tx1">
                  <a:lumMod val="65000"/>
                  <a:lumOff val="35000"/>
                </a:schemeClr>
              </a:solidFill>
            </a:endParaRPr>
          </a:p>
        </p:txBody>
      </p:sp>
      <p:sp>
        <p:nvSpPr>
          <p:cNvPr id="14" name="TextBox 13"/>
          <p:cNvSpPr txBox="1"/>
          <p:nvPr/>
        </p:nvSpPr>
        <p:spPr>
          <a:xfrm>
            <a:off x="7916091" y="1548055"/>
            <a:ext cx="1136469" cy="923330"/>
          </a:xfrm>
          <a:prstGeom prst="rect">
            <a:avLst/>
          </a:prstGeom>
          <a:noFill/>
        </p:spPr>
        <p:txBody>
          <a:bodyPr wrap="square" rtlCol="0">
            <a:spAutoFit/>
          </a:bodyPr>
          <a:lstStyle/>
          <a:p>
            <a:pPr algn="ctr"/>
            <a:r>
              <a:rPr lang="en-GB" sz="5400" dirty="0">
                <a:solidFill>
                  <a:schemeClr val="tx1">
                    <a:lumMod val="65000"/>
                    <a:lumOff val="35000"/>
                  </a:schemeClr>
                </a:solidFill>
              </a:rPr>
              <a:t>4</a:t>
            </a:r>
          </a:p>
        </p:txBody>
      </p:sp>
      <p:sp>
        <p:nvSpPr>
          <p:cNvPr id="15" name="TextBox 14"/>
          <p:cNvSpPr txBox="1"/>
          <p:nvPr/>
        </p:nvSpPr>
        <p:spPr>
          <a:xfrm>
            <a:off x="7916091" y="3323969"/>
            <a:ext cx="1129940" cy="923330"/>
          </a:xfrm>
          <a:prstGeom prst="rect">
            <a:avLst/>
          </a:prstGeom>
          <a:noFill/>
        </p:spPr>
        <p:txBody>
          <a:bodyPr wrap="square" rtlCol="0">
            <a:spAutoFit/>
          </a:bodyPr>
          <a:lstStyle/>
          <a:p>
            <a:pPr algn="ctr"/>
            <a:r>
              <a:rPr lang="en-GB" sz="5400" dirty="0">
                <a:solidFill>
                  <a:schemeClr val="tx1">
                    <a:lumMod val="65000"/>
                    <a:lumOff val="35000"/>
                  </a:schemeClr>
                </a:solidFill>
              </a:rPr>
              <a:t>5</a:t>
            </a:r>
          </a:p>
        </p:txBody>
      </p:sp>
      <p:sp>
        <p:nvSpPr>
          <p:cNvPr id="17" name="TextBox 16"/>
          <p:cNvSpPr txBox="1"/>
          <p:nvPr/>
        </p:nvSpPr>
        <p:spPr>
          <a:xfrm>
            <a:off x="2142306" y="1642351"/>
            <a:ext cx="3997233" cy="584775"/>
          </a:xfrm>
          <a:prstGeom prst="rect">
            <a:avLst/>
          </a:prstGeom>
          <a:noFill/>
        </p:spPr>
        <p:txBody>
          <a:bodyPr wrap="square" rtlCol="0">
            <a:spAutoFit/>
          </a:bodyPr>
          <a:lstStyle/>
          <a:p>
            <a:r>
              <a:rPr lang="en-GB" sz="3200" dirty="0" smtClean="0">
                <a:solidFill>
                  <a:schemeClr val="tx1">
                    <a:lumMod val="65000"/>
                    <a:lumOff val="35000"/>
                  </a:schemeClr>
                </a:solidFill>
              </a:rPr>
              <a:t>Introduction</a:t>
            </a:r>
            <a:endParaRPr lang="en-GB" sz="3200" dirty="0">
              <a:solidFill>
                <a:schemeClr val="tx1">
                  <a:lumMod val="65000"/>
                  <a:lumOff val="35000"/>
                </a:schemeClr>
              </a:solidFill>
            </a:endParaRPr>
          </a:p>
        </p:txBody>
      </p:sp>
      <p:sp>
        <p:nvSpPr>
          <p:cNvPr id="18" name="TextBox 17"/>
          <p:cNvSpPr txBox="1"/>
          <p:nvPr/>
        </p:nvSpPr>
        <p:spPr>
          <a:xfrm>
            <a:off x="2142306" y="3321903"/>
            <a:ext cx="4454428" cy="1077218"/>
          </a:xfrm>
          <a:prstGeom prst="rect">
            <a:avLst/>
          </a:prstGeom>
          <a:noFill/>
        </p:spPr>
        <p:txBody>
          <a:bodyPr wrap="square" rtlCol="0">
            <a:spAutoFit/>
          </a:bodyPr>
          <a:lstStyle/>
          <a:p>
            <a:r>
              <a:rPr lang="en-GB" sz="3200" dirty="0" smtClean="0">
                <a:solidFill>
                  <a:schemeClr val="tx1">
                    <a:lumMod val="65000"/>
                    <a:lumOff val="35000"/>
                  </a:schemeClr>
                </a:solidFill>
              </a:rPr>
              <a:t>The Specific Roles of Suppliers as Stakeholders</a:t>
            </a:r>
            <a:endParaRPr lang="en-GB" sz="3200" dirty="0">
              <a:solidFill>
                <a:schemeClr val="tx1">
                  <a:lumMod val="65000"/>
                  <a:lumOff val="35000"/>
                </a:schemeClr>
              </a:solidFill>
            </a:endParaRPr>
          </a:p>
        </p:txBody>
      </p:sp>
      <p:sp>
        <p:nvSpPr>
          <p:cNvPr id="19" name="TextBox 18"/>
          <p:cNvSpPr txBox="1"/>
          <p:nvPr/>
        </p:nvSpPr>
        <p:spPr>
          <a:xfrm>
            <a:off x="2142306" y="5158973"/>
            <a:ext cx="6100355" cy="1077218"/>
          </a:xfrm>
          <a:prstGeom prst="rect">
            <a:avLst/>
          </a:prstGeom>
          <a:noFill/>
        </p:spPr>
        <p:txBody>
          <a:bodyPr wrap="square" rtlCol="0">
            <a:spAutoFit/>
          </a:bodyPr>
          <a:lstStyle/>
          <a:p>
            <a:r>
              <a:rPr lang="en-GB" sz="3200" dirty="0" smtClean="0">
                <a:solidFill>
                  <a:schemeClr val="tx1">
                    <a:lumMod val="65000"/>
                    <a:lumOff val="35000"/>
                  </a:schemeClr>
                </a:solidFill>
              </a:rPr>
              <a:t>The Specific Role of Competitors as Stakeholders</a:t>
            </a:r>
            <a:endParaRPr lang="en-GB" sz="3200" dirty="0">
              <a:solidFill>
                <a:schemeClr val="tx1">
                  <a:lumMod val="65000"/>
                  <a:lumOff val="35000"/>
                </a:schemeClr>
              </a:solidFill>
            </a:endParaRPr>
          </a:p>
        </p:txBody>
      </p:sp>
      <p:sp>
        <p:nvSpPr>
          <p:cNvPr id="20" name="TextBox 19"/>
          <p:cNvSpPr txBox="1"/>
          <p:nvPr/>
        </p:nvSpPr>
        <p:spPr>
          <a:xfrm>
            <a:off x="9170125" y="1642350"/>
            <a:ext cx="2991395" cy="584775"/>
          </a:xfrm>
          <a:prstGeom prst="rect">
            <a:avLst/>
          </a:prstGeom>
          <a:noFill/>
        </p:spPr>
        <p:txBody>
          <a:bodyPr wrap="square" rtlCol="0">
            <a:spAutoFit/>
          </a:bodyPr>
          <a:lstStyle/>
          <a:p>
            <a:r>
              <a:rPr lang="en-GB" sz="3200" dirty="0">
                <a:solidFill>
                  <a:schemeClr val="tx1">
                    <a:lumMod val="65000"/>
                    <a:lumOff val="35000"/>
                  </a:schemeClr>
                </a:solidFill>
              </a:rPr>
              <a:t>C</a:t>
            </a:r>
            <a:r>
              <a:rPr lang="en-GB" sz="3200" dirty="0" smtClean="0">
                <a:solidFill>
                  <a:schemeClr val="tx1">
                    <a:lumMod val="65000"/>
                    <a:lumOff val="35000"/>
                  </a:schemeClr>
                </a:solidFill>
              </a:rPr>
              <a:t>onclusion</a:t>
            </a:r>
            <a:endParaRPr lang="en-GB" sz="3200" dirty="0">
              <a:solidFill>
                <a:schemeClr val="tx1">
                  <a:lumMod val="65000"/>
                  <a:lumOff val="35000"/>
                </a:schemeClr>
              </a:solidFill>
            </a:endParaRPr>
          </a:p>
        </p:txBody>
      </p:sp>
      <p:sp>
        <p:nvSpPr>
          <p:cNvPr id="21" name="TextBox 20"/>
          <p:cNvSpPr txBox="1"/>
          <p:nvPr/>
        </p:nvSpPr>
        <p:spPr>
          <a:xfrm>
            <a:off x="9170125" y="3568124"/>
            <a:ext cx="2808514" cy="584775"/>
          </a:xfrm>
          <a:prstGeom prst="rect">
            <a:avLst/>
          </a:prstGeom>
          <a:noFill/>
        </p:spPr>
        <p:txBody>
          <a:bodyPr wrap="square" rtlCol="0">
            <a:spAutoFit/>
          </a:bodyPr>
          <a:lstStyle/>
          <a:p>
            <a:r>
              <a:rPr lang="en-GB" sz="3200" dirty="0" smtClean="0">
                <a:solidFill>
                  <a:schemeClr val="tx1">
                    <a:lumMod val="65000"/>
                    <a:lumOff val="35000"/>
                  </a:schemeClr>
                </a:solidFill>
              </a:rPr>
              <a:t>References</a:t>
            </a:r>
            <a:endParaRPr lang="en-GB" sz="3200" dirty="0">
              <a:solidFill>
                <a:schemeClr val="tx1">
                  <a:lumMod val="65000"/>
                  <a:lumOff val="35000"/>
                </a:schemeClr>
              </a:solidFill>
            </a:endParaRPr>
          </a:p>
        </p:txBody>
      </p:sp>
      <p:sp>
        <p:nvSpPr>
          <p:cNvPr id="22" name="TextBox 21"/>
          <p:cNvSpPr txBox="1"/>
          <p:nvPr/>
        </p:nvSpPr>
        <p:spPr>
          <a:xfrm>
            <a:off x="11704320" y="6331130"/>
            <a:ext cx="744583" cy="369332"/>
          </a:xfrm>
          <a:prstGeom prst="rect">
            <a:avLst/>
          </a:prstGeom>
          <a:noFill/>
        </p:spPr>
        <p:txBody>
          <a:bodyPr wrap="square" rtlCol="0">
            <a:spAutoFit/>
          </a:bodyPr>
          <a:lstStyle/>
          <a:p>
            <a:r>
              <a:rPr lang="en-GB" dirty="0" smtClean="0"/>
              <a:t>1</a:t>
            </a:r>
            <a:endParaRPr lang="en-GB" dirty="0"/>
          </a:p>
        </p:txBody>
      </p:sp>
    </p:spTree>
    <p:extLst>
      <p:ext uri="{BB962C8B-B14F-4D97-AF65-F5344CB8AC3E}">
        <p14:creationId xmlns:p14="http://schemas.microsoft.com/office/powerpoint/2010/main" val="410817680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722915" y="352697"/>
            <a:ext cx="4545874" cy="830997"/>
          </a:xfrm>
          <a:prstGeom prst="rect">
            <a:avLst/>
          </a:prstGeom>
          <a:noFill/>
        </p:spPr>
        <p:txBody>
          <a:bodyPr wrap="square" rtlCol="0">
            <a:spAutoFit/>
          </a:bodyPr>
          <a:lstStyle/>
          <a:p>
            <a:r>
              <a:rPr lang="en-GB" sz="4800" dirty="0" smtClean="0">
                <a:solidFill>
                  <a:schemeClr val="accent3">
                    <a:lumMod val="20000"/>
                    <a:lumOff val="80000"/>
                  </a:schemeClr>
                </a:solidFill>
                <a:latin typeface="Sitka Small" panose="02000505000000020004" pitchFamily="2" charset="0"/>
              </a:rPr>
              <a:t>Introduction</a:t>
            </a:r>
            <a:endParaRPr lang="en-GB" sz="4800" dirty="0">
              <a:solidFill>
                <a:schemeClr val="accent3">
                  <a:lumMod val="20000"/>
                  <a:lumOff val="80000"/>
                </a:schemeClr>
              </a:solidFill>
              <a:latin typeface="Sitka Small" panose="02000505000000020004" pitchFamily="2" charset="0"/>
            </a:endParaRPr>
          </a:p>
        </p:txBody>
      </p:sp>
      <p:sp>
        <p:nvSpPr>
          <p:cNvPr id="6" name="TextBox 5"/>
          <p:cNvSpPr txBox="1"/>
          <p:nvPr/>
        </p:nvSpPr>
        <p:spPr>
          <a:xfrm>
            <a:off x="692332" y="3155520"/>
            <a:ext cx="8268788" cy="584775"/>
          </a:xfrm>
          <a:prstGeom prst="rect">
            <a:avLst/>
          </a:prstGeom>
          <a:noFill/>
        </p:spPr>
        <p:txBody>
          <a:bodyPr wrap="square" rtlCol="0">
            <a:spAutoFit/>
          </a:bodyPr>
          <a:lstStyle/>
          <a:p>
            <a:r>
              <a:rPr lang="en-GB" sz="3200" dirty="0" smtClean="0">
                <a:solidFill>
                  <a:srgbClr val="002060"/>
                </a:solidFill>
              </a:rPr>
              <a:t>Who are suppliers and competitors?</a:t>
            </a:r>
            <a:endParaRPr lang="en-GB" sz="3200" dirty="0">
              <a:solidFill>
                <a:srgbClr val="002060"/>
              </a:solidFill>
            </a:endParaRPr>
          </a:p>
        </p:txBody>
      </p:sp>
      <p:sp>
        <p:nvSpPr>
          <p:cNvPr id="7" name="TextBox 6"/>
          <p:cNvSpPr txBox="1"/>
          <p:nvPr/>
        </p:nvSpPr>
        <p:spPr>
          <a:xfrm>
            <a:off x="692332" y="3961639"/>
            <a:ext cx="10149839" cy="3200876"/>
          </a:xfrm>
          <a:prstGeom prst="rect">
            <a:avLst/>
          </a:prstGeom>
          <a:noFill/>
        </p:spPr>
        <p:txBody>
          <a:bodyPr wrap="square" rtlCol="0">
            <a:spAutoFit/>
          </a:bodyPr>
          <a:lstStyle/>
          <a:p>
            <a:r>
              <a:rPr lang="en-GB" sz="2800" dirty="0"/>
              <a:t>A </a:t>
            </a:r>
            <a:r>
              <a:rPr lang="en-GB" sz="2800" u="sng" dirty="0"/>
              <a:t>supplier</a:t>
            </a:r>
            <a:r>
              <a:rPr lang="en-GB" sz="2800" dirty="0"/>
              <a:t> is a person or business that provides a product or service to another entity</a:t>
            </a:r>
            <a:r>
              <a:rPr lang="en-GB" dirty="0" smtClean="0"/>
              <a:t>.</a:t>
            </a:r>
          </a:p>
          <a:p>
            <a:endParaRPr lang="en-GB" dirty="0" smtClean="0"/>
          </a:p>
          <a:p>
            <a:r>
              <a:rPr lang="en-GB" sz="2800" u="sng" dirty="0"/>
              <a:t>Competitors </a:t>
            </a:r>
            <a:r>
              <a:rPr lang="en-GB" sz="2800" dirty="0"/>
              <a:t>are other businesses who can offer the same or similar goods and services to your customers.</a:t>
            </a:r>
            <a:endParaRPr lang="en-GB" sz="2800" dirty="0" smtClean="0"/>
          </a:p>
          <a:p>
            <a:endParaRPr lang="en-GB" dirty="0"/>
          </a:p>
          <a:p>
            <a:endParaRPr lang="en-GB" dirty="0" smtClean="0"/>
          </a:p>
          <a:p>
            <a:endParaRPr lang="en-GB" dirty="0" smtClean="0"/>
          </a:p>
          <a:p>
            <a:endParaRPr lang="en-GB" dirty="0" smtClean="0"/>
          </a:p>
        </p:txBody>
      </p:sp>
      <p:pic>
        <p:nvPicPr>
          <p:cNvPr id="8" name="Picture 7" descr="&lt;strong&gt;Supplier&lt;/strong&gt; Icons - Free Download, &lt;strong&gt;PNG&lt;/strong&gt; and SV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53629" y="95013"/>
            <a:ext cx="1777084" cy="1777084"/>
          </a:xfrm>
          <a:prstGeom prst="rect">
            <a:avLst/>
          </a:prstGeom>
        </p:spPr>
      </p:pic>
      <p:sp>
        <p:nvSpPr>
          <p:cNvPr id="12" name="TextBox 11"/>
          <p:cNvSpPr txBox="1"/>
          <p:nvPr/>
        </p:nvSpPr>
        <p:spPr>
          <a:xfrm>
            <a:off x="11782697" y="6381606"/>
            <a:ext cx="409303" cy="369332"/>
          </a:xfrm>
          <a:prstGeom prst="rect">
            <a:avLst/>
          </a:prstGeom>
          <a:noFill/>
        </p:spPr>
        <p:txBody>
          <a:bodyPr wrap="square" rtlCol="0">
            <a:spAutoFit/>
          </a:bodyPr>
          <a:lstStyle/>
          <a:p>
            <a:r>
              <a:rPr lang="en-GB" dirty="0" smtClean="0"/>
              <a:t>2</a:t>
            </a:r>
            <a:endParaRPr lang="en-GB" dirty="0"/>
          </a:p>
        </p:txBody>
      </p:sp>
      <p:sp>
        <p:nvSpPr>
          <p:cNvPr id="13" name="TextBox 12"/>
          <p:cNvSpPr txBox="1"/>
          <p:nvPr/>
        </p:nvSpPr>
        <p:spPr>
          <a:xfrm>
            <a:off x="692332" y="1975724"/>
            <a:ext cx="10378439" cy="954107"/>
          </a:xfrm>
          <a:prstGeom prst="rect">
            <a:avLst/>
          </a:prstGeom>
          <a:noFill/>
        </p:spPr>
        <p:txBody>
          <a:bodyPr wrap="square" rtlCol="0">
            <a:spAutoFit/>
          </a:bodyPr>
          <a:lstStyle/>
          <a:p>
            <a:r>
              <a:rPr lang="en-GB" sz="2800" dirty="0"/>
              <a:t>A </a:t>
            </a:r>
            <a:r>
              <a:rPr lang="en-GB" sz="2800" u="sng" dirty="0"/>
              <a:t>stakeholder</a:t>
            </a:r>
            <a:r>
              <a:rPr lang="en-GB" sz="2800" dirty="0"/>
              <a:t> of a corporation is an individual or a group that either is harmed by or benefits from the </a:t>
            </a:r>
            <a:r>
              <a:rPr lang="en-GB" sz="2800" dirty="0" smtClean="0"/>
              <a:t>corporation.</a:t>
            </a:r>
            <a:endParaRPr lang="en-GB" sz="2800" dirty="0"/>
          </a:p>
        </p:txBody>
      </p:sp>
      <p:sp>
        <p:nvSpPr>
          <p:cNvPr id="14" name="TextBox 13"/>
          <p:cNvSpPr txBox="1"/>
          <p:nvPr/>
        </p:nvSpPr>
        <p:spPr>
          <a:xfrm>
            <a:off x="692332" y="1183694"/>
            <a:ext cx="4774474" cy="584775"/>
          </a:xfrm>
          <a:prstGeom prst="rect">
            <a:avLst/>
          </a:prstGeom>
          <a:noFill/>
        </p:spPr>
        <p:txBody>
          <a:bodyPr wrap="square" rtlCol="0">
            <a:spAutoFit/>
          </a:bodyPr>
          <a:lstStyle/>
          <a:p>
            <a:r>
              <a:rPr lang="en-GB" sz="3200" dirty="0" smtClean="0">
                <a:solidFill>
                  <a:srgbClr val="002060"/>
                </a:solidFill>
              </a:rPr>
              <a:t>What are stakeholders?</a:t>
            </a:r>
            <a:endParaRPr lang="en-GB" sz="3200" dirty="0">
              <a:solidFill>
                <a:srgbClr val="002060"/>
              </a:solidFill>
            </a:endParaRPr>
          </a:p>
        </p:txBody>
      </p:sp>
    </p:spTree>
    <p:extLst>
      <p:ext uri="{BB962C8B-B14F-4D97-AF65-F5344CB8AC3E}">
        <p14:creationId xmlns:p14="http://schemas.microsoft.com/office/powerpoint/2010/main" val="253270063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01040" y="791120"/>
            <a:ext cx="11247120" cy="646331"/>
          </a:xfrm>
          <a:prstGeom prst="rect">
            <a:avLst/>
          </a:prstGeom>
          <a:noFill/>
        </p:spPr>
        <p:txBody>
          <a:bodyPr wrap="square" rtlCol="0">
            <a:spAutoFit/>
          </a:bodyPr>
          <a:lstStyle/>
          <a:p>
            <a:r>
              <a:rPr lang="en-GB" sz="3600" dirty="0" smtClean="0">
                <a:solidFill>
                  <a:schemeClr val="accent3">
                    <a:lumMod val="20000"/>
                    <a:lumOff val="80000"/>
                  </a:schemeClr>
                </a:solidFill>
                <a:latin typeface="Sitka Small" panose="02000505000000020004" pitchFamily="2" charset="0"/>
              </a:rPr>
              <a:t>The Specific Role of Suppliers as Stakeholders</a:t>
            </a:r>
            <a:endParaRPr lang="en-GB" sz="3600" dirty="0">
              <a:solidFill>
                <a:schemeClr val="accent3">
                  <a:lumMod val="20000"/>
                  <a:lumOff val="80000"/>
                </a:schemeClr>
              </a:solidFill>
              <a:latin typeface="Sitka Small" panose="02000505000000020004" pitchFamily="2" charset="0"/>
            </a:endParaRPr>
          </a:p>
        </p:txBody>
      </p:sp>
      <p:sp>
        <p:nvSpPr>
          <p:cNvPr id="3" name="TextBox 2"/>
          <p:cNvSpPr txBox="1"/>
          <p:nvPr/>
        </p:nvSpPr>
        <p:spPr>
          <a:xfrm>
            <a:off x="777239" y="2197418"/>
            <a:ext cx="10816045" cy="1815882"/>
          </a:xfrm>
          <a:prstGeom prst="rect">
            <a:avLst/>
          </a:prstGeom>
          <a:noFill/>
        </p:spPr>
        <p:txBody>
          <a:bodyPr wrap="square" rtlCol="0">
            <a:spAutoFit/>
          </a:bodyPr>
          <a:lstStyle/>
          <a:p>
            <a:r>
              <a:rPr lang="en-GB" sz="2800" dirty="0" smtClean="0"/>
              <a:t>The specific role of suppliers is to provide the raw materials or components that a company uses to create its products. In some cases, suppliers provide finished products and they have a </a:t>
            </a:r>
            <a:r>
              <a:rPr lang="en-GB" sz="2800" dirty="0"/>
              <a:t>hugely important role at every stage of the product lifecycle. </a:t>
            </a:r>
          </a:p>
        </p:txBody>
      </p:sp>
      <p:sp>
        <p:nvSpPr>
          <p:cNvPr id="4" name="TextBox 3"/>
          <p:cNvSpPr txBox="1"/>
          <p:nvPr/>
        </p:nvSpPr>
        <p:spPr>
          <a:xfrm>
            <a:off x="11704320" y="6387737"/>
            <a:ext cx="487680" cy="369332"/>
          </a:xfrm>
          <a:prstGeom prst="rect">
            <a:avLst/>
          </a:prstGeom>
          <a:noFill/>
        </p:spPr>
        <p:txBody>
          <a:bodyPr wrap="square" rtlCol="0">
            <a:spAutoFit/>
          </a:bodyPr>
          <a:lstStyle/>
          <a:p>
            <a:r>
              <a:rPr lang="en-GB" dirty="0" smtClean="0"/>
              <a:t>3</a:t>
            </a:r>
            <a:endParaRPr lang="en-GB" dirty="0"/>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51461" y="4126011"/>
            <a:ext cx="5463977" cy="2731989"/>
          </a:xfrm>
          <a:prstGeom prst="rect">
            <a:avLst/>
          </a:prstGeom>
        </p:spPr>
      </p:pic>
    </p:spTree>
    <p:extLst>
      <p:ext uri="{BB962C8B-B14F-4D97-AF65-F5344CB8AC3E}">
        <p14:creationId xmlns:p14="http://schemas.microsoft.com/office/powerpoint/2010/main" val="361870566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1808823" y="6374674"/>
            <a:ext cx="291737" cy="369332"/>
          </a:xfrm>
          <a:prstGeom prst="rect">
            <a:avLst/>
          </a:prstGeom>
          <a:noFill/>
        </p:spPr>
        <p:txBody>
          <a:bodyPr wrap="square" rtlCol="0">
            <a:spAutoFit/>
          </a:bodyPr>
          <a:lstStyle/>
          <a:p>
            <a:r>
              <a:rPr lang="en-GB" dirty="0" smtClean="0"/>
              <a:t>4</a:t>
            </a:r>
            <a:endParaRPr lang="en-GB" dirty="0"/>
          </a:p>
        </p:txBody>
      </p:sp>
      <p:sp>
        <p:nvSpPr>
          <p:cNvPr id="4" name="Rectangle 3"/>
          <p:cNvSpPr/>
          <p:nvPr/>
        </p:nvSpPr>
        <p:spPr>
          <a:xfrm>
            <a:off x="316564" y="581764"/>
            <a:ext cx="11783995" cy="646331"/>
          </a:xfrm>
          <a:prstGeom prst="rect">
            <a:avLst/>
          </a:prstGeom>
        </p:spPr>
        <p:txBody>
          <a:bodyPr wrap="none">
            <a:spAutoFit/>
          </a:bodyPr>
          <a:lstStyle/>
          <a:p>
            <a:r>
              <a:rPr lang="en-GB" sz="3600" dirty="0">
                <a:solidFill>
                  <a:schemeClr val="accent3">
                    <a:lumMod val="20000"/>
                    <a:lumOff val="80000"/>
                  </a:schemeClr>
                </a:solidFill>
                <a:latin typeface="Sitka Small" panose="02000505000000020004" pitchFamily="2" charset="0"/>
              </a:rPr>
              <a:t>The </a:t>
            </a:r>
            <a:r>
              <a:rPr lang="en-GB" sz="3600" dirty="0" smtClean="0">
                <a:solidFill>
                  <a:schemeClr val="accent3">
                    <a:lumMod val="20000"/>
                    <a:lumOff val="80000"/>
                  </a:schemeClr>
                </a:solidFill>
                <a:latin typeface="Sitka Small" panose="02000505000000020004" pitchFamily="2" charset="0"/>
              </a:rPr>
              <a:t>Specific Role </a:t>
            </a:r>
            <a:r>
              <a:rPr lang="en-GB" sz="3600" dirty="0">
                <a:solidFill>
                  <a:schemeClr val="accent3">
                    <a:lumMod val="20000"/>
                    <a:lumOff val="80000"/>
                  </a:schemeClr>
                </a:solidFill>
                <a:latin typeface="Sitka Small" panose="02000505000000020004" pitchFamily="2" charset="0"/>
              </a:rPr>
              <a:t>of </a:t>
            </a:r>
            <a:r>
              <a:rPr lang="en-GB" sz="3600" dirty="0" smtClean="0">
                <a:solidFill>
                  <a:schemeClr val="accent3">
                    <a:lumMod val="20000"/>
                    <a:lumOff val="80000"/>
                  </a:schemeClr>
                </a:solidFill>
                <a:latin typeface="Sitka Small" panose="02000505000000020004" pitchFamily="2" charset="0"/>
              </a:rPr>
              <a:t>Competitors </a:t>
            </a:r>
            <a:r>
              <a:rPr lang="en-GB" sz="3600" dirty="0">
                <a:solidFill>
                  <a:schemeClr val="accent3">
                    <a:lumMod val="20000"/>
                    <a:lumOff val="80000"/>
                  </a:schemeClr>
                </a:solidFill>
                <a:latin typeface="Sitka Small" panose="02000505000000020004" pitchFamily="2" charset="0"/>
              </a:rPr>
              <a:t>as  Stakeholders</a:t>
            </a:r>
          </a:p>
        </p:txBody>
      </p:sp>
      <p:sp>
        <p:nvSpPr>
          <p:cNvPr id="5" name="TextBox 4"/>
          <p:cNvSpPr txBox="1"/>
          <p:nvPr/>
        </p:nvSpPr>
        <p:spPr>
          <a:xfrm>
            <a:off x="663379" y="1740625"/>
            <a:ext cx="11090366" cy="2246769"/>
          </a:xfrm>
          <a:prstGeom prst="rect">
            <a:avLst/>
          </a:prstGeom>
          <a:noFill/>
        </p:spPr>
        <p:txBody>
          <a:bodyPr wrap="square" rtlCol="0">
            <a:spAutoFit/>
          </a:bodyPr>
          <a:lstStyle/>
          <a:p>
            <a:r>
              <a:rPr lang="en-GB" sz="2800" dirty="0" smtClean="0"/>
              <a:t>The role of competitors is to make competition between businesses</a:t>
            </a:r>
            <a:r>
              <a:rPr lang="en-GB" sz="2800" dirty="0"/>
              <a:t>.</a:t>
            </a:r>
            <a:r>
              <a:rPr lang="en-GB" sz="2800" dirty="0" smtClean="0"/>
              <a:t> The competition</a:t>
            </a:r>
            <a:r>
              <a:rPr lang="en-GB" sz="2800" dirty="0"/>
              <a:t> </a:t>
            </a:r>
            <a:r>
              <a:rPr lang="en-GB" sz="2800" u="sng" dirty="0"/>
              <a:t>improves the </a:t>
            </a:r>
            <a:r>
              <a:rPr lang="en-GB" sz="2800" u="sng" dirty="0" smtClean="0"/>
              <a:t>behaviour </a:t>
            </a:r>
            <a:r>
              <a:rPr lang="en-GB" sz="2800" u="sng" dirty="0"/>
              <a:t>of managers</a:t>
            </a:r>
            <a:r>
              <a:rPr lang="en-GB" sz="2800" dirty="0"/>
              <a:t>, </a:t>
            </a:r>
            <a:r>
              <a:rPr lang="en-GB" sz="2800" dirty="0" smtClean="0"/>
              <a:t>once they understand </a:t>
            </a:r>
            <a:r>
              <a:rPr lang="en-GB" sz="2800" dirty="0"/>
              <a:t>that in such markets only the fittest can survive. This, in turn, improves quality of products and reduces prices for consumers, and maintains or increases market share, and return on shareholders' investment.</a:t>
            </a:r>
          </a:p>
        </p:txBody>
      </p:sp>
      <p:pic>
        <p:nvPicPr>
          <p:cNvPr id="6" name="Picture 5"/>
          <p:cNvPicPr>
            <a:picLocks noChangeAspect="1"/>
          </p:cNvPicPr>
          <p:nvPr/>
        </p:nvPicPr>
        <p:blipFill>
          <a:blip r:embed="rId2"/>
          <a:stretch>
            <a:fillRect/>
          </a:stretch>
        </p:blipFill>
        <p:spPr>
          <a:xfrm>
            <a:off x="4186880" y="4499924"/>
            <a:ext cx="3514083" cy="2059416"/>
          </a:xfrm>
          <a:prstGeom prst="rect">
            <a:avLst/>
          </a:prstGeom>
        </p:spPr>
      </p:pic>
    </p:spTree>
    <p:extLst>
      <p:ext uri="{BB962C8B-B14F-4D97-AF65-F5344CB8AC3E}">
        <p14:creationId xmlns:p14="http://schemas.microsoft.com/office/powerpoint/2010/main" val="188629804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905794" y="418863"/>
            <a:ext cx="7563394" cy="830997"/>
          </a:xfrm>
          <a:prstGeom prst="rect">
            <a:avLst/>
          </a:prstGeom>
          <a:noFill/>
        </p:spPr>
        <p:txBody>
          <a:bodyPr wrap="square" rtlCol="0">
            <a:spAutoFit/>
          </a:bodyPr>
          <a:lstStyle/>
          <a:p>
            <a:r>
              <a:rPr lang="en-GB" sz="4800" dirty="0" smtClean="0">
                <a:solidFill>
                  <a:schemeClr val="accent3">
                    <a:lumMod val="20000"/>
                    <a:lumOff val="80000"/>
                  </a:schemeClr>
                </a:solidFill>
                <a:latin typeface="Sitka Small" panose="02000505000000020004" pitchFamily="2" charset="0"/>
              </a:rPr>
              <a:t>Conclusion</a:t>
            </a:r>
            <a:endParaRPr lang="en-GB" sz="4800" dirty="0">
              <a:solidFill>
                <a:schemeClr val="accent3">
                  <a:lumMod val="20000"/>
                  <a:lumOff val="80000"/>
                </a:schemeClr>
              </a:solidFill>
              <a:latin typeface="Sitka Small" panose="02000505000000020004" pitchFamily="2" charset="0"/>
            </a:endParaRPr>
          </a:p>
        </p:txBody>
      </p:sp>
      <p:sp>
        <p:nvSpPr>
          <p:cNvPr id="3" name="TextBox 2"/>
          <p:cNvSpPr txBox="1"/>
          <p:nvPr/>
        </p:nvSpPr>
        <p:spPr>
          <a:xfrm>
            <a:off x="11808823" y="6374675"/>
            <a:ext cx="500743" cy="369332"/>
          </a:xfrm>
          <a:prstGeom prst="rect">
            <a:avLst/>
          </a:prstGeom>
          <a:noFill/>
        </p:spPr>
        <p:txBody>
          <a:bodyPr wrap="square" rtlCol="0">
            <a:spAutoFit/>
          </a:bodyPr>
          <a:lstStyle/>
          <a:p>
            <a:r>
              <a:rPr lang="en-GB" dirty="0" smtClean="0"/>
              <a:t>5</a:t>
            </a:r>
            <a:endParaRPr lang="en-GB" dirty="0"/>
          </a:p>
        </p:txBody>
      </p:sp>
      <p:sp>
        <p:nvSpPr>
          <p:cNvPr id="4" name="TextBox 3"/>
          <p:cNvSpPr txBox="1"/>
          <p:nvPr/>
        </p:nvSpPr>
        <p:spPr>
          <a:xfrm>
            <a:off x="888273" y="2325210"/>
            <a:ext cx="10580915" cy="2677656"/>
          </a:xfrm>
          <a:prstGeom prst="rect">
            <a:avLst/>
          </a:prstGeom>
          <a:noFill/>
        </p:spPr>
        <p:txBody>
          <a:bodyPr wrap="square" rtlCol="0">
            <a:spAutoFit/>
          </a:bodyPr>
          <a:lstStyle/>
          <a:p>
            <a:r>
              <a:rPr lang="en-GB" sz="2400" dirty="0" smtClean="0"/>
              <a:t>  </a:t>
            </a:r>
            <a:r>
              <a:rPr lang="en-GB" sz="2800" dirty="0" smtClean="0"/>
              <a:t> Both competitors and suppliers are external stakeholders(they do not belong to a business) and they are important stakeholders in any business,  Although they both perform different roles, in order for the business to survive, both of them need to be put in consideration as they have huge negative affect on businesses if they don’t perform their roles efficiently and correctly.</a:t>
            </a:r>
            <a:endParaRPr lang="en-GB" sz="2800" dirty="0"/>
          </a:p>
        </p:txBody>
      </p:sp>
      <p:sp>
        <p:nvSpPr>
          <p:cNvPr id="5" name="Rectangle 4"/>
          <p:cNvSpPr/>
          <p:nvPr/>
        </p:nvSpPr>
        <p:spPr>
          <a:xfrm>
            <a:off x="548640" y="1881051"/>
            <a:ext cx="10972800" cy="3383675"/>
          </a:xfrm>
          <a:prstGeom prst="rect">
            <a:avLst/>
          </a:prstGeom>
          <a:noFill/>
          <a:ln>
            <a:solidFill>
              <a:schemeClr val="accent3">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26" name="Picture 2" descr="We Bring Over 50 Years Of Experience To Your Business - Illustration Business  Png Transparent PNG - 643x401 - Free Download on Nice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183685" y="854648"/>
            <a:ext cx="1875509" cy="1470562"/>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p:cNvPicPr>
            <a:picLocks noChangeAspect="1"/>
          </p:cNvPicPr>
          <p:nvPr/>
        </p:nvPicPr>
        <p:blipFill>
          <a:blip r:embed="rId3"/>
          <a:stretch>
            <a:fillRect/>
          </a:stretch>
        </p:blipFill>
        <p:spPr>
          <a:xfrm>
            <a:off x="194397" y="4952642"/>
            <a:ext cx="2166252" cy="1404087"/>
          </a:xfrm>
          <a:prstGeom prst="rect">
            <a:avLst/>
          </a:prstGeom>
        </p:spPr>
      </p:pic>
    </p:spTree>
    <p:extLst>
      <p:ext uri="{BB962C8B-B14F-4D97-AF65-F5344CB8AC3E}">
        <p14:creationId xmlns:p14="http://schemas.microsoft.com/office/powerpoint/2010/main" val="323122815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933961" y="766218"/>
            <a:ext cx="7498080" cy="830997"/>
          </a:xfrm>
          <a:prstGeom prst="rect">
            <a:avLst/>
          </a:prstGeom>
          <a:noFill/>
        </p:spPr>
        <p:txBody>
          <a:bodyPr wrap="square" rtlCol="0">
            <a:spAutoFit/>
          </a:bodyPr>
          <a:lstStyle/>
          <a:p>
            <a:r>
              <a:rPr lang="en-GB" sz="4800" dirty="0" smtClean="0">
                <a:solidFill>
                  <a:schemeClr val="accent3">
                    <a:lumMod val="20000"/>
                    <a:lumOff val="80000"/>
                  </a:schemeClr>
                </a:solidFill>
                <a:latin typeface="Sitka Small" panose="02000505000000020004" pitchFamily="2" charset="0"/>
              </a:rPr>
              <a:t>References</a:t>
            </a:r>
            <a:endParaRPr lang="en-GB" sz="4800" dirty="0">
              <a:solidFill>
                <a:schemeClr val="accent3">
                  <a:lumMod val="20000"/>
                  <a:lumOff val="80000"/>
                </a:schemeClr>
              </a:solidFill>
              <a:latin typeface="Sitka Small" panose="02000505000000020004" pitchFamily="2" charset="0"/>
            </a:endParaRPr>
          </a:p>
        </p:txBody>
      </p:sp>
      <p:sp>
        <p:nvSpPr>
          <p:cNvPr id="3" name="Rectangle 2"/>
          <p:cNvSpPr/>
          <p:nvPr/>
        </p:nvSpPr>
        <p:spPr>
          <a:xfrm>
            <a:off x="557213" y="2274838"/>
            <a:ext cx="11144250" cy="3416320"/>
          </a:xfrm>
          <a:prstGeom prst="rect">
            <a:avLst/>
          </a:prstGeom>
        </p:spPr>
        <p:txBody>
          <a:bodyPr wrap="square">
            <a:spAutoFit/>
          </a:bodyPr>
          <a:lstStyle/>
          <a:p>
            <a:r>
              <a:rPr lang="en-GB" sz="2400" dirty="0" smtClean="0"/>
              <a:t>Gottlieb IV, D. M. (</a:t>
            </a:r>
            <a:r>
              <a:rPr lang="en-GB" sz="2400" dirty="0" err="1" smtClean="0"/>
              <a:t>n.d.</a:t>
            </a:r>
            <a:r>
              <a:rPr lang="en-GB" sz="2400" dirty="0" smtClean="0"/>
              <a:t>). </a:t>
            </a:r>
            <a:r>
              <a:rPr lang="en-GB" sz="2400" i="1" dirty="0" smtClean="0"/>
              <a:t>How Competitors are Stakeholders</a:t>
            </a:r>
            <a:r>
              <a:rPr lang="en-GB" sz="2400" dirty="0" smtClean="0"/>
              <a:t>. How competitors are stakeholders? Retrieved December 14, 2021, from https://moviecultists.com/how-competitors-are-stakeholders </a:t>
            </a:r>
          </a:p>
          <a:p>
            <a:endParaRPr lang="en-GB" sz="2400" dirty="0" smtClean="0"/>
          </a:p>
          <a:p>
            <a:endParaRPr lang="en-GB" sz="2400" dirty="0" smtClean="0"/>
          </a:p>
          <a:p>
            <a:endParaRPr lang="en-GB" sz="2400" dirty="0" smtClean="0"/>
          </a:p>
          <a:p>
            <a:r>
              <a:rPr lang="en-GB" sz="2400" dirty="0" smtClean="0"/>
              <a:t>Martin, M. J. (2019, January 11). </a:t>
            </a:r>
            <a:r>
              <a:rPr lang="en-GB" sz="2400" i="1" dirty="0" smtClean="0"/>
              <a:t>Role &amp; activities of stakeholders</a:t>
            </a:r>
            <a:r>
              <a:rPr lang="en-GB" sz="2400" dirty="0" smtClean="0"/>
              <a:t>. Small Business - Chron.com. Retrieved December 14, 2021, from https://smallbusiness.chron.com/role-activities-stakeholders-31182.html </a:t>
            </a:r>
            <a:endParaRPr lang="en-GB" sz="2400" dirty="0">
              <a:effectLst/>
            </a:endParaRPr>
          </a:p>
        </p:txBody>
      </p:sp>
      <p:sp>
        <p:nvSpPr>
          <p:cNvPr id="5" name="TextBox 4"/>
          <p:cNvSpPr txBox="1"/>
          <p:nvPr/>
        </p:nvSpPr>
        <p:spPr>
          <a:xfrm>
            <a:off x="11701463" y="6400800"/>
            <a:ext cx="490537" cy="369332"/>
          </a:xfrm>
          <a:prstGeom prst="rect">
            <a:avLst/>
          </a:prstGeom>
          <a:noFill/>
        </p:spPr>
        <p:txBody>
          <a:bodyPr wrap="square" rtlCol="0">
            <a:spAutoFit/>
          </a:bodyPr>
          <a:lstStyle/>
          <a:p>
            <a:r>
              <a:rPr lang="en-GB" dirty="0" smtClean="0"/>
              <a:t>6</a:t>
            </a:r>
            <a:endParaRPr lang="en-GB" dirty="0"/>
          </a:p>
        </p:txBody>
      </p:sp>
    </p:spTree>
    <p:extLst>
      <p:ext uri="{BB962C8B-B14F-4D97-AF65-F5344CB8AC3E}">
        <p14:creationId xmlns:p14="http://schemas.microsoft.com/office/powerpoint/2010/main" val="458056997"/>
      </p:ext>
    </p:extLst>
  </p:cSld>
  <p:clrMapOvr>
    <a:masterClrMapping/>
  </p:clrMapOvr>
  <p:timing>
    <p:tnLst>
      <p:par>
        <p:cTn id="1" dur="indefinite" restart="never" nodeType="tmRoot"/>
      </p:par>
    </p:tnLst>
  </p:timing>
</p:sld>
</file>

<file path=ppt/theme/theme1.xml><?xml version="1.0" encoding="utf-8"?>
<a:theme xmlns:a="http://schemas.openxmlformats.org/drawingml/2006/main" name="Parcel">
  <a:themeElements>
    <a:clrScheme name="Parcel">
      <a:dk1>
        <a:srgbClr val="000000"/>
      </a:dk1>
      <a:lt1>
        <a:srgbClr val="FFFFFF"/>
      </a:lt1>
      <a:dk2>
        <a:srgbClr val="4A5356"/>
      </a:dk2>
      <a:lt2>
        <a:srgbClr val="E8E3CE"/>
      </a:lt2>
      <a:accent1>
        <a:srgbClr val="F6A21D"/>
      </a:accent1>
      <a:accent2>
        <a:srgbClr val="9BAFB5"/>
      </a:accent2>
      <a:accent3>
        <a:srgbClr val="C96731"/>
      </a:accent3>
      <a:accent4>
        <a:srgbClr val="9CA383"/>
      </a:accent4>
      <a:accent5>
        <a:srgbClr val="87795D"/>
      </a:accent5>
      <a:accent6>
        <a:srgbClr val="A0988C"/>
      </a:accent6>
      <a:hlink>
        <a:srgbClr val="00B0F0"/>
      </a:hlink>
      <a:folHlink>
        <a:srgbClr val="738F97"/>
      </a:folHlink>
    </a:clrScheme>
    <a:fontScheme name="Parcel">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Parcel">
      <a:fillStyleLst>
        <a:solidFill>
          <a:schemeClr val="phClr"/>
        </a:solidFill>
        <a:gradFill rotWithShape="1">
          <a:gsLst>
            <a:gs pos="0">
              <a:schemeClr val="phClr">
                <a:tint val="80000"/>
                <a:satMod val="107000"/>
                <a:lumMod val="103000"/>
              </a:schemeClr>
            </a:gs>
            <a:gs pos="100000">
              <a:schemeClr val="phClr">
                <a:tint val="82000"/>
                <a:satMod val="109000"/>
                <a:lumMod val="103000"/>
              </a:schemeClr>
            </a:gs>
          </a:gsLst>
          <a:lin ang="5400000" scaled="0"/>
        </a:gradFill>
        <a:gradFill rotWithShape="1">
          <a:gsLst>
            <a:gs pos="0">
              <a:schemeClr val="phClr">
                <a:tint val="97000"/>
                <a:satMod val="100000"/>
                <a:lumMod val="102000"/>
              </a:schemeClr>
            </a:gs>
            <a:gs pos="50000">
              <a:schemeClr val="phClr">
                <a:shade val="100000"/>
                <a:satMod val="103000"/>
                <a:lumMod val="100000"/>
              </a:schemeClr>
            </a:gs>
            <a:gs pos="100000">
              <a:schemeClr val="phClr">
                <a:shade val="93000"/>
                <a:satMod val="11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31750" cap="flat" cmpd="sng" algn="ctr">
          <a:solidFill>
            <a:schemeClr val="phClr"/>
          </a:solidFill>
          <a:prstDash val="solid"/>
        </a:ln>
      </a:lnStyleLst>
      <a:effectStyleLst>
        <a:effectStyle>
          <a:effectLst/>
        </a:effectStyle>
        <a:effectStyle>
          <a:effectLst/>
        </a:effectStyle>
        <a:effectStyle>
          <a:effectLst>
            <a:outerShdw blurRad="55880" dist="15240" dir="5400000" algn="ctr" rotWithShape="0">
              <a:srgbClr val="000000">
                <a:alpha val="45000"/>
              </a:srgbClr>
            </a:outerShdw>
          </a:effectLst>
          <a:scene3d>
            <a:camera prst="orthographicFront">
              <a:rot lat="0" lon="0" rev="0"/>
            </a:camera>
            <a:lightRig rig="brightRoom" dir="tl"/>
          </a:scene3d>
          <a:sp3d prstMaterial="dkEdge">
            <a:bevelT w="0" h="0"/>
          </a:sp3d>
        </a:effectStyle>
      </a:effectStyleLst>
      <a:bgFillStyleLst>
        <a:solidFill>
          <a:schemeClr val="phClr"/>
        </a:solidFill>
        <a:solidFill>
          <a:schemeClr val="phClr">
            <a:tint val="95000"/>
            <a:satMod val="170000"/>
          </a:schemeClr>
        </a:solidFill>
        <a:gradFill rotWithShape="1">
          <a:gsLst>
            <a:gs pos="0">
              <a:schemeClr val="phClr">
                <a:tint val="97000"/>
                <a:shade val="100000"/>
                <a:satMod val="185000"/>
                <a:lumMod val="120000"/>
              </a:schemeClr>
            </a:gs>
            <a:gs pos="100000">
              <a:schemeClr val="phClr">
                <a:tint val="96000"/>
                <a:shade val="95000"/>
                <a:satMod val="215000"/>
                <a:lumMod val="80000"/>
              </a:schemeClr>
            </a:gs>
          </a:gsLst>
          <a:path path="circle">
            <a:fillToRect l="50000" t="55000" r="125000" b="100000"/>
          </a:path>
        </a:gradFill>
      </a:bgFillStyleLst>
    </a:fmtScheme>
  </a:themeElements>
  <a:objectDefaults/>
  <a:extraClrSchemeLst/>
  <a:extLst>
    <a:ext uri="{05A4C25C-085E-4340-85A3-A5531E510DB2}">
      <thm15:themeFamily xmlns:thm15="http://schemas.microsoft.com/office/thememl/2012/main" name="Parcel" id="{8BEC4385-4EB9-4D53-BFB5-0EA123736B6D}" vid="{4DB32801-28C0-48B0-8C1D-A9A58613615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TM10001115[[fn=Parcel]]</Template>
  <TotalTime>1258</TotalTime>
  <Words>297</Words>
  <Application>Microsoft Office PowerPoint</Application>
  <PresentationFormat>Widescreen</PresentationFormat>
  <Paragraphs>43</Paragraphs>
  <Slides>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7</vt:i4>
      </vt:variant>
    </vt:vector>
  </HeadingPairs>
  <TitlesOfParts>
    <vt:vector size="12" baseType="lpstr">
      <vt:lpstr>Arial</vt:lpstr>
      <vt:lpstr>Calibri</vt:lpstr>
      <vt:lpstr>Gill Sans MT</vt:lpstr>
      <vt:lpstr>Sitka Small</vt:lpstr>
      <vt:lpstr>Parcel</vt:lpstr>
      <vt:lpstr>The Specific Role of Suppliers and Competitors as Stakeholders</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role of suppliers and competitors as stakeholders</dc:title>
  <dc:creator>Asus</dc:creator>
  <cp:lastModifiedBy>Maher Fattouh</cp:lastModifiedBy>
  <cp:revision>21</cp:revision>
  <dcterms:created xsi:type="dcterms:W3CDTF">2021-12-13T17:00:11Z</dcterms:created>
  <dcterms:modified xsi:type="dcterms:W3CDTF">2021-12-20T07:40:06Z</dcterms:modified>
</cp:coreProperties>
</file>