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1.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65"/>
  </p:notesMasterIdLst>
  <p:sldIdLst>
    <p:sldId id="256" r:id="rId2"/>
    <p:sldId id="339" r:id="rId3"/>
    <p:sldId id="257" r:id="rId4"/>
    <p:sldId id="338" r:id="rId5"/>
    <p:sldId id="259" r:id="rId6"/>
    <p:sldId id="281" r:id="rId7"/>
    <p:sldId id="260" r:id="rId8"/>
    <p:sldId id="360" r:id="rId9"/>
    <p:sldId id="261" r:id="rId10"/>
    <p:sldId id="359" r:id="rId11"/>
    <p:sldId id="282" r:id="rId12"/>
    <p:sldId id="265" r:id="rId13"/>
    <p:sldId id="263" r:id="rId14"/>
    <p:sldId id="285" r:id="rId15"/>
    <p:sldId id="287" r:id="rId16"/>
    <p:sldId id="288" r:id="rId17"/>
    <p:sldId id="290" r:id="rId18"/>
    <p:sldId id="293" r:id="rId19"/>
    <p:sldId id="292" r:id="rId20"/>
    <p:sldId id="350" r:id="rId21"/>
    <p:sldId id="273" r:id="rId22"/>
    <p:sldId id="295" r:id="rId23"/>
    <p:sldId id="297" r:id="rId24"/>
    <p:sldId id="298" r:id="rId25"/>
    <p:sldId id="314" r:id="rId26"/>
    <p:sldId id="300" r:id="rId27"/>
    <p:sldId id="296" r:id="rId28"/>
    <p:sldId id="294" r:id="rId29"/>
    <p:sldId id="283" r:id="rId30"/>
    <p:sldId id="272" r:id="rId31"/>
    <p:sldId id="302" r:id="rId32"/>
    <p:sldId id="274" r:id="rId33"/>
    <p:sldId id="275" r:id="rId34"/>
    <p:sldId id="303" r:id="rId35"/>
    <p:sldId id="276" r:id="rId36"/>
    <p:sldId id="352" r:id="rId37"/>
    <p:sldId id="337" r:id="rId38"/>
    <p:sldId id="277" r:id="rId39"/>
    <p:sldId id="278" r:id="rId40"/>
    <p:sldId id="304" r:id="rId41"/>
    <p:sldId id="333" r:id="rId42"/>
    <p:sldId id="335" r:id="rId43"/>
    <p:sldId id="334" r:id="rId44"/>
    <p:sldId id="336" r:id="rId45"/>
    <p:sldId id="332" r:id="rId46"/>
    <p:sldId id="344" r:id="rId47"/>
    <p:sldId id="315" r:id="rId48"/>
    <p:sldId id="330" r:id="rId49"/>
    <p:sldId id="316" r:id="rId50"/>
    <p:sldId id="317" r:id="rId51"/>
    <p:sldId id="328" r:id="rId52"/>
    <p:sldId id="356" r:id="rId53"/>
    <p:sldId id="318" r:id="rId54"/>
    <p:sldId id="329" r:id="rId55"/>
    <p:sldId id="319" r:id="rId56"/>
    <p:sldId id="326" r:id="rId57"/>
    <p:sldId id="320" r:id="rId58"/>
    <p:sldId id="327" r:id="rId59"/>
    <p:sldId id="357" r:id="rId60"/>
    <p:sldId id="340" r:id="rId61"/>
    <p:sldId id="324" r:id="rId62"/>
    <p:sldId id="358" r:id="rId63"/>
    <p:sldId id="325" r:id="rId6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113A9D2-9D6B-4929-AA2D-F23B5EE8CBE7}" styleName="نمط ذو سمات 2 - تميي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نمط ذو سمات 2 - تميي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نمط ذو سمات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2507" autoAdjust="0"/>
  </p:normalViewPr>
  <p:slideViewPr>
    <p:cSldViewPr>
      <p:cViewPr varScale="1">
        <p:scale>
          <a:sx n="52" d="100"/>
          <a:sy n="52" d="100"/>
        </p:scale>
        <p:origin x="1116"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20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9.9810338533813953E-3"/>
          <c:y val="1.8750000000000024E-2"/>
          <c:w val="0.79015616797900257"/>
          <c:h val="0.93125000000000002"/>
        </c:manualLayout>
      </c:layout>
      <c:barChart>
        <c:barDir val="col"/>
        <c:grouping val="stacked"/>
        <c:varyColors val="0"/>
        <c:ser>
          <c:idx val="0"/>
          <c:order val="0"/>
          <c:tx>
            <c:strRef>
              <c:f>ورقة1!$B$1</c:f>
              <c:strCache>
                <c:ptCount val="1"/>
                <c:pt idx="0">
                  <c:v>سلسلة 1</c:v>
                </c:pt>
              </c:strCache>
            </c:strRef>
          </c:tx>
          <c:invertIfNegative val="0"/>
          <c:cat>
            <c:strRef>
              <c:f>ورقة1!$A$2:$A$3</c:f>
              <c:strCache>
                <c:ptCount val="2"/>
                <c:pt idx="0">
                  <c:v>فئة 1</c:v>
                </c:pt>
                <c:pt idx="1">
                  <c:v>فئة 2</c:v>
                </c:pt>
              </c:strCache>
            </c:strRef>
          </c:cat>
          <c:val>
            <c:numRef>
              <c:f>ورقة1!$B$2:$B$3</c:f>
              <c:numCache>
                <c:formatCode>General</c:formatCode>
                <c:ptCount val="2"/>
                <c:pt idx="0">
                  <c:v>7</c:v>
                </c:pt>
                <c:pt idx="1">
                  <c:v>5</c:v>
                </c:pt>
              </c:numCache>
            </c:numRef>
          </c:val>
        </c:ser>
        <c:ser>
          <c:idx val="1"/>
          <c:order val="1"/>
          <c:tx>
            <c:strRef>
              <c:f>ورقة1!$C$1</c:f>
              <c:strCache>
                <c:ptCount val="1"/>
                <c:pt idx="0">
                  <c:v>سلسلة 2</c:v>
                </c:pt>
              </c:strCache>
            </c:strRef>
          </c:tx>
          <c:invertIfNegative val="0"/>
          <c:cat>
            <c:strRef>
              <c:f>ورقة1!$A$2:$A$3</c:f>
              <c:strCache>
                <c:ptCount val="2"/>
                <c:pt idx="0">
                  <c:v>فئة 1</c:v>
                </c:pt>
                <c:pt idx="1">
                  <c:v>فئة 2</c:v>
                </c:pt>
              </c:strCache>
            </c:strRef>
          </c:cat>
          <c:val>
            <c:numRef>
              <c:f>ورقة1!$C$2:$C$3</c:f>
              <c:numCache>
                <c:formatCode>General</c:formatCode>
                <c:ptCount val="2"/>
                <c:pt idx="0">
                  <c:v>1</c:v>
                </c:pt>
                <c:pt idx="1">
                  <c:v>2</c:v>
                </c:pt>
              </c:numCache>
            </c:numRef>
          </c:val>
        </c:ser>
        <c:ser>
          <c:idx val="2"/>
          <c:order val="2"/>
          <c:tx>
            <c:strRef>
              <c:f>ورقة1!$D$1</c:f>
              <c:strCache>
                <c:ptCount val="1"/>
                <c:pt idx="0">
                  <c:v>سلسلة 3</c:v>
                </c:pt>
              </c:strCache>
            </c:strRef>
          </c:tx>
          <c:invertIfNegative val="0"/>
          <c:cat>
            <c:strRef>
              <c:f>ورقة1!$A$2:$A$3</c:f>
              <c:strCache>
                <c:ptCount val="2"/>
                <c:pt idx="0">
                  <c:v>فئة 1</c:v>
                </c:pt>
                <c:pt idx="1">
                  <c:v>فئة 2</c:v>
                </c:pt>
              </c:strCache>
            </c:strRef>
          </c:cat>
          <c:val>
            <c:numRef>
              <c:f>ورقة1!$D$2:$D$3</c:f>
              <c:numCache>
                <c:formatCode>General</c:formatCode>
                <c:ptCount val="2"/>
                <c:pt idx="0">
                  <c:v>2</c:v>
                </c:pt>
                <c:pt idx="1">
                  <c:v>3</c:v>
                </c:pt>
              </c:numCache>
            </c:numRef>
          </c:val>
        </c:ser>
        <c:dLbls>
          <c:showLegendKey val="0"/>
          <c:showVal val="0"/>
          <c:showCatName val="0"/>
          <c:showSerName val="0"/>
          <c:showPercent val="0"/>
          <c:showBubbleSize val="0"/>
        </c:dLbls>
        <c:gapWidth val="150"/>
        <c:overlap val="100"/>
        <c:axId val="404992560"/>
        <c:axId val="405003440"/>
      </c:barChart>
      <c:catAx>
        <c:axId val="404992560"/>
        <c:scaling>
          <c:orientation val="minMax"/>
        </c:scaling>
        <c:delete val="1"/>
        <c:axPos val="b"/>
        <c:numFmt formatCode="General" sourceLinked="0"/>
        <c:majorTickMark val="out"/>
        <c:minorTickMark val="none"/>
        <c:tickLblPos val="none"/>
        <c:crossAx val="405003440"/>
        <c:crosses val="autoZero"/>
        <c:auto val="1"/>
        <c:lblAlgn val="ctr"/>
        <c:lblOffset val="100"/>
        <c:noMultiLvlLbl val="0"/>
      </c:catAx>
      <c:valAx>
        <c:axId val="405003440"/>
        <c:scaling>
          <c:orientation val="minMax"/>
        </c:scaling>
        <c:delete val="1"/>
        <c:axPos val="l"/>
        <c:numFmt formatCode="General" sourceLinked="1"/>
        <c:majorTickMark val="out"/>
        <c:minorTickMark val="none"/>
        <c:tickLblPos val="none"/>
        <c:crossAx val="404992560"/>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stacked"/>
        <c:varyColors val="0"/>
        <c:ser>
          <c:idx val="0"/>
          <c:order val="0"/>
          <c:tx>
            <c:strRef>
              <c:f>ورقة1!$B$1</c:f>
              <c:strCache>
                <c:ptCount val="1"/>
                <c:pt idx="0">
                  <c:v>سلسلة 1</c:v>
                </c:pt>
              </c:strCache>
            </c:strRef>
          </c:tx>
          <c:invertIfNegative val="0"/>
          <c:cat>
            <c:strRef>
              <c:f>ورقة1!$A$2:$A$3</c:f>
              <c:strCache>
                <c:ptCount val="2"/>
                <c:pt idx="0">
                  <c:v>فئة 1</c:v>
                </c:pt>
                <c:pt idx="1">
                  <c:v>فئة 2</c:v>
                </c:pt>
              </c:strCache>
            </c:strRef>
          </c:cat>
          <c:val>
            <c:numRef>
              <c:f>ورقة1!$B$2:$B$3</c:f>
              <c:numCache>
                <c:formatCode>General</c:formatCode>
                <c:ptCount val="2"/>
                <c:pt idx="0">
                  <c:v>6</c:v>
                </c:pt>
                <c:pt idx="1">
                  <c:v>6</c:v>
                </c:pt>
              </c:numCache>
            </c:numRef>
          </c:val>
        </c:ser>
        <c:ser>
          <c:idx val="1"/>
          <c:order val="1"/>
          <c:tx>
            <c:strRef>
              <c:f>ورقة1!$C$1</c:f>
              <c:strCache>
                <c:ptCount val="1"/>
                <c:pt idx="0">
                  <c:v>سلسلة 2</c:v>
                </c:pt>
              </c:strCache>
            </c:strRef>
          </c:tx>
          <c:invertIfNegative val="0"/>
          <c:cat>
            <c:strRef>
              <c:f>ورقة1!$A$2:$A$3</c:f>
              <c:strCache>
                <c:ptCount val="2"/>
                <c:pt idx="0">
                  <c:v>فئة 1</c:v>
                </c:pt>
                <c:pt idx="1">
                  <c:v>فئة 2</c:v>
                </c:pt>
              </c:strCache>
            </c:strRef>
          </c:cat>
          <c:val>
            <c:numRef>
              <c:f>ورقة1!$C$2:$C$3</c:f>
              <c:numCache>
                <c:formatCode>General</c:formatCode>
                <c:ptCount val="2"/>
                <c:pt idx="0">
                  <c:v>1.7</c:v>
                </c:pt>
                <c:pt idx="1">
                  <c:v>1.5</c:v>
                </c:pt>
              </c:numCache>
            </c:numRef>
          </c:val>
        </c:ser>
        <c:ser>
          <c:idx val="2"/>
          <c:order val="2"/>
          <c:tx>
            <c:strRef>
              <c:f>ورقة1!$D$1</c:f>
              <c:strCache>
                <c:ptCount val="1"/>
                <c:pt idx="0">
                  <c:v>سلسلة 3</c:v>
                </c:pt>
              </c:strCache>
            </c:strRef>
          </c:tx>
          <c:invertIfNegative val="0"/>
          <c:cat>
            <c:strRef>
              <c:f>ورقة1!$A$2:$A$3</c:f>
              <c:strCache>
                <c:ptCount val="2"/>
                <c:pt idx="0">
                  <c:v>فئة 1</c:v>
                </c:pt>
                <c:pt idx="1">
                  <c:v>فئة 2</c:v>
                </c:pt>
              </c:strCache>
            </c:strRef>
          </c:cat>
          <c:val>
            <c:numRef>
              <c:f>ورقة1!$D$2:$D$3</c:f>
              <c:numCache>
                <c:formatCode>General</c:formatCode>
                <c:ptCount val="2"/>
                <c:pt idx="0">
                  <c:v>4</c:v>
                </c:pt>
                <c:pt idx="1">
                  <c:v>4</c:v>
                </c:pt>
              </c:numCache>
            </c:numRef>
          </c:val>
        </c:ser>
        <c:dLbls>
          <c:showLegendKey val="0"/>
          <c:showVal val="0"/>
          <c:showCatName val="0"/>
          <c:showSerName val="0"/>
          <c:showPercent val="0"/>
          <c:showBubbleSize val="0"/>
        </c:dLbls>
        <c:gapWidth val="150"/>
        <c:overlap val="100"/>
        <c:axId val="404989296"/>
        <c:axId val="405001264"/>
      </c:barChart>
      <c:catAx>
        <c:axId val="404989296"/>
        <c:scaling>
          <c:orientation val="minMax"/>
        </c:scaling>
        <c:delete val="1"/>
        <c:axPos val="b"/>
        <c:numFmt formatCode="General" sourceLinked="0"/>
        <c:majorTickMark val="out"/>
        <c:minorTickMark val="none"/>
        <c:tickLblPos val="none"/>
        <c:crossAx val="405001264"/>
        <c:crosses val="autoZero"/>
        <c:auto val="1"/>
        <c:lblAlgn val="ctr"/>
        <c:lblOffset val="100"/>
        <c:noMultiLvlLbl val="0"/>
      </c:catAx>
      <c:valAx>
        <c:axId val="405001264"/>
        <c:scaling>
          <c:orientation val="minMax"/>
        </c:scaling>
        <c:delete val="1"/>
        <c:axPos val="l"/>
        <c:numFmt formatCode="General" sourceLinked="1"/>
        <c:majorTickMark val="out"/>
        <c:minorTickMark val="none"/>
        <c:tickLblPos val="none"/>
        <c:crossAx val="40498929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stacked"/>
        <c:varyColors val="0"/>
        <c:ser>
          <c:idx val="0"/>
          <c:order val="0"/>
          <c:tx>
            <c:strRef>
              <c:f>ورقة1!$B$1</c:f>
              <c:strCache>
                <c:ptCount val="1"/>
                <c:pt idx="0">
                  <c:v>سلسلة 1</c:v>
                </c:pt>
              </c:strCache>
            </c:strRef>
          </c:tx>
          <c:invertIfNegative val="0"/>
          <c:cat>
            <c:strRef>
              <c:f>ورقة1!$A$2:$A$3</c:f>
              <c:strCache>
                <c:ptCount val="2"/>
                <c:pt idx="0">
                  <c:v>فئة 1</c:v>
                </c:pt>
                <c:pt idx="1">
                  <c:v>فئة 2</c:v>
                </c:pt>
              </c:strCache>
            </c:strRef>
          </c:cat>
          <c:val>
            <c:numRef>
              <c:f>ورقة1!$B$2:$B$3</c:f>
              <c:numCache>
                <c:formatCode>General</c:formatCode>
                <c:ptCount val="2"/>
                <c:pt idx="0">
                  <c:v>6</c:v>
                </c:pt>
                <c:pt idx="1">
                  <c:v>6</c:v>
                </c:pt>
              </c:numCache>
            </c:numRef>
          </c:val>
        </c:ser>
        <c:ser>
          <c:idx val="1"/>
          <c:order val="1"/>
          <c:tx>
            <c:strRef>
              <c:f>ورقة1!$C$1</c:f>
              <c:strCache>
                <c:ptCount val="1"/>
                <c:pt idx="0">
                  <c:v>سلسلة 2</c:v>
                </c:pt>
              </c:strCache>
            </c:strRef>
          </c:tx>
          <c:invertIfNegative val="0"/>
          <c:cat>
            <c:strRef>
              <c:f>ورقة1!$A$2:$A$3</c:f>
              <c:strCache>
                <c:ptCount val="2"/>
                <c:pt idx="0">
                  <c:v>فئة 1</c:v>
                </c:pt>
                <c:pt idx="1">
                  <c:v>فئة 2</c:v>
                </c:pt>
              </c:strCache>
            </c:strRef>
          </c:cat>
          <c:val>
            <c:numRef>
              <c:f>ورقة1!$C$2:$C$3</c:f>
              <c:numCache>
                <c:formatCode>General</c:formatCode>
                <c:ptCount val="2"/>
                <c:pt idx="0">
                  <c:v>1.7</c:v>
                </c:pt>
                <c:pt idx="1">
                  <c:v>1.5</c:v>
                </c:pt>
              </c:numCache>
            </c:numRef>
          </c:val>
        </c:ser>
        <c:ser>
          <c:idx val="2"/>
          <c:order val="2"/>
          <c:tx>
            <c:strRef>
              <c:f>ورقة1!$D$1</c:f>
              <c:strCache>
                <c:ptCount val="1"/>
                <c:pt idx="0">
                  <c:v>سلسلة 3</c:v>
                </c:pt>
              </c:strCache>
            </c:strRef>
          </c:tx>
          <c:invertIfNegative val="0"/>
          <c:cat>
            <c:strRef>
              <c:f>ورقة1!$A$2:$A$3</c:f>
              <c:strCache>
                <c:ptCount val="2"/>
                <c:pt idx="0">
                  <c:v>فئة 1</c:v>
                </c:pt>
                <c:pt idx="1">
                  <c:v>فئة 2</c:v>
                </c:pt>
              </c:strCache>
            </c:strRef>
          </c:cat>
          <c:val>
            <c:numRef>
              <c:f>ورقة1!$D$2:$D$3</c:f>
              <c:numCache>
                <c:formatCode>General</c:formatCode>
                <c:ptCount val="2"/>
                <c:pt idx="0">
                  <c:v>4</c:v>
                </c:pt>
                <c:pt idx="1">
                  <c:v>4</c:v>
                </c:pt>
              </c:numCache>
            </c:numRef>
          </c:val>
        </c:ser>
        <c:dLbls>
          <c:showLegendKey val="0"/>
          <c:showVal val="0"/>
          <c:showCatName val="0"/>
          <c:showSerName val="0"/>
          <c:showPercent val="0"/>
          <c:showBubbleSize val="0"/>
        </c:dLbls>
        <c:gapWidth val="150"/>
        <c:overlap val="100"/>
        <c:axId val="404990384"/>
        <c:axId val="404990928"/>
      </c:barChart>
      <c:catAx>
        <c:axId val="404990384"/>
        <c:scaling>
          <c:orientation val="minMax"/>
        </c:scaling>
        <c:delete val="1"/>
        <c:axPos val="b"/>
        <c:numFmt formatCode="General" sourceLinked="0"/>
        <c:majorTickMark val="out"/>
        <c:minorTickMark val="none"/>
        <c:tickLblPos val="none"/>
        <c:crossAx val="404990928"/>
        <c:crosses val="autoZero"/>
        <c:auto val="1"/>
        <c:lblAlgn val="ctr"/>
        <c:lblOffset val="100"/>
        <c:noMultiLvlLbl val="0"/>
      </c:catAx>
      <c:valAx>
        <c:axId val="404990928"/>
        <c:scaling>
          <c:orientation val="minMax"/>
        </c:scaling>
        <c:delete val="1"/>
        <c:axPos val="l"/>
        <c:numFmt formatCode="General" sourceLinked="1"/>
        <c:majorTickMark val="out"/>
        <c:minorTickMark val="none"/>
        <c:tickLblPos val="none"/>
        <c:crossAx val="40499038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0.15356</cdr:x>
      <cdr:y>0.70874</cdr:y>
    </cdr:from>
    <cdr:to>
      <cdr:x>0.25987</cdr:x>
      <cdr:y>0.84163</cdr:y>
    </cdr:to>
    <cdr:sp macro="" textlink="">
      <cdr:nvSpPr>
        <cdr:cNvPr id="2" name="مستطيل 1"/>
        <cdr:cNvSpPr/>
      </cdr:nvSpPr>
      <cdr:spPr>
        <a:xfrm xmlns:a="http://schemas.openxmlformats.org/drawingml/2006/main">
          <a:off x="936104" y="2880320"/>
          <a:ext cx="648066" cy="540065"/>
        </a:xfrm>
        <a:prstGeom xmlns:a="http://schemas.openxmlformats.org/drawingml/2006/main" prst="rect">
          <a:avLst/>
        </a:prstGeom>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sz="2400" b="1" dirty="0" smtClean="0">
              <a:solidFill>
                <a:srgbClr val="FFC000"/>
              </a:solidFill>
            </a:rPr>
            <a:t>Na</a:t>
          </a:r>
          <a:endParaRPr lang="ar-SA" sz="2400" b="1" dirty="0">
            <a:solidFill>
              <a:srgbClr val="FFC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09543F-1169-4A45-872C-2CD722B1D7CE}" type="datetimeFigureOut">
              <a:rPr lang="en-US" smtClean="0"/>
              <a:pPr/>
              <a:t>6/20/2020</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9F8B27-B346-45CB-98C7-8C0693500D32}" type="slidenum">
              <a:rPr lang="en-US" smtClean="0"/>
              <a:pPr/>
              <a:t>‹#›</a:t>
            </a:fld>
            <a:endParaRPr lang="en-US"/>
          </a:p>
        </p:txBody>
      </p:sp>
    </p:spTree>
    <p:extLst>
      <p:ext uri="{BB962C8B-B14F-4D97-AF65-F5344CB8AC3E}">
        <p14:creationId xmlns:p14="http://schemas.microsoft.com/office/powerpoint/2010/main" val="4089643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file:///C:\Users\asus\Desktop\Acid-base%20review%20notes%202012\Acid-Base%20terminology.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cid-base.com/references.php"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acid-base.com/hendersonEqn.php"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Char char="-"/>
              <a:tabLst/>
              <a:defRPr/>
            </a:pPr>
            <a:r>
              <a:rPr lang="en-US" sz="1200" b="1" i="1" dirty="0" smtClean="0">
                <a:solidFill>
                  <a:srgbClr val="C00000"/>
                </a:solidFill>
              </a:rPr>
              <a:t>Acid -</a:t>
            </a:r>
            <a:r>
              <a:rPr lang="en-US" sz="1200" i="1" dirty="0" smtClean="0"/>
              <a:t> substance that generates H</a:t>
            </a:r>
            <a:r>
              <a:rPr lang="en-US" sz="1200" i="1" baseline="30000" dirty="0" smtClean="0"/>
              <a:t>+</a:t>
            </a:r>
            <a:r>
              <a:rPr lang="en-US" sz="1200" i="1" dirty="0" smtClean="0"/>
              <a:t> in solutions (Arrhenius definition), When an acid releases a proton it is converted to conjugate base.</a:t>
            </a:r>
          </a:p>
          <a:p>
            <a:pPr marL="0" marR="0" indent="0" algn="l" defTabSz="914400" rtl="0" eaLnBrk="1" fontAlgn="auto" latinLnBrk="0" hangingPunct="1">
              <a:lnSpc>
                <a:spcPct val="100000"/>
              </a:lnSpc>
              <a:spcBef>
                <a:spcPts val="0"/>
              </a:spcBef>
              <a:spcAft>
                <a:spcPts val="0"/>
              </a:spcAft>
              <a:buClrTx/>
              <a:buSzTx/>
              <a:buFontTx/>
              <a:buChar char="-"/>
              <a:tabLst/>
              <a:defRPr/>
            </a:pPr>
            <a:r>
              <a:rPr lang="en-US" sz="1200" b="1" i="1" dirty="0" smtClean="0">
                <a:solidFill>
                  <a:srgbClr val="C00000"/>
                </a:solidFill>
              </a:rPr>
              <a:t>Base</a:t>
            </a:r>
            <a:r>
              <a:rPr lang="en-US" sz="1200" i="1" dirty="0" smtClean="0">
                <a:solidFill>
                  <a:srgbClr val="C00000"/>
                </a:solidFill>
              </a:rPr>
              <a:t> -</a:t>
            </a:r>
            <a:r>
              <a:rPr lang="en-US" sz="1200" i="1" dirty="0" smtClean="0"/>
              <a:t> substance that generate OH</a:t>
            </a:r>
            <a:r>
              <a:rPr lang="en-US" sz="1200" i="1" baseline="30000" dirty="0" smtClean="0"/>
              <a:t>-</a:t>
            </a:r>
            <a:r>
              <a:rPr lang="en-US" sz="1200" i="1" dirty="0" smtClean="0"/>
              <a:t> in solutions (Arrhenius definition), When a base binds a proton it is converted to conjugate acid.</a:t>
            </a:r>
          </a:p>
          <a:p>
            <a:pPr marL="0" marR="0" indent="0" algn="l" defTabSz="914400" rtl="0" eaLnBrk="1" fontAlgn="auto" latinLnBrk="0" hangingPunct="1">
              <a:lnSpc>
                <a:spcPct val="100000"/>
              </a:lnSpc>
              <a:spcBef>
                <a:spcPts val="0"/>
              </a:spcBef>
              <a:spcAft>
                <a:spcPts val="0"/>
              </a:spcAft>
              <a:buClrTx/>
              <a:buSzTx/>
              <a:buFontTx/>
              <a:buChar char="-"/>
              <a:tabLst/>
              <a:defRPr/>
            </a:pPr>
            <a:endParaRPr lang="en-US" sz="1200" i="1" dirty="0" smtClean="0"/>
          </a:p>
          <a:p>
            <a:pPr>
              <a:buFontTx/>
              <a:buChar char="-"/>
            </a:pPr>
            <a:endParaRPr lang="ar-LY"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a:t>
            </a:fld>
            <a:endParaRPr lang="en-US"/>
          </a:p>
        </p:txBody>
      </p:sp>
    </p:spTree>
    <p:extLst>
      <p:ext uri="{BB962C8B-B14F-4D97-AF65-F5344CB8AC3E}">
        <p14:creationId xmlns:p14="http://schemas.microsoft.com/office/powerpoint/2010/main" val="3727437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rtl="0"/>
            <a:r>
              <a:rPr lang="en-US" sz="1200" i="1" kern="1200" dirty="0" smtClean="0">
                <a:solidFill>
                  <a:schemeClr val="tx1"/>
                </a:solidFill>
                <a:latin typeface="+mn-lt"/>
                <a:ea typeface="+mn-ea"/>
                <a:cs typeface="+mn-cs"/>
              </a:rPr>
              <a:t>In the interests of clear thinking remember that, at body temperature, true </a:t>
            </a:r>
            <a:r>
              <a:rPr lang="en-US" sz="1200" i="1" kern="1200" dirty="0" smtClean="0">
                <a:solidFill>
                  <a:schemeClr val="tx1"/>
                </a:solidFill>
                <a:latin typeface="+mn-lt"/>
                <a:ea typeface="+mn-ea"/>
                <a:cs typeface="+mn-cs"/>
                <a:hlinkClick r:id="rId3"/>
              </a:rPr>
              <a:t>neutral</a:t>
            </a:r>
            <a:r>
              <a:rPr lang="en-US" sz="1200" i="1" kern="1200" dirty="0" smtClean="0">
                <a:solidFill>
                  <a:schemeClr val="tx1"/>
                </a:solidFill>
                <a:latin typeface="+mn-lt"/>
                <a:ea typeface="+mn-ea"/>
                <a:cs typeface="+mn-cs"/>
              </a:rPr>
              <a:t> is pH 6.8. So, nearly all acid-base results deal with a patient whose plasma is actually on the </a:t>
            </a:r>
            <a:r>
              <a:rPr lang="en-US" sz="1200" b="1" i="1" kern="1200" dirty="0" smtClean="0">
                <a:solidFill>
                  <a:schemeClr val="tx1"/>
                </a:solidFill>
                <a:latin typeface="+mn-lt"/>
                <a:ea typeface="+mn-ea"/>
                <a:cs typeface="+mn-cs"/>
              </a:rPr>
              <a:t>alkaline</a:t>
            </a:r>
            <a:r>
              <a:rPr lang="en-US" sz="1200" i="1" kern="1200" dirty="0" smtClean="0">
                <a:solidFill>
                  <a:schemeClr val="tx1"/>
                </a:solidFill>
                <a:latin typeface="+mn-lt"/>
                <a:ea typeface="+mn-ea"/>
                <a:cs typeface="+mn-cs"/>
              </a:rPr>
              <a:t> side of neutral (see </a:t>
            </a:r>
            <a:r>
              <a:rPr lang="en-US" sz="1200" i="1" kern="1200" dirty="0" smtClean="0">
                <a:solidFill>
                  <a:schemeClr val="tx1"/>
                </a:solidFill>
                <a:latin typeface="+mn-lt"/>
                <a:ea typeface="+mn-ea"/>
                <a:cs typeface="+mn-cs"/>
                <a:hlinkClick r:id="rId3"/>
              </a:rPr>
              <a:t>Acidosis and Alkalosis</a:t>
            </a:r>
            <a:r>
              <a:rPr lang="en-US" sz="1200" i="1" kern="1200" dirty="0" smtClean="0">
                <a:solidFill>
                  <a:schemeClr val="tx1"/>
                </a:solidFill>
                <a:latin typeface="+mn-lt"/>
                <a:ea typeface="+mn-ea"/>
                <a:cs typeface="+mn-cs"/>
              </a:rPr>
              <a:t>). Nevertheless, "</a:t>
            </a:r>
            <a:r>
              <a:rPr lang="en-US" sz="1200" i="1" kern="1200" dirty="0" err="1" smtClean="0">
                <a:solidFill>
                  <a:schemeClr val="tx1"/>
                </a:solidFill>
                <a:latin typeface="+mn-lt"/>
                <a:ea typeface="+mn-ea"/>
                <a:cs typeface="+mn-cs"/>
              </a:rPr>
              <a:t>Acidemia"is</a:t>
            </a:r>
            <a:r>
              <a:rPr lang="en-US" sz="1200" i="1" kern="1200" dirty="0" smtClean="0">
                <a:solidFill>
                  <a:schemeClr val="tx1"/>
                </a:solidFill>
                <a:latin typeface="+mn-lt"/>
                <a:ea typeface="+mn-ea"/>
                <a:cs typeface="+mn-cs"/>
              </a:rPr>
              <a:t> a useful shorthand for "...more acid than the normal pH of 7.4". </a:t>
            </a:r>
            <a:endParaRPr lang="en-US" sz="1200" kern="1200" dirty="0">
              <a:solidFill>
                <a:schemeClr val="tx1"/>
              </a:solidFill>
              <a:latin typeface="+mn-lt"/>
              <a:ea typeface="+mn-ea"/>
              <a:cs typeface="+mn-cs"/>
            </a:endParaRPr>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14</a:t>
            </a:fld>
            <a:endParaRPr lang="en-US"/>
          </a:p>
        </p:txBody>
      </p:sp>
    </p:spTree>
    <p:extLst>
      <p:ext uri="{BB962C8B-B14F-4D97-AF65-F5344CB8AC3E}">
        <p14:creationId xmlns:p14="http://schemas.microsoft.com/office/powerpoint/2010/main" val="19118547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rtl="0"/>
            <a:r>
              <a:rPr lang="en-US" sz="1200" i="1" kern="1200" dirty="0" smtClean="0">
                <a:solidFill>
                  <a:schemeClr val="tx1"/>
                </a:solidFill>
                <a:latin typeface="+mn-lt"/>
                <a:ea typeface="+mn-ea"/>
                <a:cs typeface="+mn-cs"/>
              </a:rPr>
              <a:t>The "K" is still "K" and the equation is still recognizable. Why, then, have generations of medical students been taught the Henderson-</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version? Why, in fact, were we taught it at all? Were our teachers so mathematically naive that they failed to recognize that the two equations were mathematically equivalent. If so, did they succumb to the temptation to teach us - and therefore test us - using the more complex version? </a:t>
            </a:r>
            <a:endParaRPr lang="en-US" sz="1200" kern="1200" dirty="0" smtClean="0">
              <a:solidFill>
                <a:schemeClr val="tx1"/>
              </a:solidFill>
              <a:latin typeface="+mn-lt"/>
              <a:ea typeface="+mn-ea"/>
              <a:cs typeface="+mn-cs"/>
            </a:endParaRPr>
          </a:p>
          <a:p>
            <a:pPr rtl="0"/>
            <a:r>
              <a:rPr lang="en-US" sz="1200" i="1" kern="1200" dirty="0" smtClean="0">
                <a:solidFill>
                  <a:schemeClr val="tx1"/>
                </a:solidFill>
                <a:latin typeface="+mn-lt"/>
                <a:ea typeface="+mn-ea"/>
                <a:cs typeface="+mn-cs"/>
              </a:rPr>
              <a:t>Part of the reason lies outside medicine; chemists find knowing the negative logarithm of "K" (</a:t>
            </a:r>
            <a:r>
              <a:rPr lang="en-US" sz="1200" i="1" kern="1200" dirty="0" err="1" smtClean="0">
                <a:solidFill>
                  <a:schemeClr val="tx1"/>
                </a:solidFill>
                <a:latin typeface="+mn-lt"/>
                <a:ea typeface="+mn-ea"/>
                <a:cs typeface="+mn-cs"/>
              </a:rPr>
              <a:t>pK</a:t>
            </a:r>
            <a:r>
              <a:rPr lang="en-US" sz="1200" i="1" kern="1200" dirty="0" smtClean="0">
                <a:solidFill>
                  <a:schemeClr val="tx1"/>
                </a:solidFill>
                <a:latin typeface="+mn-lt"/>
                <a:ea typeface="+mn-ea"/>
                <a:cs typeface="+mn-cs"/>
              </a:rPr>
              <a:t>) is a useful shorthand way of writing a long number. In addition, the same logarithmic version is in widespread use, although it is known by other names in other places. At the Royal Veterinary and Agricultural University of Copenhagen it is known as the "</a:t>
            </a:r>
            <a:r>
              <a:rPr lang="en-US" sz="1200" i="1" kern="1200" dirty="0" err="1" smtClean="0">
                <a:solidFill>
                  <a:schemeClr val="tx1"/>
                </a:solidFill>
                <a:latin typeface="+mn-lt"/>
                <a:ea typeface="+mn-ea"/>
                <a:cs typeface="+mn-cs"/>
              </a:rPr>
              <a:t>Bjerrum</a:t>
            </a:r>
            <a:r>
              <a:rPr lang="en-US" sz="1200" i="1" kern="1200" dirty="0" smtClean="0">
                <a:solidFill>
                  <a:schemeClr val="tx1"/>
                </a:solidFill>
                <a:latin typeface="+mn-lt"/>
                <a:ea typeface="+mn-ea"/>
                <a:cs typeface="+mn-cs"/>
              </a:rPr>
              <a:t> equation" in honor of Professor </a:t>
            </a:r>
            <a:r>
              <a:rPr lang="en-US" sz="1200" i="1" kern="1200" dirty="0" err="1" smtClean="0">
                <a:solidFill>
                  <a:schemeClr val="tx1"/>
                </a:solidFill>
                <a:latin typeface="+mn-lt"/>
                <a:ea typeface="+mn-ea"/>
                <a:cs typeface="+mn-cs"/>
              </a:rPr>
              <a:t>Bjerrum</a:t>
            </a:r>
            <a:r>
              <a:rPr lang="en-US" sz="1200" i="1" kern="1200" dirty="0" smtClean="0">
                <a:solidFill>
                  <a:schemeClr val="tx1"/>
                </a:solidFill>
                <a:latin typeface="+mn-lt"/>
                <a:ea typeface="+mn-ea"/>
                <a:cs typeface="+mn-cs"/>
              </a:rPr>
              <a:t> who worked there; and, in the chemical world it is generally known as the buffer equation. (</a:t>
            </a:r>
            <a:r>
              <a:rPr lang="en-US" sz="1200" i="1" kern="1200" dirty="0" err="1" smtClean="0">
                <a:solidFill>
                  <a:schemeClr val="tx1"/>
                </a:solidFill>
                <a:latin typeface="+mn-lt"/>
                <a:ea typeface="+mn-ea"/>
                <a:cs typeface="+mn-cs"/>
                <a:hlinkClick r:id="rId3"/>
              </a:rPr>
              <a:t>Astrup</a:t>
            </a:r>
            <a:r>
              <a:rPr lang="en-US" sz="1200" i="1" kern="1200" dirty="0" smtClean="0">
                <a:solidFill>
                  <a:schemeClr val="tx1"/>
                </a:solidFill>
                <a:latin typeface="+mn-lt"/>
                <a:ea typeface="+mn-ea"/>
                <a:cs typeface="+mn-cs"/>
                <a:hlinkClick r:id="rId3"/>
              </a:rPr>
              <a:t> and </a:t>
            </a:r>
            <a:r>
              <a:rPr lang="en-US" sz="1200" i="1" kern="1200" dirty="0" err="1" smtClean="0">
                <a:solidFill>
                  <a:schemeClr val="tx1"/>
                </a:solidFill>
                <a:latin typeface="+mn-lt"/>
                <a:ea typeface="+mn-ea"/>
                <a:cs typeface="+mn-cs"/>
                <a:hlinkClick r:id="rId3"/>
              </a:rPr>
              <a:t>Severinghaus</a:t>
            </a:r>
            <a:r>
              <a:rPr lang="en-US" sz="1200" i="1" kern="1200" dirty="0" smtClean="0">
                <a:solidFill>
                  <a:schemeClr val="tx1"/>
                </a:solidFill>
                <a:latin typeface="+mn-lt"/>
                <a:ea typeface="+mn-ea"/>
                <a:cs typeface="+mn-cs"/>
                <a:hlinkClick r:id="rId3"/>
              </a:rPr>
              <a:t>, 1986</a:t>
            </a:r>
            <a:r>
              <a:rPr lang="en-US" sz="1200" i="1" kern="1200" dirty="0" smtClean="0">
                <a:solidFill>
                  <a:schemeClr val="tx1"/>
                </a:solidFill>
                <a:latin typeface="+mn-lt"/>
                <a:ea typeface="+mn-ea"/>
                <a:cs typeface="+mn-cs"/>
              </a:rPr>
              <a:t>), p 194. There is no need in physiology for us to use this equation. It is part of history's legacy. The </a:t>
            </a:r>
            <a:r>
              <a:rPr lang="en-US" sz="1200" i="1" kern="1200" dirty="0" smtClean="0">
                <a:solidFill>
                  <a:schemeClr val="tx1"/>
                </a:solidFill>
                <a:latin typeface="+mn-lt"/>
                <a:ea typeface="+mn-ea"/>
                <a:cs typeface="+mn-cs"/>
                <a:hlinkClick r:id="rId4"/>
              </a:rPr>
              <a:t>Modified Henderson Equation</a:t>
            </a:r>
            <a:r>
              <a:rPr lang="en-US" sz="1200" i="1" kern="1200" dirty="0" smtClean="0">
                <a:solidFill>
                  <a:schemeClr val="tx1"/>
                </a:solidFill>
                <a:latin typeface="+mn-lt"/>
                <a:ea typeface="+mn-ea"/>
                <a:cs typeface="+mn-cs"/>
              </a:rPr>
              <a:t> is recommended </a:t>
            </a:r>
            <a:endParaRPr lang="en-US" sz="1200" kern="1200" dirty="0" smtClean="0">
              <a:solidFill>
                <a:schemeClr val="tx1"/>
              </a:solidFill>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16</a:t>
            </a:fld>
            <a:endParaRPr lang="en-US"/>
          </a:p>
        </p:txBody>
      </p:sp>
    </p:spTree>
    <p:extLst>
      <p:ext uri="{BB962C8B-B14F-4D97-AF65-F5344CB8AC3E}">
        <p14:creationId xmlns:p14="http://schemas.microsoft.com/office/powerpoint/2010/main" val="2995865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The Henderson-</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demonstrates the key players in acid-base regulation and their relationship with each other. Furthermore, it gives an idea about how pH is regulated in the extracellular fluid. </a:t>
            </a:r>
            <a:r>
              <a:rPr lang="en-US" b="1" i="1" dirty="0" smtClean="0"/>
              <a:t>It is advisable to use the inverse of the numerator and the denominator, because in this way, dealing with negatives can be avoided</a:t>
            </a:r>
            <a:endParaRPr lang="en-US" sz="1200" b="1" kern="1200" dirty="0" smtClean="0">
              <a:solidFill>
                <a:schemeClr val="tx1"/>
              </a:solidFill>
              <a:latin typeface="+mn-lt"/>
              <a:ea typeface="+mn-ea"/>
              <a:cs typeface="+mn-cs"/>
            </a:endParaRPr>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17</a:t>
            </a:fld>
            <a:endParaRPr lang="en-US"/>
          </a:p>
        </p:txBody>
      </p:sp>
    </p:spTree>
    <p:extLst>
      <p:ext uri="{BB962C8B-B14F-4D97-AF65-F5344CB8AC3E}">
        <p14:creationId xmlns:p14="http://schemas.microsoft.com/office/powerpoint/2010/main" val="792391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i="1" dirty="0" smtClean="0"/>
              <a:t>The pH of the blood is equal to the </a:t>
            </a:r>
            <a:r>
              <a:rPr lang="en-US" i="1" dirty="0" err="1" smtClean="0"/>
              <a:t>pK</a:t>
            </a:r>
            <a:r>
              <a:rPr lang="en-US" i="1" dirty="0" smtClean="0"/>
              <a:t> of the bicarbonate buffer system plus the logarithm of the following ratio bicarbonate concentration ([HCO</a:t>
            </a:r>
            <a:r>
              <a:rPr lang="en-US" i="1" baseline="-25000" dirty="0" smtClean="0"/>
              <a:t>3</a:t>
            </a:r>
            <a:r>
              <a:rPr lang="en-US" i="1" baseline="30000" dirty="0" smtClean="0"/>
              <a:t>-</a:t>
            </a:r>
            <a:r>
              <a:rPr lang="en-US" i="1" dirty="0" smtClean="0"/>
              <a:t>]) over 0.03 times the arterial partial pressure of carbon dioxide (PaCO</a:t>
            </a:r>
            <a:r>
              <a:rPr lang="en-US" i="1" baseline="-25000" dirty="0" smtClean="0"/>
              <a:t>2</a:t>
            </a:r>
            <a:r>
              <a:rPr lang="en-US" i="1" dirty="0" smtClean="0"/>
              <a:t>). </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18</a:t>
            </a:fld>
            <a:endParaRPr lang="en-US"/>
          </a:p>
        </p:txBody>
      </p:sp>
    </p:spTree>
    <p:extLst>
      <p:ext uri="{BB962C8B-B14F-4D97-AF65-F5344CB8AC3E}">
        <p14:creationId xmlns:p14="http://schemas.microsoft.com/office/powerpoint/2010/main" val="1992821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It is not necessary to memorize the full </a:t>
            </a:r>
            <a:r>
              <a:rPr lang="en-US" sz="1200" i="1" kern="1200" dirty="0" err="1" smtClean="0">
                <a:solidFill>
                  <a:schemeClr val="tx1"/>
                </a:solidFill>
                <a:latin typeface="+mn-lt"/>
                <a:ea typeface="+mn-ea"/>
                <a:cs typeface="+mn-cs"/>
              </a:rPr>
              <a:t>Henderson­Hasselbalch</a:t>
            </a:r>
            <a:r>
              <a:rPr lang="en-US" sz="1200" i="1" kern="1200" dirty="0" smtClean="0">
                <a:solidFill>
                  <a:schemeClr val="tx1"/>
                </a:solidFill>
                <a:latin typeface="+mn-lt"/>
                <a:ea typeface="+mn-ea"/>
                <a:cs typeface="+mn-cs"/>
              </a:rPr>
              <a:t> equation to intelligently manage </a:t>
            </a:r>
            <a:r>
              <a:rPr lang="en-US" sz="1200" i="1" kern="1200" dirty="0" err="1" smtClean="0">
                <a:solidFill>
                  <a:schemeClr val="tx1"/>
                </a:solidFill>
                <a:latin typeface="+mn-lt"/>
                <a:ea typeface="+mn-ea"/>
                <a:cs typeface="+mn-cs"/>
              </a:rPr>
              <a:t>acid­base</a:t>
            </a:r>
            <a:r>
              <a:rPr lang="en-US" sz="1200" i="1" kern="1200" dirty="0" smtClean="0">
                <a:solidFill>
                  <a:schemeClr val="tx1"/>
                </a:solidFill>
                <a:latin typeface="+mn-lt"/>
                <a:ea typeface="+mn-ea"/>
                <a:cs typeface="+mn-cs"/>
              </a:rPr>
              <a:t> disorders. It is important to understand that pH reflects a ratio of HCO</a:t>
            </a:r>
            <a:r>
              <a:rPr lang="en-US" sz="1200" i="1" kern="1200" baseline="-25000" dirty="0" smtClean="0">
                <a:solidFill>
                  <a:schemeClr val="tx1"/>
                </a:solidFill>
                <a:latin typeface="+mn-lt"/>
                <a:ea typeface="+mn-ea"/>
                <a:cs typeface="+mn-cs"/>
              </a:rPr>
              <a:t>3</a:t>
            </a:r>
            <a:r>
              <a:rPr lang="en-US" sz="1200" i="1" kern="1200" baseline="300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to PaCO</a:t>
            </a:r>
            <a:r>
              <a:rPr lang="en-US" sz="1200" i="1" kern="1200" baseline="-25000" dirty="0" smtClean="0">
                <a:solidFill>
                  <a:schemeClr val="tx1"/>
                </a:solidFill>
                <a:latin typeface="+mn-lt"/>
                <a:ea typeface="+mn-ea"/>
                <a:cs typeface="+mn-cs"/>
              </a:rPr>
              <a:t>2</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19</a:t>
            </a:fld>
            <a:endParaRPr lang="en-US"/>
          </a:p>
        </p:txBody>
      </p:sp>
    </p:spTree>
    <p:extLst>
      <p:ext uri="{BB962C8B-B14F-4D97-AF65-F5344CB8AC3E}">
        <p14:creationId xmlns:p14="http://schemas.microsoft.com/office/powerpoint/2010/main" val="371129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According to Henderson - </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the smallest possible changes of pH upon treatment with acid or base will be seen when pH equals </a:t>
            </a:r>
            <a:r>
              <a:rPr lang="en-US" sz="1200" i="1" kern="1200" dirty="0" err="1" smtClean="0">
                <a:solidFill>
                  <a:schemeClr val="tx1"/>
                </a:solidFill>
                <a:latin typeface="+mn-lt"/>
                <a:ea typeface="+mn-ea"/>
                <a:cs typeface="+mn-cs"/>
              </a:rPr>
              <a:t>pK</a:t>
            </a:r>
            <a:r>
              <a:rPr lang="en-US" sz="1200" i="1" kern="1200" baseline="-25000" dirty="0" err="1" smtClean="0">
                <a:solidFill>
                  <a:schemeClr val="tx1"/>
                </a:solidFill>
                <a:latin typeface="+mn-lt"/>
                <a:ea typeface="+mn-ea"/>
                <a:cs typeface="+mn-cs"/>
              </a:rPr>
              <a:t>a</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Buffer systems are abundantly present in the human body either inside cells and in extracellular fluids. Body buffers work as weak acids with </a:t>
            </a:r>
            <a:r>
              <a:rPr lang="en-US" sz="1200" i="1" kern="1200" dirty="0" err="1" smtClean="0">
                <a:solidFill>
                  <a:schemeClr val="tx1"/>
                </a:solidFill>
                <a:latin typeface="+mn-lt"/>
                <a:ea typeface="+mn-ea"/>
                <a:cs typeface="+mn-cs"/>
              </a:rPr>
              <a:t>pKa</a:t>
            </a:r>
            <a:r>
              <a:rPr lang="en-US" sz="1200" i="1" kern="1200" dirty="0" smtClean="0">
                <a:solidFill>
                  <a:schemeClr val="tx1"/>
                </a:solidFill>
                <a:latin typeface="+mn-lt"/>
                <a:ea typeface="+mn-ea"/>
                <a:cs typeface="+mn-cs"/>
              </a:rPr>
              <a:t> in the region of physiological pH, namely 7.4.</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20</a:t>
            </a:fld>
            <a:endParaRPr lang="en-US"/>
          </a:p>
        </p:txBody>
      </p:sp>
    </p:spTree>
    <p:extLst>
      <p:ext uri="{BB962C8B-B14F-4D97-AF65-F5344CB8AC3E}">
        <p14:creationId xmlns:p14="http://schemas.microsoft.com/office/powerpoint/2010/main" val="4165221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According to Henderson - </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the smallest possible changes of pH upon treatment with acid or base will be seen when pH equals </a:t>
            </a:r>
            <a:r>
              <a:rPr lang="en-US" sz="1200" i="1" kern="1200" dirty="0" err="1" smtClean="0">
                <a:solidFill>
                  <a:schemeClr val="tx1"/>
                </a:solidFill>
                <a:latin typeface="+mn-lt"/>
                <a:ea typeface="+mn-ea"/>
                <a:cs typeface="+mn-cs"/>
              </a:rPr>
              <a:t>pK</a:t>
            </a:r>
            <a:r>
              <a:rPr lang="en-US" sz="1200" i="1" kern="1200" baseline="-25000" dirty="0" err="1" smtClean="0">
                <a:solidFill>
                  <a:schemeClr val="tx1"/>
                </a:solidFill>
                <a:latin typeface="+mn-lt"/>
                <a:ea typeface="+mn-ea"/>
                <a:cs typeface="+mn-cs"/>
              </a:rPr>
              <a:t>a</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Buffer systems are abundantly present in the human body either inside cells and in extracellular fluids. Body buffers work as weak acids with </a:t>
            </a:r>
            <a:r>
              <a:rPr lang="en-US" sz="1200" i="1" kern="1200" dirty="0" err="1" smtClean="0">
                <a:solidFill>
                  <a:schemeClr val="tx1"/>
                </a:solidFill>
                <a:latin typeface="+mn-lt"/>
                <a:ea typeface="+mn-ea"/>
                <a:cs typeface="+mn-cs"/>
              </a:rPr>
              <a:t>pKa</a:t>
            </a:r>
            <a:r>
              <a:rPr lang="en-US" sz="1200" i="1" kern="1200" dirty="0" smtClean="0">
                <a:solidFill>
                  <a:schemeClr val="tx1"/>
                </a:solidFill>
                <a:latin typeface="+mn-lt"/>
                <a:ea typeface="+mn-ea"/>
                <a:cs typeface="+mn-cs"/>
              </a:rPr>
              <a:t> in the region of physiological pH, namely 7.4.</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21</a:t>
            </a:fld>
            <a:endParaRPr lang="en-US"/>
          </a:p>
        </p:txBody>
      </p:sp>
    </p:spTree>
    <p:extLst>
      <p:ext uri="{BB962C8B-B14F-4D97-AF65-F5344CB8AC3E}">
        <p14:creationId xmlns:p14="http://schemas.microsoft.com/office/powerpoint/2010/main" val="3798079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lvl="1"/>
            <a:r>
              <a:rPr lang="en-US" i="1" dirty="0" smtClean="0"/>
              <a:t>The capacity of a buffer solution depends on:</a:t>
            </a:r>
            <a:br>
              <a:rPr lang="en-US" i="1" dirty="0" smtClean="0"/>
            </a:br>
            <a:r>
              <a:rPr lang="en-US" i="1" dirty="0" smtClean="0"/>
              <a:t>1- molar concentrations of both buffer components → buffer capacity</a:t>
            </a:r>
          </a:p>
          <a:p>
            <a:pPr lvl="1"/>
            <a:r>
              <a:rPr lang="en-US" i="1" dirty="0" smtClean="0"/>
              <a:t>2- the ratio of the concentration of the conjugate base to the concentration of the weak acid → equal concentrations of both components provide maximum buffering capacity</a:t>
            </a:r>
            <a:br>
              <a:rPr lang="en-US" i="1" dirty="0" smtClean="0"/>
            </a:br>
            <a:endParaRPr lang="en-US" dirty="0" smtClean="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22</a:t>
            </a:fld>
            <a:endParaRPr lang="en-US"/>
          </a:p>
        </p:txBody>
      </p:sp>
    </p:spTree>
    <p:extLst>
      <p:ext uri="{BB962C8B-B14F-4D97-AF65-F5344CB8AC3E}">
        <p14:creationId xmlns:p14="http://schemas.microsoft.com/office/powerpoint/2010/main" val="1095438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The bicarbonate and </a:t>
            </a:r>
            <a:r>
              <a:rPr lang="en-US" sz="1200" i="1" kern="1200" dirty="0" err="1" smtClean="0">
                <a:solidFill>
                  <a:schemeClr val="tx1"/>
                </a:solidFill>
                <a:latin typeface="+mn-lt"/>
                <a:ea typeface="+mn-ea"/>
                <a:cs typeface="+mn-cs"/>
              </a:rPr>
              <a:t>nonbicarbonate</a:t>
            </a:r>
            <a:r>
              <a:rPr lang="en-US" sz="1200" i="1" kern="1200" dirty="0" smtClean="0">
                <a:solidFill>
                  <a:schemeClr val="tx1"/>
                </a:solidFill>
                <a:latin typeface="+mn-lt"/>
                <a:ea typeface="+mn-ea"/>
                <a:cs typeface="+mn-cs"/>
              </a:rPr>
              <a:t> buffer systems are in equilibrium with each other. Measuring the components of either system will give the hydrogen ion concentration ([H</a:t>
            </a:r>
            <a:r>
              <a:rPr lang="en-US" sz="1200" i="1" kern="1200" baseline="300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or the pH of the blood. However, since the </a:t>
            </a:r>
            <a:r>
              <a:rPr lang="en-US" sz="1200" i="1" kern="1200" dirty="0" err="1" smtClean="0">
                <a:solidFill>
                  <a:schemeClr val="tx1"/>
                </a:solidFill>
                <a:latin typeface="+mn-lt"/>
                <a:ea typeface="+mn-ea"/>
                <a:cs typeface="+mn-cs"/>
              </a:rPr>
              <a:t>nonbicarbonate</a:t>
            </a:r>
            <a:r>
              <a:rPr lang="en-US" sz="1200" i="1" kern="1200" dirty="0" smtClean="0">
                <a:solidFill>
                  <a:schemeClr val="tx1"/>
                </a:solidFill>
                <a:latin typeface="+mn-lt"/>
                <a:ea typeface="+mn-ea"/>
                <a:cs typeface="+mn-cs"/>
              </a:rPr>
              <a:t> system is a heterogeneous group of molecules, it is easier to measure the bicarbonate buffer components in order to determine </a:t>
            </a:r>
            <a:r>
              <a:rPr lang="en-US" sz="1200" i="1" kern="1200" dirty="0" err="1" smtClean="0">
                <a:solidFill>
                  <a:schemeClr val="tx1"/>
                </a:solidFill>
                <a:latin typeface="+mn-lt"/>
                <a:ea typeface="+mn-ea"/>
                <a:cs typeface="+mn-cs"/>
              </a:rPr>
              <a:t>pH.</a:t>
            </a:r>
            <a:r>
              <a:rPr lang="en-US" sz="1200" i="1" kern="1200" dirty="0" smtClean="0">
                <a:solidFill>
                  <a:schemeClr val="tx1"/>
                </a:solidFill>
                <a:latin typeface="+mn-lt"/>
                <a:ea typeface="+mn-ea"/>
                <a:cs typeface="+mn-cs"/>
              </a:rPr>
              <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23</a:t>
            </a:fld>
            <a:endParaRPr lang="en-US"/>
          </a:p>
        </p:txBody>
      </p:sp>
    </p:spTree>
    <p:extLst>
      <p:ext uri="{BB962C8B-B14F-4D97-AF65-F5344CB8AC3E}">
        <p14:creationId xmlns:p14="http://schemas.microsoft.com/office/powerpoint/2010/main" val="2856383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 buffer is a substance that resists changes in pH (acid concentration) by undergoing a reversible reaction — in other words, you add a bunch of acid, the buffer undergoes a reaction so that only a small change in pH occurs. Add a bunch of alkali, the buffer changes back to its original state.</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24</a:t>
            </a:fld>
            <a:endParaRPr lang="en-US"/>
          </a:p>
        </p:txBody>
      </p:sp>
    </p:spTree>
    <p:extLst>
      <p:ext uri="{BB962C8B-B14F-4D97-AF65-F5344CB8AC3E}">
        <p14:creationId xmlns:p14="http://schemas.microsoft.com/office/powerpoint/2010/main" val="280697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Acidemia</a:t>
            </a:r>
            <a:r>
              <a:rPr lang="en-US" baseline="0" dirty="0" smtClean="0"/>
              <a:t> and alkalemia from </a:t>
            </a:r>
            <a:r>
              <a:rPr lang="en-US" b="1" baseline="0" dirty="0" smtClean="0"/>
              <a:t>biochemical aspect</a:t>
            </a:r>
            <a:r>
              <a:rPr lang="en-US" baseline="0" dirty="0" smtClean="0"/>
              <a:t>, while acidosis and alkalosis is </a:t>
            </a:r>
            <a:r>
              <a:rPr lang="en-US" b="1" baseline="0" dirty="0" smtClean="0"/>
              <a:t>clinical aspect</a:t>
            </a:r>
            <a:r>
              <a:rPr lang="en-US" baseline="0" dirty="0" smtClean="0"/>
              <a:t> definition</a:t>
            </a: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a:t>
            </a:fld>
            <a:endParaRPr lang="en-US"/>
          </a:p>
        </p:txBody>
      </p:sp>
    </p:spTree>
    <p:extLst>
      <p:ext uri="{BB962C8B-B14F-4D97-AF65-F5344CB8AC3E}">
        <p14:creationId xmlns:p14="http://schemas.microsoft.com/office/powerpoint/2010/main" val="11579823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Intracellular buffers</a:t>
            </a:r>
            <a:r>
              <a:rPr lang="en-US" sz="1200" b="1" i="1" kern="1200" baseline="0" dirty="0" smtClean="0">
                <a:solidFill>
                  <a:schemeClr val="tx1"/>
                </a:solidFill>
                <a:latin typeface="+mn-lt"/>
                <a:ea typeface="+mn-ea"/>
                <a:cs typeface="+mn-cs"/>
              </a:rPr>
              <a:t> include; organic phosphates ( 2,3 DPG, ATP) and </a:t>
            </a:r>
            <a:r>
              <a:rPr lang="en-US" sz="1200" b="1" i="1" kern="1200" baseline="0" smtClean="0">
                <a:solidFill>
                  <a:schemeClr val="tx1"/>
                </a:solidFill>
                <a:latin typeface="+mn-lt"/>
                <a:ea typeface="+mn-ea"/>
                <a:cs typeface="+mn-cs"/>
              </a:rPr>
              <a:t>hemoglobin. </a:t>
            </a:r>
            <a:r>
              <a:rPr lang="en-US" sz="1200" i="1" kern="1200" smtClean="0">
                <a:solidFill>
                  <a:schemeClr val="tx1"/>
                </a:solidFill>
                <a:latin typeface="+mn-lt"/>
                <a:ea typeface="+mn-ea"/>
                <a:cs typeface="+mn-cs"/>
              </a:rPr>
              <a:t>A </a:t>
            </a:r>
            <a:r>
              <a:rPr lang="en-US" sz="1200" i="1" kern="1200" dirty="0" smtClean="0">
                <a:solidFill>
                  <a:schemeClr val="tx1"/>
                </a:solidFill>
                <a:latin typeface="+mn-lt"/>
                <a:ea typeface="+mn-ea"/>
                <a:cs typeface="+mn-cs"/>
              </a:rPr>
              <a:t>buffer is a substance that resists changes in pH (acid concentration) by undergoing a reversible reaction — in other words, you add a bunch of acid, the buffer undergoes a reaction so that only a small change in pH occurs. Add a bunch of alkali, the buffer changes back to its original state.</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25</a:t>
            </a:fld>
            <a:endParaRPr lang="en-US"/>
          </a:p>
        </p:txBody>
      </p:sp>
    </p:spTree>
    <p:extLst>
      <p:ext uri="{BB962C8B-B14F-4D97-AF65-F5344CB8AC3E}">
        <p14:creationId xmlns:p14="http://schemas.microsoft.com/office/powerpoint/2010/main" val="2403853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adding enough acid to lower the serum bicarbonate by half would normally drop the pH from 7.4 to 6.0 — but instead all the extra H2CO3 is removed by conversion to CO2. The drop in pH stimulates extra respirations so CO2 (and subsequently more H2CO3) is removed. The pH therefore falls only to 7.3 or 7.2.</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26</a:t>
            </a:fld>
            <a:endParaRPr lang="en-US"/>
          </a:p>
        </p:txBody>
      </p:sp>
    </p:spTree>
    <p:extLst>
      <p:ext uri="{BB962C8B-B14F-4D97-AF65-F5344CB8AC3E}">
        <p14:creationId xmlns:p14="http://schemas.microsoft.com/office/powerpoint/2010/main" val="1461705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b="1" dirty="0" smtClean="0"/>
              <a:t>One ampoule 50 ml</a:t>
            </a:r>
            <a:r>
              <a:rPr lang="en-US" b="1" baseline="0" dirty="0" smtClean="0"/>
              <a:t> of bicarbonate 8.4% = 50 mEq of bicarbonate</a:t>
            </a:r>
          </a:p>
          <a:p>
            <a:r>
              <a:rPr lang="en-US" b="1" baseline="0" dirty="0" smtClean="0"/>
              <a:t>One tablet of KCL 600 mg= 20 </a:t>
            </a:r>
            <a:r>
              <a:rPr lang="en-US" b="1" baseline="0" dirty="0" err="1" smtClean="0"/>
              <a:t>mEq</a:t>
            </a:r>
            <a:r>
              <a:rPr lang="en-US" b="1" baseline="0" dirty="0" smtClean="0"/>
              <a:t> of KCL</a:t>
            </a:r>
            <a:endParaRPr lang="ar-SA" b="1"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27</a:t>
            </a:fld>
            <a:endParaRPr lang="en-US"/>
          </a:p>
        </p:txBody>
      </p:sp>
    </p:spTree>
    <p:extLst>
      <p:ext uri="{BB962C8B-B14F-4D97-AF65-F5344CB8AC3E}">
        <p14:creationId xmlns:p14="http://schemas.microsoft.com/office/powerpoint/2010/main" val="806568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According to Henderson - </a:t>
            </a:r>
            <a:r>
              <a:rPr lang="en-US" sz="1200" i="1" kern="1200" dirty="0" err="1" smtClean="0">
                <a:solidFill>
                  <a:schemeClr val="tx1"/>
                </a:solidFill>
                <a:latin typeface="+mn-lt"/>
                <a:ea typeface="+mn-ea"/>
                <a:cs typeface="+mn-cs"/>
              </a:rPr>
              <a:t>Hasselbalch</a:t>
            </a:r>
            <a:r>
              <a:rPr lang="en-US" sz="1200" i="1" kern="1200" dirty="0" smtClean="0">
                <a:solidFill>
                  <a:schemeClr val="tx1"/>
                </a:solidFill>
                <a:latin typeface="+mn-lt"/>
                <a:ea typeface="+mn-ea"/>
                <a:cs typeface="+mn-cs"/>
              </a:rPr>
              <a:t> equation the smallest possible changes of pH upon treatment with acid or base will be seen when pH equals </a:t>
            </a:r>
            <a:r>
              <a:rPr lang="en-US" sz="1200" i="1" kern="1200" dirty="0" err="1" smtClean="0">
                <a:solidFill>
                  <a:schemeClr val="tx1"/>
                </a:solidFill>
                <a:latin typeface="+mn-lt"/>
                <a:ea typeface="+mn-ea"/>
                <a:cs typeface="+mn-cs"/>
              </a:rPr>
              <a:t>pK</a:t>
            </a:r>
            <a:r>
              <a:rPr lang="en-US" sz="1200" i="1" kern="1200" baseline="-25000" dirty="0" err="1" smtClean="0">
                <a:solidFill>
                  <a:schemeClr val="tx1"/>
                </a:solidFill>
                <a:latin typeface="+mn-lt"/>
                <a:ea typeface="+mn-ea"/>
                <a:cs typeface="+mn-cs"/>
              </a:rPr>
              <a:t>a</a:t>
            </a:r>
            <a:r>
              <a:rPr lang="en-US" sz="1200" i="1" kern="1200" dirty="0" smtClean="0">
                <a:solidFill>
                  <a:schemeClr val="tx1"/>
                </a:solidFill>
                <a:latin typeface="+mn-lt"/>
                <a:ea typeface="+mn-ea"/>
                <a:cs typeface="+mn-cs"/>
              </a:rPr>
              <a:t>.</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Buffer systems are abundantly present in the human body either inside cells and in extracellular fluids. Body buffers work as weak acids with </a:t>
            </a:r>
            <a:r>
              <a:rPr lang="en-US" sz="1200" i="1" kern="1200" dirty="0" err="1" smtClean="0">
                <a:solidFill>
                  <a:schemeClr val="tx1"/>
                </a:solidFill>
                <a:latin typeface="+mn-lt"/>
                <a:ea typeface="+mn-ea"/>
                <a:cs typeface="+mn-cs"/>
              </a:rPr>
              <a:t>pKa</a:t>
            </a:r>
            <a:r>
              <a:rPr lang="en-US" sz="1200" i="1" kern="1200" dirty="0" smtClean="0">
                <a:solidFill>
                  <a:schemeClr val="tx1"/>
                </a:solidFill>
                <a:latin typeface="+mn-lt"/>
                <a:ea typeface="+mn-ea"/>
                <a:cs typeface="+mn-cs"/>
              </a:rPr>
              <a:t> in the region of physiological pH, namely 7.4.</a:t>
            </a:r>
            <a:br>
              <a:rPr lang="en-US" sz="1200" i="1" kern="1200" dirty="0" smtClean="0">
                <a:solidFill>
                  <a:schemeClr val="tx1"/>
                </a:solidFill>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28</a:t>
            </a:fld>
            <a:endParaRPr lang="en-US"/>
          </a:p>
        </p:txBody>
      </p:sp>
    </p:spTree>
    <p:extLst>
      <p:ext uri="{BB962C8B-B14F-4D97-AF65-F5344CB8AC3E}">
        <p14:creationId xmlns:p14="http://schemas.microsoft.com/office/powerpoint/2010/main" val="2751633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adding enough acid to lower the serum bicarbonate by half would normally drop the pH from 7.4 to 6.0 — but instead all the extra H2CO3 is removed by conversion to CO2. The drop in pH stimulates extra respirations so CO2 (and subsequently more H2CO3) is removed. The pH therefore falls only to 7.3 or 7.2.</a:t>
            </a:r>
            <a:br>
              <a:rPr lang="en-US" sz="1200" i="1" kern="1200" dirty="0" smtClean="0">
                <a:solidFill>
                  <a:schemeClr val="tx1"/>
                </a:solidFill>
                <a:latin typeface="+mn-lt"/>
                <a:ea typeface="+mn-ea"/>
                <a:cs typeface="+mn-cs"/>
              </a:rPr>
            </a:br>
            <a:endParaRPr lang="ar-SA" dirty="0" smtClean="0"/>
          </a:p>
          <a:p>
            <a:endParaRPr lang="en-US"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29</a:t>
            </a:fld>
            <a:endParaRPr lang="en-US"/>
          </a:p>
        </p:txBody>
      </p:sp>
    </p:spTree>
    <p:extLst>
      <p:ext uri="{BB962C8B-B14F-4D97-AF65-F5344CB8AC3E}">
        <p14:creationId xmlns:p14="http://schemas.microsoft.com/office/powerpoint/2010/main" val="13242951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The main way</a:t>
            </a:r>
            <a:r>
              <a:rPr lang="en-US" baseline="0" dirty="0" smtClean="0"/>
              <a:t> the kidneys responds to acidosis ( excess hydrogen ions) is by increasing the production and excretion of NH4.</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33</a:t>
            </a:fld>
            <a:endParaRPr lang="en-US"/>
          </a:p>
        </p:txBody>
      </p:sp>
    </p:spTree>
    <p:extLst>
      <p:ext uri="{BB962C8B-B14F-4D97-AF65-F5344CB8AC3E}">
        <p14:creationId xmlns:p14="http://schemas.microsoft.com/office/powerpoint/2010/main" val="7269316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The main way</a:t>
            </a:r>
            <a:r>
              <a:rPr lang="en-US" baseline="0" dirty="0" smtClean="0"/>
              <a:t> the kidneys responds to acidosis ( excess hydrogen ions) is by increasing the production and excretion of NH4.</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34</a:t>
            </a:fld>
            <a:endParaRPr lang="en-US"/>
          </a:p>
        </p:txBody>
      </p:sp>
    </p:spTree>
    <p:extLst>
      <p:ext uri="{BB962C8B-B14F-4D97-AF65-F5344CB8AC3E}">
        <p14:creationId xmlns:p14="http://schemas.microsoft.com/office/powerpoint/2010/main" val="39342545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“Total CO2" is a value often reported on blood gas slips</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Crude method of detecting abnormal acid base status ( CKD </a:t>
            </a:r>
            <a:r>
              <a:rPr lang="en-US" i="1" dirty="0" err="1" smtClean="0"/>
              <a:t>clinincs</a:t>
            </a:r>
            <a:r>
              <a:rPr lang="en-US" i="1" dirty="0" smtClean="0"/>
              <a:t>). </a:t>
            </a:r>
            <a:br>
              <a:rPr lang="en-US" i="1" dirty="0" smtClean="0"/>
            </a:br>
            <a:r>
              <a:rPr lang="en-US" i="1" dirty="0" smtClean="0"/>
              <a:t> </a:t>
            </a:r>
            <a:br>
              <a:rPr lang="en-US" i="1" dirty="0" smtClean="0"/>
            </a:br>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36</a:t>
            </a:fld>
            <a:endParaRPr lang="en-US"/>
          </a:p>
        </p:txBody>
      </p:sp>
    </p:spTree>
    <p:extLst>
      <p:ext uri="{BB962C8B-B14F-4D97-AF65-F5344CB8AC3E}">
        <p14:creationId xmlns:p14="http://schemas.microsoft.com/office/powerpoint/2010/main" val="3067852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Normally amount of unmeasured anions</a:t>
            </a:r>
            <a:r>
              <a:rPr lang="en-US" baseline="0" dirty="0" smtClean="0"/>
              <a:t> is larger than unmeasured </a:t>
            </a:r>
            <a:r>
              <a:rPr lang="en-US" baseline="0" dirty="0" err="1" smtClean="0"/>
              <a:t>cations</a:t>
            </a:r>
            <a:r>
              <a:rPr lang="en-US" baseline="0" dirty="0" smtClean="0"/>
              <a:t>. </a:t>
            </a:r>
            <a:r>
              <a:rPr lang="en-US" b="1" dirty="0" smtClean="0"/>
              <a:t>Because, negatively charged plasma proteins account for the normal anion gap, the normal values should be adjusted downward for patients with </a:t>
            </a:r>
            <a:r>
              <a:rPr lang="en-US" b="1" dirty="0" err="1" smtClean="0"/>
              <a:t>hypoalbuminemia</a:t>
            </a:r>
            <a:r>
              <a:rPr lang="en-US" b="1" dirty="0" smtClean="0"/>
              <a:t>. </a:t>
            </a:r>
            <a:endParaRPr lang="en-US" dirty="0" smtClean="0"/>
          </a:p>
          <a:p>
            <a:r>
              <a:rPr lang="en-US" b="1" dirty="0" smtClean="0"/>
              <a:t>The approximate correction is a reduction in the normal anion gap of 2.5 </a:t>
            </a:r>
            <a:r>
              <a:rPr lang="en-US" b="1" dirty="0" err="1" smtClean="0"/>
              <a:t>meq</a:t>
            </a:r>
            <a:r>
              <a:rPr lang="en-US" b="1" dirty="0" smtClean="0"/>
              <a:t>/l for every 1g/dl decline in the plasma albumin concentration (normal value = 4 g/dl).</a:t>
            </a:r>
            <a:endParaRPr lang="en-US" dirty="0" smtClean="0"/>
          </a:p>
          <a:p>
            <a:endParaRPr lang="ar-SA" dirty="0" smtClean="0"/>
          </a:p>
          <a:p>
            <a:endParaRPr lang="ar-SA" dirty="0" smtClean="0"/>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39</a:t>
            </a:fld>
            <a:endParaRPr lang="en-US"/>
          </a:p>
        </p:txBody>
      </p:sp>
    </p:spTree>
    <p:extLst>
      <p:ext uri="{BB962C8B-B14F-4D97-AF65-F5344CB8AC3E}">
        <p14:creationId xmlns:p14="http://schemas.microsoft.com/office/powerpoint/2010/main" val="37802320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Normally amount of unmeasured anions</a:t>
            </a:r>
            <a:r>
              <a:rPr lang="en-US" baseline="0" dirty="0" smtClean="0"/>
              <a:t> is larger than unmeasured cations. </a:t>
            </a:r>
            <a:r>
              <a:rPr lang="en-US" b="1" dirty="0" smtClean="0"/>
              <a:t>Because, negatively charged plasma proteins account for the normal anion gap, the normal values should be adjusted downward for patients with </a:t>
            </a:r>
            <a:r>
              <a:rPr lang="en-US" b="1" dirty="0" err="1" smtClean="0"/>
              <a:t>hypoalbuminemia</a:t>
            </a:r>
            <a:r>
              <a:rPr lang="en-US" b="1" dirty="0" smtClean="0"/>
              <a:t>. </a:t>
            </a:r>
            <a:endParaRPr lang="en-US" dirty="0" smtClean="0"/>
          </a:p>
          <a:p>
            <a:r>
              <a:rPr lang="en-US" b="1" dirty="0" smtClean="0"/>
              <a:t>The approximate correction is a reduction in the normal anion gap of 2.5 </a:t>
            </a:r>
            <a:r>
              <a:rPr lang="en-US" b="1" dirty="0" err="1" smtClean="0"/>
              <a:t>meq</a:t>
            </a:r>
            <a:r>
              <a:rPr lang="en-US" b="1" dirty="0" smtClean="0"/>
              <a:t>/l for every 1g/dl decline in the plasma albumin concentration (normal value = 4 g/dl).</a:t>
            </a:r>
            <a:endParaRPr lang="en-US" smtClean="0"/>
          </a:p>
          <a:p>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40</a:t>
            </a:fld>
            <a:endParaRPr lang="en-US"/>
          </a:p>
        </p:txBody>
      </p:sp>
    </p:spTree>
    <p:extLst>
      <p:ext uri="{BB962C8B-B14F-4D97-AF65-F5344CB8AC3E}">
        <p14:creationId xmlns:p14="http://schemas.microsoft.com/office/powerpoint/2010/main" val="550706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Nonvolatile acid originates very largely from the metabolic transformation of proteins contained in food, primarily from the </a:t>
            </a:r>
            <a:r>
              <a:rPr lang="en-US" sz="1200" i="1" kern="1200" dirty="0" err="1" smtClean="0">
                <a:solidFill>
                  <a:schemeClr val="tx1"/>
                </a:solidFill>
                <a:latin typeface="+mn-lt"/>
                <a:ea typeface="+mn-ea"/>
                <a:cs typeface="+mn-cs"/>
              </a:rPr>
              <a:t>aminoacids</a:t>
            </a:r>
            <a:r>
              <a:rPr lang="en-US" sz="1200" i="1" kern="1200" dirty="0" smtClean="0">
                <a:solidFill>
                  <a:schemeClr val="tx1"/>
                </a:solidFill>
                <a:latin typeface="+mn-lt"/>
                <a:ea typeface="+mn-ea"/>
                <a:cs typeface="+mn-cs"/>
              </a:rPr>
              <a:t> </a:t>
            </a:r>
            <a:r>
              <a:rPr lang="en-US" sz="1200" i="1" kern="1200" dirty="0" err="1" smtClean="0">
                <a:solidFill>
                  <a:schemeClr val="tx1"/>
                </a:solidFill>
                <a:latin typeface="+mn-lt"/>
                <a:ea typeface="+mn-ea"/>
                <a:cs typeface="+mn-cs"/>
              </a:rPr>
              <a:t>methionine</a:t>
            </a:r>
            <a:r>
              <a:rPr lang="en-US" sz="1200" i="1" kern="1200" dirty="0" smtClean="0">
                <a:solidFill>
                  <a:schemeClr val="tx1"/>
                </a:solidFill>
                <a:latin typeface="+mn-lt"/>
                <a:ea typeface="+mn-ea"/>
                <a:cs typeface="+mn-cs"/>
              </a:rPr>
              <a:t> and </a:t>
            </a:r>
            <a:r>
              <a:rPr lang="en-US" sz="1200" i="1" kern="1200" dirty="0" err="1" smtClean="0">
                <a:solidFill>
                  <a:schemeClr val="tx1"/>
                </a:solidFill>
                <a:latin typeface="+mn-lt"/>
                <a:ea typeface="+mn-ea"/>
                <a:cs typeface="+mn-cs"/>
              </a:rPr>
              <a:t>cysteine</a:t>
            </a:r>
            <a:r>
              <a:rPr lang="en-US" sz="1200" i="1" kern="1200" dirty="0" smtClean="0">
                <a:solidFill>
                  <a:schemeClr val="tx1"/>
                </a:solidFill>
                <a:latin typeface="+mn-lt"/>
                <a:ea typeface="+mn-ea"/>
                <a:cs typeface="+mn-cs"/>
              </a:rPr>
              <a:t>. More acidic radicals come from the metabolism of carbohydrate and fat as a result of incomplete combustion, from nucleoprotein uric acid and from inorganic phosphorus compounds</a:t>
            </a: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7</a:t>
            </a:fld>
            <a:endParaRPr lang="en-US"/>
          </a:p>
        </p:txBody>
      </p:sp>
    </p:spTree>
    <p:extLst>
      <p:ext uri="{BB962C8B-B14F-4D97-AF65-F5344CB8AC3E}">
        <p14:creationId xmlns:p14="http://schemas.microsoft.com/office/powerpoint/2010/main" val="2753459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Unmeasured anions ; </a:t>
            </a:r>
            <a:r>
              <a:rPr lang="en-US" dirty="0" err="1" smtClean="0"/>
              <a:t>phospahtes</a:t>
            </a:r>
            <a:r>
              <a:rPr lang="en-US" dirty="0" smtClean="0"/>
              <a:t>, </a:t>
            </a:r>
            <a:r>
              <a:rPr lang="en-US" dirty="0" err="1" smtClean="0"/>
              <a:t>sulphates</a:t>
            </a:r>
            <a:r>
              <a:rPr lang="en-US" dirty="0" smtClean="0"/>
              <a:t>, negatively</a:t>
            </a:r>
            <a:r>
              <a:rPr lang="en-US" baseline="0" dirty="0" smtClean="0"/>
              <a:t> charged proteins ( albumin)</a:t>
            </a:r>
          </a:p>
          <a:p>
            <a:r>
              <a:rPr lang="en-US" baseline="0" dirty="0" smtClean="0"/>
              <a:t>Unmeasured </a:t>
            </a:r>
            <a:r>
              <a:rPr lang="en-US" baseline="0" dirty="0" err="1" smtClean="0"/>
              <a:t>cations</a:t>
            </a:r>
            <a:r>
              <a:rPr lang="en-US" baseline="0" dirty="0" smtClean="0"/>
              <a:t>; calcium, magnesium, positively charged proteins  ( </a:t>
            </a:r>
            <a:r>
              <a:rPr lang="en-US" baseline="0" dirty="0" err="1" smtClean="0"/>
              <a:t>immunoglobulins</a:t>
            </a:r>
            <a:r>
              <a:rPr lang="en-US" baseline="0" dirty="0" smtClean="0"/>
              <a:t>)</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41</a:t>
            </a:fld>
            <a:endParaRPr lang="en-US"/>
          </a:p>
        </p:txBody>
      </p:sp>
    </p:spTree>
    <p:extLst>
      <p:ext uri="{BB962C8B-B14F-4D97-AF65-F5344CB8AC3E}">
        <p14:creationId xmlns:p14="http://schemas.microsoft.com/office/powerpoint/2010/main" val="31808806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dirty="0" smtClean="0"/>
              <a:t>In this setting, there is a </a:t>
            </a:r>
            <a:r>
              <a:rPr lang="en-US" dirty="0" err="1" smtClean="0"/>
              <a:t>meq</a:t>
            </a:r>
            <a:r>
              <a:rPr lang="en-US" dirty="0" smtClean="0"/>
              <a:t>. for </a:t>
            </a:r>
            <a:r>
              <a:rPr lang="en-US" dirty="0" err="1" smtClean="0"/>
              <a:t>meq</a:t>
            </a:r>
            <a:r>
              <a:rPr lang="en-US" dirty="0" smtClean="0"/>
              <a:t>. replacement of extracellular HCO3- by </a:t>
            </a:r>
            <a:r>
              <a:rPr lang="en-US" dirty="0" err="1" smtClean="0"/>
              <a:t>Cl</a:t>
            </a:r>
            <a:r>
              <a:rPr lang="en-US" dirty="0" smtClean="0"/>
              <a:t>- ; thus, there is no change in the anion gap, since the sum of </a:t>
            </a:r>
            <a:r>
              <a:rPr lang="en-US" dirty="0" err="1" smtClean="0"/>
              <a:t>Cl</a:t>
            </a:r>
            <a:r>
              <a:rPr lang="en-US" dirty="0" smtClean="0"/>
              <a:t>-] + [HCO3-] remains constant. This disorder is called a </a:t>
            </a:r>
            <a:r>
              <a:rPr lang="en-US" dirty="0" err="1" smtClean="0"/>
              <a:t>hyperchloremic</a:t>
            </a:r>
            <a:r>
              <a:rPr lang="en-US" dirty="0" smtClean="0"/>
              <a:t> acidosis, because of the associated increase in the </a:t>
            </a:r>
            <a:r>
              <a:rPr lang="en-US" dirty="0" err="1" smtClean="0"/>
              <a:t>Cl</a:t>
            </a:r>
            <a:r>
              <a:rPr lang="en-US" dirty="0" smtClean="0"/>
              <a:t>- concentration. GI or renal loss of HCO3- produces the same effect as adding </a:t>
            </a:r>
            <a:r>
              <a:rPr lang="en-US" dirty="0" err="1" smtClean="0"/>
              <a:t>HCl</a:t>
            </a:r>
            <a:r>
              <a:rPr lang="en-US" dirty="0" smtClean="0"/>
              <a:t> as the kidney in its effort to preserve the ECV will retain </a:t>
            </a:r>
            <a:r>
              <a:rPr lang="en-US" dirty="0" err="1" smtClean="0"/>
              <a:t>NaCl</a:t>
            </a:r>
            <a:r>
              <a:rPr lang="en-US" dirty="0" smtClean="0"/>
              <a:t> leading to a net exchange of lost HCO3- for </a:t>
            </a:r>
            <a:r>
              <a:rPr lang="en-US" dirty="0" err="1" smtClean="0"/>
              <a:t>Cl</a:t>
            </a:r>
            <a:r>
              <a:rPr lang="en-US" dirty="0" smtClean="0"/>
              <a:t>-.</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42</a:t>
            </a:fld>
            <a:endParaRPr lang="en-US"/>
          </a:p>
        </p:txBody>
      </p:sp>
    </p:spTree>
    <p:extLst>
      <p:ext uri="{BB962C8B-B14F-4D97-AF65-F5344CB8AC3E}">
        <p14:creationId xmlns:p14="http://schemas.microsoft.com/office/powerpoint/2010/main" val="9476742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GB" dirty="0" smtClean="0"/>
              <a:t>Lactic acidosis two</a:t>
            </a:r>
            <a:r>
              <a:rPr lang="en-GB" baseline="0" dirty="0" smtClean="0"/>
              <a:t> types; type A hypoxia-related , type B due to increased production or reduced metabolism of lactic acid ( metformin ).</a:t>
            </a:r>
          </a:p>
          <a:p>
            <a:r>
              <a:rPr lang="en-GB" baseline="0" dirty="0" smtClean="0"/>
              <a:t>Type B has better prognosis than type A</a:t>
            </a:r>
          </a:p>
          <a:p>
            <a:r>
              <a:rPr lang="en-GB" b="1" baseline="0" dirty="0" smtClean="0"/>
              <a:t>Bicarbonate administration is not recommended in lactic acidosis, particularly in type A, unless there is associated </a:t>
            </a:r>
            <a:r>
              <a:rPr lang="en-GB" b="1" baseline="0" dirty="0" err="1" smtClean="0"/>
              <a:t>hyperkalemia</a:t>
            </a:r>
            <a:r>
              <a:rPr lang="en-GB" b="1" baseline="0" dirty="0" smtClean="0"/>
              <a:t>. Since </a:t>
            </a:r>
            <a:r>
              <a:rPr lang="en-GB" b="1" baseline="0" dirty="0" err="1" smtClean="0"/>
              <a:t>acidemia</a:t>
            </a:r>
            <a:r>
              <a:rPr lang="en-GB" b="1" baseline="0" dirty="0" smtClean="0"/>
              <a:t> reduces lactic acidosis, while </a:t>
            </a:r>
            <a:r>
              <a:rPr lang="en-GB" b="1" baseline="0" dirty="0" err="1" smtClean="0"/>
              <a:t>alkalemia</a:t>
            </a:r>
            <a:r>
              <a:rPr lang="en-GB" b="1" baseline="0" dirty="0" smtClean="0"/>
              <a:t> enhances lactic acid production. Bicarbonate therapy will reduce ionised calcium and this has negative inotropic effect on the heart. Also risk of intracellular acidosis is increased in hypoxic lactic acidosis state. Some trials use thiamine </a:t>
            </a:r>
            <a:r>
              <a:rPr lang="en-GB" b="1" baseline="0" dirty="0" err="1" smtClean="0"/>
              <a:t>i.v</a:t>
            </a:r>
            <a:r>
              <a:rPr lang="en-GB" b="1" baseline="0" dirty="0" smtClean="0"/>
              <a:t> for treating type B lactic acidosis.</a:t>
            </a:r>
          </a:p>
        </p:txBody>
      </p:sp>
      <p:sp>
        <p:nvSpPr>
          <p:cNvPr id="4" name="عنصر نائب لرقم الشريحة 3"/>
          <p:cNvSpPr>
            <a:spLocks noGrp="1"/>
          </p:cNvSpPr>
          <p:nvPr>
            <p:ph type="sldNum" sz="quarter" idx="10"/>
          </p:nvPr>
        </p:nvSpPr>
        <p:spPr/>
        <p:txBody>
          <a:bodyPr/>
          <a:lstStyle/>
          <a:p>
            <a:fld id="{BAE25D35-7603-4B62-AFCD-6C20762D4EE9}" type="slidenum">
              <a:rPr lang="en-GB" smtClean="0"/>
              <a:t>52</a:t>
            </a:fld>
            <a:endParaRPr lang="en-GB"/>
          </a:p>
        </p:txBody>
      </p:sp>
    </p:spTree>
    <p:extLst>
      <p:ext uri="{BB962C8B-B14F-4D97-AF65-F5344CB8AC3E}">
        <p14:creationId xmlns:p14="http://schemas.microsoft.com/office/powerpoint/2010/main" val="8171049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GB" b="1" dirty="0" smtClean="0"/>
              <a:t>Prediction of compensation is more accurate in metabolic</a:t>
            </a:r>
            <a:r>
              <a:rPr lang="en-GB" b="1" baseline="0" dirty="0" smtClean="0"/>
              <a:t> </a:t>
            </a:r>
            <a:r>
              <a:rPr lang="en-GB" b="1" baseline="0" dirty="0" err="1" smtClean="0"/>
              <a:t>distrubances</a:t>
            </a:r>
            <a:r>
              <a:rPr lang="en-GB" b="1" baseline="0" dirty="0" smtClean="0"/>
              <a:t> than in respiratory disturbances; owing to slower renal </a:t>
            </a:r>
            <a:r>
              <a:rPr lang="en-GB" b="1" baseline="0" dirty="0" err="1" smtClean="0"/>
              <a:t>compenations</a:t>
            </a:r>
            <a:r>
              <a:rPr lang="en-GB" b="1" baseline="0" dirty="0" smtClean="0"/>
              <a:t> ( may take 4-5 days to be complete ) in respiratory ABB disorders.</a:t>
            </a:r>
            <a:endParaRPr lang="en-GB" b="1"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59</a:t>
            </a:fld>
            <a:endParaRPr lang="en-US"/>
          </a:p>
        </p:txBody>
      </p:sp>
    </p:spTree>
    <p:extLst>
      <p:ext uri="{BB962C8B-B14F-4D97-AF65-F5344CB8AC3E}">
        <p14:creationId xmlns:p14="http://schemas.microsoft.com/office/powerpoint/2010/main" val="20279808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Simple metabolic</a:t>
            </a:r>
            <a:r>
              <a:rPr lang="en-US" b="1" baseline="0" dirty="0" smtClean="0"/>
              <a:t> acidosis, partially compensated</a:t>
            </a:r>
            <a:endParaRPr lang="en-US" b="1"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61</a:t>
            </a:fld>
            <a:endParaRPr lang="en-US"/>
          </a:p>
        </p:txBody>
      </p:sp>
    </p:spTree>
    <p:extLst>
      <p:ext uri="{BB962C8B-B14F-4D97-AF65-F5344CB8AC3E}">
        <p14:creationId xmlns:p14="http://schemas.microsoft.com/office/powerpoint/2010/main" val="19245597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GB" dirty="0" smtClean="0"/>
              <a:t>Patient has simple NAGMA</a:t>
            </a:r>
          </a:p>
          <a:p>
            <a:r>
              <a:rPr lang="en-GB" dirty="0" err="1" smtClean="0"/>
              <a:t>d.d</a:t>
            </a:r>
            <a:r>
              <a:rPr lang="en-GB" dirty="0" smtClean="0"/>
              <a:t>; RTA, chronic </a:t>
            </a:r>
            <a:r>
              <a:rPr lang="en-GB" dirty="0" err="1" smtClean="0"/>
              <a:t>diarrhea</a:t>
            </a:r>
            <a:r>
              <a:rPr lang="en-GB" dirty="0" smtClean="0"/>
              <a:t>, early CKD</a:t>
            </a:r>
          </a:p>
          <a:p>
            <a:endParaRPr lang="en-GB" dirty="0"/>
          </a:p>
        </p:txBody>
      </p:sp>
      <p:sp>
        <p:nvSpPr>
          <p:cNvPr id="4" name="عنصر نائب لرقم الشريحة 3"/>
          <p:cNvSpPr>
            <a:spLocks noGrp="1"/>
          </p:cNvSpPr>
          <p:nvPr>
            <p:ph type="sldNum" sz="quarter" idx="10"/>
          </p:nvPr>
        </p:nvSpPr>
        <p:spPr/>
        <p:txBody>
          <a:bodyPr/>
          <a:lstStyle/>
          <a:p>
            <a:fld id="{BAE25D35-7603-4B62-AFCD-6C20762D4EE9}" type="slidenum">
              <a:rPr lang="en-GB" smtClean="0"/>
              <a:t>62</a:t>
            </a:fld>
            <a:endParaRPr lang="en-GB"/>
          </a:p>
        </p:txBody>
      </p:sp>
    </p:spTree>
    <p:extLst>
      <p:ext uri="{BB962C8B-B14F-4D97-AF65-F5344CB8AC3E}">
        <p14:creationId xmlns:p14="http://schemas.microsoft.com/office/powerpoint/2010/main" val="37485490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Mixed</a:t>
            </a:r>
            <a:r>
              <a:rPr lang="en-US" baseline="0" dirty="0" smtClean="0"/>
              <a:t> respiratory alkalosis with metabolic acidosis</a:t>
            </a:r>
            <a:endParaRPr lang="en-US"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63</a:t>
            </a:fld>
            <a:endParaRPr lang="en-US"/>
          </a:p>
        </p:txBody>
      </p:sp>
    </p:spTree>
    <p:extLst>
      <p:ext uri="{BB962C8B-B14F-4D97-AF65-F5344CB8AC3E}">
        <p14:creationId xmlns:p14="http://schemas.microsoft.com/office/powerpoint/2010/main" val="2552856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Nonvolatile acid originates very largely from the metabolic transformation of proteins contained in food, primarily from the </a:t>
            </a:r>
            <a:r>
              <a:rPr lang="en-US" sz="1200" i="1" kern="1200" dirty="0" err="1" smtClean="0">
                <a:solidFill>
                  <a:schemeClr val="tx1"/>
                </a:solidFill>
                <a:latin typeface="+mn-lt"/>
                <a:ea typeface="+mn-ea"/>
                <a:cs typeface="+mn-cs"/>
              </a:rPr>
              <a:t>aminoacids</a:t>
            </a:r>
            <a:r>
              <a:rPr lang="en-US" sz="1200" i="1" kern="1200" dirty="0" smtClean="0">
                <a:solidFill>
                  <a:schemeClr val="tx1"/>
                </a:solidFill>
                <a:latin typeface="+mn-lt"/>
                <a:ea typeface="+mn-ea"/>
                <a:cs typeface="+mn-cs"/>
              </a:rPr>
              <a:t> </a:t>
            </a:r>
            <a:r>
              <a:rPr lang="en-US" sz="1200" i="1" kern="1200" dirty="0" err="1" smtClean="0">
                <a:solidFill>
                  <a:schemeClr val="tx1"/>
                </a:solidFill>
                <a:latin typeface="+mn-lt"/>
                <a:ea typeface="+mn-ea"/>
                <a:cs typeface="+mn-cs"/>
              </a:rPr>
              <a:t>methionine</a:t>
            </a:r>
            <a:r>
              <a:rPr lang="en-US" sz="1200" i="1" kern="1200" dirty="0" smtClean="0">
                <a:solidFill>
                  <a:schemeClr val="tx1"/>
                </a:solidFill>
                <a:latin typeface="+mn-lt"/>
                <a:ea typeface="+mn-ea"/>
                <a:cs typeface="+mn-cs"/>
              </a:rPr>
              <a:t> and </a:t>
            </a:r>
            <a:r>
              <a:rPr lang="en-US" sz="1200" i="1" kern="1200" dirty="0" err="1" smtClean="0">
                <a:solidFill>
                  <a:schemeClr val="tx1"/>
                </a:solidFill>
                <a:latin typeface="+mn-lt"/>
                <a:ea typeface="+mn-ea"/>
                <a:cs typeface="+mn-cs"/>
              </a:rPr>
              <a:t>cysteine</a:t>
            </a:r>
            <a:r>
              <a:rPr lang="en-US" sz="1200" i="1" kern="1200" dirty="0" smtClean="0">
                <a:solidFill>
                  <a:schemeClr val="tx1"/>
                </a:solidFill>
                <a:latin typeface="+mn-lt"/>
                <a:ea typeface="+mn-ea"/>
                <a:cs typeface="+mn-cs"/>
              </a:rPr>
              <a:t>. More acidic radicals come from the metabolism of carbohydrate and fat as a result of incomplete combustion, from nucleoprotein uric acid and from inorganic phosphorus compounds</a:t>
            </a: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8</a:t>
            </a:fld>
            <a:endParaRPr lang="en-US"/>
          </a:p>
        </p:txBody>
      </p:sp>
    </p:spTree>
    <p:extLst>
      <p:ext uri="{BB962C8B-B14F-4D97-AF65-F5344CB8AC3E}">
        <p14:creationId xmlns:p14="http://schemas.microsoft.com/office/powerpoint/2010/main" val="597593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There is not enough available oxygen in every moment to bind unused hydrogen ions in body fluids but there are several mechanisms that regulate hydrogen ions concentration.</a:t>
            </a:r>
            <a:br>
              <a:rPr lang="en-US" sz="1200" i="1" kern="1200" dirty="0" smtClean="0">
                <a:solidFill>
                  <a:schemeClr val="tx1"/>
                </a:solidFill>
                <a:latin typeface="+mn-lt"/>
                <a:ea typeface="+mn-ea"/>
                <a:cs typeface="+mn-cs"/>
              </a:rPr>
            </a:b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9</a:t>
            </a:fld>
            <a:endParaRPr lang="en-US"/>
          </a:p>
        </p:txBody>
      </p:sp>
    </p:spTree>
    <p:extLst>
      <p:ext uri="{BB962C8B-B14F-4D97-AF65-F5344CB8AC3E}">
        <p14:creationId xmlns:p14="http://schemas.microsoft.com/office/powerpoint/2010/main" val="3280906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There is not enough available oxygen in every moment to bind unused hydrogen ions in body fluids but there are several mechanisms that regulate hydrogen ions concentration.</a:t>
            </a:r>
            <a:br>
              <a:rPr lang="en-US" sz="1200" i="1" kern="1200" dirty="0" smtClean="0">
                <a:solidFill>
                  <a:schemeClr val="tx1"/>
                </a:solidFill>
                <a:latin typeface="+mn-lt"/>
                <a:ea typeface="+mn-ea"/>
                <a:cs typeface="+mn-cs"/>
              </a:rPr>
            </a:br>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10</a:t>
            </a:fld>
            <a:endParaRPr lang="en-US"/>
          </a:p>
        </p:txBody>
      </p:sp>
    </p:spTree>
    <p:extLst>
      <p:ext uri="{BB962C8B-B14F-4D97-AF65-F5344CB8AC3E}">
        <p14:creationId xmlns:p14="http://schemas.microsoft.com/office/powerpoint/2010/main" val="3166799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i="1" kern="1200" dirty="0" smtClean="0">
                <a:solidFill>
                  <a:schemeClr val="tx1"/>
                </a:solidFill>
                <a:latin typeface="+mn-lt"/>
                <a:ea typeface="+mn-ea"/>
                <a:cs typeface="+mn-cs"/>
              </a:rPr>
              <a:t>Acids are substances that can provide a hydrogen ion. Strong acids hold their H+ ion weakly, so it’s free to dissociate and act on other substances. Weak acids hold the hydrogen more tightly, so it doesn’t contribute as greatly to free hydrogen ion concentration — and thus the solution has a higher (less acidic) </a:t>
            </a:r>
            <a:r>
              <a:rPr lang="en-US" sz="1200" i="1" kern="1200" dirty="0" err="1" smtClean="0">
                <a:solidFill>
                  <a:schemeClr val="tx1"/>
                </a:solidFill>
                <a:latin typeface="+mn-lt"/>
                <a:ea typeface="+mn-ea"/>
                <a:cs typeface="+mn-cs"/>
              </a:rPr>
              <a:t>pH.</a:t>
            </a:r>
            <a:endParaRPr lang="ar-SA"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11</a:t>
            </a:fld>
            <a:endParaRPr lang="en-US"/>
          </a:p>
        </p:txBody>
      </p:sp>
    </p:spTree>
    <p:extLst>
      <p:ext uri="{BB962C8B-B14F-4D97-AF65-F5344CB8AC3E}">
        <p14:creationId xmlns:p14="http://schemas.microsoft.com/office/powerpoint/2010/main" val="743700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One ampoule 50 ml</a:t>
            </a:r>
            <a:r>
              <a:rPr lang="en-US" b="1" baseline="0" dirty="0" smtClean="0"/>
              <a:t> of bicarbonate 8.4% = 50 mEq of bicarbonate with osmolality of 800 </a:t>
            </a:r>
            <a:r>
              <a:rPr lang="en-US" b="1" baseline="0" dirty="0" err="1" smtClean="0"/>
              <a:t>mOsm</a:t>
            </a:r>
            <a:r>
              <a:rPr lang="en-US" b="1" baseline="0" dirty="0" smtClean="0"/>
              <a:t>/L</a:t>
            </a:r>
          </a:p>
          <a:p>
            <a:r>
              <a:rPr lang="en-US" b="1" baseline="0" dirty="0" smtClean="0"/>
              <a:t>One tablet of KCL 600 mg= 20 mEq of KCL</a:t>
            </a:r>
            <a:endParaRPr lang="ar-SA" b="1" dirty="0" smtClean="0"/>
          </a:p>
          <a:p>
            <a:endParaRPr lang="en-US" dirty="0"/>
          </a:p>
        </p:txBody>
      </p:sp>
      <p:sp>
        <p:nvSpPr>
          <p:cNvPr id="4" name="Slide Number Placeholder 3"/>
          <p:cNvSpPr>
            <a:spLocks noGrp="1"/>
          </p:cNvSpPr>
          <p:nvPr>
            <p:ph type="sldNum" sz="quarter" idx="10"/>
          </p:nvPr>
        </p:nvSpPr>
        <p:spPr/>
        <p:txBody>
          <a:bodyPr/>
          <a:lstStyle/>
          <a:p>
            <a:fld id="{8A9F8B27-B346-45CB-98C7-8C0693500D32}" type="slidenum">
              <a:rPr lang="en-US" smtClean="0"/>
              <a:pPr/>
              <a:t>12</a:t>
            </a:fld>
            <a:endParaRPr lang="en-US"/>
          </a:p>
        </p:txBody>
      </p:sp>
    </p:spTree>
    <p:extLst>
      <p:ext uri="{BB962C8B-B14F-4D97-AF65-F5344CB8AC3E}">
        <p14:creationId xmlns:p14="http://schemas.microsoft.com/office/powerpoint/2010/main" val="3954975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latin typeface="+mn-lt"/>
                <a:ea typeface="+mn-ea"/>
                <a:cs typeface="+mn-cs"/>
              </a:rPr>
              <a:t>To understand logarithm, think of "power." Thus 10</a:t>
            </a:r>
            <a:r>
              <a:rPr lang="en-US" sz="1200" i="1" kern="1200" baseline="30000" dirty="0" smtClean="0">
                <a:solidFill>
                  <a:schemeClr val="tx1"/>
                </a:solidFill>
                <a:latin typeface="+mn-lt"/>
                <a:ea typeface="+mn-ea"/>
                <a:cs typeface="+mn-cs"/>
              </a:rPr>
              <a:t>3</a:t>
            </a:r>
            <a:r>
              <a:rPr lang="en-US" sz="1200" i="1" kern="1200" dirty="0" smtClean="0">
                <a:solidFill>
                  <a:schemeClr val="tx1"/>
                </a:solidFill>
                <a:latin typeface="+mn-lt"/>
                <a:ea typeface="+mn-ea"/>
                <a:cs typeface="+mn-cs"/>
              </a:rPr>
              <a:t> = 1000 and log (1000) = 3. When the pH changes by 0.3 units, e.g., from 7.4 to 7.1 the hydrogen ion concentration doubles (from 40 to 80 </a:t>
            </a:r>
            <a:r>
              <a:rPr lang="en-US" sz="1200" i="1" kern="1200" dirty="0" err="1" smtClean="0">
                <a:solidFill>
                  <a:schemeClr val="tx1"/>
                </a:solidFill>
                <a:latin typeface="+mn-lt"/>
                <a:ea typeface="+mn-ea"/>
                <a:cs typeface="+mn-cs"/>
              </a:rPr>
              <a:t>nMol</a:t>
            </a:r>
            <a:r>
              <a:rPr lang="en-US" sz="1200" i="1" kern="1200" dirty="0" smtClean="0">
                <a:solidFill>
                  <a:schemeClr val="tx1"/>
                </a:solidFill>
                <a:latin typeface="+mn-lt"/>
                <a:ea typeface="+mn-ea"/>
                <a:cs typeface="+mn-cs"/>
              </a:rPr>
              <a:t>/1). Wouldn't [H</a:t>
            </a:r>
            <a:r>
              <a:rPr lang="en-US" sz="1200" i="1" kern="1200" baseline="300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 be so much easier to understand? </a:t>
            </a:r>
            <a:endParaRPr lang="en-US" sz="1200" kern="1200" dirty="0" smtClean="0">
              <a:solidFill>
                <a:schemeClr val="tx1"/>
              </a:solidFill>
              <a:latin typeface="+mn-lt"/>
              <a:ea typeface="+mn-ea"/>
              <a:cs typeface="+mn-cs"/>
            </a:endParaRPr>
          </a:p>
          <a:p>
            <a:endParaRPr lang="en-US" dirty="0"/>
          </a:p>
        </p:txBody>
      </p:sp>
      <p:sp>
        <p:nvSpPr>
          <p:cNvPr id="4" name="عنصر نائب لرقم الشريحة 3"/>
          <p:cNvSpPr>
            <a:spLocks noGrp="1"/>
          </p:cNvSpPr>
          <p:nvPr>
            <p:ph type="sldNum" sz="quarter" idx="10"/>
          </p:nvPr>
        </p:nvSpPr>
        <p:spPr/>
        <p:txBody>
          <a:bodyPr/>
          <a:lstStyle/>
          <a:p>
            <a:fld id="{8A9F8B27-B346-45CB-98C7-8C0693500D32}" type="slidenum">
              <a:rPr lang="en-US" smtClean="0"/>
              <a:pPr/>
              <a:t>13</a:t>
            </a:fld>
            <a:endParaRPr lang="en-US"/>
          </a:p>
        </p:txBody>
      </p:sp>
    </p:spTree>
    <p:extLst>
      <p:ext uri="{BB962C8B-B14F-4D97-AF65-F5344CB8AC3E}">
        <p14:creationId xmlns:p14="http://schemas.microsoft.com/office/powerpoint/2010/main" val="2273059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B8ABB09-4A1D-463E-8065-109CC2B7EFAA}" type="datetimeFigureOut">
              <a:rPr lang="ar-SA" smtClean="0"/>
              <a:pPr/>
              <a:t>29/10/1441</a:t>
            </a:fld>
            <a:endParaRPr lang="ar-SA"/>
          </a:p>
        </p:txBody>
      </p:sp>
      <p:sp>
        <p:nvSpPr>
          <p:cNvPr id="9" name="Slide Number Placeholder 8"/>
          <p:cNvSpPr>
            <a:spLocks noGrp="1"/>
          </p:cNvSpPr>
          <p:nvPr>
            <p:ph type="sldNum" sz="quarter" idx="11"/>
          </p:nvPr>
        </p:nvSpPr>
        <p:spPr/>
        <p:txBody>
          <a:bodyPr/>
          <a:lstStyle/>
          <a:p>
            <a:fld id="{0B34F065-1154-456A-91E3-76DE8E75E17B}"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34F065-1154-456A-91E3-76DE8E75E17B}"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B8ABB09-4A1D-463E-8065-109CC2B7EFAA}" type="datetimeFigureOut">
              <a:rPr lang="ar-SA" smtClean="0"/>
              <a:pPr/>
              <a:t>29/10/1441</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ezwaie@yahoo.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mailto:ezwaie@yahoo.com" TargetMode="Externa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2348880"/>
            <a:ext cx="8458200" cy="1470025"/>
          </a:xfrm>
        </p:spPr>
        <p:txBody>
          <a:bodyPr>
            <a:normAutofit fontScale="90000"/>
          </a:bodyPr>
          <a:lstStyle/>
          <a:p>
            <a:pPr algn="ctr" rtl="0"/>
            <a:r>
              <a:rPr lang="en-US" sz="4800" dirty="0" smtClean="0"/>
              <a:t>Clinical disorders of acid-base balance ( part I )</a:t>
            </a:r>
            <a:endParaRPr lang="en-US" sz="4800" dirty="0"/>
          </a:p>
        </p:txBody>
      </p:sp>
      <p:sp>
        <p:nvSpPr>
          <p:cNvPr id="3" name="عنوان فرعي 2"/>
          <p:cNvSpPr>
            <a:spLocks noGrp="1"/>
          </p:cNvSpPr>
          <p:nvPr>
            <p:ph type="subTitle" idx="1"/>
          </p:nvPr>
        </p:nvSpPr>
        <p:spPr/>
        <p:txBody>
          <a:bodyPr>
            <a:normAutofit fontScale="77500" lnSpcReduction="20000"/>
          </a:bodyPr>
          <a:lstStyle/>
          <a:p>
            <a:pPr algn="ctr"/>
            <a:r>
              <a:rPr lang="en-US" b="1" dirty="0" smtClean="0">
                <a:solidFill>
                  <a:schemeClr val="tx2">
                    <a:lumMod val="50000"/>
                  </a:schemeClr>
                </a:solidFill>
              </a:rPr>
              <a:t>Mohamed Osama Ezwaie, MD</a:t>
            </a:r>
          </a:p>
          <a:p>
            <a:pPr algn="ctr"/>
            <a:r>
              <a:rPr lang="en-US" b="1" dirty="0" smtClean="0">
                <a:solidFill>
                  <a:schemeClr val="tx2">
                    <a:lumMod val="50000"/>
                  </a:schemeClr>
                </a:solidFill>
              </a:rPr>
              <a:t>Associate professor of nephrology</a:t>
            </a:r>
          </a:p>
          <a:p>
            <a:pPr algn="ctr"/>
            <a:r>
              <a:rPr lang="en-US" b="1" dirty="0" smtClean="0">
                <a:hlinkClick r:id="rId2"/>
              </a:rPr>
              <a:t>ezwaie@yahoo.com</a:t>
            </a:r>
            <a:endParaRPr lang="en-US" b="1" dirty="0" smtClean="0"/>
          </a:p>
          <a:p>
            <a:pPr algn="ctr"/>
            <a:r>
              <a:rPr lang="en-US" b="1" dirty="0" smtClean="0">
                <a:solidFill>
                  <a:schemeClr val="tx2">
                    <a:lumMod val="50000"/>
                  </a:schemeClr>
                </a:solidFill>
              </a:rPr>
              <a:t>2019</a:t>
            </a:r>
            <a:endParaRPr lang="en-US" b="1"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p:txBody>
          <a:bodyPr>
            <a:normAutofit/>
          </a:bodyPr>
          <a:lstStyle/>
          <a:p>
            <a:r>
              <a:rPr lang="en-US" sz="2400" i="1" dirty="0"/>
              <a:t>Because [H</a:t>
            </a:r>
            <a:r>
              <a:rPr lang="en-US" sz="2400" i="1" baseline="30000" dirty="0"/>
              <a:t>+</a:t>
            </a:r>
            <a:r>
              <a:rPr lang="en-US" sz="2400" i="1" dirty="0"/>
              <a:t>] is so critical to enzyme function yet the absolute concentration is small</a:t>
            </a:r>
            <a:endParaRPr lang="en-US" sz="2400" i="1" dirty="0" smtClean="0"/>
          </a:p>
          <a:p>
            <a:endParaRPr lang="en-US" sz="2400" i="1" dirty="0" smtClean="0"/>
          </a:p>
          <a:p>
            <a:r>
              <a:rPr lang="en-US" sz="2400" i="1" dirty="0" smtClean="0"/>
              <a:t>The hydrogen ion is kept in the body under rigorous control, its concentration is maintained within very narrow range:</a:t>
            </a:r>
          </a:p>
          <a:p>
            <a:pPr lvl="1"/>
            <a:r>
              <a:rPr lang="en-US" sz="2200" i="1" dirty="0" smtClean="0"/>
              <a:t> </a:t>
            </a:r>
            <a:r>
              <a:rPr lang="en-US" sz="2200" i="1" dirty="0"/>
              <a:t>[ H</a:t>
            </a:r>
            <a:r>
              <a:rPr lang="en-US" sz="2200" i="1" dirty="0" smtClean="0"/>
              <a:t>+]= </a:t>
            </a:r>
            <a:r>
              <a:rPr lang="en-US" sz="2200" i="1" dirty="0"/>
              <a:t>35 -</a:t>
            </a:r>
            <a:r>
              <a:rPr lang="en-US" sz="2200" i="1" dirty="0" smtClean="0"/>
              <a:t> </a:t>
            </a:r>
            <a:r>
              <a:rPr lang="en-US" sz="2200" i="1" dirty="0"/>
              <a:t>45 </a:t>
            </a:r>
            <a:r>
              <a:rPr lang="en-US" sz="2200" i="1" dirty="0" err="1"/>
              <a:t>nanomols</a:t>
            </a:r>
            <a:r>
              <a:rPr lang="en-US" sz="2200" i="1" dirty="0"/>
              <a:t> per liter </a:t>
            </a:r>
            <a:r>
              <a:rPr lang="en-US" sz="2200" i="1" dirty="0" smtClean="0"/>
              <a:t>of body fluid</a:t>
            </a:r>
            <a:endParaRPr lang="en-US" sz="2200" dirty="0"/>
          </a:p>
        </p:txBody>
      </p:sp>
    </p:spTree>
    <p:extLst>
      <p:ext uri="{BB962C8B-B14F-4D97-AF65-F5344CB8AC3E}">
        <p14:creationId xmlns:p14="http://schemas.microsoft.com/office/powerpoint/2010/main" val="2824923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a:xfrm>
            <a:off x="381000" y="1828800"/>
            <a:ext cx="7620000" cy="4325112"/>
          </a:xfrm>
        </p:spPr>
        <p:txBody>
          <a:bodyPr>
            <a:normAutofit/>
          </a:bodyPr>
          <a:lstStyle/>
          <a:p>
            <a:r>
              <a:rPr lang="en-US" sz="2400" i="1" dirty="0" smtClean="0"/>
              <a:t>The pH of the body must be maintained within a narrow range</a:t>
            </a:r>
          </a:p>
          <a:p>
            <a:endParaRPr lang="en-US" sz="2400" i="1" dirty="0" smtClean="0"/>
          </a:p>
          <a:p>
            <a:r>
              <a:rPr lang="en-US" sz="2400" i="1" dirty="0" smtClean="0"/>
              <a:t>Most body systems function optimally at a pH of near 7.4 </a:t>
            </a:r>
          </a:p>
          <a:p>
            <a:endParaRPr lang="en-US" sz="2400" i="1" dirty="0" smtClean="0"/>
          </a:p>
          <a:p>
            <a:r>
              <a:rPr lang="en-US" sz="2400" i="1" dirty="0" smtClean="0"/>
              <a:t>As the pH changes (either higher or lower);</a:t>
            </a:r>
          </a:p>
          <a:p>
            <a:pPr lvl="1"/>
            <a:r>
              <a:rPr lang="en-US" sz="2200" i="1" dirty="0" smtClean="0"/>
              <a:t> </a:t>
            </a:r>
            <a:r>
              <a:rPr lang="en-US" sz="2200" i="1" dirty="0"/>
              <a:t>E</a:t>
            </a:r>
            <a:r>
              <a:rPr lang="en-US" sz="2200" i="1" dirty="0" smtClean="0"/>
              <a:t>nzymes may cease to function</a:t>
            </a:r>
          </a:p>
          <a:p>
            <a:pPr lvl="1"/>
            <a:r>
              <a:rPr lang="en-US" sz="2200" i="1" dirty="0"/>
              <a:t>N</a:t>
            </a:r>
            <a:r>
              <a:rPr lang="en-US" sz="2200" i="1" dirty="0" smtClean="0"/>
              <a:t>erve and muscle activity weakens</a:t>
            </a:r>
          </a:p>
          <a:p>
            <a:pPr lvl="1"/>
            <a:r>
              <a:rPr lang="en-US" sz="2200" i="1" dirty="0"/>
              <a:t>F</a:t>
            </a:r>
            <a:r>
              <a:rPr lang="en-US" sz="2200" i="1" dirty="0" smtClean="0"/>
              <a:t>inally all metabolic activity becomes deranged</a:t>
            </a:r>
            <a:br>
              <a:rPr lang="en-US" sz="2200" i="1" dirty="0" smtClean="0"/>
            </a:br>
            <a:endParaRPr lang="en-US" sz="2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812454795"/>
              </p:ext>
            </p:extLst>
          </p:nvPr>
        </p:nvGraphicFramePr>
        <p:xfrm>
          <a:off x="467544" y="908721"/>
          <a:ext cx="7000056" cy="4653881"/>
        </p:xfrm>
        <a:graphic>
          <a:graphicData uri="http://schemas.openxmlformats.org/drawingml/2006/table">
            <a:tbl>
              <a:tblPr>
                <a:tableStyleId>{69CF1AB2-1976-4502-BF36-3FF5EA218861}</a:tableStyleId>
              </a:tblPr>
              <a:tblGrid>
                <a:gridCol w="2212249"/>
                <a:gridCol w="4787807"/>
              </a:tblGrid>
              <a:tr h="710802">
                <a:tc gridSpan="2">
                  <a:txBody>
                    <a:bodyPr/>
                    <a:lstStyle/>
                    <a:p>
                      <a:pPr algn="ctr" rtl="0">
                        <a:lnSpc>
                          <a:spcPct val="115000"/>
                        </a:lnSpc>
                        <a:spcAft>
                          <a:spcPts val="0"/>
                        </a:spcAft>
                      </a:pPr>
                      <a:r>
                        <a:rPr lang="en-US" sz="1800" dirty="0" smtClean="0">
                          <a:latin typeface="Arial Black" panose="020B0A04020102020204" pitchFamily="34" charset="0"/>
                        </a:rPr>
                        <a:t>[Plasma ion] Vs. [hydrogen</a:t>
                      </a:r>
                      <a:r>
                        <a:rPr lang="en-US" sz="1800" baseline="0" dirty="0" smtClean="0">
                          <a:latin typeface="Arial Black" panose="020B0A04020102020204" pitchFamily="34" charset="0"/>
                        </a:rPr>
                        <a:t> ion]</a:t>
                      </a:r>
                      <a:r>
                        <a:rPr lang="en-US" sz="1800" dirty="0" smtClean="0">
                          <a:latin typeface="Arial Black" panose="020B0A04020102020204" pitchFamily="34" charset="0"/>
                        </a:rPr>
                        <a:t> </a:t>
                      </a:r>
                      <a:endParaRPr lang="en-US" sz="1600" dirty="0">
                        <a:latin typeface="Arial Black" panose="020B0A04020102020204" pitchFamily="34" charset="0"/>
                        <a:ea typeface="Times New Roman"/>
                        <a:cs typeface="Arial"/>
                      </a:endParaRPr>
                    </a:p>
                  </a:txBody>
                  <a:tcPr marL="9525" marR="9525" marT="9525" marB="9525" anchor="ctr"/>
                </a:tc>
                <a:tc hMerge="1">
                  <a:txBody>
                    <a:bodyPr/>
                    <a:lstStyle/>
                    <a:p>
                      <a:pPr rtl="1"/>
                      <a:endParaRPr lang="ar-SA"/>
                    </a:p>
                  </a:txBody>
                  <a:tcPr/>
                </a:tc>
              </a:tr>
              <a:tr h="563297">
                <a:tc>
                  <a:txBody>
                    <a:bodyPr/>
                    <a:lstStyle/>
                    <a:p>
                      <a:pPr algn="ctr" rtl="0">
                        <a:lnSpc>
                          <a:spcPct val="115000"/>
                        </a:lnSpc>
                        <a:spcAft>
                          <a:spcPts val="0"/>
                        </a:spcAft>
                      </a:pPr>
                      <a:r>
                        <a:rPr lang="en-US" sz="1800" dirty="0"/>
                        <a:t>Ion*</a:t>
                      </a:r>
                      <a:endParaRPr lang="en-US" sz="1600" dirty="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err="1"/>
                        <a:t>nmoles</a:t>
                      </a:r>
                      <a:r>
                        <a:rPr lang="en-US" sz="1800" dirty="0"/>
                        <a:t>/L</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dirty="0">
                          <a:solidFill>
                            <a:srgbClr val="FF0000"/>
                          </a:solidFill>
                        </a:rPr>
                        <a:t>H</a:t>
                      </a:r>
                      <a:r>
                        <a:rPr lang="en-US" sz="1800" baseline="30000" dirty="0">
                          <a:solidFill>
                            <a:srgbClr val="FF0000"/>
                          </a:solidFill>
                        </a:rPr>
                        <a:t>+</a:t>
                      </a:r>
                      <a:endParaRPr lang="en-US" sz="1600" dirty="0">
                        <a:solidFill>
                          <a:srgbClr val="FF0000"/>
                        </a:solidFill>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solidFill>
                            <a:srgbClr val="FF0000"/>
                          </a:solidFill>
                        </a:rPr>
                        <a:t>40</a:t>
                      </a:r>
                      <a:endParaRPr lang="en-US" sz="1600" dirty="0">
                        <a:solidFill>
                          <a:srgbClr val="FF0000"/>
                        </a:solidFill>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K</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4,000,000</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Ca</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2,500,000</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Mg</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1,000,000</a:t>
                      </a:r>
                      <a:endParaRPr lang="en-US" sz="1600" dirty="0">
                        <a:latin typeface="Calibri"/>
                        <a:ea typeface="Times New Roman"/>
                        <a:cs typeface="Arial"/>
                      </a:endParaRPr>
                    </a:p>
                  </a:txBody>
                  <a:tcPr marL="9525" marR="9525" marT="9525" marB="9525" anchor="ctr"/>
                </a:tc>
              </a:tr>
              <a:tr h="563297">
                <a:tc>
                  <a:txBody>
                    <a:bodyPr/>
                    <a:lstStyle/>
                    <a:p>
                      <a:pPr algn="ctr" rtl="0">
                        <a:lnSpc>
                          <a:spcPct val="115000"/>
                        </a:lnSpc>
                        <a:spcAft>
                          <a:spcPts val="0"/>
                        </a:spcAft>
                      </a:pPr>
                      <a:r>
                        <a:rPr lang="en-US" sz="1800"/>
                        <a:t>Na</a:t>
                      </a:r>
                      <a:r>
                        <a:rPr lang="en-US" sz="1800" baseline="30000"/>
                        <a:t>+</a:t>
                      </a:r>
                      <a:endParaRPr lang="en-US" sz="1600">
                        <a:latin typeface="Calibri"/>
                        <a:ea typeface="Times New Roman"/>
                        <a:cs typeface="Arial"/>
                      </a:endParaRPr>
                    </a:p>
                  </a:txBody>
                  <a:tcPr marL="9525" marR="9525" marT="9525" marB="9525" anchor="ctr"/>
                </a:tc>
                <a:tc>
                  <a:txBody>
                    <a:bodyPr/>
                    <a:lstStyle/>
                    <a:p>
                      <a:pPr algn="ctr" rtl="0">
                        <a:lnSpc>
                          <a:spcPct val="115000"/>
                        </a:lnSpc>
                        <a:spcAft>
                          <a:spcPts val="0"/>
                        </a:spcAft>
                      </a:pPr>
                      <a:r>
                        <a:rPr lang="en-US" sz="1800" dirty="0"/>
                        <a:t>140,000,000</a:t>
                      </a:r>
                      <a:endParaRPr lang="en-US" sz="1600" dirty="0">
                        <a:latin typeface="Calibri"/>
                        <a:ea typeface="Times New Roman"/>
                        <a:cs typeface="Arial"/>
                      </a:endParaRPr>
                    </a:p>
                  </a:txBody>
                  <a:tcPr marL="9525" marR="9525" marT="9525" marB="9525" anchor="ctr"/>
                </a:tc>
              </a:tr>
              <a:tr h="563297">
                <a:tc gridSpan="2">
                  <a:txBody>
                    <a:bodyPr/>
                    <a:lstStyle/>
                    <a:p>
                      <a:pPr algn="l" rtl="0">
                        <a:lnSpc>
                          <a:spcPct val="115000"/>
                        </a:lnSpc>
                        <a:spcAft>
                          <a:spcPts val="0"/>
                        </a:spcAft>
                      </a:pPr>
                      <a:r>
                        <a:rPr lang="en-US" sz="1800" dirty="0"/>
                        <a:t>*</a:t>
                      </a:r>
                      <a:r>
                        <a:rPr lang="en-US" sz="1400" dirty="0"/>
                        <a:t>K</a:t>
                      </a:r>
                      <a:r>
                        <a:rPr lang="en-US" sz="1400" baseline="30000" dirty="0"/>
                        <a:t>+</a:t>
                      </a:r>
                      <a:r>
                        <a:rPr lang="en-US" sz="1400" dirty="0"/>
                        <a:t>, Potassium ion; Ca</a:t>
                      </a:r>
                      <a:r>
                        <a:rPr lang="en-US" sz="1400" baseline="30000" dirty="0"/>
                        <a:t>++</a:t>
                      </a:r>
                      <a:r>
                        <a:rPr lang="en-US" sz="1400" dirty="0"/>
                        <a:t>, calcium ion; Mg</a:t>
                      </a:r>
                      <a:r>
                        <a:rPr lang="en-US" sz="1400" baseline="30000" dirty="0"/>
                        <a:t>++</a:t>
                      </a:r>
                      <a:r>
                        <a:rPr lang="en-US" sz="1400" dirty="0"/>
                        <a:t>, magnesium ion; Na</a:t>
                      </a:r>
                      <a:r>
                        <a:rPr lang="en-US" sz="1400" baseline="30000" dirty="0"/>
                        <a:t>+</a:t>
                      </a:r>
                      <a:r>
                        <a:rPr lang="en-US" sz="1400" dirty="0"/>
                        <a:t>, sodium ion. </a:t>
                      </a:r>
                      <a:endParaRPr lang="en-US" sz="1200" dirty="0">
                        <a:latin typeface="Calibri"/>
                        <a:ea typeface="Times New Roman"/>
                        <a:cs typeface="Arial"/>
                      </a:endParaRPr>
                    </a:p>
                  </a:txBody>
                  <a:tcPr marL="9525" marR="9525" marT="9525" marB="9525" anchor="ct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Concept of </a:t>
            </a:r>
            <a:r>
              <a:rPr lang="en-US" i="1" dirty="0" smtClean="0"/>
              <a:t>p</a:t>
            </a:r>
            <a:r>
              <a:rPr lang="en-US" dirty="0" smtClean="0"/>
              <a:t>H; logarithmic scale</a:t>
            </a:r>
            <a:endParaRPr lang="en-US" dirty="0"/>
          </a:p>
        </p:txBody>
      </p:sp>
      <p:sp>
        <p:nvSpPr>
          <p:cNvPr id="3" name="عنصر نائب للمحتوى 2"/>
          <p:cNvSpPr>
            <a:spLocks noGrp="1"/>
          </p:cNvSpPr>
          <p:nvPr>
            <p:ph idx="1"/>
          </p:nvPr>
        </p:nvSpPr>
        <p:spPr>
          <a:xfrm>
            <a:off x="152400" y="1752600"/>
            <a:ext cx="8153400" cy="4325112"/>
          </a:xfrm>
        </p:spPr>
        <p:txBody>
          <a:bodyPr>
            <a:normAutofit fontScale="77500" lnSpcReduction="20000"/>
          </a:bodyPr>
          <a:lstStyle/>
          <a:p>
            <a:r>
              <a:rPr lang="en-US" i="1" dirty="0" smtClean="0"/>
              <a:t>The </a:t>
            </a:r>
            <a:r>
              <a:rPr lang="en-US" b="1" i="1" dirty="0" smtClean="0">
                <a:solidFill>
                  <a:schemeClr val="accent3">
                    <a:lumMod val="75000"/>
                  </a:schemeClr>
                </a:solidFill>
              </a:rPr>
              <a:t>pH</a:t>
            </a:r>
            <a:r>
              <a:rPr lang="en-US" i="1" dirty="0" smtClean="0"/>
              <a:t> is a method of expressing extremely small concentrations (of acid in solution) in numbers, and has </a:t>
            </a:r>
            <a:r>
              <a:rPr lang="en-US" b="1" i="1" dirty="0" smtClean="0">
                <a:solidFill>
                  <a:schemeClr val="accent3">
                    <a:lumMod val="75000"/>
                  </a:schemeClr>
                </a:solidFill>
              </a:rPr>
              <a:t>no</a:t>
            </a:r>
            <a:r>
              <a:rPr lang="en-US" i="1" dirty="0" smtClean="0">
                <a:solidFill>
                  <a:schemeClr val="accent3">
                    <a:lumMod val="75000"/>
                  </a:schemeClr>
                </a:solidFill>
              </a:rPr>
              <a:t> </a:t>
            </a:r>
            <a:r>
              <a:rPr lang="en-US" b="1" i="1" dirty="0" smtClean="0">
                <a:solidFill>
                  <a:schemeClr val="accent3">
                    <a:lumMod val="75000"/>
                  </a:schemeClr>
                </a:solidFill>
              </a:rPr>
              <a:t>unit</a:t>
            </a:r>
            <a:r>
              <a:rPr lang="en-US" i="1" dirty="0"/>
              <a:t> </a:t>
            </a:r>
            <a:endParaRPr lang="en-US" sz="2400" i="1" dirty="0" smtClean="0"/>
          </a:p>
          <a:p>
            <a:endParaRPr lang="en-US" sz="2400" i="1" dirty="0"/>
          </a:p>
          <a:p>
            <a:r>
              <a:rPr lang="en-US" sz="2400" i="1" dirty="0"/>
              <a:t>To understand logarithm, think of "power." Thus 10</a:t>
            </a:r>
            <a:r>
              <a:rPr lang="en-US" sz="3100" b="1" i="1" baseline="30000" dirty="0"/>
              <a:t>3</a:t>
            </a:r>
            <a:r>
              <a:rPr lang="en-US" sz="2400" i="1" dirty="0"/>
              <a:t> = 1000 </a:t>
            </a:r>
            <a:r>
              <a:rPr lang="en-US" sz="2400" i="1" dirty="0" smtClean="0"/>
              <a:t>and</a:t>
            </a:r>
          </a:p>
          <a:p>
            <a:pPr marL="114300" indent="0">
              <a:buNone/>
            </a:pPr>
            <a:r>
              <a:rPr lang="en-US" sz="3100" i="1" dirty="0"/>
              <a:t>	</a:t>
            </a:r>
            <a:r>
              <a:rPr lang="en-US" sz="3100" i="1" dirty="0" smtClean="0"/>
              <a:t>		 </a:t>
            </a:r>
            <a:r>
              <a:rPr lang="en-US" sz="3100" i="1" dirty="0"/>
              <a:t>log (1000) = </a:t>
            </a:r>
            <a:r>
              <a:rPr lang="en-US" sz="3100" i="1" dirty="0" smtClean="0"/>
              <a:t>3</a:t>
            </a:r>
            <a:endParaRPr lang="en-US" sz="2600" i="1" dirty="0" smtClean="0"/>
          </a:p>
          <a:p>
            <a:endParaRPr lang="en-US" i="1" dirty="0" smtClean="0"/>
          </a:p>
          <a:p>
            <a:r>
              <a:rPr lang="en-US" i="1" dirty="0" smtClean="0"/>
              <a:t>pH is defined as the negative logarithm of the hydrogen ion (H+) concentration or activity</a:t>
            </a:r>
          </a:p>
          <a:p>
            <a:pPr lvl="6"/>
            <a:endParaRPr lang="en-US" i="1" dirty="0" smtClean="0"/>
          </a:p>
          <a:p>
            <a:pPr marL="1645920" lvl="6" indent="0">
              <a:buNone/>
            </a:pPr>
            <a:r>
              <a:rPr lang="en-US" sz="3000" i="1" dirty="0" smtClean="0"/>
              <a:t>		pH = - log [H+]</a:t>
            </a:r>
          </a:p>
          <a:p>
            <a:pPr marL="109728" indent="0">
              <a:buNone/>
            </a:pPr>
            <a:endParaRPr lang="en-US" i="1" dirty="0"/>
          </a:p>
          <a:p>
            <a:r>
              <a:rPr lang="en-US" i="1" dirty="0" smtClean="0"/>
              <a:t> The scale is exponential — a change of one unit is actually a ten-fold change in[ H + ], a solution with pH of 7 has ten times as much acid as a solution with pH of 8.</a:t>
            </a:r>
            <a:br>
              <a:rPr lang="en-US" i="1" dirty="0" smtClean="0"/>
            </a:br>
            <a:r>
              <a:rPr lang="en-US" i="1" dirty="0" smtClean="0"/>
              <a:t> </a:t>
            </a:r>
            <a:br>
              <a:rPr lang="en-US" i="1"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Concept of </a:t>
            </a:r>
            <a:r>
              <a:rPr lang="en-US" i="1" dirty="0" smtClean="0"/>
              <a:t>p</a:t>
            </a:r>
            <a:r>
              <a:rPr lang="en-US" dirty="0" smtClean="0"/>
              <a:t>H; logarithmic scale</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i="1" dirty="0" smtClean="0"/>
              <a:t>The intracellular pH is about 7.0 at body temperature - fairly close to neutral and tightly maintained; it is where most of the body's chemistry occurs </a:t>
            </a:r>
          </a:p>
          <a:p>
            <a:endParaRPr lang="en-US" i="1" dirty="0" smtClean="0"/>
          </a:p>
          <a:p>
            <a:r>
              <a:rPr lang="en-US" i="1" dirty="0" smtClean="0"/>
              <a:t>The body maintains the blood at pH 7.4, which is about 0.4 pH units more alkaline than the intracellular pH </a:t>
            </a:r>
          </a:p>
          <a:p>
            <a:endParaRPr lang="en-US" i="1" dirty="0" smtClean="0"/>
          </a:p>
          <a:p>
            <a:r>
              <a:rPr lang="en-US" i="1" dirty="0" smtClean="0"/>
              <a:t>This is equivalent to a 2.5-fold difference in concentration: extracellular  40 </a:t>
            </a:r>
            <a:r>
              <a:rPr lang="en-US" i="1" dirty="0" err="1" smtClean="0"/>
              <a:t>nMol</a:t>
            </a:r>
            <a:r>
              <a:rPr lang="en-US" i="1" dirty="0" smtClean="0"/>
              <a:t>/L; intracellular  100 </a:t>
            </a:r>
            <a:r>
              <a:rPr lang="en-US" i="1" dirty="0" err="1" smtClean="0"/>
              <a:t>nMol</a:t>
            </a:r>
            <a:r>
              <a:rPr lang="en-US" i="1" dirty="0" smtClean="0"/>
              <a:t>/L</a:t>
            </a:r>
          </a:p>
          <a:p>
            <a:endParaRPr lang="en-US" i="1" dirty="0"/>
          </a:p>
          <a:p>
            <a:r>
              <a:rPr lang="en-US" dirty="0"/>
              <a:t>Converting chemical formula to logarithmic formula ( </a:t>
            </a:r>
            <a:r>
              <a:rPr lang="en-US" dirty="0" smtClean="0"/>
              <a:t>scale/ equation), </a:t>
            </a:r>
            <a:r>
              <a:rPr lang="en-US" dirty="0"/>
              <a:t>which is the standard equation used in acid-base clinical </a:t>
            </a:r>
            <a:r>
              <a:rPr lang="en-US" dirty="0" smtClean="0"/>
              <a:t>chemistry</a:t>
            </a:r>
            <a:r>
              <a:rPr lang="en-US" i="1" dirty="0" smtClean="0"/>
              <a:t/>
            </a:r>
            <a:br>
              <a:rPr lang="en-US" i="1" dirty="0" smtClean="0"/>
            </a:br>
            <a:r>
              <a:rPr lang="en-US" i="1" dirty="0" smtClean="0"/>
              <a:t> </a:t>
            </a:r>
            <a:br>
              <a:rPr lang="en-US" i="1" dirty="0" smtClean="0"/>
            </a:b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sz="4000" dirty="0" smtClean="0"/>
              <a:t>Equations of acid –base chemistry</a:t>
            </a:r>
            <a:endParaRPr lang="en-US" sz="4000" dirty="0"/>
          </a:p>
        </p:txBody>
      </p:sp>
      <p:sp>
        <p:nvSpPr>
          <p:cNvPr id="3" name="عنصر نائب للمحتوى 2"/>
          <p:cNvSpPr>
            <a:spLocks noGrp="1"/>
          </p:cNvSpPr>
          <p:nvPr>
            <p:ph idx="1"/>
          </p:nvPr>
        </p:nvSpPr>
        <p:spPr>
          <a:xfrm>
            <a:off x="457200" y="1857364"/>
            <a:ext cx="8229600" cy="4717172"/>
          </a:xfrm>
        </p:spPr>
        <p:txBody>
          <a:bodyPr>
            <a:normAutofit fontScale="70000" lnSpcReduction="20000"/>
          </a:bodyPr>
          <a:lstStyle/>
          <a:p>
            <a:r>
              <a:rPr lang="en-US" sz="3800" i="1" dirty="0" smtClean="0"/>
              <a:t> The conversion of chemical equation of carbonic acid system to mathematical equation</a:t>
            </a:r>
          </a:p>
          <a:p>
            <a:pPr>
              <a:buNone/>
            </a:pPr>
            <a:r>
              <a:rPr lang="en-US" i="1" dirty="0" smtClean="0"/>
              <a:t> </a:t>
            </a:r>
          </a:p>
          <a:p>
            <a:pPr>
              <a:buNone/>
            </a:pPr>
            <a:r>
              <a:rPr lang="en-US" i="1" dirty="0" smtClean="0"/>
              <a:t>         	</a:t>
            </a:r>
            <a:r>
              <a:rPr lang="en-US" sz="3400" i="1" dirty="0" smtClean="0"/>
              <a:t>CO</a:t>
            </a:r>
            <a:r>
              <a:rPr lang="en-US" sz="3400" i="1" baseline="-25000" dirty="0" smtClean="0"/>
              <a:t>2</a:t>
            </a:r>
            <a:r>
              <a:rPr lang="en-US" sz="3400" i="1" dirty="0" smtClean="0"/>
              <a:t> + H</a:t>
            </a:r>
            <a:r>
              <a:rPr lang="en-US" sz="3400" i="1" baseline="-25000" dirty="0" smtClean="0"/>
              <a:t>2</a:t>
            </a:r>
            <a:r>
              <a:rPr lang="en-US" sz="3400" i="1" dirty="0" smtClean="0"/>
              <a:t>O ↔ H</a:t>
            </a:r>
            <a:r>
              <a:rPr lang="en-US" sz="3400" i="1" baseline="-25000" dirty="0" smtClean="0"/>
              <a:t>2</a:t>
            </a:r>
            <a:r>
              <a:rPr lang="en-US" sz="3400" i="1" dirty="0" smtClean="0"/>
              <a:t>CO</a:t>
            </a:r>
            <a:r>
              <a:rPr lang="en-US" sz="3400" i="1" baseline="-25000" dirty="0" smtClean="0"/>
              <a:t>3</a:t>
            </a:r>
            <a:r>
              <a:rPr lang="en-US" sz="3400" i="1" dirty="0" smtClean="0"/>
              <a:t> ↔ H</a:t>
            </a:r>
            <a:r>
              <a:rPr lang="en-US" sz="3400" i="1" baseline="30000" dirty="0" smtClean="0"/>
              <a:t>+</a:t>
            </a:r>
            <a:r>
              <a:rPr lang="en-US" sz="3400" i="1" dirty="0" smtClean="0"/>
              <a:t> + HCO</a:t>
            </a:r>
            <a:r>
              <a:rPr lang="en-US" sz="3400" i="1" baseline="-25000" dirty="0" smtClean="0"/>
              <a:t>3</a:t>
            </a:r>
            <a:r>
              <a:rPr lang="en-US" sz="3400" i="1" baseline="30000" dirty="0" smtClean="0"/>
              <a:t>-</a:t>
            </a:r>
          </a:p>
          <a:p>
            <a:pPr>
              <a:buNone/>
            </a:pPr>
            <a:r>
              <a:rPr lang="en-US" sz="3400" i="1" baseline="30000" dirty="0" smtClean="0"/>
              <a:t>                                        </a:t>
            </a:r>
          </a:p>
          <a:p>
            <a:pPr>
              <a:buNone/>
            </a:pPr>
            <a:r>
              <a:rPr lang="en-US" sz="4000" i="1" baseline="30000" dirty="0" smtClean="0"/>
              <a:t>                                ( chemical equation)</a:t>
            </a:r>
          </a:p>
          <a:p>
            <a:pPr>
              <a:buNone/>
            </a:pPr>
            <a:endParaRPr lang="en-US" i="1" baseline="30000" dirty="0" smtClean="0"/>
          </a:p>
          <a:p>
            <a:pPr>
              <a:buNone/>
            </a:pPr>
            <a:endParaRPr lang="en-US" i="1" baseline="30000" dirty="0" smtClean="0"/>
          </a:p>
          <a:p>
            <a:pPr>
              <a:buNone/>
            </a:pPr>
            <a:r>
              <a:rPr lang="en-US" b="1" i="1" dirty="0" smtClean="0"/>
              <a:t>		</a:t>
            </a:r>
          </a:p>
          <a:p>
            <a:pPr>
              <a:buNone/>
            </a:pPr>
            <a:r>
              <a:rPr lang="en-US" b="1" i="1" dirty="0" smtClean="0"/>
              <a:t>		</a:t>
            </a:r>
            <a:r>
              <a:rPr lang="en-US" sz="3400" i="1" dirty="0" smtClean="0"/>
              <a:t>[H+] x [HCO3-] = K x [CO2] x [H2O] </a:t>
            </a:r>
          </a:p>
          <a:p>
            <a:pPr>
              <a:buNone/>
            </a:pPr>
            <a:endParaRPr lang="en-US" sz="3400" i="1" dirty="0" smtClean="0"/>
          </a:p>
          <a:p>
            <a:pPr>
              <a:buNone/>
            </a:pPr>
            <a:r>
              <a:rPr lang="en-US" sz="3400" i="1" dirty="0" smtClean="0"/>
              <a:t>          </a:t>
            </a:r>
          </a:p>
          <a:p>
            <a:pPr>
              <a:buNone/>
            </a:pPr>
            <a:r>
              <a:rPr lang="en-US" sz="3400" i="1" dirty="0" smtClean="0"/>
              <a:t>	(</a:t>
            </a:r>
            <a:r>
              <a:rPr lang="en-US" sz="3400" i="1" dirty="0" smtClean="0">
                <a:solidFill>
                  <a:srgbClr val="FF0000"/>
                </a:solidFill>
              </a:rPr>
              <a:t>Henderson</a:t>
            </a:r>
            <a:r>
              <a:rPr lang="en-US" sz="3400" i="1" dirty="0" smtClean="0"/>
              <a:t> mathematical / equilibrium  equation)</a:t>
            </a:r>
          </a:p>
          <a:p>
            <a:pPr>
              <a:buNone/>
            </a:pPr>
            <a:r>
              <a:rPr lang="en-US" sz="3400" i="1" dirty="0" smtClean="0"/>
              <a:t/>
            </a:r>
            <a:br>
              <a:rPr lang="en-US" sz="3400" i="1" dirty="0" smtClean="0"/>
            </a:br>
            <a:endParaRPr lang="en-US" dirty="0"/>
          </a:p>
        </p:txBody>
      </p:sp>
      <p:sp>
        <p:nvSpPr>
          <p:cNvPr id="4" name="سهم للأسفل 3"/>
          <p:cNvSpPr/>
          <p:nvPr/>
        </p:nvSpPr>
        <p:spPr>
          <a:xfrm>
            <a:off x="3429000" y="365760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سهم للأسفل 4"/>
          <p:cNvSpPr/>
          <p:nvPr/>
        </p:nvSpPr>
        <p:spPr>
          <a:xfrm>
            <a:off x="3429000" y="4648200"/>
            <a:ext cx="304800"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5257800" y="6096000"/>
            <a:ext cx="2305072" cy="48101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sz="1400" dirty="0" smtClean="0"/>
              <a:t>“ K ”  is equilibrium constant</a:t>
            </a:r>
            <a:endParaRPr lang="ar-SA"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5276" y="304800"/>
            <a:ext cx="8229600" cy="1066800"/>
          </a:xfrm>
        </p:spPr>
        <p:txBody>
          <a:bodyPr/>
          <a:lstStyle/>
          <a:p>
            <a:r>
              <a:rPr lang="en-US" sz="4000" dirty="0" smtClean="0"/>
              <a:t>Equations of acid –base chemistry</a:t>
            </a:r>
            <a:endParaRPr lang="en-US" sz="4000" dirty="0"/>
          </a:p>
        </p:txBody>
      </p:sp>
      <p:sp>
        <p:nvSpPr>
          <p:cNvPr id="3" name="عنصر نائب للمحتوى 2"/>
          <p:cNvSpPr>
            <a:spLocks noGrp="1"/>
          </p:cNvSpPr>
          <p:nvPr>
            <p:ph idx="1"/>
          </p:nvPr>
        </p:nvSpPr>
        <p:spPr>
          <a:xfrm>
            <a:off x="428596" y="1785926"/>
            <a:ext cx="7801004" cy="4157674"/>
          </a:xfrm>
        </p:spPr>
        <p:txBody>
          <a:bodyPr>
            <a:noAutofit/>
          </a:bodyPr>
          <a:lstStyle/>
          <a:p>
            <a:r>
              <a:rPr lang="en-US" sz="1800" i="1" dirty="0" smtClean="0"/>
              <a:t>The next step is to write </a:t>
            </a:r>
            <a:r>
              <a:rPr lang="en-US" sz="1800" i="1" dirty="0" smtClean="0">
                <a:solidFill>
                  <a:srgbClr val="FF0000"/>
                </a:solidFill>
              </a:rPr>
              <a:t>Henderson's equation </a:t>
            </a:r>
            <a:r>
              <a:rPr lang="en-US" sz="1800" i="1" dirty="0" smtClean="0"/>
              <a:t>in the right order with the water concentration omitted as a constant. </a:t>
            </a:r>
          </a:p>
          <a:p>
            <a:pPr>
              <a:buNone/>
            </a:pPr>
            <a:r>
              <a:rPr lang="en-US" sz="2000" b="1" i="1" dirty="0" smtClean="0"/>
              <a:t>           		        [H</a:t>
            </a:r>
            <a:r>
              <a:rPr lang="en-US" sz="2000" b="1" i="1" baseline="30000" dirty="0" smtClean="0"/>
              <a:t>+</a:t>
            </a:r>
            <a:r>
              <a:rPr lang="en-US" sz="2000" b="1" i="1" dirty="0" smtClean="0"/>
              <a:t>] = K x [CO</a:t>
            </a:r>
            <a:r>
              <a:rPr lang="en-US" sz="2000" b="1" i="1" baseline="-25000" dirty="0" smtClean="0"/>
              <a:t>2</a:t>
            </a:r>
            <a:r>
              <a:rPr lang="en-US" sz="2000" b="1" i="1" dirty="0" smtClean="0"/>
              <a:t>] / [HCO</a:t>
            </a:r>
            <a:r>
              <a:rPr lang="en-US" sz="2000" b="1" i="1" baseline="-25000" dirty="0" smtClean="0"/>
              <a:t>3</a:t>
            </a:r>
            <a:r>
              <a:rPr lang="en-US" sz="2000" b="1" i="1" baseline="30000" dirty="0" smtClean="0"/>
              <a:t>-</a:t>
            </a:r>
            <a:r>
              <a:rPr lang="en-US" sz="2000" b="1" i="1" dirty="0" smtClean="0"/>
              <a:t>] </a:t>
            </a:r>
            <a:endParaRPr lang="en-US" sz="2000" dirty="0" smtClean="0"/>
          </a:p>
          <a:p>
            <a:endParaRPr lang="en-US" sz="1800" i="1" dirty="0" smtClean="0"/>
          </a:p>
          <a:p>
            <a:pPr>
              <a:buNone/>
            </a:pPr>
            <a:endParaRPr lang="en-US" sz="2000" b="1" i="1" dirty="0" smtClean="0"/>
          </a:p>
          <a:p>
            <a:pPr lvl="0">
              <a:buClr>
                <a:srgbClr val="4F81BD"/>
              </a:buClr>
            </a:pPr>
            <a:r>
              <a:rPr lang="en-US" sz="1800" i="1" dirty="0" err="1">
                <a:solidFill>
                  <a:prstClr val="black"/>
                </a:solidFill>
              </a:rPr>
              <a:t>Hasselbalch</a:t>
            </a:r>
            <a:r>
              <a:rPr lang="en-US" sz="1800" i="1" dirty="0">
                <a:solidFill>
                  <a:prstClr val="black"/>
                </a:solidFill>
              </a:rPr>
              <a:t> modified Henderson's elegant idea by regarding the water concentration as constant and taking logarithms of the remaining components (</a:t>
            </a:r>
            <a:r>
              <a:rPr lang="en-US" sz="1800" i="1" dirty="0" err="1">
                <a:solidFill>
                  <a:prstClr val="black"/>
                </a:solidFill>
              </a:rPr>
              <a:t>pK</a:t>
            </a:r>
            <a:r>
              <a:rPr lang="en-US" sz="1800" i="1" dirty="0">
                <a:solidFill>
                  <a:prstClr val="black"/>
                </a:solidFill>
              </a:rPr>
              <a:t> is the negative logarithm of "K"). This resulted in the</a:t>
            </a:r>
          </a:p>
          <a:p>
            <a:pPr lvl="0">
              <a:buClr>
                <a:srgbClr val="4F81BD"/>
              </a:buClr>
            </a:pPr>
            <a:endParaRPr lang="en-US" sz="1800" i="1" dirty="0" smtClean="0">
              <a:solidFill>
                <a:prstClr val="black"/>
              </a:solidFill>
            </a:endParaRPr>
          </a:p>
          <a:p>
            <a:pPr lvl="0">
              <a:buClr>
                <a:srgbClr val="4F81BD"/>
              </a:buClr>
            </a:pPr>
            <a:endParaRPr lang="en-US" sz="1800" i="1" dirty="0">
              <a:solidFill>
                <a:prstClr val="black"/>
              </a:solidFill>
            </a:endParaRPr>
          </a:p>
          <a:p>
            <a:pPr lvl="0">
              <a:buClr>
                <a:srgbClr val="4F81BD"/>
              </a:buClr>
            </a:pPr>
            <a:r>
              <a:rPr lang="en-US" sz="1800" i="1" dirty="0">
                <a:solidFill>
                  <a:prstClr val="black"/>
                </a:solidFill>
              </a:rPr>
              <a:t> </a:t>
            </a:r>
            <a:r>
              <a:rPr lang="en-US" sz="1800" b="1" i="1" dirty="0">
                <a:solidFill>
                  <a:srgbClr val="FF0000"/>
                </a:solidFill>
              </a:rPr>
              <a:t>Henderson-</a:t>
            </a:r>
            <a:r>
              <a:rPr lang="en-US" sz="1800" b="1" i="1" dirty="0" err="1">
                <a:solidFill>
                  <a:srgbClr val="FF0000"/>
                </a:solidFill>
              </a:rPr>
              <a:t>Hasselbalch</a:t>
            </a:r>
            <a:r>
              <a:rPr lang="en-US" sz="1800" b="1" i="1" dirty="0">
                <a:solidFill>
                  <a:srgbClr val="FF0000"/>
                </a:solidFill>
              </a:rPr>
              <a:t> </a:t>
            </a:r>
            <a:r>
              <a:rPr lang="en-US" sz="1800" b="1" i="1" dirty="0" smtClean="0">
                <a:solidFill>
                  <a:srgbClr val="FF0000"/>
                </a:solidFill>
              </a:rPr>
              <a:t>Equation- primary form: </a:t>
            </a:r>
            <a:endParaRPr lang="en-US" sz="1800" dirty="0">
              <a:solidFill>
                <a:srgbClr val="FF0000"/>
              </a:solidFill>
            </a:endParaRPr>
          </a:p>
          <a:p>
            <a:pPr lvl="0">
              <a:buClr>
                <a:srgbClr val="4F81BD"/>
              </a:buClr>
              <a:buNone/>
            </a:pPr>
            <a:r>
              <a:rPr lang="en-US" sz="1800" b="1" i="1" dirty="0">
                <a:solidFill>
                  <a:prstClr val="black"/>
                </a:solidFill>
              </a:rPr>
              <a:t>       pH = </a:t>
            </a:r>
            <a:r>
              <a:rPr lang="en-US" sz="1800" b="1" i="1" dirty="0" err="1">
                <a:solidFill>
                  <a:prstClr val="black"/>
                </a:solidFill>
              </a:rPr>
              <a:t>pK</a:t>
            </a:r>
            <a:r>
              <a:rPr lang="en-US" sz="1800" b="1" i="1" dirty="0">
                <a:solidFill>
                  <a:prstClr val="black"/>
                </a:solidFill>
              </a:rPr>
              <a:t> + log ( [HCO</a:t>
            </a:r>
            <a:r>
              <a:rPr lang="en-US" sz="1800" b="1" i="1" baseline="-25000" dirty="0">
                <a:solidFill>
                  <a:prstClr val="black"/>
                </a:solidFill>
              </a:rPr>
              <a:t>3</a:t>
            </a:r>
            <a:r>
              <a:rPr lang="en-US" sz="1800" b="1" i="1" baseline="30000" dirty="0">
                <a:solidFill>
                  <a:prstClr val="black"/>
                </a:solidFill>
              </a:rPr>
              <a:t>-</a:t>
            </a:r>
            <a:r>
              <a:rPr lang="en-US" sz="1800" b="1" i="1" dirty="0">
                <a:solidFill>
                  <a:prstClr val="black"/>
                </a:solidFill>
              </a:rPr>
              <a:t>] / [CO</a:t>
            </a:r>
            <a:r>
              <a:rPr lang="en-US" sz="1800" b="1" i="1" baseline="-25000" dirty="0">
                <a:solidFill>
                  <a:prstClr val="black"/>
                </a:solidFill>
              </a:rPr>
              <a:t>2</a:t>
            </a:r>
            <a:r>
              <a:rPr lang="en-US" sz="1800" b="1" i="1" dirty="0">
                <a:solidFill>
                  <a:prstClr val="black"/>
                </a:solidFill>
              </a:rPr>
              <a:t>] ) </a:t>
            </a:r>
            <a:endParaRPr lang="en-US" sz="1800" dirty="0">
              <a:solidFill>
                <a:prstClr val="black"/>
              </a:solidFill>
            </a:endParaRPr>
          </a:p>
          <a:p>
            <a:pPr>
              <a:buNone/>
            </a:pPr>
            <a:endParaRPr lang="en-US" sz="2000" dirty="0" smtClean="0"/>
          </a:p>
          <a:p>
            <a:endParaRPr lang="en-US" sz="1800" dirty="0"/>
          </a:p>
        </p:txBody>
      </p:sp>
      <p:sp>
        <p:nvSpPr>
          <p:cNvPr id="4" name="سهم للأسفل 3"/>
          <p:cNvSpPr/>
          <p:nvPr/>
        </p:nvSpPr>
        <p:spPr>
          <a:xfrm>
            <a:off x="4033921" y="1295400"/>
            <a:ext cx="233279"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1100"/>
          </a:p>
        </p:txBody>
      </p:sp>
      <p:sp>
        <p:nvSpPr>
          <p:cNvPr id="5" name="سهم للأسفل 4"/>
          <p:cNvSpPr/>
          <p:nvPr/>
        </p:nvSpPr>
        <p:spPr>
          <a:xfrm>
            <a:off x="4033921" y="2819400"/>
            <a:ext cx="21309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سهم للأسفل 4"/>
          <p:cNvSpPr/>
          <p:nvPr/>
        </p:nvSpPr>
        <p:spPr>
          <a:xfrm>
            <a:off x="4000115" y="4419600"/>
            <a:ext cx="21309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857232"/>
            <a:ext cx="8229600" cy="1066800"/>
          </a:xfrm>
        </p:spPr>
        <p:txBody>
          <a:bodyPr>
            <a:noAutofit/>
          </a:bodyPr>
          <a:lstStyle/>
          <a:p>
            <a:r>
              <a:rPr lang="en-US" sz="3200" dirty="0" smtClean="0"/>
              <a:t>Henderson-</a:t>
            </a:r>
            <a:r>
              <a:rPr lang="en-US" sz="3200" dirty="0" err="1" smtClean="0"/>
              <a:t>Hasselbach</a:t>
            </a:r>
            <a:r>
              <a:rPr lang="en-US" sz="3200" dirty="0" smtClean="0"/>
              <a:t> logarithmic equation</a:t>
            </a:r>
            <a:endParaRPr lang="en-US" sz="3200" dirty="0"/>
          </a:p>
        </p:txBody>
      </p:sp>
      <p:sp>
        <p:nvSpPr>
          <p:cNvPr id="3" name="عنصر نائب للمحتوى 2"/>
          <p:cNvSpPr>
            <a:spLocks noGrp="1"/>
          </p:cNvSpPr>
          <p:nvPr>
            <p:ph idx="1"/>
          </p:nvPr>
        </p:nvSpPr>
        <p:spPr>
          <a:xfrm>
            <a:off x="457200" y="1857364"/>
            <a:ext cx="7467600" cy="4467236"/>
          </a:xfrm>
        </p:spPr>
        <p:txBody>
          <a:bodyPr>
            <a:normAutofit/>
          </a:bodyPr>
          <a:lstStyle/>
          <a:p>
            <a:pPr>
              <a:buNone/>
            </a:pPr>
            <a:endParaRPr lang="en-US" dirty="0" smtClean="0"/>
          </a:p>
          <a:p>
            <a:r>
              <a:rPr lang="en-US" i="1" dirty="0" smtClean="0"/>
              <a:t>The value of </a:t>
            </a:r>
            <a:r>
              <a:rPr lang="en-US" i="1" dirty="0" err="1" smtClean="0"/>
              <a:t>pK</a:t>
            </a:r>
            <a:r>
              <a:rPr lang="en-US" i="1" dirty="0" smtClean="0"/>
              <a:t> in the bicarbonate buffer system (</a:t>
            </a:r>
            <a:r>
              <a:rPr lang="en-US" i="1" dirty="0" err="1" smtClean="0"/>
              <a:t>pK</a:t>
            </a:r>
            <a:r>
              <a:rPr lang="en-US" i="1" dirty="0" smtClean="0"/>
              <a:t> = 6.1)</a:t>
            </a:r>
          </a:p>
          <a:p>
            <a:endParaRPr lang="en-US" i="1" dirty="0"/>
          </a:p>
          <a:p>
            <a:r>
              <a:rPr lang="en-US" i="1" dirty="0"/>
              <a:t>The constant 0.03 converts PaCO</a:t>
            </a:r>
            <a:r>
              <a:rPr lang="en-US" i="1" baseline="-25000" dirty="0"/>
              <a:t>2</a:t>
            </a:r>
            <a:r>
              <a:rPr lang="en-US" i="1" dirty="0"/>
              <a:t> from mm Hg to </a:t>
            </a:r>
            <a:r>
              <a:rPr lang="en-US" i="1" dirty="0" err="1"/>
              <a:t>mmoles</a:t>
            </a:r>
            <a:r>
              <a:rPr lang="en-US" i="1" dirty="0"/>
              <a:t>/L. </a:t>
            </a:r>
            <a:endParaRPr lang="en-US" i="1" dirty="0" smtClean="0"/>
          </a:p>
          <a:p>
            <a:pPr marL="114300" indent="0">
              <a:buNone/>
            </a:pPr>
            <a:r>
              <a:rPr lang="en-US" i="1" dirty="0" smtClean="0"/>
              <a:t>    may </a:t>
            </a:r>
            <a:r>
              <a:rPr lang="en-US" i="1" dirty="0"/>
              <a:t>be substituted to come up with </a:t>
            </a:r>
            <a:r>
              <a:rPr lang="en-US" i="1" dirty="0" smtClean="0"/>
              <a:t>this final equation</a:t>
            </a:r>
          </a:p>
          <a:p>
            <a:pPr marL="114300" indent="0">
              <a:buNone/>
            </a:pPr>
            <a:endParaRPr lang="en-US" i="1" dirty="0" smtClean="0"/>
          </a:p>
          <a:p>
            <a:endParaRPr lang="en-US" i="1" dirty="0" smtClean="0"/>
          </a:p>
          <a:p>
            <a:r>
              <a:rPr lang="en-US" b="1" i="1" dirty="0">
                <a:solidFill>
                  <a:srgbClr val="FF0000"/>
                </a:solidFill>
              </a:rPr>
              <a:t>Henderson-</a:t>
            </a:r>
            <a:r>
              <a:rPr lang="en-US" b="1" i="1" dirty="0" err="1">
                <a:solidFill>
                  <a:srgbClr val="FF0000"/>
                </a:solidFill>
              </a:rPr>
              <a:t>Hasselbalch</a:t>
            </a:r>
            <a:r>
              <a:rPr lang="en-US" b="1" i="1" dirty="0">
                <a:solidFill>
                  <a:srgbClr val="FF0000"/>
                </a:solidFill>
              </a:rPr>
              <a:t> </a:t>
            </a:r>
            <a:r>
              <a:rPr lang="en-US" b="1" i="1" dirty="0" smtClean="0">
                <a:solidFill>
                  <a:srgbClr val="FF0000"/>
                </a:solidFill>
              </a:rPr>
              <a:t>Equation-final form: </a:t>
            </a:r>
            <a:endParaRPr lang="en-US" dirty="0">
              <a:solidFill>
                <a:srgbClr val="FF0000"/>
              </a:solidFill>
            </a:endParaRPr>
          </a:p>
          <a:p>
            <a:endParaRPr lang="en-US" dirty="0" smtClean="0"/>
          </a:p>
          <a:p>
            <a:pPr algn="ctr">
              <a:buNone/>
            </a:pPr>
            <a:r>
              <a:rPr lang="en-US" i="1" dirty="0" smtClean="0"/>
              <a:t>         </a:t>
            </a:r>
            <a:r>
              <a:rPr lang="en-US" b="1" i="1" dirty="0" smtClean="0"/>
              <a:t>pH = 6.1 +log HCO3-/ (0.03 x PCO2)</a:t>
            </a:r>
            <a:endParaRPr lang="en-US" b="1" dirty="0" smtClean="0"/>
          </a:p>
          <a:p>
            <a:pPr>
              <a:buNone/>
            </a:pPr>
            <a:endParaRPr lang="en-US" b="1" i="1" dirty="0" smtClean="0"/>
          </a:p>
          <a:p>
            <a:pPr>
              <a:buNone/>
            </a:pPr>
            <a:endParaRPr lang="en-US" dirty="0" smtClean="0"/>
          </a:p>
          <a:p>
            <a:endParaRPr lang="en-US" dirty="0"/>
          </a:p>
        </p:txBody>
      </p:sp>
      <p:sp>
        <p:nvSpPr>
          <p:cNvPr id="4" name="سهم للأسفل 4"/>
          <p:cNvSpPr/>
          <p:nvPr/>
        </p:nvSpPr>
        <p:spPr>
          <a:xfrm>
            <a:off x="3846494" y="4152900"/>
            <a:ext cx="213093" cy="533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8229600" cy="1066800"/>
          </a:xfrm>
        </p:spPr>
        <p:txBody>
          <a:bodyPr>
            <a:normAutofit/>
          </a:bodyPr>
          <a:lstStyle/>
          <a:p>
            <a:r>
              <a:rPr lang="en-US" sz="4000" dirty="0" smtClean="0"/>
              <a:t>Chemical to  logarithmic equation</a:t>
            </a:r>
            <a:endParaRPr lang="en-US" sz="4000" dirty="0"/>
          </a:p>
        </p:txBody>
      </p:sp>
      <p:sp>
        <p:nvSpPr>
          <p:cNvPr id="3" name="عنصر نائب للمحتوى 2"/>
          <p:cNvSpPr>
            <a:spLocks noGrp="1"/>
          </p:cNvSpPr>
          <p:nvPr>
            <p:ph idx="1"/>
          </p:nvPr>
        </p:nvSpPr>
        <p:spPr>
          <a:xfrm>
            <a:off x="457200" y="1857364"/>
            <a:ext cx="7620000" cy="4086236"/>
          </a:xfrm>
          <a:blipFill>
            <a:blip r:embed="rId3"/>
            <a:tile tx="0" ty="0" sx="100000" sy="100000" flip="none" algn="tl"/>
          </a:blipFill>
          <a:ln/>
        </p:spPr>
        <p:style>
          <a:lnRef idx="2">
            <a:schemeClr val="accent1"/>
          </a:lnRef>
          <a:fillRef idx="1">
            <a:schemeClr val="lt1"/>
          </a:fillRef>
          <a:effectRef idx="0">
            <a:schemeClr val="accent1"/>
          </a:effectRef>
          <a:fontRef idx="minor">
            <a:schemeClr val="dk1"/>
          </a:fontRef>
        </p:style>
        <p:txBody>
          <a:bodyPr>
            <a:normAutofit/>
          </a:bodyPr>
          <a:lstStyle/>
          <a:p>
            <a:pPr>
              <a:buNone/>
            </a:pPr>
            <a:endParaRPr lang="en-US" b="1" i="1" dirty="0" smtClean="0">
              <a:solidFill>
                <a:srgbClr val="FF0000"/>
              </a:solidFill>
            </a:endParaRPr>
          </a:p>
          <a:p>
            <a:pPr>
              <a:buNone/>
            </a:pPr>
            <a:r>
              <a:rPr lang="en-US" i="1" dirty="0" smtClean="0"/>
              <a:t>        		  </a:t>
            </a:r>
            <a:r>
              <a:rPr lang="en-US" b="1" i="1" dirty="0" smtClean="0"/>
              <a:t>CO</a:t>
            </a:r>
            <a:r>
              <a:rPr lang="en-US" b="1" i="1" baseline="-25000" dirty="0" smtClean="0"/>
              <a:t>2</a:t>
            </a:r>
            <a:r>
              <a:rPr lang="en-US" b="1" i="1" dirty="0" smtClean="0"/>
              <a:t> + H</a:t>
            </a:r>
            <a:r>
              <a:rPr lang="en-US" b="1" i="1" baseline="-25000" dirty="0" smtClean="0"/>
              <a:t>2</a:t>
            </a:r>
            <a:r>
              <a:rPr lang="en-US" b="1" i="1" dirty="0" smtClean="0"/>
              <a:t>O ↔ H</a:t>
            </a:r>
            <a:r>
              <a:rPr lang="en-US" b="1" i="1" baseline="-25000" dirty="0" smtClean="0"/>
              <a:t>2</a:t>
            </a:r>
            <a:r>
              <a:rPr lang="en-US" b="1" i="1" dirty="0" smtClean="0"/>
              <a:t>CO</a:t>
            </a:r>
            <a:r>
              <a:rPr lang="en-US" b="1" i="1" baseline="-25000" dirty="0" smtClean="0"/>
              <a:t>3</a:t>
            </a:r>
            <a:r>
              <a:rPr lang="en-US" b="1" i="1" dirty="0" smtClean="0"/>
              <a:t> ↔ H</a:t>
            </a:r>
            <a:r>
              <a:rPr lang="en-US" b="1" i="1" baseline="30000" dirty="0" smtClean="0"/>
              <a:t>+</a:t>
            </a:r>
            <a:r>
              <a:rPr lang="en-US" b="1" i="1" dirty="0" smtClean="0"/>
              <a:t> + HCO</a:t>
            </a:r>
            <a:r>
              <a:rPr lang="en-US" b="1" i="1" baseline="-25000" dirty="0" smtClean="0"/>
              <a:t>3</a:t>
            </a:r>
            <a:r>
              <a:rPr lang="en-US" b="1" i="1" baseline="30000" dirty="0" smtClean="0"/>
              <a:t>-</a:t>
            </a:r>
          </a:p>
          <a:p>
            <a:pPr>
              <a:buNone/>
            </a:pPr>
            <a:r>
              <a:rPr lang="en-US" i="1" baseline="30000" dirty="0" smtClean="0"/>
              <a:t>                                        </a:t>
            </a:r>
          </a:p>
          <a:p>
            <a:pPr>
              <a:buNone/>
            </a:pPr>
            <a:r>
              <a:rPr lang="en-US" sz="3200" i="1" baseline="30000" dirty="0" smtClean="0"/>
              <a:t>                                     ( </a:t>
            </a:r>
            <a:r>
              <a:rPr lang="en-US" sz="4000" i="1" baseline="30000" dirty="0" smtClean="0"/>
              <a:t>chemical equation)</a:t>
            </a:r>
            <a:endParaRPr lang="en-US" b="1" i="1" dirty="0" smtClean="0">
              <a:solidFill>
                <a:srgbClr val="FF0000"/>
              </a:solidFill>
            </a:endParaRPr>
          </a:p>
          <a:p>
            <a:endParaRPr lang="en-US" b="1" i="1" dirty="0" smtClean="0">
              <a:solidFill>
                <a:srgbClr val="FF0000"/>
              </a:solidFill>
            </a:endParaRPr>
          </a:p>
          <a:p>
            <a:endParaRPr lang="en-US" b="1" i="1" dirty="0" smtClean="0">
              <a:solidFill>
                <a:srgbClr val="FF0000"/>
              </a:solidFill>
            </a:endParaRPr>
          </a:p>
          <a:p>
            <a:pPr>
              <a:buNone/>
            </a:pPr>
            <a:r>
              <a:rPr lang="en-US" b="1" i="1" dirty="0" smtClean="0">
                <a:solidFill>
                  <a:srgbClr val="FF0000"/>
                </a:solidFill>
              </a:rPr>
              <a:t>        		Henderson-</a:t>
            </a:r>
            <a:r>
              <a:rPr lang="en-US" b="1" i="1" dirty="0" err="1" smtClean="0">
                <a:solidFill>
                  <a:srgbClr val="FF0000"/>
                </a:solidFill>
              </a:rPr>
              <a:t>Hasselbalch</a:t>
            </a:r>
            <a:r>
              <a:rPr lang="en-US" b="1" i="1" dirty="0" smtClean="0">
                <a:solidFill>
                  <a:srgbClr val="FF0000"/>
                </a:solidFill>
              </a:rPr>
              <a:t> Equation: </a:t>
            </a:r>
            <a:endParaRPr lang="en-US" dirty="0" smtClean="0">
              <a:solidFill>
                <a:srgbClr val="FF0000"/>
              </a:solidFill>
            </a:endParaRPr>
          </a:p>
          <a:p>
            <a:pPr>
              <a:buNone/>
            </a:pPr>
            <a:r>
              <a:rPr lang="en-US" b="1" i="1" dirty="0" smtClean="0"/>
              <a:t>    </a:t>
            </a:r>
          </a:p>
          <a:p>
            <a:pPr>
              <a:buNone/>
            </a:pPr>
            <a:r>
              <a:rPr lang="en-US" b="1" i="1" dirty="0" smtClean="0"/>
              <a:t>   			  pH = 6.1 +log HCO3-/ (0.03 x PCO2)</a:t>
            </a:r>
          </a:p>
          <a:p>
            <a:pPr>
              <a:buNone/>
            </a:pPr>
            <a:endParaRPr lang="en-US" i="1" dirty="0" smtClean="0"/>
          </a:p>
          <a:p>
            <a:pPr>
              <a:buNone/>
            </a:pPr>
            <a:endParaRPr lang="en-US" b="1" i="1" dirty="0" smtClean="0"/>
          </a:p>
          <a:p>
            <a:pPr>
              <a:buNone/>
            </a:pPr>
            <a:endParaRPr lang="en-US" dirty="0" smtClean="0"/>
          </a:p>
          <a:p>
            <a:endParaRPr lang="en-US" dirty="0"/>
          </a:p>
        </p:txBody>
      </p:sp>
      <p:sp>
        <p:nvSpPr>
          <p:cNvPr id="4" name="سهم للأسفل 3"/>
          <p:cNvSpPr/>
          <p:nvPr/>
        </p:nvSpPr>
        <p:spPr>
          <a:xfrm>
            <a:off x="4267200" y="3581400"/>
            <a:ext cx="285752"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857232"/>
            <a:ext cx="8229600" cy="1066800"/>
          </a:xfrm>
        </p:spPr>
        <p:txBody>
          <a:bodyPr>
            <a:noAutofit/>
          </a:bodyPr>
          <a:lstStyle/>
          <a:p>
            <a:r>
              <a:rPr lang="en-US" sz="3200" dirty="0" smtClean="0"/>
              <a:t>Henderson-</a:t>
            </a:r>
            <a:r>
              <a:rPr lang="en-US" sz="3200" dirty="0" err="1" smtClean="0"/>
              <a:t>Hasselbach</a:t>
            </a:r>
            <a:r>
              <a:rPr lang="en-US" sz="3200" dirty="0" smtClean="0"/>
              <a:t> logarithmic equation</a:t>
            </a:r>
            <a:endParaRPr lang="en-US" sz="3200" dirty="0"/>
          </a:p>
        </p:txBody>
      </p:sp>
      <p:sp>
        <p:nvSpPr>
          <p:cNvPr id="3" name="عنصر نائب للمحتوى 2"/>
          <p:cNvSpPr>
            <a:spLocks noGrp="1"/>
          </p:cNvSpPr>
          <p:nvPr>
            <p:ph idx="1"/>
          </p:nvPr>
        </p:nvSpPr>
        <p:spPr>
          <a:xfrm>
            <a:off x="457200" y="1857364"/>
            <a:ext cx="8229600" cy="4717172"/>
          </a:xfrm>
        </p:spPr>
        <p:txBody>
          <a:bodyPr>
            <a:normAutofit/>
          </a:bodyPr>
          <a:lstStyle/>
          <a:p>
            <a:pPr>
              <a:buNone/>
            </a:pPr>
            <a:endParaRPr lang="en-US" dirty="0" smtClean="0">
              <a:solidFill>
                <a:srgbClr val="FF0000"/>
              </a:solidFill>
            </a:endParaRPr>
          </a:p>
          <a:p>
            <a:r>
              <a:rPr lang="en-US" b="1" i="1" dirty="0" smtClean="0">
                <a:solidFill>
                  <a:srgbClr val="FF0000"/>
                </a:solidFill>
              </a:rPr>
              <a:t>Henderson-</a:t>
            </a:r>
            <a:r>
              <a:rPr lang="en-US" b="1" i="1" dirty="0" err="1" smtClean="0">
                <a:solidFill>
                  <a:srgbClr val="FF0000"/>
                </a:solidFill>
              </a:rPr>
              <a:t>Hasselbalch</a:t>
            </a:r>
            <a:r>
              <a:rPr lang="en-US" b="1" i="1" dirty="0" smtClean="0">
                <a:solidFill>
                  <a:srgbClr val="FF0000"/>
                </a:solidFill>
              </a:rPr>
              <a:t> Equation: </a:t>
            </a:r>
            <a:endParaRPr lang="en-US" dirty="0" smtClean="0">
              <a:solidFill>
                <a:srgbClr val="FF0000"/>
              </a:solidFill>
            </a:endParaRPr>
          </a:p>
          <a:p>
            <a:pPr>
              <a:buNone/>
            </a:pPr>
            <a:r>
              <a:rPr lang="en-US" b="1" i="1" dirty="0" smtClean="0"/>
              <a:t>    </a:t>
            </a:r>
          </a:p>
          <a:p>
            <a:pPr>
              <a:buNone/>
            </a:pPr>
            <a:endParaRPr lang="en-US" b="1" i="1" dirty="0" smtClean="0"/>
          </a:p>
          <a:p>
            <a:pPr>
              <a:buNone/>
            </a:pPr>
            <a:endParaRPr lang="en-US" dirty="0" smtClean="0"/>
          </a:p>
          <a:p>
            <a:endParaRPr lang="en-US" dirty="0"/>
          </a:p>
        </p:txBody>
      </p:sp>
      <p:pic>
        <p:nvPicPr>
          <p:cNvPr id="4" name="صورة 3" descr="C:\Users\asus\Desktop\Acid-base review notes 2012\Acid-base notes_files\eqn7_3.gif"/>
          <p:cNvPicPr/>
          <p:nvPr/>
        </p:nvPicPr>
        <p:blipFill>
          <a:blip r:embed="rId3"/>
          <a:srcRect/>
          <a:stretch>
            <a:fillRect/>
          </a:stretch>
        </p:blipFill>
        <p:spPr bwMode="auto">
          <a:xfrm>
            <a:off x="2285984" y="3205162"/>
            <a:ext cx="4572031" cy="938218"/>
          </a:xfrm>
          <a:prstGeom prst="rect">
            <a:avLst/>
          </a:prstGeom>
          <a:noFill/>
          <a:ln w="9525">
            <a:noFill/>
            <a:miter lim="800000"/>
            <a:headEnd/>
            <a:tailEnd/>
          </a:ln>
        </p:spPr>
      </p:pic>
      <p:pic>
        <p:nvPicPr>
          <p:cNvPr id="5" name="صورة 4" descr="C:\Users\asus\Desktop\Acid-base review notes 2012\Acid-base notes_files\eqn7_4.gif"/>
          <p:cNvPicPr/>
          <p:nvPr/>
        </p:nvPicPr>
        <p:blipFill>
          <a:blip r:embed="rId4"/>
          <a:srcRect/>
          <a:stretch>
            <a:fillRect/>
          </a:stretch>
        </p:blipFill>
        <p:spPr bwMode="auto">
          <a:xfrm>
            <a:off x="2357422" y="4286256"/>
            <a:ext cx="4214842" cy="714380"/>
          </a:xfrm>
          <a:prstGeom prst="rect">
            <a:avLst/>
          </a:prstGeom>
          <a:noFill/>
          <a:ln w="9525">
            <a:noFill/>
            <a:miter lim="800000"/>
            <a:headEnd/>
            <a:tailEnd/>
          </a:ln>
        </p:spPr>
      </p:pic>
      <p:pic>
        <p:nvPicPr>
          <p:cNvPr id="6" name="صورة 5" descr="C:\Users\asus\Desktop\Acid-base review notes 2012\Acid-base notes_files\eqn7_5.gif"/>
          <p:cNvPicPr/>
          <p:nvPr/>
        </p:nvPicPr>
        <p:blipFill>
          <a:blip r:embed="rId5"/>
          <a:srcRect/>
          <a:stretch>
            <a:fillRect/>
          </a:stretch>
        </p:blipFill>
        <p:spPr bwMode="auto">
          <a:xfrm>
            <a:off x="2214546" y="5286388"/>
            <a:ext cx="4500594" cy="6905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400" dirty="0" smtClean="0"/>
              <a:t>Learning objectives ( part I &amp; II)</a:t>
            </a:r>
            <a:endParaRPr lang="ar-LY" sz="4400" dirty="0"/>
          </a:p>
        </p:txBody>
      </p:sp>
      <p:sp>
        <p:nvSpPr>
          <p:cNvPr id="3" name="عنصر نائب للمحتوى 2"/>
          <p:cNvSpPr>
            <a:spLocks noGrp="1"/>
          </p:cNvSpPr>
          <p:nvPr>
            <p:ph idx="1"/>
          </p:nvPr>
        </p:nvSpPr>
        <p:spPr/>
        <p:txBody>
          <a:bodyPr>
            <a:normAutofit fontScale="92500"/>
          </a:bodyPr>
          <a:lstStyle/>
          <a:p>
            <a:r>
              <a:rPr lang="en-US" dirty="0" smtClean="0"/>
              <a:t>Definitions </a:t>
            </a:r>
          </a:p>
          <a:p>
            <a:endParaRPr lang="en-US" dirty="0" smtClean="0"/>
          </a:p>
          <a:p>
            <a:r>
              <a:rPr lang="en-US" dirty="0" smtClean="0"/>
              <a:t>Human body acids</a:t>
            </a:r>
          </a:p>
          <a:p>
            <a:endParaRPr lang="en-US" dirty="0" smtClean="0"/>
          </a:p>
          <a:p>
            <a:r>
              <a:rPr lang="en-US" dirty="0" smtClean="0"/>
              <a:t>Chemical  and mathematical basis for acid base disorders</a:t>
            </a:r>
          </a:p>
          <a:p>
            <a:endParaRPr lang="en-US" dirty="0" smtClean="0"/>
          </a:p>
          <a:p>
            <a:r>
              <a:rPr lang="en-US" dirty="0" smtClean="0"/>
              <a:t>Physiology of acid base balance/ homeostasis</a:t>
            </a:r>
          </a:p>
          <a:p>
            <a:endParaRPr lang="en-US" dirty="0" smtClean="0"/>
          </a:p>
          <a:p>
            <a:r>
              <a:rPr lang="en-US" dirty="0" smtClean="0"/>
              <a:t>ECF ionic composition</a:t>
            </a:r>
          </a:p>
          <a:p>
            <a:endParaRPr lang="en-US" dirty="0" smtClean="0"/>
          </a:p>
          <a:p>
            <a:r>
              <a:rPr lang="en-US" dirty="0" smtClean="0"/>
              <a:t>Clinical disorders of acid base disorders</a:t>
            </a:r>
          </a:p>
          <a:p>
            <a:endParaRPr lang="en-US" dirty="0" smtClean="0"/>
          </a:p>
          <a:p>
            <a:r>
              <a:rPr lang="en-US" dirty="0" smtClean="0"/>
              <a:t>Step-wise diagnostic approach</a:t>
            </a:r>
          </a:p>
          <a:p>
            <a:endParaRPr lang="en-US" dirty="0" smtClean="0"/>
          </a:p>
          <a:p>
            <a:endParaRPr lang="ar-LY"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404664"/>
            <a:ext cx="8229600" cy="1066800"/>
          </a:xfrm>
        </p:spPr>
        <p:txBody>
          <a:bodyPr/>
          <a:lstStyle/>
          <a:p>
            <a:r>
              <a:rPr lang="en-US" sz="3600" dirty="0" smtClean="0"/>
              <a:t>Acid-Base clinical physiology</a:t>
            </a:r>
            <a:endParaRPr lang="en-US" sz="3600" dirty="0"/>
          </a:p>
        </p:txBody>
      </p:sp>
      <p:sp>
        <p:nvSpPr>
          <p:cNvPr id="3" name="عنصر نائب للمحتوى 2"/>
          <p:cNvSpPr>
            <a:spLocks noGrp="1"/>
          </p:cNvSpPr>
          <p:nvPr>
            <p:ph idx="1"/>
          </p:nvPr>
        </p:nvSpPr>
        <p:spPr>
          <a:xfrm>
            <a:off x="107504" y="1556792"/>
            <a:ext cx="8136904" cy="4325112"/>
          </a:xfrm>
        </p:spPr>
        <p:txBody>
          <a:bodyPr>
            <a:normAutofit fontScale="85000" lnSpcReduction="20000"/>
          </a:bodyPr>
          <a:lstStyle/>
          <a:p>
            <a:r>
              <a:rPr lang="en-US" sz="2400" dirty="0" smtClean="0"/>
              <a:t>Body defenses against acid-base disturbances</a:t>
            </a:r>
            <a:r>
              <a:rPr lang="en-US" dirty="0" smtClean="0"/>
              <a:t>:</a:t>
            </a:r>
          </a:p>
          <a:p>
            <a:pPr>
              <a:buNone/>
            </a:pPr>
            <a:endParaRPr lang="en-US" dirty="0" smtClean="0"/>
          </a:p>
          <a:p>
            <a:pPr lvl="1"/>
            <a:r>
              <a:rPr lang="en-US" sz="2400" dirty="0" smtClean="0">
                <a:solidFill>
                  <a:srgbClr val="FF0000"/>
                </a:solidFill>
              </a:rPr>
              <a:t>The chemical buffer systems </a:t>
            </a:r>
            <a:r>
              <a:rPr lang="en-US" sz="2400" dirty="0" smtClean="0"/>
              <a:t>( ECF, and intracellular); acts immediately, first line of defense, but can not remove hydrogen ions from body</a:t>
            </a:r>
          </a:p>
          <a:p>
            <a:pPr lvl="1"/>
            <a:endParaRPr lang="en-US" sz="2400" dirty="0" smtClean="0"/>
          </a:p>
          <a:p>
            <a:pPr lvl="1"/>
            <a:r>
              <a:rPr lang="en-US" sz="2400" dirty="0" smtClean="0">
                <a:solidFill>
                  <a:srgbClr val="FF0000"/>
                </a:solidFill>
              </a:rPr>
              <a:t>Renal system regulation</a:t>
            </a:r>
            <a:r>
              <a:rPr lang="en-US" sz="2400" dirty="0" smtClean="0"/>
              <a:t>;  acts hours to days, eliminates excess  acids or alkali from body</a:t>
            </a:r>
          </a:p>
          <a:p>
            <a:pPr lvl="2"/>
            <a:r>
              <a:rPr lang="en-US" sz="2200" dirty="0" smtClean="0"/>
              <a:t>Bicarbonate </a:t>
            </a:r>
            <a:r>
              <a:rPr lang="en-US" sz="2200" dirty="0" err="1" smtClean="0"/>
              <a:t>reclammation</a:t>
            </a:r>
            <a:r>
              <a:rPr lang="en-US" sz="2200" dirty="0" smtClean="0"/>
              <a:t>; where 80-90% reabsorbed by ( PCT )</a:t>
            </a:r>
          </a:p>
          <a:p>
            <a:pPr lvl="2"/>
            <a:r>
              <a:rPr lang="en-US" sz="2200" dirty="0" smtClean="0"/>
              <a:t>Net acid excretion ( NAE );</a:t>
            </a:r>
          </a:p>
          <a:p>
            <a:pPr lvl="3"/>
            <a:r>
              <a:rPr lang="en-US" sz="2000" dirty="0" err="1" smtClean="0"/>
              <a:t>Titrable</a:t>
            </a:r>
            <a:r>
              <a:rPr lang="en-US" sz="2000" dirty="0" smtClean="0"/>
              <a:t> acids ( H</a:t>
            </a:r>
            <a:r>
              <a:rPr lang="en-US" sz="2000" baseline="-25000" dirty="0" smtClean="0"/>
              <a:t>2</a:t>
            </a:r>
            <a:r>
              <a:rPr lang="en-US" sz="2000" dirty="0" smtClean="0"/>
              <a:t>Po</a:t>
            </a:r>
            <a:r>
              <a:rPr lang="en-US" sz="2000" baseline="-25000" dirty="0" smtClean="0"/>
              <a:t>4</a:t>
            </a:r>
            <a:r>
              <a:rPr lang="en-US" sz="2600" baseline="30000" dirty="0" smtClean="0"/>
              <a:t>-</a:t>
            </a:r>
            <a:r>
              <a:rPr lang="en-US" sz="2000" dirty="0" smtClean="0"/>
              <a:t> ) by DCT</a:t>
            </a:r>
          </a:p>
          <a:p>
            <a:pPr lvl="3"/>
            <a:r>
              <a:rPr lang="en-US" sz="2000" dirty="0" smtClean="0"/>
              <a:t>Non-</a:t>
            </a:r>
            <a:r>
              <a:rPr lang="en-US" sz="2000" dirty="0" err="1" smtClean="0"/>
              <a:t>titrable</a:t>
            </a:r>
            <a:r>
              <a:rPr lang="en-US" sz="2000" dirty="0" smtClean="0"/>
              <a:t> acids; </a:t>
            </a:r>
            <a:r>
              <a:rPr lang="en-US" sz="2000" dirty="0" err="1" smtClean="0"/>
              <a:t>ammniogensis</a:t>
            </a:r>
            <a:r>
              <a:rPr lang="en-US" sz="2000" dirty="0" smtClean="0"/>
              <a:t> ( NH</a:t>
            </a:r>
            <a:r>
              <a:rPr lang="en-US" sz="2000" baseline="-25000" dirty="0" smtClean="0"/>
              <a:t>4</a:t>
            </a:r>
            <a:r>
              <a:rPr lang="en-US" sz="2000" baseline="30000" dirty="0" smtClean="0"/>
              <a:t>+</a:t>
            </a:r>
            <a:r>
              <a:rPr lang="en-US" sz="2000" dirty="0" smtClean="0"/>
              <a:t>) by PCT</a:t>
            </a:r>
          </a:p>
          <a:p>
            <a:pPr lvl="3"/>
            <a:endParaRPr lang="en-US" sz="2000" dirty="0" smtClean="0"/>
          </a:p>
          <a:p>
            <a:pPr lvl="1"/>
            <a:r>
              <a:rPr lang="en-US" sz="2400" dirty="0" smtClean="0">
                <a:solidFill>
                  <a:srgbClr val="FF0000"/>
                </a:solidFill>
              </a:rPr>
              <a:t>Respiratory system regulation</a:t>
            </a:r>
            <a:r>
              <a:rPr lang="en-US" sz="2400" dirty="0" smtClean="0"/>
              <a:t>;  acts within minutes to eliminate CO2 from lungs</a:t>
            </a:r>
          </a:p>
        </p:txBody>
      </p:sp>
    </p:spTree>
    <p:extLst>
      <p:ext uri="{BB962C8B-B14F-4D97-AF65-F5344CB8AC3E}">
        <p14:creationId xmlns:p14="http://schemas.microsoft.com/office/powerpoint/2010/main" val="5557208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857232"/>
            <a:ext cx="8229600" cy="1066800"/>
          </a:xfrm>
        </p:spPr>
        <p:txBody>
          <a:bodyPr/>
          <a:lstStyle/>
          <a:p>
            <a:r>
              <a:rPr lang="en-US" dirty="0" smtClean="0"/>
              <a:t>Acid-Base clinical physiology</a:t>
            </a:r>
            <a:endParaRPr lang="en-US" dirty="0"/>
          </a:p>
        </p:txBody>
      </p:sp>
      <p:sp>
        <p:nvSpPr>
          <p:cNvPr id="3" name="عنصر نائب للمحتوى 2"/>
          <p:cNvSpPr>
            <a:spLocks noGrp="1"/>
          </p:cNvSpPr>
          <p:nvPr>
            <p:ph idx="1"/>
          </p:nvPr>
        </p:nvSpPr>
        <p:spPr>
          <a:xfrm>
            <a:off x="457200" y="2249424"/>
            <a:ext cx="8401080" cy="4325112"/>
          </a:xfrm>
        </p:spPr>
        <p:txBody>
          <a:bodyPr>
            <a:normAutofit/>
          </a:bodyPr>
          <a:lstStyle/>
          <a:p>
            <a:r>
              <a:rPr lang="en-US" sz="2400" dirty="0" smtClean="0"/>
              <a:t>Body defenses against acid-base disturbances</a:t>
            </a:r>
            <a:r>
              <a:rPr lang="en-US" dirty="0" smtClean="0"/>
              <a:t>:</a:t>
            </a:r>
          </a:p>
          <a:p>
            <a:pPr>
              <a:buNone/>
            </a:pPr>
            <a:endParaRPr lang="en-US" dirty="0" smtClean="0"/>
          </a:p>
          <a:p>
            <a:pPr lvl="1"/>
            <a:r>
              <a:rPr lang="en-US" sz="2400" dirty="0" smtClean="0">
                <a:solidFill>
                  <a:srgbClr val="FF0000"/>
                </a:solidFill>
              </a:rPr>
              <a:t>The chemical buffer systems </a:t>
            </a:r>
            <a:r>
              <a:rPr lang="en-US" sz="2400" dirty="0" smtClean="0"/>
              <a:t>( ECF, and intracellular); acts immediately, can not remove hydrogen ions from body.</a:t>
            </a:r>
          </a:p>
          <a:p>
            <a:pPr lvl="1"/>
            <a:r>
              <a:rPr lang="en-US" sz="2400" dirty="0" smtClean="0">
                <a:solidFill>
                  <a:srgbClr val="FF0000"/>
                </a:solidFill>
              </a:rPr>
              <a:t>Renal system regulation</a:t>
            </a:r>
            <a:r>
              <a:rPr lang="en-US" sz="2400" dirty="0" smtClean="0"/>
              <a:t>;  acts hours to days, eliminates excess  acids or alkali from body</a:t>
            </a:r>
          </a:p>
          <a:p>
            <a:pPr lvl="1"/>
            <a:r>
              <a:rPr lang="en-US" sz="2400" dirty="0" smtClean="0">
                <a:solidFill>
                  <a:srgbClr val="FF0000"/>
                </a:solidFill>
              </a:rPr>
              <a:t>Respiratory system regulation</a:t>
            </a:r>
            <a:r>
              <a:rPr lang="en-US" sz="2400" dirty="0" smtClean="0"/>
              <a:t>;  acts within minutes to eliminate CO2 from lungs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066800"/>
          </a:xfrm>
        </p:spPr>
        <p:txBody>
          <a:bodyPr/>
          <a:lstStyle/>
          <a:p>
            <a:r>
              <a:rPr lang="en-US" dirty="0" smtClean="0"/>
              <a:t>Acid-Base clinical physiology</a:t>
            </a:r>
            <a:endParaRPr lang="en-US" dirty="0"/>
          </a:p>
        </p:txBody>
      </p:sp>
      <p:sp>
        <p:nvSpPr>
          <p:cNvPr id="3" name="عنصر نائب للمحتوى 2"/>
          <p:cNvSpPr>
            <a:spLocks noGrp="1"/>
          </p:cNvSpPr>
          <p:nvPr>
            <p:ph idx="1"/>
          </p:nvPr>
        </p:nvSpPr>
        <p:spPr>
          <a:xfrm>
            <a:off x="457200" y="1643050"/>
            <a:ext cx="8229600" cy="4931486"/>
          </a:xfrm>
        </p:spPr>
        <p:txBody>
          <a:bodyPr>
            <a:normAutofit/>
          </a:bodyPr>
          <a:lstStyle/>
          <a:p>
            <a:r>
              <a:rPr lang="en-US" dirty="0" smtClean="0"/>
              <a:t>Body buffers:</a:t>
            </a:r>
          </a:p>
          <a:p>
            <a:endParaRPr lang="en-US" dirty="0" smtClean="0"/>
          </a:p>
          <a:p>
            <a:pPr lvl="1"/>
            <a:r>
              <a:rPr lang="en-US" sz="2400" i="1" dirty="0" smtClean="0"/>
              <a:t>First line of defense against acute changes in [ H ]</a:t>
            </a:r>
          </a:p>
          <a:p>
            <a:pPr lvl="1"/>
            <a:endParaRPr lang="en-US" sz="2400" i="1" dirty="0" smtClean="0"/>
          </a:p>
          <a:p>
            <a:pPr lvl="1"/>
            <a:r>
              <a:rPr lang="en-US" sz="2400" i="1" dirty="0" smtClean="0"/>
              <a:t>[ H ] ions are bufferred by both intracellular and extracellular buffers</a:t>
            </a:r>
          </a:p>
          <a:p>
            <a:pPr lvl="1"/>
            <a:endParaRPr lang="en-US" sz="2400" i="1" dirty="0" smtClean="0"/>
          </a:p>
          <a:p>
            <a:pPr lvl="1"/>
            <a:r>
              <a:rPr lang="en-US" sz="2400" i="1" dirty="0" smtClean="0"/>
              <a:t>The efficiency of a buffer system depends on;</a:t>
            </a:r>
          </a:p>
          <a:p>
            <a:pPr lvl="2"/>
            <a:r>
              <a:rPr lang="en-US" sz="2200" i="1" dirty="0" smtClean="0"/>
              <a:t> </a:t>
            </a:r>
            <a:r>
              <a:rPr lang="en-US" sz="2200" i="1" dirty="0"/>
              <a:t>I</a:t>
            </a:r>
            <a:r>
              <a:rPr lang="en-US" sz="2200" i="1" dirty="0" smtClean="0"/>
              <a:t>ts buffering capacity ( molar concentration of both components )</a:t>
            </a:r>
          </a:p>
          <a:p>
            <a:pPr lvl="2"/>
            <a:r>
              <a:rPr lang="en-US" sz="2200" i="1" dirty="0"/>
              <a:t>D</a:t>
            </a:r>
            <a:r>
              <a:rPr lang="en-US" sz="2200" i="1" dirty="0" smtClean="0"/>
              <a:t>irect connection to the respiratory system</a:t>
            </a:r>
            <a:r>
              <a:rPr lang="en-US" i="1" dirty="0" smtClean="0"/>
              <a:t/>
            </a:r>
            <a:br>
              <a:rPr lang="en-US" i="1" dirty="0" smtClean="0"/>
            </a:br>
            <a:endParaRPr lang="en-US" i="1" dirty="0" smtClean="0"/>
          </a:p>
          <a:p>
            <a:pPr>
              <a:buNone/>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57200" y="1714488"/>
            <a:ext cx="8229600" cy="4860048"/>
          </a:xfrm>
        </p:spPr>
        <p:txBody>
          <a:bodyPr>
            <a:normAutofit lnSpcReduction="10000"/>
          </a:bodyPr>
          <a:lstStyle/>
          <a:p>
            <a:r>
              <a:rPr lang="en-US" dirty="0" smtClean="0"/>
              <a:t>Body buffers:</a:t>
            </a:r>
          </a:p>
          <a:p>
            <a:pPr>
              <a:buNone/>
            </a:pPr>
            <a:endParaRPr lang="en-US" dirty="0" smtClean="0"/>
          </a:p>
          <a:p>
            <a:pPr lvl="1"/>
            <a:r>
              <a:rPr lang="en-US" sz="2200" i="1" dirty="0" smtClean="0"/>
              <a:t>The total buffering capacity of body fluids (15 mmol/kg of body weight), which is not enough to compensate the whole production of nonvolatile acids in the body ( 80 </a:t>
            </a:r>
            <a:r>
              <a:rPr lang="en-US" sz="2200" i="1" dirty="0" err="1" smtClean="0"/>
              <a:t>mmol</a:t>
            </a:r>
            <a:r>
              <a:rPr lang="en-US" sz="2200" i="1" dirty="0" smtClean="0"/>
              <a:t>/day)</a:t>
            </a:r>
            <a:endParaRPr lang="en-US" sz="2200" i="1" dirty="0"/>
          </a:p>
          <a:p>
            <a:pPr lvl="1"/>
            <a:endParaRPr lang="en-US" sz="2200" i="1" dirty="0" smtClean="0"/>
          </a:p>
          <a:p>
            <a:pPr lvl="1"/>
            <a:r>
              <a:rPr lang="en-US" sz="2200" i="1" dirty="0" smtClean="0"/>
              <a:t>Buffer systems in body fluids:</a:t>
            </a:r>
          </a:p>
          <a:p>
            <a:pPr lvl="1">
              <a:buNone/>
            </a:pPr>
            <a:r>
              <a:rPr lang="en-US" sz="2200" i="1" dirty="0" smtClean="0"/>
              <a:t/>
            </a:r>
            <a:br>
              <a:rPr lang="en-US" sz="2200" i="1" dirty="0" smtClean="0"/>
            </a:br>
            <a:r>
              <a:rPr lang="en-US" sz="2200" i="1" dirty="0" smtClean="0"/>
              <a:t>	Blood contains two basic buffer systems: </a:t>
            </a:r>
          </a:p>
          <a:p>
            <a:pPr lvl="1">
              <a:buNone/>
            </a:pPr>
            <a:r>
              <a:rPr lang="en-US" sz="2200" i="1" dirty="0" smtClean="0"/>
              <a:t>			Bicarbonate and </a:t>
            </a:r>
            <a:r>
              <a:rPr lang="en-US" sz="2200" i="1" dirty="0" err="1" smtClean="0"/>
              <a:t>nonbicarbonate</a:t>
            </a:r>
            <a:r>
              <a:rPr lang="en-US" sz="2200" i="1" dirty="0" smtClean="0"/>
              <a:t>.</a:t>
            </a:r>
          </a:p>
          <a:p>
            <a:pPr lvl="1">
              <a:buNone/>
            </a:pPr>
            <a:r>
              <a:rPr lang="en-US" sz="2200" i="1" dirty="0" smtClean="0"/>
              <a:t>		            Each consists of a weak acid or and their conjugate base.</a:t>
            </a:r>
            <a:br>
              <a:rPr lang="en-US" sz="2200" i="1" dirty="0" smtClean="0"/>
            </a:br>
            <a:endParaRPr lang="ar-SA" sz="2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57200" y="1714488"/>
            <a:ext cx="8229600" cy="4860048"/>
          </a:xfrm>
        </p:spPr>
        <p:txBody>
          <a:bodyPr>
            <a:normAutofit/>
          </a:bodyPr>
          <a:lstStyle/>
          <a:p>
            <a:r>
              <a:rPr lang="en-US" dirty="0" smtClean="0"/>
              <a:t>Body buffers:</a:t>
            </a:r>
            <a:r>
              <a:rPr lang="en-US" i="1" dirty="0" smtClean="0"/>
              <a:t/>
            </a:r>
            <a:br>
              <a:rPr lang="en-US" i="1" dirty="0" smtClean="0"/>
            </a:br>
            <a:endParaRPr lang="en-US" i="1" dirty="0" smtClean="0"/>
          </a:p>
        </p:txBody>
      </p:sp>
      <p:graphicFrame>
        <p:nvGraphicFramePr>
          <p:cNvPr id="4" name="جدول 3"/>
          <p:cNvGraphicFramePr>
            <a:graphicFrameLocks noGrp="1"/>
          </p:cNvGraphicFramePr>
          <p:nvPr/>
        </p:nvGraphicFramePr>
        <p:xfrm>
          <a:off x="762000" y="2286000"/>
          <a:ext cx="7034242" cy="3455156"/>
        </p:xfrm>
        <a:graphic>
          <a:graphicData uri="http://schemas.openxmlformats.org/drawingml/2006/table">
            <a:tbl>
              <a:tblPr rtl="1" firstRow="1" bandRow="1">
                <a:tableStyleId>{5C22544A-7EE6-4342-B048-85BDC9FD1C3A}</a:tableStyleId>
              </a:tblPr>
              <a:tblGrid>
                <a:gridCol w="3517121"/>
                <a:gridCol w="3517121"/>
              </a:tblGrid>
              <a:tr h="1147353">
                <a:tc>
                  <a:txBody>
                    <a:bodyPr/>
                    <a:lstStyle/>
                    <a:p>
                      <a:pPr rtl="1"/>
                      <a:r>
                        <a:rPr lang="en-US" sz="1800" dirty="0" err="1" smtClean="0"/>
                        <a:t>Nonbicarbonate</a:t>
                      </a:r>
                      <a:endParaRPr lang="ar-SA" sz="1800" dirty="0"/>
                    </a:p>
                  </a:txBody>
                  <a:tcPr/>
                </a:tc>
                <a:tc>
                  <a:txBody>
                    <a:bodyPr/>
                    <a:lstStyle/>
                    <a:p>
                      <a:pPr algn="l" rtl="0"/>
                      <a:r>
                        <a:rPr lang="en-US" sz="1800" dirty="0" smtClean="0"/>
                        <a:t>Bicarbonate</a:t>
                      </a:r>
                      <a:endParaRPr lang="ar-SA" sz="1800" dirty="0"/>
                    </a:p>
                  </a:txBody>
                  <a:tcPr/>
                </a:tc>
              </a:tr>
              <a:tr h="2307803">
                <a:tc>
                  <a:txBody>
                    <a:bodyPr/>
                    <a:lstStyle/>
                    <a:p>
                      <a:pPr algn="l" rtl="0"/>
                      <a:r>
                        <a:rPr lang="en-US" sz="1600" i="1" kern="1200" dirty="0" err="1" smtClean="0">
                          <a:solidFill>
                            <a:schemeClr val="tx1"/>
                          </a:solidFill>
                          <a:latin typeface="+mn-lt"/>
                          <a:ea typeface="+mn-ea"/>
                          <a:cs typeface="+mn-cs"/>
                        </a:rPr>
                        <a:t>Diaphasic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monophasic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6.7</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Proteinate</a:t>
                      </a:r>
                      <a:r>
                        <a:rPr lang="en-US" sz="1600" i="1" kern="1200" dirty="0" smtClean="0">
                          <a:solidFill>
                            <a:schemeClr val="tx1"/>
                          </a:solidFill>
                          <a:latin typeface="+mn-lt"/>
                          <a:ea typeface="+mn-ea"/>
                          <a:cs typeface="+mn-cs"/>
                        </a:rPr>
                        <a:t>/</a:t>
                      </a:r>
                      <a:r>
                        <a:rPr lang="en-US" sz="1600" i="1" kern="1200" baseline="0" dirty="0" smtClean="0">
                          <a:solidFill>
                            <a:schemeClr val="tx1"/>
                          </a:solidFill>
                          <a:latin typeface="+mn-lt"/>
                          <a:ea typeface="+mn-ea"/>
                          <a:cs typeface="+mn-cs"/>
                        </a:rPr>
                        <a:t> protein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Hemoglobinate</a:t>
                      </a:r>
                      <a:r>
                        <a:rPr lang="en-US" sz="1600" i="1" kern="1200" dirty="0" smtClean="0">
                          <a:solidFill>
                            <a:schemeClr val="tx1"/>
                          </a:solidFill>
                          <a:latin typeface="+mn-lt"/>
                          <a:ea typeface="+mn-ea"/>
                          <a:cs typeface="+mn-cs"/>
                        </a:rPr>
                        <a:t>/ hemoglobin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a:t>
                      </a:r>
                      <a:endParaRPr lang="ar-SA" sz="1600" dirty="0"/>
                    </a:p>
                  </a:txBody>
                  <a:tcPr/>
                </a:tc>
                <a:tc>
                  <a:txBody>
                    <a:bodyPr/>
                    <a:lstStyle/>
                    <a:p>
                      <a:pPr algn="l" rtl="0"/>
                      <a:r>
                        <a:rPr lang="en-US" sz="1600" i="1" kern="1200" dirty="0" smtClean="0">
                          <a:solidFill>
                            <a:schemeClr val="tx1"/>
                          </a:solidFill>
                          <a:latin typeface="+mn-lt"/>
                          <a:ea typeface="+mn-ea"/>
                          <a:cs typeface="+mn-cs"/>
                        </a:rPr>
                        <a:t>Bicarbonate/</a:t>
                      </a:r>
                      <a:r>
                        <a:rPr lang="en-US" sz="1600" i="1" kern="1200" baseline="0" dirty="0" smtClean="0">
                          <a:solidFill>
                            <a:schemeClr val="tx1"/>
                          </a:solidFill>
                          <a:latin typeface="+mn-lt"/>
                          <a:ea typeface="+mn-ea"/>
                          <a:cs typeface="+mn-cs"/>
                        </a:rPr>
                        <a:t> carbonic acid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6.12</a:t>
                      </a:r>
                      <a:endParaRPr lang="ar-SA" sz="1600"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57200" y="1714488"/>
            <a:ext cx="8229600" cy="4860048"/>
          </a:xfrm>
        </p:spPr>
        <p:txBody>
          <a:bodyPr>
            <a:normAutofit/>
          </a:bodyPr>
          <a:lstStyle/>
          <a:p>
            <a:r>
              <a:rPr lang="en-US" dirty="0" smtClean="0"/>
              <a:t>Body buffers ( ECF):</a:t>
            </a:r>
            <a:r>
              <a:rPr lang="en-US" i="1" dirty="0" smtClean="0"/>
              <a:t/>
            </a:r>
            <a:br>
              <a:rPr lang="en-US" i="1" dirty="0" smtClean="0"/>
            </a:br>
            <a:endParaRPr lang="en-US" i="1" dirty="0" smtClean="0"/>
          </a:p>
        </p:txBody>
      </p:sp>
      <p:graphicFrame>
        <p:nvGraphicFramePr>
          <p:cNvPr id="4" name="جدول 3"/>
          <p:cNvGraphicFramePr>
            <a:graphicFrameLocks noGrp="1"/>
          </p:cNvGraphicFramePr>
          <p:nvPr/>
        </p:nvGraphicFramePr>
        <p:xfrm>
          <a:off x="609600" y="2362200"/>
          <a:ext cx="7186642" cy="3607556"/>
        </p:xfrm>
        <a:graphic>
          <a:graphicData uri="http://schemas.openxmlformats.org/drawingml/2006/table">
            <a:tbl>
              <a:tblPr rtl="1" firstRow="1" bandRow="1">
                <a:tableStyleId>{5C22544A-7EE6-4342-B048-85BDC9FD1C3A}</a:tableStyleId>
              </a:tblPr>
              <a:tblGrid>
                <a:gridCol w="3593321"/>
                <a:gridCol w="3593321"/>
              </a:tblGrid>
              <a:tr h="1197961">
                <a:tc>
                  <a:txBody>
                    <a:bodyPr/>
                    <a:lstStyle/>
                    <a:p>
                      <a:pPr rtl="1"/>
                      <a:r>
                        <a:rPr lang="en-US" sz="1800" dirty="0" err="1" smtClean="0"/>
                        <a:t>Nonbicarbonate</a:t>
                      </a:r>
                      <a:endParaRPr lang="ar-SA" sz="1800" dirty="0"/>
                    </a:p>
                  </a:txBody>
                  <a:tcPr/>
                </a:tc>
                <a:tc>
                  <a:txBody>
                    <a:bodyPr/>
                    <a:lstStyle/>
                    <a:p>
                      <a:pPr algn="l" rtl="0"/>
                      <a:r>
                        <a:rPr lang="en-US" sz="1800" dirty="0" smtClean="0"/>
                        <a:t>Bicarbonate</a:t>
                      </a:r>
                      <a:endParaRPr lang="ar-SA" sz="1800" dirty="0"/>
                    </a:p>
                  </a:txBody>
                  <a:tcPr/>
                </a:tc>
              </a:tr>
              <a:tr h="2409595">
                <a:tc>
                  <a:txBody>
                    <a:bodyPr/>
                    <a:lstStyle/>
                    <a:p>
                      <a:pPr algn="l" rtl="0"/>
                      <a:r>
                        <a:rPr lang="en-US" sz="1600" i="1" kern="1200" dirty="0" err="1" smtClean="0">
                          <a:solidFill>
                            <a:schemeClr val="tx1"/>
                          </a:solidFill>
                          <a:latin typeface="+mn-lt"/>
                          <a:ea typeface="+mn-ea"/>
                          <a:cs typeface="+mn-cs"/>
                        </a:rPr>
                        <a:t>Diaphasic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monophasic</a:t>
                      </a:r>
                      <a:r>
                        <a:rPr lang="en-US" sz="1600" i="1" kern="1200" dirty="0" smtClean="0">
                          <a:solidFill>
                            <a:schemeClr val="tx1"/>
                          </a:solidFill>
                          <a:latin typeface="+mn-lt"/>
                          <a:ea typeface="+mn-ea"/>
                          <a:cs typeface="+mn-cs"/>
                        </a:rPr>
                        <a:t> phosphate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6.7</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Proteinate</a:t>
                      </a:r>
                      <a:r>
                        <a:rPr lang="en-US" sz="1600" i="1" kern="1200" dirty="0" smtClean="0">
                          <a:solidFill>
                            <a:schemeClr val="tx1"/>
                          </a:solidFill>
                          <a:latin typeface="+mn-lt"/>
                          <a:ea typeface="+mn-ea"/>
                          <a:cs typeface="+mn-cs"/>
                        </a:rPr>
                        <a:t>/</a:t>
                      </a:r>
                      <a:r>
                        <a:rPr lang="en-US" sz="1600" i="1" kern="1200" baseline="0" dirty="0" smtClean="0">
                          <a:solidFill>
                            <a:schemeClr val="tx1"/>
                          </a:solidFill>
                          <a:latin typeface="+mn-lt"/>
                          <a:ea typeface="+mn-ea"/>
                          <a:cs typeface="+mn-cs"/>
                        </a:rPr>
                        <a:t> protein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a:t>
                      </a:r>
                    </a:p>
                    <a:p>
                      <a:pPr algn="l" rtl="0"/>
                      <a:r>
                        <a:rPr lang="en-US" sz="1600" i="1" kern="1200" dirty="0" smtClean="0">
                          <a:solidFill>
                            <a:schemeClr val="tx1"/>
                          </a:solidFill>
                          <a:latin typeface="+mn-lt"/>
                          <a:ea typeface="+mn-ea"/>
                          <a:cs typeface="+mn-cs"/>
                        </a:rPr>
                        <a:t/>
                      </a:r>
                      <a:br>
                        <a:rPr lang="en-US" sz="1600" i="1" kern="1200" dirty="0" smtClean="0">
                          <a:solidFill>
                            <a:schemeClr val="tx1"/>
                          </a:solidFill>
                          <a:latin typeface="+mn-lt"/>
                          <a:ea typeface="+mn-ea"/>
                          <a:cs typeface="+mn-cs"/>
                        </a:rPr>
                      </a:br>
                      <a:r>
                        <a:rPr lang="en-US" sz="1600" i="1" kern="1200" dirty="0" err="1" smtClean="0">
                          <a:solidFill>
                            <a:schemeClr val="tx1"/>
                          </a:solidFill>
                          <a:latin typeface="+mn-lt"/>
                          <a:ea typeface="+mn-ea"/>
                          <a:cs typeface="+mn-cs"/>
                        </a:rPr>
                        <a:t>Hemoglobinate</a:t>
                      </a:r>
                      <a:r>
                        <a:rPr lang="en-US" sz="1600" i="1" kern="1200" dirty="0" smtClean="0">
                          <a:solidFill>
                            <a:schemeClr val="tx1"/>
                          </a:solidFill>
                          <a:latin typeface="+mn-lt"/>
                          <a:ea typeface="+mn-ea"/>
                          <a:cs typeface="+mn-cs"/>
                        </a:rPr>
                        <a:t>/ hemoglobin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5.4 - 9.4 ( </a:t>
                      </a:r>
                      <a:r>
                        <a:rPr lang="en-US" sz="1600" i="1" kern="1200" dirty="0" smtClean="0">
                          <a:solidFill>
                            <a:srgbClr val="FF0000"/>
                          </a:solidFill>
                          <a:latin typeface="+mn-lt"/>
                          <a:ea typeface="+mn-ea"/>
                          <a:cs typeface="+mn-cs"/>
                        </a:rPr>
                        <a:t>intracellular</a:t>
                      </a:r>
                      <a:r>
                        <a:rPr lang="en-US" sz="1600" i="1" kern="1200" dirty="0" smtClean="0">
                          <a:solidFill>
                            <a:schemeClr val="tx1"/>
                          </a:solidFill>
                          <a:latin typeface="+mn-lt"/>
                          <a:ea typeface="+mn-ea"/>
                          <a:cs typeface="+mn-cs"/>
                        </a:rPr>
                        <a:t> )</a:t>
                      </a:r>
                      <a:endParaRPr lang="ar-SA" sz="1600" dirty="0"/>
                    </a:p>
                  </a:txBody>
                  <a:tcPr/>
                </a:tc>
                <a:tc>
                  <a:txBody>
                    <a:bodyPr/>
                    <a:lstStyle/>
                    <a:p>
                      <a:pPr algn="l" rtl="0"/>
                      <a:r>
                        <a:rPr lang="en-US" sz="1600" i="1" kern="1200" dirty="0" smtClean="0">
                          <a:solidFill>
                            <a:schemeClr val="tx1"/>
                          </a:solidFill>
                          <a:latin typeface="+mn-lt"/>
                          <a:ea typeface="+mn-ea"/>
                          <a:cs typeface="+mn-cs"/>
                        </a:rPr>
                        <a:t>Bicarbonate/</a:t>
                      </a:r>
                      <a:r>
                        <a:rPr lang="en-US" sz="1600" i="1" kern="1200" baseline="0" dirty="0" smtClean="0">
                          <a:solidFill>
                            <a:schemeClr val="tx1"/>
                          </a:solidFill>
                          <a:latin typeface="+mn-lt"/>
                          <a:ea typeface="+mn-ea"/>
                          <a:cs typeface="+mn-cs"/>
                        </a:rPr>
                        <a:t> carbonic acid </a:t>
                      </a:r>
                      <a:r>
                        <a:rPr lang="en-US" sz="1600" i="1" kern="1200" dirty="0" err="1" smtClean="0">
                          <a:solidFill>
                            <a:schemeClr val="tx1"/>
                          </a:solidFill>
                          <a:latin typeface="+mn-lt"/>
                          <a:ea typeface="+mn-ea"/>
                          <a:cs typeface="+mn-cs"/>
                        </a:rPr>
                        <a:t>pK</a:t>
                      </a:r>
                      <a:r>
                        <a:rPr lang="en-US" sz="1600" i="1" kern="1200" baseline="-25000" dirty="0" err="1" smtClean="0">
                          <a:solidFill>
                            <a:schemeClr val="tx1"/>
                          </a:solidFill>
                          <a:latin typeface="+mn-lt"/>
                          <a:ea typeface="+mn-ea"/>
                          <a:cs typeface="+mn-cs"/>
                        </a:rPr>
                        <a:t>a</a:t>
                      </a:r>
                      <a:r>
                        <a:rPr lang="en-US" sz="1600" i="1" kern="1200" dirty="0" smtClean="0">
                          <a:solidFill>
                            <a:schemeClr val="tx1"/>
                          </a:solidFill>
                          <a:latin typeface="+mn-lt"/>
                          <a:ea typeface="+mn-ea"/>
                          <a:cs typeface="+mn-cs"/>
                        </a:rPr>
                        <a:t> = 6.12</a:t>
                      </a:r>
                      <a:endParaRPr lang="ar-SA" sz="1600"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066800"/>
          </a:xfrm>
        </p:spPr>
        <p:txBody>
          <a:bodyPr/>
          <a:lstStyle/>
          <a:p>
            <a:r>
              <a:rPr lang="en-US" dirty="0" smtClean="0"/>
              <a:t>Acid-Base clinical physiology</a:t>
            </a:r>
            <a:endParaRPr lang="ar-SA" dirty="0"/>
          </a:p>
        </p:txBody>
      </p:sp>
      <p:sp>
        <p:nvSpPr>
          <p:cNvPr id="3" name="عنصر نائب للمحتوى 2"/>
          <p:cNvSpPr>
            <a:spLocks noGrp="1"/>
          </p:cNvSpPr>
          <p:nvPr>
            <p:ph idx="1"/>
          </p:nvPr>
        </p:nvSpPr>
        <p:spPr>
          <a:xfrm>
            <a:off x="428596" y="1772816"/>
            <a:ext cx="7724804" cy="4608512"/>
          </a:xfrm>
        </p:spPr>
        <p:txBody>
          <a:bodyPr>
            <a:normAutofit fontScale="92500" lnSpcReduction="10000"/>
          </a:bodyPr>
          <a:lstStyle/>
          <a:p>
            <a:r>
              <a:rPr lang="en-US" dirty="0" smtClean="0">
                <a:solidFill>
                  <a:srgbClr val="C00000"/>
                </a:solidFill>
              </a:rPr>
              <a:t>Carbonic acid-Bicarbonate buffering</a:t>
            </a:r>
            <a:r>
              <a:rPr lang="en-US" dirty="0" smtClean="0"/>
              <a:t>:</a:t>
            </a:r>
          </a:p>
          <a:p>
            <a:endParaRPr lang="en-US" dirty="0" smtClean="0"/>
          </a:p>
          <a:p>
            <a:pPr lvl="1"/>
            <a:r>
              <a:rPr lang="en-US" i="1" dirty="0" smtClean="0"/>
              <a:t>This buffering system is very effective because;</a:t>
            </a:r>
          </a:p>
          <a:p>
            <a:pPr lvl="1"/>
            <a:endParaRPr lang="en-US" i="1" dirty="0" smtClean="0"/>
          </a:p>
          <a:p>
            <a:pPr lvl="2"/>
            <a:r>
              <a:rPr lang="en-US" i="1" dirty="0" smtClean="0"/>
              <a:t>Most abundant buffer system in the body</a:t>
            </a:r>
          </a:p>
          <a:p>
            <a:pPr lvl="2"/>
            <a:endParaRPr lang="en-US" i="1" dirty="0" smtClean="0"/>
          </a:p>
          <a:p>
            <a:pPr lvl="2"/>
            <a:r>
              <a:rPr lang="en-US" i="1" dirty="0" smtClean="0"/>
              <a:t>Its the ability to convert carbonic acid to carbon dioxide (through the enzyme carbonic anhydrase) then remove CO2 from the body through respiration</a:t>
            </a:r>
          </a:p>
          <a:p>
            <a:pPr lvl="2"/>
            <a:endParaRPr lang="en-US" i="1" dirty="0" smtClean="0"/>
          </a:p>
          <a:p>
            <a:pPr lvl="2"/>
            <a:r>
              <a:rPr lang="en-US" i="1" dirty="0" smtClean="0"/>
              <a:t>Since </a:t>
            </a:r>
            <a:r>
              <a:rPr lang="en-US" i="1" dirty="0"/>
              <a:t>carbon dioxide is readily diffusible across all cell membranes, the results of buffering can be reflected quickly in intracellular compartments</a:t>
            </a:r>
            <a:endParaRPr lang="en-US" dirty="0"/>
          </a:p>
          <a:p>
            <a:pPr lvl="2"/>
            <a:endParaRPr lang="en-US" i="1" dirty="0" smtClean="0"/>
          </a:p>
          <a:p>
            <a:pPr lvl="1"/>
            <a:endParaRPr lang="en-US" i="1" dirty="0" smtClean="0"/>
          </a:p>
          <a:p>
            <a:pPr lvl="1">
              <a:buNone/>
            </a:pPr>
            <a:r>
              <a:rPr lang="en-US" i="1" dirty="0" smtClean="0"/>
              <a:t>	</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Intracellular buffers</a:t>
            </a:r>
            <a:endParaRPr lang="en-US" dirty="0"/>
          </a:p>
        </p:txBody>
      </p:sp>
      <p:sp>
        <p:nvSpPr>
          <p:cNvPr id="3" name="عنصر نائب للمحتوى 2"/>
          <p:cNvSpPr>
            <a:spLocks noGrp="1"/>
          </p:cNvSpPr>
          <p:nvPr>
            <p:ph idx="1"/>
          </p:nvPr>
        </p:nvSpPr>
        <p:spPr/>
        <p:txBody>
          <a:bodyPr>
            <a:normAutofit/>
          </a:bodyPr>
          <a:lstStyle/>
          <a:p>
            <a:r>
              <a:rPr lang="en-US" i="1" dirty="0" smtClean="0"/>
              <a:t>Intracellular buffers include phosphates and </a:t>
            </a:r>
            <a:r>
              <a:rPr lang="en-US" i="1" dirty="0" err="1" smtClean="0"/>
              <a:t>cytosolic</a:t>
            </a:r>
            <a:r>
              <a:rPr lang="en-US" i="1" dirty="0" smtClean="0"/>
              <a:t>  proteins ( hemoglobin)</a:t>
            </a:r>
          </a:p>
          <a:p>
            <a:endParaRPr lang="en-US" i="1" dirty="0" smtClean="0"/>
          </a:p>
          <a:p>
            <a:r>
              <a:rPr lang="en-US" i="1" dirty="0" smtClean="0"/>
              <a:t>Hemoglobin is one of the most important buffering agents. Its buffering capacity is due to the </a:t>
            </a:r>
            <a:r>
              <a:rPr lang="en-US" i="1" dirty="0" err="1" smtClean="0"/>
              <a:t>imidazole</a:t>
            </a:r>
            <a:r>
              <a:rPr lang="en-US" i="1" dirty="0" smtClean="0"/>
              <a:t> chain of the hemoglobin molecule, which contains </a:t>
            </a:r>
            <a:r>
              <a:rPr lang="en-US" i="1" dirty="0" err="1" smtClean="0"/>
              <a:t>histadines</a:t>
            </a:r>
            <a:r>
              <a:rPr lang="en-US" i="1" dirty="0" smtClean="0"/>
              <a:t>. </a:t>
            </a:r>
          </a:p>
          <a:p>
            <a:endParaRPr lang="en-US" i="1" dirty="0" smtClean="0"/>
          </a:p>
          <a:p>
            <a:r>
              <a:rPr lang="en-US" i="1" dirty="0" err="1" smtClean="0"/>
              <a:t>Imidazole</a:t>
            </a:r>
            <a:r>
              <a:rPr lang="en-US" i="1" dirty="0" smtClean="0"/>
              <a:t> can accept an extra proton or donate it back at the normal body </a:t>
            </a:r>
            <a:r>
              <a:rPr lang="en-US" i="1" dirty="0" err="1" smtClean="0"/>
              <a:t>pH.</a:t>
            </a:r>
            <a:r>
              <a:rPr lang="en-US" i="1" dirty="0" smtClean="0"/>
              <a:t/>
            </a:r>
            <a:br>
              <a:rPr lang="en-US" i="1" dirty="0" smtClean="0"/>
            </a:br>
            <a:r>
              <a:rPr lang="en-US" i="1" dirty="0" smtClean="0"/>
              <a:t>      </a:t>
            </a:r>
            <a:br>
              <a:rPr lang="en-US" i="1" dirty="0" smtClean="0"/>
            </a:b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Intracellular buffers</a:t>
            </a:r>
            <a:endParaRPr lang="en-US" dirty="0"/>
          </a:p>
        </p:txBody>
      </p:sp>
      <p:sp>
        <p:nvSpPr>
          <p:cNvPr id="3" name="عنصر نائب للمحتوى 2"/>
          <p:cNvSpPr>
            <a:spLocks noGrp="1"/>
          </p:cNvSpPr>
          <p:nvPr>
            <p:ph idx="1"/>
          </p:nvPr>
        </p:nvSpPr>
        <p:spPr/>
        <p:txBody>
          <a:bodyPr>
            <a:normAutofit/>
          </a:bodyPr>
          <a:lstStyle/>
          <a:p>
            <a:pPr>
              <a:buNone/>
            </a:pPr>
            <a:endParaRPr lang="en-US" i="1" dirty="0" smtClean="0"/>
          </a:p>
          <a:p>
            <a:r>
              <a:rPr lang="en-US" i="1" dirty="0" smtClean="0"/>
              <a:t>Hemoglobin has an additional property that enables it to maintain pH within the capillaries, known as the </a:t>
            </a:r>
            <a:r>
              <a:rPr lang="en-US" i="1" dirty="0" smtClean="0">
                <a:solidFill>
                  <a:srgbClr val="FF0000"/>
                </a:solidFill>
              </a:rPr>
              <a:t>Bohr effect</a:t>
            </a:r>
            <a:r>
              <a:rPr lang="en-US" i="1" dirty="0" smtClean="0"/>
              <a:t>. When combined with oxygen in pulmonary capillaries, hemoglobin tends to release hydrogen ions that have attached to the imidazole chain (it becomes a stronger acid). At site of Co2 washout</a:t>
            </a:r>
            <a:br>
              <a:rPr lang="en-US" i="1" dirty="0" smtClean="0"/>
            </a:b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Intracellular buffers</a:t>
            </a:r>
            <a:endParaRPr lang="en-US" dirty="0"/>
          </a:p>
        </p:txBody>
      </p:sp>
      <p:sp>
        <p:nvSpPr>
          <p:cNvPr id="3" name="عنصر نائب للمحتوى 2"/>
          <p:cNvSpPr>
            <a:spLocks noGrp="1"/>
          </p:cNvSpPr>
          <p:nvPr>
            <p:ph idx="1"/>
          </p:nvPr>
        </p:nvSpPr>
        <p:spPr/>
        <p:txBody>
          <a:bodyPr>
            <a:normAutofit fontScale="92500" lnSpcReduction="10000"/>
          </a:bodyPr>
          <a:lstStyle/>
          <a:p>
            <a:r>
              <a:rPr lang="en-US" i="1" dirty="0" smtClean="0"/>
              <a:t>When hemoglobin is exposed to acid and lower oxygen concentrations in the capillaries, it gives up the oxygen. It then becomes a weaker acid, taking up extra hydrogen ion. This change maintains the pH in the capillaries essentially the same despite the higher CO2 concentration.</a:t>
            </a:r>
          </a:p>
          <a:p>
            <a:endParaRPr lang="en-US" i="1" dirty="0" smtClean="0"/>
          </a:p>
          <a:p>
            <a:r>
              <a:rPr lang="en-US" i="1" dirty="0" smtClean="0"/>
              <a:t>An opposite change occurs when hemoglobin is exposed to the higher oxygen concentration in the lung. As it takes up oxygen, it becomes more acidic (more prone to release the hydrogen ion). </a:t>
            </a:r>
          </a:p>
          <a:p>
            <a:endParaRPr lang="en-US" i="1" dirty="0"/>
          </a:p>
          <a:p>
            <a:r>
              <a:rPr lang="en-US" i="1" dirty="0"/>
              <a:t>The hydrogen ions react with bicarbonate to form carbonic acid, which in turn is converted to carbon dioxide and released into the alveoli. Hemoglobin is therefore not only an oxygen-transporting molecule, but is also an acid-transporting system. </a:t>
            </a:r>
          </a:p>
          <a:p>
            <a:r>
              <a:rPr lang="en-US" i="1" dirty="0" smtClean="0"/>
              <a:t/>
            </a:r>
            <a:br>
              <a:rPr lang="en-US" i="1" dirty="0" smtClean="0"/>
            </a:b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8229600" cy="1066800"/>
          </a:xfrm>
        </p:spPr>
        <p:txBody>
          <a:bodyPr/>
          <a:lstStyle/>
          <a:p>
            <a:r>
              <a:rPr lang="en-US" sz="4400" dirty="0" smtClean="0"/>
              <a:t>Acid- base definitions</a:t>
            </a:r>
            <a:endParaRPr lang="en-US" sz="4400" dirty="0"/>
          </a:p>
        </p:txBody>
      </p:sp>
      <p:sp>
        <p:nvSpPr>
          <p:cNvPr id="3" name="عنصر نائب للمحتوى 2"/>
          <p:cNvSpPr>
            <a:spLocks noGrp="1"/>
          </p:cNvSpPr>
          <p:nvPr>
            <p:ph idx="1"/>
          </p:nvPr>
        </p:nvSpPr>
        <p:spPr>
          <a:xfrm>
            <a:off x="533400" y="2209800"/>
            <a:ext cx="7620000" cy="3657600"/>
          </a:xfrm>
        </p:spPr>
        <p:txBody>
          <a:bodyPr>
            <a:normAutofit/>
          </a:bodyPr>
          <a:lstStyle/>
          <a:p>
            <a:r>
              <a:rPr lang="en-US" sz="2000" b="1" i="1" dirty="0" smtClean="0">
                <a:solidFill>
                  <a:srgbClr val="C00000"/>
                </a:solidFill>
              </a:rPr>
              <a:t>Acid </a:t>
            </a:r>
            <a:r>
              <a:rPr lang="en-US" sz="2000" b="1" i="1" dirty="0">
                <a:solidFill>
                  <a:srgbClr val="C00000"/>
                </a:solidFill>
              </a:rPr>
              <a:t>-</a:t>
            </a:r>
            <a:r>
              <a:rPr lang="en-US" sz="2000" i="1" dirty="0" smtClean="0"/>
              <a:t> substance that generates H</a:t>
            </a:r>
            <a:r>
              <a:rPr lang="en-US" sz="2000" i="1" baseline="30000" dirty="0" smtClean="0"/>
              <a:t>+</a:t>
            </a:r>
            <a:r>
              <a:rPr lang="en-US" sz="2000" i="1" dirty="0" smtClean="0"/>
              <a:t> in solutions, When an acid releases a proton it is converted to conjugate base.</a:t>
            </a:r>
          </a:p>
          <a:p>
            <a:endParaRPr lang="en-US" sz="2000" dirty="0" smtClean="0"/>
          </a:p>
          <a:p>
            <a:r>
              <a:rPr lang="en-US" sz="2000" b="1" i="1" dirty="0" smtClean="0">
                <a:solidFill>
                  <a:srgbClr val="C00000"/>
                </a:solidFill>
              </a:rPr>
              <a:t>Base</a:t>
            </a:r>
            <a:r>
              <a:rPr lang="en-US" sz="2000" i="1" dirty="0" smtClean="0">
                <a:solidFill>
                  <a:srgbClr val="C00000"/>
                </a:solidFill>
              </a:rPr>
              <a:t> -</a:t>
            </a:r>
            <a:r>
              <a:rPr lang="en-US" sz="2000" i="1" dirty="0" smtClean="0"/>
              <a:t> substance that generate OH</a:t>
            </a:r>
            <a:r>
              <a:rPr lang="en-US" sz="2000" i="1" baseline="30000" dirty="0" smtClean="0"/>
              <a:t>-</a:t>
            </a:r>
            <a:r>
              <a:rPr lang="en-US" sz="2000" i="1" dirty="0" smtClean="0"/>
              <a:t> in solutions, When a base binds a proton it is converted to conjugate acid.</a:t>
            </a:r>
          </a:p>
          <a:p>
            <a:endParaRPr lang="en-US" sz="2000" i="1" dirty="0" smtClean="0"/>
          </a:p>
          <a:p>
            <a:r>
              <a:rPr lang="en-US" sz="2000" i="1" dirty="0" smtClean="0"/>
              <a:t>An </a:t>
            </a:r>
            <a:r>
              <a:rPr lang="en-US" sz="2000" b="1" i="1" dirty="0" smtClean="0">
                <a:solidFill>
                  <a:srgbClr val="C00000"/>
                </a:solidFill>
              </a:rPr>
              <a:t>acid base disorder</a:t>
            </a:r>
            <a:r>
              <a:rPr lang="en-US" sz="2000" i="1" dirty="0" smtClean="0">
                <a:solidFill>
                  <a:srgbClr val="C00000"/>
                </a:solidFill>
              </a:rPr>
              <a:t> </a:t>
            </a:r>
            <a:r>
              <a:rPr lang="en-US" sz="2000" i="1" dirty="0" smtClean="0"/>
              <a:t>is a change in the normal value of extracellular pH that may result when renal or respiratory function is abnormal or when an acid or base load overwhelms excretory capacity.</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457200" y="1928802"/>
            <a:ext cx="8229600" cy="4645734"/>
          </a:xfrm>
        </p:spPr>
        <p:txBody>
          <a:bodyPr/>
          <a:lstStyle/>
          <a:p>
            <a:pPr marL="624078" indent="-514350">
              <a:buFont typeface="+mj-lt"/>
              <a:buAutoNum type="arabicPeriod"/>
            </a:pPr>
            <a:r>
              <a:rPr lang="en-US" dirty="0" smtClean="0">
                <a:solidFill>
                  <a:srgbClr val="C00000"/>
                </a:solidFill>
                <a:effectLst>
                  <a:outerShdw blurRad="38100" dist="38100" dir="2700000" algn="tl">
                    <a:srgbClr val="000000">
                      <a:alpha val="43137"/>
                    </a:srgbClr>
                  </a:outerShdw>
                </a:effectLst>
              </a:rPr>
              <a:t>Reabsorption of filtered HCO3 by PCT ( HCO3 reclamation)</a:t>
            </a:r>
            <a:r>
              <a:rPr lang="en-US" dirty="0" smtClean="0">
                <a:solidFill>
                  <a:srgbClr val="C00000"/>
                </a:solidFill>
              </a:rPr>
              <a:t>:</a:t>
            </a:r>
          </a:p>
          <a:p>
            <a:pPr marL="624078" indent="-514350">
              <a:buFont typeface="+mj-lt"/>
              <a:buAutoNum type="arabicPeriod"/>
            </a:pPr>
            <a:endParaRPr lang="en-US" dirty="0" smtClean="0"/>
          </a:p>
          <a:p>
            <a:pPr lvl="2"/>
            <a:r>
              <a:rPr lang="en-US" dirty="0" smtClean="0"/>
              <a:t>Huge amount of bicarbonate filtered by kidneys each day</a:t>
            </a:r>
          </a:p>
          <a:p>
            <a:pPr lvl="1"/>
            <a:endParaRPr lang="en-US" dirty="0" smtClean="0"/>
          </a:p>
          <a:p>
            <a:pPr lvl="3"/>
            <a:r>
              <a:rPr lang="en-US" dirty="0" smtClean="0"/>
              <a:t>180 L/ day ( GFR) X 25 </a:t>
            </a:r>
            <a:r>
              <a:rPr lang="en-US" dirty="0" err="1" smtClean="0"/>
              <a:t>mEq</a:t>
            </a:r>
            <a:r>
              <a:rPr lang="en-US" dirty="0" smtClean="0"/>
              <a:t>/ L ( filtered conc.)</a:t>
            </a:r>
          </a:p>
          <a:p>
            <a:pPr lvl="2">
              <a:buNone/>
            </a:pPr>
            <a:r>
              <a:rPr lang="en-US" dirty="0" smtClean="0"/>
              <a:t>       = </a:t>
            </a:r>
            <a:r>
              <a:rPr lang="en-US" dirty="0" smtClean="0">
                <a:solidFill>
                  <a:srgbClr val="FF0000"/>
                </a:solidFill>
              </a:rPr>
              <a:t>4500 </a:t>
            </a:r>
            <a:r>
              <a:rPr lang="en-US" dirty="0" err="1" smtClean="0">
                <a:solidFill>
                  <a:srgbClr val="FF0000"/>
                </a:solidFill>
              </a:rPr>
              <a:t>mEq</a:t>
            </a:r>
            <a:r>
              <a:rPr lang="en-US" dirty="0" smtClean="0">
                <a:solidFill>
                  <a:srgbClr val="FF0000"/>
                </a:solidFill>
              </a:rPr>
              <a:t>/ day </a:t>
            </a:r>
            <a:r>
              <a:rPr lang="en-US" dirty="0" smtClean="0"/>
              <a:t>of HCO3 that must be reclaimed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457200" y="1714488"/>
            <a:ext cx="8329642" cy="4860048"/>
          </a:xfrm>
        </p:spPr>
        <p:txBody>
          <a:bodyPr>
            <a:normAutofit/>
          </a:bodyPr>
          <a:lstStyle/>
          <a:p>
            <a:pPr marL="624078" indent="-514350">
              <a:buFont typeface="+mj-lt"/>
              <a:buAutoNum type="arabicPeriod"/>
            </a:pPr>
            <a:r>
              <a:rPr lang="en-US" dirty="0" smtClean="0">
                <a:solidFill>
                  <a:srgbClr val="C00000"/>
                </a:solidFill>
                <a:effectLst>
                  <a:outerShdw blurRad="38100" dist="38100" dir="2700000" algn="tl">
                    <a:srgbClr val="000000">
                      <a:alpha val="43137"/>
                    </a:srgbClr>
                  </a:outerShdw>
                </a:effectLst>
              </a:rPr>
              <a:t>Reabsorption of filtered HCO3 by PCT ( HCO3 reclamation):</a:t>
            </a:r>
          </a:p>
          <a:p>
            <a:endParaRPr lang="en-US" dirty="0" smtClean="0"/>
          </a:p>
          <a:p>
            <a:pPr lvl="1"/>
            <a:r>
              <a:rPr lang="en-US" dirty="0" smtClean="0"/>
              <a:t>This process simply keeps HCO3 from being lost in the urine and therefore prevents metabolic acidosis</a:t>
            </a:r>
          </a:p>
          <a:p>
            <a:pPr lvl="1"/>
            <a:endParaRPr lang="en-US" dirty="0" smtClean="0"/>
          </a:p>
          <a:p>
            <a:pPr lvl="1"/>
            <a:r>
              <a:rPr lang="en-US" dirty="0" smtClean="0"/>
              <a:t>This process dose not add net HCO3 to ECF, nor secrets  net hydrogen ion into urine, dose not change hydrogen status of the body</a:t>
            </a:r>
          </a:p>
          <a:p>
            <a:pPr lvl="1"/>
            <a:endParaRPr lang="en-US" dirty="0" smtClean="0"/>
          </a:p>
          <a:p>
            <a:pPr lvl="1"/>
            <a:r>
              <a:rPr lang="en-US" dirty="0" smtClean="0"/>
              <a:t>This process has transport maximum (&gt;26 </a:t>
            </a:r>
            <a:r>
              <a:rPr lang="en-US" dirty="0" err="1" smtClean="0"/>
              <a:t>mEq</a:t>
            </a:r>
            <a:r>
              <a:rPr lang="en-US" dirty="0" smtClean="0"/>
              <a:t>/L)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Renal system regulation</a:t>
            </a:r>
            <a:endParaRPr lang="en-US" dirty="0"/>
          </a:p>
        </p:txBody>
      </p:sp>
      <p:sp>
        <p:nvSpPr>
          <p:cNvPr id="3" name="عنصر نائب للمحتوى 2"/>
          <p:cNvSpPr>
            <a:spLocks noGrp="1"/>
          </p:cNvSpPr>
          <p:nvPr>
            <p:ph idx="1"/>
          </p:nvPr>
        </p:nvSpPr>
        <p:spPr/>
        <p:txBody>
          <a:bodyPr/>
          <a:lstStyle/>
          <a:p>
            <a:pPr marL="624078" indent="-514350">
              <a:buFont typeface="+mj-lt"/>
              <a:buAutoNum type="arabicPeriod" startAt="2"/>
            </a:pPr>
            <a:r>
              <a:rPr lang="en-US" dirty="0" smtClean="0">
                <a:solidFill>
                  <a:srgbClr val="C00000"/>
                </a:solidFill>
                <a:effectLst>
                  <a:outerShdw blurRad="38100" dist="38100" dir="2700000" algn="tl">
                    <a:srgbClr val="000000">
                      <a:alpha val="43137"/>
                    </a:srgbClr>
                  </a:outerShdw>
                </a:effectLst>
              </a:rPr>
              <a:t>Renal excretion of hydrogen ions</a:t>
            </a:r>
            <a:r>
              <a:rPr lang="en-US" dirty="0" smtClean="0">
                <a:solidFill>
                  <a:srgbClr val="C00000"/>
                </a:solidFill>
              </a:rPr>
              <a:t>:</a:t>
            </a:r>
          </a:p>
          <a:p>
            <a:pPr marL="916686" lvl="1" indent="-514350"/>
            <a:r>
              <a:rPr lang="en-US" dirty="0" smtClean="0"/>
              <a:t>Elimination of  enough hydrogen ions to equal the fixed acid produced each day, maintaining HCO3 from being consumed and maintained as ECF buffer.</a:t>
            </a:r>
          </a:p>
          <a:p>
            <a:pPr marL="916686" lvl="1" indent="-514350"/>
            <a:endParaRPr lang="en-US" dirty="0" smtClean="0"/>
          </a:p>
          <a:p>
            <a:pPr marL="916686" lvl="1" indent="-514350"/>
            <a:r>
              <a:rPr lang="en-US" dirty="0" smtClean="0"/>
              <a:t>The removal of hydrogen ion from the body by kidney results in generation of new HCO3 to replace the 50-100 </a:t>
            </a:r>
            <a:r>
              <a:rPr lang="en-US" dirty="0" err="1" smtClean="0"/>
              <a:t>mEq</a:t>
            </a:r>
            <a:r>
              <a:rPr lang="en-US" dirty="0" smtClean="0"/>
              <a:t>/ day of  HCO3 that was used to buffer the daily production of fixed acids.</a:t>
            </a:r>
          </a:p>
          <a:p>
            <a:pPr marL="916686" lvl="1" indent="-514350"/>
            <a:endParaRPr lang="en-US" dirty="0" smtClean="0"/>
          </a:p>
          <a:p>
            <a:pPr marL="916686" lvl="1" indent="-514350">
              <a:buFont typeface="+mj-lt"/>
              <a:buAutoNum type="arabicPeriod" startAt="2"/>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304800" y="1676400"/>
            <a:ext cx="7391400" cy="4419600"/>
          </a:xfrm>
        </p:spPr>
        <p:txBody>
          <a:bodyPr>
            <a:normAutofit/>
          </a:bodyPr>
          <a:lstStyle/>
          <a:p>
            <a:pPr marL="624078" indent="-514350">
              <a:buFont typeface="+mj-lt"/>
              <a:buAutoNum type="arabicPeriod" startAt="2"/>
            </a:pPr>
            <a:r>
              <a:rPr lang="en-US" dirty="0" smtClean="0">
                <a:solidFill>
                  <a:srgbClr val="FF0000"/>
                </a:solidFill>
                <a:effectLst>
                  <a:outerShdw blurRad="38100" dist="38100" dir="2700000" algn="tl">
                    <a:srgbClr val="000000">
                      <a:alpha val="43137"/>
                    </a:srgbClr>
                  </a:outerShdw>
                </a:effectLst>
              </a:rPr>
              <a:t>Renal excretion of hydrogen ions</a:t>
            </a:r>
            <a:r>
              <a:rPr lang="en-US" dirty="0" smtClean="0"/>
              <a:t>: this done by two mechanisms;</a:t>
            </a:r>
          </a:p>
          <a:p>
            <a:pPr lvl="1"/>
            <a:r>
              <a:rPr lang="en-US" dirty="0" smtClean="0"/>
              <a:t>Active secretion hydrogen ion by an ATP-utilizing proton “ pump “ in the collecting tubule. One HCO3 is produced for every hydrogen ion excreted, </a:t>
            </a:r>
            <a:r>
              <a:rPr lang="en-US" dirty="0" err="1" smtClean="0">
                <a:solidFill>
                  <a:srgbClr val="FF0000"/>
                </a:solidFill>
              </a:rPr>
              <a:t>titratable</a:t>
            </a:r>
            <a:r>
              <a:rPr lang="en-US" dirty="0" smtClean="0">
                <a:solidFill>
                  <a:srgbClr val="FF0000"/>
                </a:solidFill>
              </a:rPr>
              <a:t> acids</a:t>
            </a:r>
            <a:r>
              <a:rPr lang="en-US" dirty="0" smtClean="0"/>
              <a:t>.</a:t>
            </a:r>
          </a:p>
          <a:p>
            <a:pPr lvl="1"/>
            <a:r>
              <a:rPr lang="en-US" dirty="0" smtClean="0"/>
              <a:t>Hydrolysis of glutamine in the proximal tubule generates NH4 ( which excreted in urine) and HCO3    ( which is returned to ECF), through process of </a:t>
            </a:r>
            <a:r>
              <a:rPr lang="en-US" dirty="0" err="1" smtClean="0">
                <a:solidFill>
                  <a:srgbClr val="C00000"/>
                </a:solidFill>
              </a:rPr>
              <a:t>ammoniogenesis</a:t>
            </a:r>
            <a:r>
              <a:rPr lang="en-US" dirty="0" smtClean="0">
                <a:solidFill>
                  <a:srgbClr val="C00000"/>
                </a:solidFill>
              </a:rPr>
              <a:t>. </a:t>
            </a:r>
          </a:p>
          <a:p>
            <a:pPr lvl="1"/>
            <a:r>
              <a:rPr lang="en-US" dirty="0" smtClean="0"/>
              <a:t>The latter process is major way of  generating HCO3 than excretion of hydrogen ion in generating HCO3</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066800"/>
          </a:xfrm>
        </p:spPr>
        <p:txBody>
          <a:bodyPr/>
          <a:lstStyle/>
          <a:p>
            <a:r>
              <a:rPr lang="en-US" dirty="0" smtClean="0"/>
              <a:t>Renal system regulation</a:t>
            </a:r>
            <a:endParaRPr lang="en-US" dirty="0"/>
          </a:p>
        </p:txBody>
      </p:sp>
      <p:sp>
        <p:nvSpPr>
          <p:cNvPr id="3" name="عنصر نائب للمحتوى 2"/>
          <p:cNvSpPr>
            <a:spLocks noGrp="1"/>
          </p:cNvSpPr>
          <p:nvPr>
            <p:ph idx="1"/>
          </p:nvPr>
        </p:nvSpPr>
        <p:spPr>
          <a:xfrm>
            <a:off x="457200" y="1785926"/>
            <a:ext cx="8229600" cy="4788610"/>
          </a:xfrm>
        </p:spPr>
        <p:txBody>
          <a:bodyPr>
            <a:normAutofit/>
          </a:bodyPr>
          <a:lstStyle/>
          <a:p>
            <a:pPr marL="624078" indent="-514350">
              <a:buFont typeface="+mj-lt"/>
              <a:buAutoNum type="arabicPeriod" startAt="2"/>
            </a:pPr>
            <a:r>
              <a:rPr lang="en-US" dirty="0" smtClean="0">
                <a:solidFill>
                  <a:srgbClr val="FF0000"/>
                </a:solidFill>
                <a:effectLst>
                  <a:outerShdw blurRad="38100" dist="38100" dir="2700000" algn="tl">
                    <a:srgbClr val="000000">
                      <a:alpha val="43137"/>
                    </a:srgbClr>
                  </a:outerShdw>
                </a:effectLst>
              </a:rPr>
              <a:t>Renal excretion of hydrogen ions</a:t>
            </a:r>
            <a:r>
              <a:rPr lang="en-US" dirty="0" smtClean="0"/>
              <a:t>: renal acidification </a:t>
            </a:r>
          </a:p>
          <a:p>
            <a:pPr marL="916686" lvl="1" indent="-514350">
              <a:buNone/>
            </a:pPr>
            <a:endParaRPr lang="en-US" dirty="0" smtClean="0"/>
          </a:p>
          <a:p>
            <a:pPr marL="916686" lvl="1" indent="-514350">
              <a:buNone/>
            </a:pPr>
            <a:endParaRPr lang="en-US" dirty="0" smtClean="0"/>
          </a:p>
          <a:p>
            <a:pPr lvl="7">
              <a:buNone/>
            </a:pPr>
            <a:r>
              <a:rPr lang="en-US" dirty="0" smtClean="0"/>
              <a:t> </a:t>
            </a:r>
            <a:r>
              <a:rPr lang="en-US" sz="2400" dirty="0" smtClean="0">
                <a:solidFill>
                  <a:srgbClr val="FF0000"/>
                </a:solidFill>
              </a:rPr>
              <a:t>=</a:t>
            </a:r>
            <a:r>
              <a:rPr lang="en-US" sz="2400" dirty="0" smtClean="0"/>
              <a:t> </a:t>
            </a:r>
            <a:r>
              <a:rPr lang="en-US" dirty="0" smtClean="0"/>
              <a:t>                                      </a:t>
            </a:r>
            <a:r>
              <a:rPr lang="en-US" sz="2800" dirty="0" smtClean="0">
                <a:solidFill>
                  <a:srgbClr val="FF0000"/>
                </a:solidFill>
              </a:rPr>
              <a:t>+</a:t>
            </a:r>
            <a:r>
              <a:rPr lang="en-US" dirty="0" smtClean="0"/>
              <a:t>                                         </a:t>
            </a:r>
            <a:r>
              <a:rPr lang="en-US" sz="3200" dirty="0" smtClean="0">
                <a:solidFill>
                  <a:srgbClr val="FF0000"/>
                </a:solidFill>
              </a:rPr>
              <a:t>-</a:t>
            </a:r>
            <a:endParaRPr lang="en-US" dirty="0">
              <a:solidFill>
                <a:srgbClr val="FF0000"/>
              </a:solidFill>
            </a:endParaRPr>
          </a:p>
        </p:txBody>
      </p:sp>
      <p:sp>
        <p:nvSpPr>
          <p:cNvPr id="4" name="مستطيل مستدير الزوايا 3"/>
          <p:cNvSpPr/>
          <p:nvPr/>
        </p:nvSpPr>
        <p:spPr>
          <a:xfrm>
            <a:off x="357158" y="3429000"/>
            <a:ext cx="1857388" cy="1143008"/>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600" dirty="0" smtClean="0">
                <a:solidFill>
                  <a:srgbClr val="FF0000"/>
                </a:solidFill>
              </a:rPr>
              <a:t>Net urinary acid excretion</a:t>
            </a:r>
            <a:endParaRPr lang="ar-SA" sz="1600" dirty="0">
              <a:solidFill>
                <a:srgbClr val="FF0000"/>
              </a:solidFill>
            </a:endParaRPr>
          </a:p>
        </p:txBody>
      </p:sp>
      <p:sp>
        <p:nvSpPr>
          <p:cNvPr id="5" name="مستطيل مستدير الزوايا 4"/>
          <p:cNvSpPr/>
          <p:nvPr/>
        </p:nvSpPr>
        <p:spPr>
          <a:xfrm>
            <a:off x="2857488" y="3500438"/>
            <a:ext cx="1357322" cy="1143008"/>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Titratable acid excretion         ( H2PO4) </a:t>
            </a:r>
            <a:endParaRPr lang="ar-SA" sz="1400" dirty="0" smtClean="0">
              <a:solidFill>
                <a:srgbClr val="FF0000"/>
              </a:solidFill>
            </a:endParaRPr>
          </a:p>
        </p:txBody>
      </p:sp>
      <p:sp>
        <p:nvSpPr>
          <p:cNvPr id="6" name="مستطيل مستدير الزوايا 5"/>
          <p:cNvSpPr/>
          <p:nvPr/>
        </p:nvSpPr>
        <p:spPr>
          <a:xfrm>
            <a:off x="4786314" y="3500438"/>
            <a:ext cx="1571636" cy="1071570"/>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Ammonium          ( NH4) excretion </a:t>
            </a:r>
            <a:endParaRPr lang="ar-SA" sz="1400" dirty="0" smtClean="0">
              <a:solidFill>
                <a:srgbClr val="FF0000"/>
              </a:solidFill>
            </a:endParaRPr>
          </a:p>
        </p:txBody>
      </p:sp>
      <p:sp>
        <p:nvSpPr>
          <p:cNvPr id="7" name="مستطيل مستدير الزوايا 6"/>
          <p:cNvSpPr/>
          <p:nvPr/>
        </p:nvSpPr>
        <p:spPr>
          <a:xfrm>
            <a:off x="6858016" y="3500438"/>
            <a:ext cx="1447784" cy="1071570"/>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Residual base excretion ( adds net H ion to ECF)</a:t>
            </a:r>
            <a:endParaRPr lang="ar-SA" sz="1400" dirty="0" smtClean="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14356"/>
            <a:ext cx="8229600" cy="1066800"/>
          </a:xfrm>
        </p:spPr>
        <p:txBody>
          <a:bodyPr/>
          <a:lstStyle/>
          <a:p>
            <a:r>
              <a:rPr lang="en-US" dirty="0" smtClean="0"/>
              <a:t>Respiratory system regulation</a:t>
            </a:r>
            <a:endParaRPr lang="en-US" dirty="0"/>
          </a:p>
        </p:txBody>
      </p:sp>
      <p:sp>
        <p:nvSpPr>
          <p:cNvPr id="3" name="عنصر نائب للمحتوى 2"/>
          <p:cNvSpPr>
            <a:spLocks noGrp="1"/>
          </p:cNvSpPr>
          <p:nvPr>
            <p:ph idx="1"/>
          </p:nvPr>
        </p:nvSpPr>
        <p:spPr/>
        <p:txBody>
          <a:bodyPr>
            <a:normAutofit/>
          </a:bodyPr>
          <a:lstStyle/>
          <a:p>
            <a:r>
              <a:rPr lang="en-US" dirty="0" smtClean="0"/>
              <a:t>Respiratory / ventilatory compensation:</a:t>
            </a:r>
          </a:p>
          <a:p>
            <a:pPr lvl="1"/>
            <a:r>
              <a:rPr lang="en-US" dirty="0" smtClean="0"/>
              <a:t>Changes in minute ventilation, through stimulation of respiratory center, by altered </a:t>
            </a:r>
            <a:r>
              <a:rPr lang="en-US" i="1" dirty="0" smtClean="0"/>
              <a:t>PaCO2 ( &gt;45 mmHg )</a:t>
            </a:r>
            <a:r>
              <a:rPr lang="en-US" dirty="0" smtClean="0"/>
              <a:t> and </a:t>
            </a:r>
            <a:r>
              <a:rPr lang="en-US" i="1" dirty="0" smtClean="0"/>
              <a:t>PaO2 ( &lt;70 mmHg )</a:t>
            </a:r>
          </a:p>
          <a:p>
            <a:pPr lvl="1"/>
            <a:r>
              <a:rPr lang="en-US" dirty="0" err="1" smtClean="0">
                <a:solidFill>
                  <a:srgbClr val="FF0000"/>
                </a:solidFill>
              </a:rPr>
              <a:t>Hypercapnic</a:t>
            </a:r>
            <a:r>
              <a:rPr lang="en-US" dirty="0" smtClean="0">
                <a:solidFill>
                  <a:srgbClr val="FF0000"/>
                </a:solidFill>
              </a:rPr>
              <a:t> response </a:t>
            </a:r>
            <a:r>
              <a:rPr lang="en-US" dirty="0" smtClean="0"/>
              <a:t>is mediated by neurons located at floor of fourth ventricle of brain ( centrally)</a:t>
            </a:r>
          </a:p>
          <a:p>
            <a:pPr lvl="1"/>
            <a:r>
              <a:rPr lang="en-US" dirty="0" smtClean="0">
                <a:solidFill>
                  <a:srgbClr val="FF0000"/>
                </a:solidFill>
              </a:rPr>
              <a:t>Hypoxemic response</a:t>
            </a:r>
            <a:r>
              <a:rPr lang="en-US" dirty="0" smtClean="0"/>
              <a:t> mediated by </a:t>
            </a:r>
            <a:r>
              <a:rPr lang="en-US" dirty="0" err="1" smtClean="0"/>
              <a:t>chemoreceptors</a:t>
            </a:r>
            <a:r>
              <a:rPr lang="en-US" dirty="0" smtClean="0"/>
              <a:t> of  the carotid bodies ( peripherally)</a:t>
            </a:r>
          </a:p>
          <a:p>
            <a:pPr lvl="1"/>
            <a:r>
              <a:rPr lang="en-US" dirty="0" smtClean="0"/>
              <a:t>It requires 6-12 hours for this response to be complete</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8680"/>
            <a:ext cx="8229600" cy="1066800"/>
          </a:xfrm>
        </p:spPr>
        <p:txBody>
          <a:bodyPr/>
          <a:lstStyle/>
          <a:p>
            <a:r>
              <a:rPr lang="en-US" dirty="0" smtClean="0"/>
              <a:t>Total CO2 ( venous blood )</a:t>
            </a:r>
            <a:endParaRPr lang="ar-SA" dirty="0"/>
          </a:p>
        </p:txBody>
      </p:sp>
      <p:sp>
        <p:nvSpPr>
          <p:cNvPr id="3" name="عنصر نائب للمحتوى 2"/>
          <p:cNvSpPr>
            <a:spLocks noGrp="1"/>
          </p:cNvSpPr>
          <p:nvPr>
            <p:ph idx="1"/>
          </p:nvPr>
        </p:nvSpPr>
        <p:spPr>
          <a:xfrm>
            <a:off x="457200" y="1628800"/>
            <a:ext cx="7391400" cy="4467200"/>
          </a:xfrm>
        </p:spPr>
        <p:txBody>
          <a:bodyPr>
            <a:normAutofit fontScale="92500"/>
          </a:bodyPr>
          <a:lstStyle/>
          <a:p>
            <a:r>
              <a:rPr lang="en-US" i="1" dirty="0" smtClean="0"/>
              <a:t>Defined as the sum of the carbonic acid and the bicarbonate, or</a:t>
            </a:r>
          </a:p>
          <a:p>
            <a:endParaRPr lang="en-US" i="1" dirty="0" smtClean="0"/>
          </a:p>
          <a:p>
            <a:pPr>
              <a:buNone/>
            </a:pPr>
            <a:r>
              <a:rPr lang="en-US" b="1" i="1" dirty="0" smtClean="0">
                <a:solidFill>
                  <a:srgbClr val="FF0000"/>
                </a:solidFill>
              </a:rPr>
              <a:t>                TCO2 = [H2CO3] + [HCO3-]</a:t>
            </a:r>
          </a:p>
          <a:p>
            <a:pPr>
              <a:buNone/>
            </a:pPr>
            <a:endParaRPr lang="en-US" i="1" dirty="0" smtClean="0"/>
          </a:p>
          <a:p>
            <a:r>
              <a:rPr lang="en-US" i="1" dirty="0" smtClean="0"/>
              <a:t>As the normal ratio of bicarbonate to carbonic acid at physiologic pH is around 20:1, total CO2 will therefore be about 5% higher than serum bicarbonate. </a:t>
            </a:r>
          </a:p>
          <a:p>
            <a:endParaRPr lang="en-US" i="1" dirty="0" smtClean="0"/>
          </a:p>
          <a:p>
            <a:r>
              <a:rPr lang="en-US" i="1" dirty="0" smtClean="0"/>
              <a:t>When you observe a difference between total CO2 and bicarbonate that is larger than 5%, the patient is having acidosis </a:t>
            </a:r>
            <a:br>
              <a:rPr lang="en-US" i="1" dirty="0" smtClean="0"/>
            </a:br>
            <a:r>
              <a:rPr lang="en-US" i="1" dirty="0" smtClean="0"/>
              <a:t> </a:t>
            </a:r>
            <a:br>
              <a:rPr lang="en-US" i="1" dirty="0" smtClean="0"/>
            </a:br>
            <a:endParaRPr lang="ar-SA"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2204864"/>
            <a:ext cx="8458200" cy="1470025"/>
          </a:xfrm>
        </p:spPr>
        <p:txBody>
          <a:bodyPr/>
          <a:lstStyle/>
          <a:p>
            <a:pPr algn="ctr" rtl="0"/>
            <a:r>
              <a:rPr lang="en-US" sz="4800" dirty="0" smtClean="0"/>
              <a:t>Clinical disorders of acid-base balance ( part II )</a:t>
            </a:r>
            <a:endParaRPr lang="en-US" sz="4800" dirty="0"/>
          </a:p>
        </p:txBody>
      </p:sp>
      <p:sp>
        <p:nvSpPr>
          <p:cNvPr id="3" name="عنوان فرعي 2"/>
          <p:cNvSpPr>
            <a:spLocks noGrp="1"/>
          </p:cNvSpPr>
          <p:nvPr>
            <p:ph type="subTitle" idx="1"/>
          </p:nvPr>
        </p:nvSpPr>
        <p:spPr/>
        <p:txBody>
          <a:bodyPr>
            <a:normAutofit fontScale="77500" lnSpcReduction="20000"/>
          </a:bodyPr>
          <a:lstStyle/>
          <a:p>
            <a:pPr algn="ctr"/>
            <a:r>
              <a:rPr lang="en-US" b="1" i="1" dirty="0" smtClean="0">
                <a:solidFill>
                  <a:schemeClr val="tx2">
                    <a:lumMod val="50000"/>
                  </a:schemeClr>
                </a:solidFill>
              </a:rPr>
              <a:t>Mohamed Osama Ezwaie, MD</a:t>
            </a:r>
          </a:p>
          <a:p>
            <a:pPr algn="ctr"/>
            <a:r>
              <a:rPr lang="en-US" b="1" i="1" dirty="0" smtClean="0">
                <a:solidFill>
                  <a:schemeClr val="tx2">
                    <a:lumMod val="50000"/>
                  </a:schemeClr>
                </a:solidFill>
              </a:rPr>
              <a:t>Associate professor of nephrology</a:t>
            </a:r>
          </a:p>
          <a:p>
            <a:pPr algn="ctr"/>
            <a:r>
              <a:rPr lang="en-US" i="1" dirty="0" smtClean="0">
                <a:hlinkClick r:id="rId2"/>
              </a:rPr>
              <a:t>ezwaie@yahoo.com</a:t>
            </a:r>
            <a:endParaRPr lang="en-US" i="1" dirty="0" smtClean="0"/>
          </a:p>
          <a:p>
            <a:pPr algn="ctr"/>
            <a:r>
              <a:rPr lang="en-US" b="1" i="1" dirty="0" smtClean="0">
                <a:solidFill>
                  <a:schemeClr val="tx2">
                    <a:lumMod val="50000"/>
                  </a:schemeClr>
                </a:solidFill>
              </a:rPr>
              <a:t>2019</a:t>
            </a:r>
            <a:endParaRPr lang="en-US" b="1" i="1" dirty="0">
              <a:solidFill>
                <a:schemeClr val="tx2">
                  <a:lumMod val="50000"/>
                </a:schemeClr>
              </a:solidFill>
            </a:endParaRPr>
          </a:p>
        </p:txBody>
      </p:sp>
    </p:spTree>
    <p:extLst>
      <p:ext uri="{BB962C8B-B14F-4D97-AF65-F5344CB8AC3E}">
        <p14:creationId xmlns:p14="http://schemas.microsoft.com/office/powerpoint/2010/main" val="9760190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685800"/>
            <a:ext cx="7620000" cy="1143000"/>
          </a:xfrm>
        </p:spPr>
        <p:txBody>
          <a:bodyPr>
            <a:noAutofit/>
          </a:bodyPr>
          <a:lstStyle/>
          <a:p>
            <a:r>
              <a:rPr lang="en-US" b="1" dirty="0" smtClean="0"/>
              <a:t>ECF Ionic composition</a:t>
            </a:r>
            <a:br>
              <a:rPr lang="en-US" b="1" dirty="0" smtClean="0"/>
            </a:br>
            <a:endParaRPr lang="en-US" dirty="0"/>
          </a:p>
        </p:txBody>
      </p:sp>
      <p:sp>
        <p:nvSpPr>
          <p:cNvPr id="3" name="عنصر نائب للمحتوى 2"/>
          <p:cNvSpPr>
            <a:spLocks noGrp="1"/>
          </p:cNvSpPr>
          <p:nvPr>
            <p:ph idx="1"/>
          </p:nvPr>
        </p:nvSpPr>
        <p:spPr>
          <a:xfrm>
            <a:off x="285720" y="2249424"/>
            <a:ext cx="8572560" cy="4325112"/>
          </a:xfrm>
        </p:spPr>
        <p:txBody>
          <a:bodyPr>
            <a:normAutofit/>
          </a:bodyPr>
          <a:lstStyle/>
          <a:p>
            <a:r>
              <a:rPr lang="en-US" b="1" dirty="0" smtClean="0"/>
              <a:t>Anion composition</a:t>
            </a:r>
          </a:p>
          <a:p>
            <a:pPr lvl="1"/>
            <a:r>
              <a:rPr lang="en-US" sz="2400" dirty="0" smtClean="0"/>
              <a:t>80% bicarbonate + chloride = 'measured anions' </a:t>
            </a:r>
          </a:p>
          <a:p>
            <a:pPr lvl="1"/>
            <a:r>
              <a:rPr lang="en-US" sz="2400" b="1" dirty="0" smtClean="0">
                <a:solidFill>
                  <a:srgbClr val="C00000"/>
                </a:solidFill>
              </a:rPr>
              <a:t>20%</a:t>
            </a:r>
            <a:r>
              <a:rPr lang="en-US" sz="2400" dirty="0" smtClean="0"/>
              <a:t> protein (albumin), phosphate, </a:t>
            </a:r>
            <a:r>
              <a:rPr lang="en-US" sz="2400" dirty="0" err="1" smtClean="0"/>
              <a:t>sulphate</a:t>
            </a:r>
            <a:r>
              <a:rPr lang="en-US" sz="2400" dirty="0" smtClean="0"/>
              <a:t>, lactate, </a:t>
            </a:r>
            <a:r>
              <a:rPr lang="en-US" sz="2400" dirty="0" err="1" smtClean="0"/>
              <a:t>urate</a:t>
            </a:r>
            <a:r>
              <a:rPr lang="en-US" sz="2400" dirty="0" smtClean="0"/>
              <a:t>, organic anions etc = </a:t>
            </a:r>
            <a:r>
              <a:rPr lang="en-US" sz="2400" dirty="0" smtClean="0">
                <a:solidFill>
                  <a:srgbClr val="C00000"/>
                </a:solidFill>
              </a:rPr>
              <a:t>'unmeasured anions‘</a:t>
            </a:r>
          </a:p>
          <a:p>
            <a:pPr lvl="1"/>
            <a:endParaRPr lang="en-US" sz="2400" dirty="0" smtClean="0"/>
          </a:p>
          <a:p>
            <a:r>
              <a:rPr lang="en-US" b="1" dirty="0" err="1" smtClean="0"/>
              <a:t>Cation</a:t>
            </a:r>
            <a:r>
              <a:rPr lang="en-US" b="1" dirty="0" smtClean="0"/>
              <a:t> composition</a:t>
            </a:r>
          </a:p>
          <a:p>
            <a:pPr lvl="1"/>
            <a:r>
              <a:rPr lang="en-US" sz="2400" dirty="0" smtClean="0"/>
              <a:t>90% sodium and potassium </a:t>
            </a:r>
          </a:p>
          <a:p>
            <a:pPr lvl="1"/>
            <a:r>
              <a:rPr lang="en-US" sz="2400" b="1" dirty="0" smtClean="0">
                <a:solidFill>
                  <a:srgbClr val="C00000"/>
                </a:solidFill>
              </a:rPr>
              <a:t>10%</a:t>
            </a:r>
            <a:r>
              <a:rPr lang="en-US" sz="2400" dirty="0" smtClean="0"/>
              <a:t> calcium, magnesium , Ig = </a:t>
            </a:r>
            <a:r>
              <a:rPr lang="en-US" sz="2400" dirty="0" smtClean="0">
                <a:solidFill>
                  <a:srgbClr val="C00000"/>
                </a:solidFill>
              </a:rPr>
              <a:t>unmeasured cations</a:t>
            </a:r>
          </a:p>
          <a:p>
            <a:endParaRPr lang="en-US" sz="3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Anion gap ( ECF )</a:t>
            </a:r>
            <a:endParaRPr lang="en-US" dirty="0"/>
          </a:p>
        </p:txBody>
      </p:sp>
      <p:sp>
        <p:nvSpPr>
          <p:cNvPr id="3" name="عنصر نائب للمحتوى 2"/>
          <p:cNvSpPr>
            <a:spLocks noGrp="1"/>
          </p:cNvSpPr>
          <p:nvPr>
            <p:ph idx="1"/>
          </p:nvPr>
        </p:nvSpPr>
        <p:spPr>
          <a:xfrm>
            <a:off x="285720" y="2249424"/>
            <a:ext cx="7486680" cy="3998976"/>
          </a:xfrm>
        </p:spPr>
        <p:txBody>
          <a:bodyPr/>
          <a:lstStyle/>
          <a:p>
            <a:r>
              <a:rPr lang="en-US" dirty="0" smtClean="0"/>
              <a:t>ECF is electro-neutral with regard to charges</a:t>
            </a:r>
          </a:p>
          <a:p>
            <a:pPr lvl="1"/>
            <a:r>
              <a:rPr lang="en-US" dirty="0" smtClean="0"/>
              <a:t>Sum of positively charged ions = sum of negatively charged ions</a:t>
            </a:r>
          </a:p>
          <a:p>
            <a:pPr lvl="1">
              <a:buNone/>
            </a:pPr>
            <a:r>
              <a:rPr lang="en-US" sz="1800" b="1" dirty="0" smtClean="0"/>
              <a:t>Na</a:t>
            </a:r>
            <a:r>
              <a:rPr lang="en-US" sz="2800" b="1" dirty="0" smtClean="0">
                <a:latin typeface="Corbel"/>
              </a:rPr>
              <a:t>⁺</a:t>
            </a:r>
            <a:r>
              <a:rPr lang="en-US" sz="1800" b="1" dirty="0" smtClean="0"/>
              <a:t>+ K </a:t>
            </a:r>
            <a:r>
              <a:rPr lang="en-US" sz="2800" b="1" dirty="0" smtClean="0">
                <a:latin typeface="Corbel"/>
              </a:rPr>
              <a:t>⁺</a:t>
            </a:r>
            <a:r>
              <a:rPr lang="en-US" sz="1800" b="1" dirty="0" smtClean="0">
                <a:latin typeface="Corbel"/>
              </a:rPr>
              <a:t> </a:t>
            </a:r>
            <a:r>
              <a:rPr lang="en-US" sz="1800" b="1" dirty="0" smtClean="0"/>
              <a:t>+Unmeasured cations= </a:t>
            </a:r>
            <a:r>
              <a:rPr lang="en-US" sz="1800" b="1" dirty="0" err="1" smtClean="0"/>
              <a:t>Cl</a:t>
            </a:r>
            <a:r>
              <a:rPr lang="en-US" sz="1800" b="1" dirty="0" smtClean="0"/>
              <a:t> </a:t>
            </a:r>
            <a:r>
              <a:rPr lang="en-US" sz="2400" b="1" dirty="0" smtClean="0">
                <a:latin typeface="Corbel"/>
              </a:rPr>
              <a:t>⁻</a:t>
            </a:r>
            <a:r>
              <a:rPr lang="en-US" sz="1800" b="1" dirty="0" smtClean="0"/>
              <a:t>+HCO3 </a:t>
            </a:r>
            <a:r>
              <a:rPr lang="en-US" sz="2400" b="1" dirty="0" smtClean="0">
                <a:latin typeface="Corbel"/>
              </a:rPr>
              <a:t>⁻</a:t>
            </a:r>
            <a:r>
              <a:rPr lang="en-US" sz="1800" b="1" dirty="0" smtClean="0">
                <a:latin typeface="Corbel"/>
              </a:rPr>
              <a:t> </a:t>
            </a:r>
            <a:r>
              <a:rPr lang="en-US" sz="1800" b="1" dirty="0" smtClean="0"/>
              <a:t>+ unmeasured anions</a:t>
            </a:r>
          </a:p>
          <a:p>
            <a:pPr lvl="1"/>
            <a:endParaRPr lang="en-US" b="1" dirty="0" smtClean="0"/>
          </a:p>
          <a:p>
            <a:pPr lvl="1"/>
            <a:r>
              <a:rPr lang="en-US" b="1" dirty="0" smtClean="0"/>
              <a:t>AG</a:t>
            </a:r>
            <a:r>
              <a:rPr lang="en-US" dirty="0" smtClean="0"/>
              <a:t> defined as quantity of  </a:t>
            </a:r>
            <a:r>
              <a:rPr lang="en-US" dirty="0" err="1" smtClean="0"/>
              <a:t>umeasured</a:t>
            </a:r>
            <a:r>
              <a:rPr lang="en-US" dirty="0" smtClean="0"/>
              <a:t> anions (</a:t>
            </a:r>
            <a:r>
              <a:rPr lang="en-US" b="1" dirty="0" smtClean="0">
                <a:solidFill>
                  <a:srgbClr val="C00000"/>
                </a:solidFill>
              </a:rPr>
              <a:t>20%</a:t>
            </a:r>
            <a:r>
              <a:rPr lang="en-US" dirty="0" smtClean="0"/>
              <a:t>) not balanced by unmeasured </a:t>
            </a:r>
            <a:r>
              <a:rPr lang="en-US" dirty="0" err="1" smtClean="0"/>
              <a:t>cations</a:t>
            </a:r>
            <a:r>
              <a:rPr lang="en-US" dirty="0" smtClean="0"/>
              <a:t> (</a:t>
            </a:r>
            <a:r>
              <a:rPr lang="en-US" b="1" dirty="0" smtClean="0">
                <a:solidFill>
                  <a:srgbClr val="C00000"/>
                </a:solidFill>
              </a:rPr>
              <a:t>10%</a:t>
            </a:r>
            <a:r>
              <a:rPr lang="en-US" dirty="0" smtClean="0"/>
              <a:t>)</a:t>
            </a:r>
          </a:p>
          <a:p>
            <a:pPr lvl="1">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t>Acid- base definitions</a:t>
            </a:r>
            <a:endParaRPr lang="en-US" sz="4000" dirty="0"/>
          </a:p>
        </p:txBody>
      </p:sp>
      <p:sp>
        <p:nvSpPr>
          <p:cNvPr id="3" name="عنصر نائب للمحتوى 2"/>
          <p:cNvSpPr>
            <a:spLocks noGrp="1"/>
          </p:cNvSpPr>
          <p:nvPr>
            <p:ph sz="half" idx="1"/>
          </p:nvPr>
        </p:nvSpPr>
        <p:spPr>
          <a:xfrm>
            <a:off x="457200" y="1536192"/>
            <a:ext cx="4114800" cy="4590288"/>
          </a:xfrm>
        </p:spPr>
        <p:txBody>
          <a:bodyPr>
            <a:normAutofit fontScale="92500"/>
          </a:bodyPr>
          <a:lstStyle/>
          <a:p>
            <a:r>
              <a:rPr lang="en-US" sz="2000" b="1" i="1" dirty="0" smtClean="0">
                <a:solidFill>
                  <a:srgbClr val="C00000"/>
                </a:solidFill>
              </a:rPr>
              <a:t>Acidemia</a:t>
            </a:r>
            <a:r>
              <a:rPr lang="en-US" sz="2000" i="1" dirty="0" smtClean="0"/>
              <a:t> - </a:t>
            </a:r>
            <a:r>
              <a:rPr lang="en-US" sz="1800" i="1" dirty="0" smtClean="0"/>
              <a:t>Reduction in the blood pH below normal range of 7.35 -7.45</a:t>
            </a:r>
          </a:p>
          <a:p>
            <a:endParaRPr lang="en-US" sz="2000" i="1" dirty="0"/>
          </a:p>
          <a:p>
            <a:r>
              <a:rPr lang="en-US" sz="2000" b="1" i="1" dirty="0" err="1" smtClean="0">
                <a:solidFill>
                  <a:srgbClr val="C00000"/>
                </a:solidFill>
              </a:rPr>
              <a:t>Alkalemia</a:t>
            </a:r>
            <a:r>
              <a:rPr lang="en-US" sz="2000" i="1" dirty="0" smtClean="0"/>
              <a:t> - </a:t>
            </a:r>
            <a:r>
              <a:rPr lang="en-US" sz="1800" i="1" dirty="0" smtClean="0"/>
              <a:t>Elevation in blood pH above the normal range of 7.35 – 7.45</a:t>
            </a:r>
            <a:endParaRPr lang="en-US" sz="1800" dirty="0" smtClean="0"/>
          </a:p>
          <a:p>
            <a:endParaRPr lang="en-US" sz="2000" b="1" i="1" dirty="0" smtClean="0">
              <a:solidFill>
                <a:srgbClr val="C00000"/>
              </a:solidFill>
            </a:endParaRPr>
          </a:p>
          <a:p>
            <a:r>
              <a:rPr lang="en-US" sz="2000" b="1" i="1" dirty="0" smtClean="0">
                <a:solidFill>
                  <a:srgbClr val="C00000"/>
                </a:solidFill>
              </a:rPr>
              <a:t>Acidosis</a:t>
            </a:r>
            <a:r>
              <a:rPr lang="en-US" sz="2000" b="1" i="1" dirty="0" smtClean="0"/>
              <a:t> </a:t>
            </a:r>
            <a:r>
              <a:rPr lang="en-US" sz="1800" b="1" i="1" dirty="0" smtClean="0"/>
              <a:t>– </a:t>
            </a:r>
            <a:r>
              <a:rPr lang="en-US" sz="1800" i="1" dirty="0" smtClean="0"/>
              <a:t>process that increases [H+] by increasing PCO2 or by reducing </a:t>
            </a:r>
            <a:r>
              <a:rPr lang="en-US" sz="1600" i="1" dirty="0" smtClean="0"/>
              <a:t>[HCO3</a:t>
            </a:r>
          </a:p>
          <a:p>
            <a:endParaRPr lang="en-US" sz="1600" b="1" i="1" dirty="0" smtClean="0">
              <a:solidFill>
                <a:srgbClr val="C00000"/>
              </a:solidFill>
            </a:endParaRPr>
          </a:p>
          <a:p>
            <a:r>
              <a:rPr lang="en-US" sz="2000" b="1" i="1" dirty="0" smtClean="0">
                <a:solidFill>
                  <a:srgbClr val="C00000"/>
                </a:solidFill>
              </a:rPr>
              <a:t>Alkalosis</a:t>
            </a:r>
            <a:r>
              <a:rPr lang="en-US" sz="2000" b="1" i="1" dirty="0" smtClean="0"/>
              <a:t> </a:t>
            </a:r>
            <a:r>
              <a:rPr lang="en-US" sz="1800" b="1" i="1" dirty="0" smtClean="0"/>
              <a:t>– </a:t>
            </a:r>
            <a:r>
              <a:rPr lang="en-US" sz="1800" i="1" dirty="0" smtClean="0"/>
              <a:t>process that reduces [H+] by reducing PCO2 or by increasing </a:t>
            </a:r>
            <a:r>
              <a:rPr lang="en-US" sz="1600" i="1" dirty="0" smtClean="0"/>
              <a:t>[HCO3-]</a:t>
            </a:r>
          </a:p>
          <a:p>
            <a:endParaRPr lang="en-US" sz="1600" dirty="0" smtClean="0"/>
          </a:p>
          <a:p>
            <a:r>
              <a:rPr lang="en-US" sz="1900" b="1" dirty="0" smtClean="0">
                <a:solidFill>
                  <a:srgbClr val="C00000"/>
                </a:solidFill>
              </a:rPr>
              <a:t>Normal arterial acid base values</a:t>
            </a:r>
            <a:endParaRPr lang="en-US" sz="1900" dirty="0" smtClean="0">
              <a:solidFill>
                <a:srgbClr val="C00000"/>
              </a:solidFill>
            </a:endParaRPr>
          </a:p>
          <a:p>
            <a:pPr>
              <a:buNone/>
            </a:pPr>
            <a:r>
              <a:rPr lang="en-US" sz="1900" i="1" dirty="0" smtClean="0"/>
              <a:t>                                       </a:t>
            </a:r>
            <a:endParaRPr lang="en-US" sz="1900" dirty="0"/>
          </a:p>
        </p:txBody>
      </p:sp>
      <p:pic>
        <p:nvPicPr>
          <p:cNvPr id="5" name="Picture 2" descr="Acidosis - Alkalosis"/>
          <p:cNvPicPr>
            <a:picLocks noGrp="1" noChangeAspect="1" noChangeArrowheads="1"/>
          </p:cNvPicPr>
          <p:nvPr>
            <p:ph sz="half" idx="2"/>
          </p:nvPr>
        </p:nvPicPr>
        <p:blipFill>
          <a:blip r:embed="rId3" cstate="print"/>
          <a:srcRect/>
          <a:stretch>
            <a:fillRect/>
          </a:stretch>
        </p:blipFill>
        <p:spPr bwMode="auto">
          <a:xfrm>
            <a:off x="4419599" y="1600200"/>
            <a:ext cx="4056610" cy="4648200"/>
          </a:xfrm>
          <a:prstGeom prst="rect">
            <a:avLst/>
          </a:prstGeom>
          <a:noFill/>
        </p:spPr>
      </p:pic>
      <p:graphicFrame>
        <p:nvGraphicFramePr>
          <p:cNvPr id="6" name="جدول 5"/>
          <p:cNvGraphicFramePr>
            <a:graphicFrameLocks noGrp="1"/>
          </p:cNvGraphicFramePr>
          <p:nvPr/>
        </p:nvGraphicFramePr>
        <p:xfrm>
          <a:off x="914400" y="5562600"/>
          <a:ext cx="4202724" cy="1112520"/>
        </p:xfrm>
        <a:graphic>
          <a:graphicData uri="http://schemas.openxmlformats.org/drawingml/2006/table">
            <a:tbl>
              <a:tblPr rtl="1" firstRow="1" bandRow="1">
                <a:tableStyleId>{5C22544A-7EE6-4342-B048-85BDC9FD1C3A}</a:tableStyleId>
              </a:tblPr>
              <a:tblGrid>
                <a:gridCol w="1237028"/>
                <a:gridCol w="1141873"/>
                <a:gridCol w="907506"/>
                <a:gridCol w="916317"/>
              </a:tblGrid>
              <a:tr h="356652">
                <a:tc>
                  <a:txBody>
                    <a:bodyPr/>
                    <a:lstStyle/>
                    <a:p>
                      <a:pPr algn="ctr" rtl="1"/>
                      <a:r>
                        <a:rPr lang="en-US" sz="1100" b="1" i="1" dirty="0" smtClean="0"/>
                        <a:t>HCO3-</a:t>
                      </a:r>
                    </a:p>
                    <a:p>
                      <a:pPr algn="ctr" rtl="1"/>
                      <a:r>
                        <a:rPr lang="en-US" sz="1100" b="1" i="1" dirty="0" smtClean="0"/>
                        <a:t> ( </a:t>
                      </a:r>
                      <a:r>
                        <a:rPr lang="en-US" sz="1100" b="1" i="1" dirty="0" err="1" smtClean="0"/>
                        <a:t>mEq</a:t>
                      </a:r>
                      <a:r>
                        <a:rPr lang="en-US" sz="1100" b="1" i="1" dirty="0" smtClean="0"/>
                        <a:t>/L)</a:t>
                      </a:r>
                      <a:endParaRPr lang="ar-LY" sz="1100" dirty="0"/>
                    </a:p>
                  </a:txBody>
                  <a:tcPr/>
                </a:tc>
                <a:tc>
                  <a:txBody>
                    <a:bodyPr/>
                    <a:lstStyle/>
                    <a:p>
                      <a:pPr algn="ctr" rtl="1"/>
                      <a:r>
                        <a:rPr lang="en-US" sz="1100" b="1" i="1" dirty="0" smtClean="0"/>
                        <a:t>PaCO2</a:t>
                      </a:r>
                    </a:p>
                    <a:p>
                      <a:pPr algn="ctr" rtl="1"/>
                      <a:r>
                        <a:rPr lang="en-US" sz="1100" b="1" i="1" dirty="0" smtClean="0"/>
                        <a:t>( mmHg) </a:t>
                      </a:r>
                      <a:endParaRPr lang="ar-LY" sz="1100" dirty="0"/>
                    </a:p>
                  </a:txBody>
                  <a:tcPr/>
                </a:tc>
                <a:tc>
                  <a:txBody>
                    <a:bodyPr/>
                    <a:lstStyle/>
                    <a:p>
                      <a:pPr algn="ctr" rtl="1"/>
                      <a:r>
                        <a:rPr lang="en-US" sz="1800" i="1" dirty="0" smtClean="0"/>
                        <a:t> </a:t>
                      </a:r>
                      <a:r>
                        <a:rPr lang="en-US" sz="1100" b="1" i="1" dirty="0" smtClean="0"/>
                        <a:t>pH </a:t>
                      </a:r>
                      <a:endParaRPr lang="ar-LY" sz="1100" dirty="0"/>
                    </a:p>
                  </a:txBody>
                  <a:tcPr/>
                </a:tc>
                <a:tc>
                  <a:txBody>
                    <a:bodyPr/>
                    <a:lstStyle/>
                    <a:p>
                      <a:pPr rtl="1"/>
                      <a:endParaRPr lang="ar-LY" sz="1400" dirty="0"/>
                    </a:p>
                  </a:txBody>
                  <a:tcPr/>
                </a:tc>
              </a:tr>
              <a:tr h="241735">
                <a:tc>
                  <a:txBody>
                    <a:bodyPr/>
                    <a:lstStyle/>
                    <a:p>
                      <a:pPr algn="ctr" rtl="1"/>
                      <a:r>
                        <a:rPr lang="en-US" sz="1100" i="1" dirty="0" smtClean="0"/>
                        <a:t> 22-26</a:t>
                      </a:r>
                      <a:endParaRPr lang="ar-LY" sz="1100" dirty="0"/>
                    </a:p>
                  </a:txBody>
                  <a:tcPr/>
                </a:tc>
                <a:tc>
                  <a:txBody>
                    <a:bodyPr/>
                    <a:lstStyle/>
                    <a:p>
                      <a:pPr algn="ctr" rtl="1"/>
                      <a:r>
                        <a:rPr lang="en-US" sz="1100" i="1" dirty="0" smtClean="0"/>
                        <a:t> 36-44</a:t>
                      </a:r>
                      <a:endParaRPr lang="ar-LY" sz="1100" dirty="0"/>
                    </a:p>
                  </a:txBody>
                  <a:tcPr/>
                </a:tc>
                <a:tc>
                  <a:txBody>
                    <a:bodyPr/>
                    <a:lstStyle/>
                    <a:p>
                      <a:pPr algn="ctr" rtl="1"/>
                      <a:r>
                        <a:rPr lang="en-US" sz="1100" i="1" dirty="0" smtClean="0"/>
                        <a:t>7.35- 7.45</a:t>
                      </a:r>
                      <a:endParaRPr lang="ar-LY" sz="1100" dirty="0"/>
                    </a:p>
                  </a:txBody>
                  <a:tcPr/>
                </a:tc>
                <a:tc>
                  <a:txBody>
                    <a:bodyPr/>
                    <a:lstStyle/>
                    <a:p>
                      <a:pPr rtl="1"/>
                      <a:r>
                        <a:rPr lang="en-US" sz="1100" dirty="0" smtClean="0"/>
                        <a:t>Range</a:t>
                      </a:r>
                      <a:endParaRPr lang="ar-LY" sz="1100" dirty="0"/>
                    </a:p>
                  </a:txBody>
                  <a:tcPr/>
                </a:tc>
              </a:tr>
              <a:tr h="356652">
                <a:tc>
                  <a:txBody>
                    <a:bodyPr/>
                    <a:lstStyle/>
                    <a:p>
                      <a:pPr algn="ctr" rtl="1"/>
                      <a:r>
                        <a:rPr lang="en-US" sz="1100" dirty="0" smtClean="0"/>
                        <a:t>24</a:t>
                      </a:r>
                      <a:endParaRPr lang="ar-LY" sz="1100" dirty="0"/>
                    </a:p>
                  </a:txBody>
                  <a:tcPr/>
                </a:tc>
                <a:tc>
                  <a:txBody>
                    <a:bodyPr/>
                    <a:lstStyle/>
                    <a:p>
                      <a:pPr algn="ctr" rtl="1"/>
                      <a:r>
                        <a:rPr lang="en-US" sz="1100" i="1" dirty="0" smtClean="0"/>
                        <a:t> 40</a:t>
                      </a:r>
                      <a:endParaRPr lang="ar-LY" sz="1100" dirty="0"/>
                    </a:p>
                  </a:txBody>
                  <a:tcPr/>
                </a:tc>
                <a:tc>
                  <a:txBody>
                    <a:bodyPr/>
                    <a:lstStyle/>
                    <a:p>
                      <a:pPr algn="ctr" rtl="1"/>
                      <a:r>
                        <a:rPr lang="en-US" sz="1100" i="1" dirty="0" smtClean="0"/>
                        <a:t>7.40</a:t>
                      </a:r>
                      <a:r>
                        <a:rPr lang="en-US" sz="1400" i="1" dirty="0" smtClean="0"/>
                        <a:t>   </a:t>
                      </a:r>
                      <a:endParaRPr lang="ar-LY" sz="1400" dirty="0"/>
                    </a:p>
                  </a:txBody>
                  <a:tcPr/>
                </a:tc>
                <a:tc>
                  <a:txBody>
                    <a:bodyPr/>
                    <a:lstStyle/>
                    <a:p>
                      <a:pPr rtl="1"/>
                      <a:r>
                        <a:rPr lang="en-US" sz="1100" dirty="0" smtClean="0"/>
                        <a:t>Optimal value</a:t>
                      </a:r>
                      <a:endParaRPr lang="ar-LY" sz="1100" dirty="0"/>
                    </a:p>
                  </a:txBody>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Anion gap ( ECF )</a:t>
            </a:r>
            <a:endParaRPr lang="en-US" dirty="0"/>
          </a:p>
        </p:txBody>
      </p:sp>
      <p:sp>
        <p:nvSpPr>
          <p:cNvPr id="3" name="عنصر نائب للمحتوى 2"/>
          <p:cNvSpPr>
            <a:spLocks noGrp="1"/>
          </p:cNvSpPr>
          <p:nvPr>
            <p:ph idx="1"/>
          </p:nvPr>
        </p:nvSpPr>
        <p:spPr>
          <a:xfrm>
            <a:off x="285720" y="2249424"/>
            <a:ext cx="7715280" cy="3694176"/>
          </a:xfrm>
        </p:spPr>
        <p:txBody>
          <a:bodyPr/>
          <a:lstStyle/>
          <a:p>
            <a:pPr lvl="1"/>
            <a:endParaRPr lang="en-US" b="1" dirty="0" smtClean="0"/>
          </a:p>
          <a:p>
            <a:pPr lvl="1"/>
            <a:r>
              <a:rPr lang="en-US" b="1" dirty="0" smtClean="0"/>
              <a:t>AG</a:t>
            </a:r>
            <a:r>
              <a:rPr lang="en-US" dirty="0" smtClean="0"/>
              <a:t> defined as quantity of  </a:t>
            </a:r>
            <a:r>
              <a:rPr lang="en-US" dirty="0" err="1" smtClean="0"/>
              <a:t>umeasured</a:t>
            </a:r>
            <a:r>
              <a:rPr lang="en-US" dirty="0" smtClean="0"/>
              <a:t> anions not balanced by unmeasured cations</a:t>
            </a:r>
          </a:p>
          <a:p>
            <a:pPr lvl="1">
              <a:buNone/>
            </a:pPr>
            <a:endParaRPr lang="en-US" dirty="0" smtClean="0"/>
          </a:p>
          <a:p>
            <a:pPr lvl="1">
              <a:buNone/>
            </a:pPr>
            <a:r>
              <a:rPr lang="en-US" dirty="0" smtClean="0"/>
              <a:t>AG = UA – UC</a:t>
            </a:r>
          </a:p>
          <a:p>
            <a:pPr lvl="1">
              <a:buNone/>
            </a:pPr>
            <a:r>
              <a:rPr lang="en-US" dirty="0" smtClean="0"/>
              <a:t>       = Na – </a:t>
            </a:r>
            <a:r>
              <a:rPr lang="en-US" dirty="0" err="1" smtClean="0"/>
              <a:t>Cl</a:t>
            </a:r>
            <a:r>
              <a:rPr lang="en-US" dirty="0" smtClean="0"/>
              <a:t> + HCO3</a:t>
            </a:r>
          </a:p>
          <a:p>
            <a:pPr lvl="1">
              <a:buNone/>
            </a:pPr>
            <a:r>
              <a:rPr lang="en-US" dirty="0" smtClean="0"/>
              <a:t>( normally 12 ±4 </a:t>
            </a:r>
            <a:r>
              <a:rPr lang="en-US" dirty="0" err="1" smtClean="0"/>
              <a:t>mEq</a:t>
            </a:r>
            <a:r>
              <a:rPr lang="en-US" dirty="0" smtClean="0"/>
              <a:t>/L)</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476672"/>
            <a:ext cx="8229600" cy="1282824"/>
          </a:xfrm>
        </p:spPr>
        <p:txBody>
          <a:bodyPr>
            <a:normAutofit fontScale="90000"/>
          </a:bodyPr>
          <a:lstStyle/>
          <a:p>
            <a:r>
              <a:rPr lang="en-US" dirty="0" smtClean="0"/>
              <a:t>                </a:t>
            </a:r>
            <a:br>
              <a:rPr lang="en-US" dirty="0" smtClean="0"/>
            </a:br>
            <a:r>
              <a:rPr lang="en-US" dirty="0" smtClean="0"/>
              <a:t/>
            </a:r>
            <a:br>
              <a:rPr lang="en-US" dirty="0" smtClean="0"/>
            </a:br>
            <a:r>
              <a:rPr lang="en-US" dirty="0" smtClean="0"/>
              <a:t>		     ECF anion gap</a:t>
            </a:r>
            <a:br>
              <a:rPr lang="en-US" dirty="0" smtClean="0"/>
            </a:br>
            <a:r>
              <a:rPr lang="en-US" dirty="0" smtClean="0"/>
              <a:t>         </a:t>
            </a:r>
            <a:br>
              <a:rPr lang="en-US" dirty="0" smtClean="0"/>
            </a:br>
            <a:r>
              <a:rPr lang="en-US" dirty="0" smtClean="0"/>
              <a:t>	      [ Cations ] = [ Anions ]</a:t>
            </a:r>
            <a:endParaRPr lang="ar-SA" dirty="0"/>
          </a:p>
        </p:txBody>
      </p:sp>
      <p:graphicFrame>
        <p:nvGraphicFramePr>
          <p:cNvPr id="4" name="مخطط 3"/>
          <p:cNvGraphicFramePr/>
          <p:nvPr>
            <p:extLst>
              <p:ext uri="{D42A27DB-BD31-4B8C-83A1-F6EECF244321}">
                <p14:modId xmlns:p14="http://schemas.microsoft.com/office/powerpoint/2010/main" val="493970366"/>
              </p:ext>
            </p:extLst>
          </p:nvPr>
        </p:nvGraphicFramePr>
        <p:xfrm>
          <a:off x="1691680" y="2060848"/>
          <a:ext cx="6552728"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5" name="مستطيل 4"/>
          <p:cNvSpPr/>
          <p:nvPr/>
        </p:nvSpPr>
        <p:spPr>
          <a:xfrm>
            <a:off x="395536" y="2780928"/>
            <a:ext cx="165618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r>
              <a:rPr lang="en-US" sz="1600" b="1" dirty="0" smtClean="0">
                <a:solidFill>
                  <a:schemeClr val="accent1"/>
                </a:solidFill>
              </a:rPr>
              <a:t>Unmeasured cations</a:t>
            </a:r>
            <a:endParaRPr lang="ar-SA" sz="1600" b="1" dirty="0">
              <a:solidFill>
                <a:schemeClr val="accent1"/>
              </a:solidFill>
            </a:endParaRPr>
          </a:p>
        </p:txBody>
      </p:sp>
      <p:sp>
        <p:nvSpPr>
          <p:cNvPr id="6" name="مستطيل 5"/>
          <p:cNvSpPr/>
          <p:nvPr/>
        </p:nvSpPr>
        <p:spPr>
          <a:xfrm>
            <a:off x="6948264" y="2852936"/>
            <a:ext cx="158417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600" b="1" dirty="0" smtClean="0">
                <a:solidFill>
                  <a:schemeClr val="accent1"/>
                </a:solidFill>
              </a:rPr>
              <a:t>Unmeasured anions</a:t>
            </a:r>
            <a:endParaRPr lang="ar-SA" sz="1600" b="1" dirty="0">
              <a:solidFill>
                <a:schemeClr val="accent1"/>
              </a:solidFill>
            </a:endParaRPr>
          </a:p>
        </p:txBody>
      </p:sp>
      <p:sp>
        <p:nvSpPr>
          <p:cNvPr id="7" name="مستطيل 6"/>
          <p:cNvSpPr/>
          <p:nvPr/>
        </p:nvSpPr>
        <p:spPr>
          <a:xfrm>
            <a:off x="7020272" y="4005064"/>
            <a:ext cx="93610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800" b="1" dirty="0" smtClean="0">
                <a:solidFill>
                  <a:schemeClr val="accent1"/>
                </a:solidFill>
              </a:rPr>
              <a:t>Hco3</a:t>
            </a:r>
            <a:endParaRPr lang="ar-SA" sz="1800" b="1" dirty="0">
              <a:solidFill>
                <a:schemeClr val="accent1"/>
              </a:solidFill>
            </a:endParaRPr>
          </a:p>
        </p:txBody>
      </p:sp>
      <p:sp>
        <p:nvSpPr>
          <p:cNvPr id="8" name="مستطيل 7"/>
          <p:cNvSpPr/>
          <p:nvPr/>
        </p:nvSpPr>
        <p:spPr>
          <a:xfrm>
            <a:off x="5292080" y="5013176"/>
            <a:ext cx="576064" cy="4320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2400" b="1" dirty="0" smtClean="0">
                <a:solidFill>
                  <a:srgbClr val="FFC000"/>
                </a:solidFill>
              </a:rPr>
              <a:t>Cl</a:t>
            </a:r>
            <a:endParaRPr lang="ar-SA" sz="2400" b="1" dirty="0">
              <a:solidFill>
                <a:srgbClr val="FFC000"/>
              </a:solidFill>
            </a:endParaRPr>
          </a:p>
        </p:txBody>
      </p:sp>
      <p:sp>
        <p:nvSpPr>
          <p:cNvPr id="9" name="مستطيل 8"/>
          <p:cNvSpPr/>
          <p:nvPr/>
        </p:nvSpPr>
        <p:spPr>
          <a:xfrm>
            <a:off x="683568" y="3573016"/>
            <a:ext cx="50405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000" b="1" dirty="0" smtClean="0">
                <a:solidFill>
                  <a:schemeClr val="accent1"/>
                </a:solidFill>
              </a:rPr>
              <a:t>K</a:t>
            </a:r>
            <a:endParaRPr lang="ar-SA" sz="2000" b="1" dirty="0">
              <a:solidFill>
                <a:schemeClr val="accent1"/>
              </a:solidFill>
            </a:endParaRPr>
          </a:p>
        </p:txBody>
      </p:sp>
      <p:sp>
        <p:nvSpPr>
          <p:cNvPr id="10" name="مستطيل 9"/>
          <p:cNvSpPr/>
          <p:nvPr/>
        </p:nvSpPr>
        <p:spPr>
          <a:xfrm>
            <a:off x="5076056" y="3418974"/>
            <a:ext cx="1080120"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قوس كبير أيمن 10"/>
          <p:cNvSpPr/>
          <p:nvPr/>
        </p:nvSpPr>
        <p:spPr>
          <a:xfrm>
            <a:off x="6516216" y="2854708"/>
            <a:ext cx="288032" cy="899229"/>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2" name="قوس كبير أيمن 11"/>
          <p:cNvSpPr/>
          <p:nvPr/>
        </p:nvSpPr>
        <p:spPr>
          <a:xfrm>
            <a:off x="6660232" y="3861048"/>
            <a:ext cx="144016" cy="482352"/>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4" name="قوس كبير أيسر 13"/>
          <p:cNvSpPr/>
          <p:nvPr/>
        </p:nvSpPr>
        <p:spPr>
          <a:xfrm>
            <a:off x="2051720" y="2780928"/>
            <a:ext cx="216024" cy="504056"/>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6" name="رابط كسهم مستقيم 15"/>
          <p:cNvCxnSpPr/>
          <p:nvPr/>
        </p:nvCxnSpPr>
        <p:spPr>
          <a:xfrm flipV="1">
            <a:off x="4860032" y="3573016"/>
            <a:ext cx="0" cy="325760"/>
          </a:xfrm>
          <a:prstGeom prst="straightConnector1">
            <a:avLst/>
          </a:prstGeom>
          <a:ln w="2540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قوس كبير أيسر 17"/>
          <p:cNvSpPr/>
          <p:nvPr/>
        </p:nvSpPr>
        <p:spPr>
          <a:xfrm>
            <a:off x="2051720" y="3429000"/>
            <a:ext cx="216024" cy="252028"/>
          </a:xfrm>
          <a:prstGeom prst="leftBrace">
            <a:avLst/>
          </a:prstGeom>
          <a:ln w="25400"/>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7" name="مربع نص 16"/>
          <p:cNvSpPr txBox="1"/>
          <p:nvPr/>
        </p:nvSpPr>
        <p:spPr>
          <a:xfrm>
            <a:off x="3707904" y="3501008"/>
            <a:ext cx="1008112" cy="646331"/>
          </a:xfrm>
          <a:prstGeom prst="rect">
            <a:avLst/>
          </a:prstGeom>
          <a:noFill/>
        </p:spPr>
        <p:txBody>
          <a:bodyPr wrap="square" rtlCol="1">
            <a:spAutoFit/>
          </a:bodyPr>
          <a:lstStyle/>
          <a:p>
            <a:pPr algn="l" rtl="0"/>
            <a:r>
              <a:rPr lang="en-US" b="1" dirty="0" smtClean="0">
                <a:solidFill>
                  <a:schemeClr val="accent1">
                    <a:lumMod val="50000"/>
                  </a:schemeClr>
                </a:solidFill>
              </a:rPr>
              <a:t>(Anion gap)</a:t>
            </a:r>
            <a:endParaRPr lang="ar-SA" b="1" dirty="0">
              <a:solidFill>
                <a:schemeClr val="accent1">
                  <a:lumMod val="50000"/>
                </a:schemeClr>
              </a:solidFill>
            </a:endParaRPr>
          </a:p>
        </p:txBody>
      </p:sp>
      <p:sp>
        <p:nvSpPr>
          <p:cNvPr id="19" name="مربع نص 18"/>
          <p:cNvSpPr txBox="1"/>
          <p:nvPr/>
        </p:nvSpPr>
        <p:spPr>
          <a:xfrm>
            <a:off x="5943600" y="990600"/>
            <a:ext cx="2448272" cy="923330"/>
          </a:xfrm>
          <a:prstGeom prst="rect">
            <a:avLst/>
          </a:prstGeom>
          <a:noFill/>
        </p:spPr>
        <p:txBody>
          <a:bodyPr wrap="square" rtlCol="1">
            <a:spAutoFit/>
          </a:bodyPr>
          <a:lstStyle/>
          <a:p>
            <a:pPr algn="l" rtl="0"/>
            <a:r>
              <a:rPr lang="en-US" b="1" i="1" dirty="0" smtClean="0">
                <a:solidFill>
                  <a:schemeClr val="accent1">
                    <a:lumMod val="50000"/>
                  </a:schemeClr>
                </a:solidFill>
              </a:rPr>
              <a:t>Normal acid base status (AG 12±4 mEq/l)</a:t>
            </a:r>
            <a:endParaRPr lang="ar-SA" b="1" i="1" dirty="0">
              <a:solidFill>
                <a:schemeClr val="accent1">
                  <a:lumMod val="50000"/>
                </a:schemeClr>
              </a:solidFill>
            </a:endParaRPr>
          </a:p>
        </p:txBody>
      </p:sp>
    </p:spTree>
    <p:extLst>
      <p:ext uri="{BB962C8B-B14F-4D97-AF65-F5344CB8AC3E}">
        <p14:creationId xmlns:p14="http://schemas.microsoft.com/office/powerpoint/2010/main" val="1018035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Anion gap ( ECF )</a:t>
            </a:r>
            <a:endParaRPr lang="en-US" dirty="0"/>
          </a:p>
        </p:txBody>
      </p:sp>
      <p:sp>
        <p:nvSpPr>
          <p:cNvPr id="3" name="عنصر نائب للمحتوى 2"/>
          <p:cNvSpPr>
            <a:spLocks noGrp="1"/>
          </p:cNvSpPr>
          <p:nvPr>
            <p:ph idx="1"/>
          </p:nvPr>
        </p:nvSpPr>
        <p:spPr/>
        <p:txBody>
          <a:bodyPr/>
          <a:lstStyle/>
          <a:p>
            <a:r>
              <a:rPr lang="en-US" dirty="0" smtClean="0"/>
              <a:t>If the anion of the acid added to plasma is </a:t>
            </a:r>
            <a:r>
              <a:rPr lang="en-US" dirty="0" err="1" smtClean="0"/>
              <a:t>Cl</a:t>
            </a:r>
            <a:r>
              <a:rPr lang="en-US" dirty="0" smtClean="0"/>
              <a:t>- , the anion gap will be normal (i.e., the decrease in [HCO3-] is matched by an increase in [</a:t>
            </a:r>
            <a:r>
              <a:rPr lang="en-US" dirty="0" err="1" smtClean="0"/>
              <a:t>Cl</a:t>
            </a:r>
            <a:r>
              <a:rPr lang="en-US" dirty="0" smtClean="0"/>
              <a:t>-]). For example:</a:t>
            </a:r>
            <a:br>
              <a:rPr lang="en-US" dirty="0" smtClean="0"/>
            </a:br>
            <a:r>
              <a:rPr lang="en-US" dirty="0" smtClean="0"/>
              <a:t> </a:t>
            </a:r>
            <a:r>
              <a:rPr lang="en-US" sz="2400" b="1" dirty="0" err="1" smtClean="0"/>
              <a:t>HCl</a:t>
            </a:r>
            <a:r>
              <a:rPr lang="en-US" sz="2400" b="1" dirty="0" smtClean="0"/>
              <a:t> + NaHCO3    → </a:t>
            </a:r>
            <a:r>
              <a:rPr lang="en-US" sz="2400" b="1" dirty="0" err="1" smtClean="0"/>
              <a:t>NaCl</a:t>
            </a:r>
            <a:r>
              <a:rPr lang="en-US" sz="2400" b="1" dirty="0" smtClean="0"/>
              <a:t> + H2CO3 → CO2 + H2O</a:t>
            </a:r>
          </a:p>
          <a:p>
            <a:endParaRPr lang="en-US" sz="2400" b="1" dirty="0" smtClean="0"/>
          </a:p>
          <a:p>
            <a:r>
              <a:rPr lang="en-US" dirty="0" smtClean="0"/>
              <a:t>Clinically known as </a:t>
            </a:r>
            <a:r>
              <a:rPr lang="en-US" dirty="0" smtClean="0">
                <a:solidFill>
                  <a:srgbClr val="C00000"/>
                </a:solidFill>
              </a:rPr>
              <a:t>normal anion gap metabolic acidosis , NAGMA </a:t>
            </a:r>
            <a:r>
              <a:rPr lang="en-US" dirty="0" smtClean="0"/>
              <a:t>( </a:t>
            </a:r>
            <a:r>
              <a:rPr lang="en-US" dirty="0" err="1" smtClean="0"/>
              <a:t>hyperchloremic</a:t>
            </a:r>
            <a:r>
              <a:rPr lang="en-US" dirty="0" smtClean="0"/>
              <a:t> acidosis)</a:t>
            </a:r>
            <a:endParaRPr lang="en-US" dirty="0"/>
          </a:p>
        </p:txBody>
      </p:sp>
    </p:spTree>
    <p:extLst>
      <p:ext uri="{BB962C8B-B14F-4D97-AF65-F5344CB8AC3E}">
        <p14:creationId xmlns:p14="http://schemas.microsoft.com/office/powerpoint/2010/main" val="22466503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908720"/>
            <a:ext cx="8229600" cy="1066800"/>
          </a:xfrm>
        </p:spPr>
        <p:txBody>
          <a:bodyPr>
            <a:normAutofit/>
          </a:bodyPr>
          <a:lstStyle/>
          <a:p>
            <a:r>
              <a:rPr lang="en-US" sz="3200" dirty="0" smtClean="0"/>
              <a:t>Normal anion gap acidosis</a:t>
            </a:r>
            <a:endParaRPr lang="ar-SA" sz="3200" dirty="0"/>
          </a:p>
        </p:txBody>
      </p:sp>
      <p:graphicFrame>
        <p:nvGraphicFramePr>
          <p:cNvPr id="4" name="عنصر نائب للمحتوى 3"/>
          <p:cNvGraphicFramePr>
            <a:graphicFrameLocks noGrp="1"/>
          </p:cNvGraphicFramePr>
          <p:nvPr>
            <p:ph idx="1"/>
          </p:nvPr>
        </p:nvGraphicFramePr>
        <p:xfrm>
          <a:off x="1259632" y="1988840"/>
          <a:ext cx="6192688" cy="4324350"/>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5220072" y="3645024"/>
            <a:ext cx="1224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5436096" y="5013176"/>
            <a:ext cx="720080" cy="5040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2400" b="1" dirty="0" smtClean="0">
                <a:solidFill>
                  <a:srgbClr val="FFC000"/>
                </a:solidFill>
              </a:rPr>
              <a:t>Cl</a:t>
            </a:r>
            <a:endParaRPr lang="ar-SA" sz="2400" b="1" dirty="0">
              <a:solidFill>
                <a:srgbClr val="FFC000"/>
              </a:solidFill>
            </a:endParaRPr>
          </a:p>
        </p:txBody>
      </p:sp>
      <p:sp>
        <p:nvSpPr>
          <p:cNvPr id="7" name="مستطيل 6"/>
          <p:cNvSpPr/>
          <p:nvPr/>
        </p:nvSpPr>
        <p:spPr>
          <a:xfrm>
            <a:off x="2555776" y="5085184"/>
            <a:ext cx="648066" cy="540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400" b="1" dirty="0" smtClean="0">
                <a:solidFill>
                  <a:srgbClr val="FFC000"/>
                </a:solidFill>
              </a:rPr>
              <a:t>Na</a:t>
            </a:r>
            <a:endParaRPr lang="ar-SA" sz="2400" b="1" dirty="0">
              <a:solidFill>
                <a:srgbClr val="FFC000"/>
              </a:solidFill>
            </a:endParaRPr>
          </a:p>
        </p:txBody>
      </p:sp>
      <p:sp>
        <p:nvSpPr>
          <p:cNvPr id="8" name="مستطيل 7"/>
          <p:cNvSpPr/>
          <p:nvPr/>
        </p:nvSpPr>
        <p:spPr>
          <a:xfrm>
            <a:off x="7020272" y="3068960"/>
            <a:ext cx="158417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600" b="1" dirty="0" smtClean="0">
                <a:solidFill>
                  <a:schemeClr val="accent1"/>
                </a:solidFill>
              </a:rPr>
              <a:t>Unmeasured anions</a:t>
            </a:r>
            <a:endParaRPr lang="ar-SA" sz="1600" b="1" dirty="0">
              <a:solidFill>
                <a:schemeClr val="accent1"/>
              </a:solidFill>
            </a:endParaRPr>
          </a:p>
        </p:txBody>
      </p:sp>
      <p:sp>
        <p:nvSpPr>
          <p:cNvPr id="9" name="مستطيل 8"/>
          <p:cNvSpPr/>
          <p:nvPr/>
        </p:nvSpPr>
        <p:spPr>
          <a:xfrm>
            <a:off x="7164288" y="4077072"/>
            <a:ext cx="93610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800" b="1" dirty="0" smtClean="0">
                <a:solidFill>
                  <a:schemeClr val="accent1"/>
                </a:solidFill>
              </a:rPr>
              <a:t>Hco3</a:t>
            </a:r>
            <a:endParaRPr lang="ar-SA" sz="1800" b="1" dirty="0">
              <a:solidFill>
                <a:schemeClr val="accent1"/>
              </a:solidFill>
            </a:endParaRPr>
          </a:p>
        </p:txBody>
      </p:sp>
      <p:cxnSp>
        <p:nvCxnSpPr>
          <p:cNvPr id="10" name="رابط كسهم مستقيم 9"/>
          <p:cNvCxnSpPr/>
          <p:nvPr/>
        </p:nvCxnSpPr>
        <p:spPr>
          <a:xfrm flipV="1">
            <a:off x="5004048" y="3645024"/>
            <a:ext cx="0" cy="325760"/>
          </a:xfrm>
          <a:prstGeom prst="straightConnector1">
            <a:avLst/>
          </a:prstGeom>
          <a:ln w="2540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3707904" y="3429000"/>
            <a:ext cx="1008112" cy="646331"/>
          </a:xfrm>
          <a:prstGeom prst="rect">
            <a:avLst/>
          </a:prstGeom>
          <a:noFill/>
        </p:spPr>
        <p:txBody>
          <a:bodyPr wrap="square" rtlCol="1">
            <a:spAutoFit/>
          </a:bodyPr>
          <a:lstStyle/>
          <a:p>
            <a:pPr algn="l" rtl="0"/>
            <a:r>
              <a:rPr lang="en-US" b="1" dirty="0" smtClean="0">
                <a:solidFill>
                  <a:schemeClr val="accent1">
                    <a:lumMod val="50000"/>
                  </a:schemeClr>
                </a:solidFill>
              </a:rPr>
              <a:t>(Anion gap)</a:t>
            </a:r>
            <a:endParaRPr lang="ar-SA" b="1" dirty="0">
              <a:solidFill>
                <a:schemeClr val="accent1">
                  <a:lumMod val="50000"/>
                </a:schemeClr>
              </a:solidFill>
            </a:endParaRPr>
          </a:p>
        </p:txBody>
      </p:sp>
      <p:sp>
        <p:nvSpPr>
          <p:cNvPr id="12" name="مستطيل 11"/>
          <p:cNvSpPr/>
          <p:nvPr/>
        </p:nvSpPr>
        <p:spPr>
          <a:xfrm>
            <a:off x="323528" y="2852936"/>
            <a:ext cx="165618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r>
              <a:rPr lang="en-US" sz="1600" b="1" dirty="0" smtClean="0">
                <a:solidFill>
                  <a:schemeClr val="accent1"/>
                </a:solidFill>
              </a:rPr>
              <a:t>Unmeasured cations</a:t>
            </a:r>
            <a:endParaRPr lang="ar-SA" sz="1600" b="1" dirty="0">
              <a:solidFill>
                <a:schemeClr val="accent1"/>
              </a:solidFill>
            </a:endParaRPr>
          </a:p>
        </p:txBody>
      </p:sp>
      <p:sp>
        <p:nvSpPr>
          <p:cNvPr id="13" name="مستطيل 12"/>
          <p:cNvSpPr/>
          <p:nvPr/>
        </p:nvSpPr>
        <p:spPr>
          <a:xfrm>
            <a:off x="755576" y="3861048"/>
            <a:ext cx="50405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000" b="1" dirty="0" smtClean="0">
                <a:solidFill>
                  <a:schemeClr val="accent1"/>
                </a:solidFill>
              </a:rPr>
              <a:t>K</a:t>
            </a:r>
            <a:endParaRPr lang="ar-SA" sz="2000" b="1" dirty="0">
              <a:solidFill>
                <a:schemeClr val="accent1"/>
              </a:solidFill>
            </a:endParaRPr>
          </a:p>
        </p:txBody>
      </p:sp>
      <p:sp>
        <p:nvSpPr>
          <p:cNvPr id="15" name="سهم لأعلى 14"/>
          <p:cNvSpPr/>
          <p:nvPr/>
        </p:nvSpPr>
        <p:spPr>
          <a:xfrm>
            <a:off x="6732240" y="4941168"/>
            <a:ext cx="216024"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سهم للأسفل 15"/>
          <p:cNvSpPr/>
          <p:nvPr/>
        </p:nvSpPr>
        <p:spPr>
          <a:xfrm flipH="1">
            <a:off x="6732240" y="4005064"/>
            <a:ext cx="21602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سهم إلى اليسار واليمين 16"/>
          <p:cNvSpPr/>
          <p:nvPr/>
        </p:nvSpPr>
        <p:spPr>
          <a:xfrm>
            <a:off x="6588224" y="3284984"/>
            <a:ext cx="432048" cy="21602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ربع نص 17"/>
          <p:cNvSpPr txBox="1"/>
          <p:nvPr/>
        </p:nvSpPr>
        <p:spPr>
          <a:xfrm>
            <a:off x="6444208" y="836712"/>
            <a:ext cx="2448272" cy="1015663"/>
          </a:xfrm>
          <a:prstGeom prst="rect">
            <a:avLst/>
          </a:prstGeom>
          <a:noFill/>
        </p:spPr>
        <p:txBody>
          <a:bodyPr wrap="square" rtlCol="1">
            <a:spAutoFit/>
          </a:bodyPr>
          <a:lstStyle/>
          <a:p>
            <a:pPr algn="l" rtl="0"/>
            <a:r>
              <a:rPr lang="en-US" sz="2000" b="1" i="1" dirty="0" err="1" smtClean="0">
                <a:solidFill>
                  <a:schemeClr val="accent1">
                    <a:lumMod val="50000"/>
                  </a:schemeClr>
                </a:solidFill>
              </a:rPr>
              <a:t>Hypercholermic</a:t>
            </a:r>
            <a:r>
              <a:rPr lang="en-US" sz="2000" b="1" i="1" dirty="0" smtClean="0">
                <a:solidFill>
                  <a:schemeClr val="accent1">
                    <a:lumMod val="50000"/>
                  </a:schemeClr>
                </a:solidFill>
              </a:rPr>
              <a:t> acidosis ( AG 12±4 mEq/l)</a:t>
            </a:r>
            <a:endParaRPr lang="ar-SA" sz="2000" b="1" i="1" dirty="0">
              <a:solidFill>
                <a:schemeClr val="accent1">
                  <a:lumMod val="50000"/>
                </a:schemeClr>
              </a:solidFill>
            </a:endParaRPr>
          </a:p>
        </p:txBody>
      </p:sp>
    </p:spTree>
    <p:extLst>
      <p:ext uri="{BB962C8B-B14F-4D97-AF65-F5344CB8AC3E}">
        <p14:creationId xmlns:p14="http://schemas.microsoft.com/office/powerpoint/2010/main" val="21582066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Anion gap ( ECF )</a:t>
            </a:r>
            <a:endParaRPr lang="en-US" dirty="0"/>
          </a:p>
        </p:txBody>
      </p:sp>
      <p:sp>
        <p:nvSpPr>
          <p:cNvPr id="3" name="عنصر نائب للمحتوى 2"/>
          <p:cNvSpPr>
            <a:spLocks noGrp="1"/>
          </p:cNvSpPr>
          <p:nvPr>
            <p:ph idx="1"/>
          </p:nvPr>
        </p:nvSpPr>
        <p:spPr/>
        <p:txBody>
          <a:bodyPr>
            <a:normAutofit/>
          </a:bodyPr>
          <a:lstStyle/>
          <a:p>
            <a:r>
              <a:rPr lang="en-US" dirty="0" smtClean="0"/>
              <a:t>In contrast, if the anion of the acid is not </a:t>
            </a:r>
            <a:r>
              <a:rPr lang="en-US" dirty="0" err="1" smtClean="0"/>
              <a:t>Cl</a:t>
            </a:r>
            <a:r>
              <a:rPr lang="en-US" dirty="0" smtClean="0"/>
              <a:t>- (e.g. lactate, β-</a:t>
            </a:r>
            <a:r>
              <a:rPr lang="en-US" dirty="0" err="1" smtClean="0"/>
              <a:t>hydroxybutyrate</a:t>
            </a:r>
            <a:r>
              <a:rPr lang="en-US" dirty="0" smtClean="0"/>
              <a:t>), the anion gap will increase (i.e. the decrease in [HCO3-] is not matched by an increase in the [</a:t>
            </a:r>
            <a:r>
              <a:rPr lang="en-US" dirty="0" err="1" smtClean="0"/>
              <a:t>Cl</a:t>
            </a:r>
            <a:r>
              <a:rPr lang="en-US" dirty="0" smtClean="0"/>
              <a:t>-] but rather by an increase in the [unmeasured anion]:</a:t>
            </a:r>
          </a:p>
          <a:p>
            <a:endParaRPr lang="en-US" dirty="0" smtClean="0"/>
          </a:p>
          <a:p>
            <a:pPr>
              <a:buNone/>
            </a:pPr>
            <a:r>
              <a:rPr lang="en-US" sz="2400" b="1" dirty="0" smtClean="0"/>
              <a:t>HA  +  NaHCO3    → </a:t>
            </a:r>
            <a:r>
              <a:rPr lang="en-US" sz="2400" b="1" dirty="0" err="1" smtClean="0"/>
              <a:t>NaA</a:t>
            </a:r>
            <a:r>
              <a:rPr lang="en-US" sz="2400" b="1" dirty="0" smtClean="0"/>
              <a:t> +  H2CO3  → CO2 + H2O</a:t>
            </a:r>
          </a:p>
          <a:p>
            <a:pPr>
              <a:buNone/>
            </a:pPr>
            <a:r>
              <a:rPr lang="en-US" sz="2400" dirty="0" smtClean="0"/>
              <a:t>  ( A- is the unmeasured anion )</a:t>
            </a:r>
          </a:p>
          <a:p>
            <a:pPr>
              <a:buNone/>
            </a:pPr>
            <a:r>
              <a:rPr lang="en-US" sz="2400" dirty="0" smtClean="0"/>
              <a:t>Results in </a:t>
            </a:r>
            <a:r>
              <a:rPr lang="en-US" sz="2400" dirty="0" smtClean="0">
                <a:solidFill>
                  <a:srgbClr val="C00000"/>
                </a:solidFill>
              </a:rPr>
              <a:t>high anion gap metabolic acidosis, AGMA</a:t>
            </a:r>
            <a:endParaRPr lang="en-US" sz="2400" dirty="0">
              <a:solidFill>
                <a:srgbClr val="C00000"/>
              </a:solidFill>
            </a:endParaRPr>
          </a:p>
        </p:txBody>
      </p:sp>
    </p:spTree>
    <p:extLst>
      <p:ext uri="{BB962C8B-B14F-4D97-AF65-F5344CB8AC3E}">
        <p14:creationId xmlns:p14="http://schemas.microsoft.com/office/powerpoint/2010/main" val="35238326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908720"/>
            <a:ext cx="8229600" cy="1066800"/>
          </a:xfrm>
        </p:spPr>
        <p:txBody>
          <a:bodyPr>
            <a:normAutofit/>
          </a:bodyPr>
          <a:lstStyle/>
          <a:p>
            <a:r>
              <a:rPr lang="en-US" sz="3200" dirty="0" smtClean="0"/>
              <a:t>High anion gap acidosis</a:t>
            </a:r>
            <a:endParaRPr lang="ar-SA" sz="3200" dirty="0"/>
          </a:p>
        </p:txBody>
      </p:sp>
      <p:graphicFrame>
        <p:nvGraphicFramePr>
          <p:cNvPr id="4" name="عنصر نائب للمحتوى 3"/>
          <p:cNvGraphicFramePr>
            <a:graphicFrameLocks noGrp="1"/>
          </p:cNvGraphicFramePr>
          <p:nvPr>
            <p:ph idx="1"/>
          </p:nvPr>
        </p:nvGraphicFramePr>
        <p:xfrm>
          <a:off x="1259632" y="1988840"/>
          <a:ext cx="6192688" cy="4324350"/>
        </p:xfrm>
        <a:graphic>
          <a:graphicData uri="http://schemas.openxmlformats.org/drawingml/2006/chart">
            <c:chart xmlns:c="http://schemas.openxmlformats.org/drawingml/2006/chart" xmlns:r="http://schemas.openxmlformats.org/officeDocument/2006/relationships" r:id="rId2"/>
          </a:graphicData>
        </a:graphic>
      </p:graphicFrame>
      <p:sp>
        <p:nvSpPr>
          <p:cNvPr id="5" name="مستطيل 4"/>
          <p:cNvSpPr/>
          <p:nvPr/>
        </p:nvSpPr>
        <p:spPr>
          <a:xfrm>
            <a:off x="5220072" y="3429000"/>
            <a:ext cx="1224136"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5436096" y="5013176"/>
            <a:ext cx="720080" cy="5040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2400" b="1" dirty="0" smtClean="0">
                <a:solidFill>
                  <a:srgbClr val="FFC000"/>
                </a:solidFill>
              </a:rPr>
              <a:t>Cl</a:t>
            </a:r>
            <a:endParaRPr lang="ar-SA" sz="2400" b="1" dirty="0">
              <a:solidFill>
                <a:srgbClr val="FFC000"/>
              </a:solidFill>
            </a:endParaRPr>
          </a:p>
        </p:txBody>
      </p:sp>
      <p:sp>
        <p:nvSpPr>
          <p:cNvPr id="7" name="مستطيل 6"/>
          <p:cNvSpPr/>
          <p:nvPr/>
        </p:nvSpPr>
        <p:spPr>
          <a:xfrm>
            <a:off x="2555776" y="5085184"/>
            <a:ext cx="648066" cy="5400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400" b="1" dirty="0" smtClean="0">
                <a:solidFill>
                  <a:srgbClr val="FFC000"/>
                </a:solidFill>
              </a:rPr>
              <a:t>Na</a:t>
            </a:r>
            <a:endParaRPr lang="ar-SA" sz="2400" b="1" dirty="0">
              <a:solidFill>
                <a:srgbClr val="FFC000"/>
              </a:solidFill>
            </a:endParaRPr>
          </a:p>
        </p:txBody>
      </p:sp>
      <p:sp>
        <p:nvSpPr>
          <p:cNvPr id="8" name="مستطيل 7"/>
          <p:cNvSpPr/>
          <p:nvPr/>
        </p:nvSpPr>
        <p:spPr>
          <a:xfrm>
            <a:off x="7020272" y="3068960"/>
            <a:ext cx="158417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600" b="1" dirty="0" smtClean="0">
                <a:solidFill>
                  <a:schemeClr val="accent1"/>
                </a:solidFill>
              </a:rPr>
              <a:t>Unmeasured anions</a:t>
            </a:r>
            <a:endParaRPr lang="ar-SA" sz="1600" b="1" dirty="0">
              <a:solidFill>
                <a:schemeClr val="accent1"/>
              </a:solidFill>
            </a:endParaRPr>
          </a:p>
        </p:txBody>
      </p:sp>
      <p:sp>
        <p:nvSpPr>
          <p:cNvPr id="9" name="مستطيل 8"/>
          <p:cNvSpPr/>
          <p:nvPr/>
        </p:nvSpPr>
        <p:spPr>
          <a:xfrm>
            <a:off x="7164288" y="4077072"/>
            <a:ext cx="93610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sz="1800" b="1" dirty="0" smtClean="0">
                <a:solidFill>
                  <a:schemeClr val="accent1"/>
                </a:solidFill>
              </a:rPr>
              <a:t>Hco3</a:t>
            </a:r>
            <a:endParaRPr lang="ar-SA" sz="1800" b="1" dirty="0">
              <a:solidFill>
                <a:schemeClr val="accent1"/>
              </a:solidFill>
            </a:endParaRPr>
          </a:p>
        </p:txBody>
      </p:sp>
      <p:cxnSp>
        <p:nvCxnSpPr>
          <p:cNvPr id="10" name="رابط كسهم مستقيم 9"/>
          <p:cNvCxnSpPr/>
          <p:nvPr/>
        </p:nvCxnSpPr>
        <p:spPr>
          <a:xfrm flipV="1">
            <a:off x="5004048" y="3429000"/>
            <a:ext cx="0" cy="541784"/>
          </a:xfrm>
          <a:prstGeom prst="straightConnector1">
            <a:avLst/>
          </a:prstGeom>
          <a:ln w="25400">
            <a:solidFill>
              <a:schemeClr val="accent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3707904" y="3429000"/>
            <a:ext cx="1008112" cy="646331"/>
          </a:xfrm>
          <a:prstGeom prst="rect">
            <a:avLst/>
          </a:prstGeom>
          <a:noFill/>
        </p:spPr>
        <p:txBody>
          <a:bodyPr wrap="square" rtlCol="1">
            <a:spAutoFit/>
          </a:bodyPr>
          <a:lstStyle/>
          <a:p>
            <a:pPr algn="l" rtl="0"/>
            <a:r>
              <a:rPr lang="en-US" b="1" dirty="0" smtClean="0">
                <a:solidFill>
                  <a:schemeClr val="accent1">
                    <a:lumMod val="50000"/>
                  </a:schemeClr>
                </a:solidFill>
              </a:rPr>
              <a:t>(Anion gap)</a:t>
            </a:r>
            <a:endParaRPr lang="ar-SA" b="1" dirty="0">
              <a:solidFill>
                <a:schemeClr val="accent1">
                  <a:lumMod val="50000"/>
                </a:schemeClr>
              </a:solidFill>
            </a:endParaRPr>
          </a:p>
        </p:txBody>
      </p:sp>
      <p:sp>
        <p:nvSpPr>
          <p:cNvPr id="12" name="مستطيل 11"/>
          <p:cNvSpPr/>
          <p:nvPr/>
        </p:nvSpPr>
        <p:spPr>
          <a:xfrm>
            <a:off x="323528" y="2852936"/>
            <a:ext cx="165618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rtl="0"/>
            <a:r>
              <a:rPr lang="en-US" sz="1600" b="1" dirty="0" smtClean="0">
                <a:solidFill>
                  <a:schemeClr val="accent1"/>
                </a:solidFill>
              </a:rPr>
              <a:t>Unmeasured cations</a:t>
            </a:r>
            <a:endParaRPr lang="ar-SA" sz="1600" b="1" dirty="0">
              <a:solidFill>
                <a:schemeClr val="accent1"/>
              </a:solidFill>
            </a:endParaRPr>
          </a:p>
        </p:txBody>
      </p:sp>
      <p:sp>
        <p:nvSpPr>
          <p:cNvPr id="13" name="مستطيل 12"/>
          <p:cNvSpPr/>
          <p:nvPr/>
        </p:nvSpPr>
        <p:spPr>
          <a:xfrm>
            <a:off x="755576" y="3861048"/>
            <a:ext cx="50405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2000" b="1" dirty="0" smtClean="0">
                <a:solidFill>
                  <a:schemeClr val="accent1"/>
                </a:solidFill>
              </a:rPr>
              <a:t>K</a:t>
            </a:r>
            <a:endParaRPr lang="ar-SA" sz="2000" b="1" dirty="0">
              <a:solidFill>
                <a:schemeClr val="accent1"/>
              </a:solidFill>
            </a:endParaRPr>
          </a:p>
        </p:txBody>
      </p:sp>
      <p:sp>
        <p:nvSpPr>
          <p:cNvPr id="15" name="سهم لأعلى 14"/>
          <p:cNvSpPr/>
          <p:nvPr/>
        </p:nvSpPr>
        <p:spPr>
          <a:xfrm>
            <a:off x="6732240" y="2996952"/>
            <a:ext cx="216024"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سهم للأسفل 15"/>
          <p:cNvSpPr/>
          <p:nvPr/>
        </p:nvSpPr>
        <p:spPr>
          <a:xfrm flipH="1">
            <a:off x="6732240" y="4005064"/>
            <a:ext cx="21602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سهم إلى اليسار واليمين 16"/>
          <p:cNvSpPr/>
          <p:nvPr/>
        </p:nvSpPr>
        <p:spPr>
          <a:xfrm>
            <a:off x="6660232" y="5229200"/>
            <a:ext cx="432048" cy="21602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مربع نص 17"/>
          <p:cNvSpPr txBox="1"/>
          <p:nvPr/>
        </p:nvSpPr>
        <p:spPr>
          <a:xfrm>
            <a:off x="6012160" y="980728"/>
            <a:ext cx="2736304" cy="461665"/>
          </a:xfrm>
          <a:prstGeom prst="rect">
            <a:avLst/>
          </a:prstGeom>
          <a:noFill/>
        </p:spPr>
        <p:txBody>
          <a:bodyPr wrap="square" rtlCol="1">
            <a:spAutoFit/>
          </a:bodyPr>
          <a:lstStyle/>
          <a:p>
            <a:pPr algn="l" rtl="0"/>
            <a:r>
              <a:rPr lang="en-US" sz="2400" b="1" i="1" dirty="0" smtClean="0">
                <a:solidFill>
                  <a:schemeClr val="accent1">
                    <a:lumMod val="50000"/>
                  </a:schemeClr>
                </a:solidFill>
              </a:rPr>
              <a:t> AG &gt; 16 mEq/l</a:t>
            </a:r>
            <a:endParaRPr lang="ar-SA" sz="2400" b="1" i="1" dirty="0">
              <a:solidFill>
                <a:schemeClr val="accent1">
                  <a:lumMod val="50000"/>
                </a:schemeClr>
              </a:solidFill>
            </a:endParaRPr>
          </a:p>
        </p:txBody>
      </p:sp>
    </p:spTree>
    <p:extLst>
      <p:ext uri="{BB962C8B-B14F-4D97-AF65-F5344CB8AC3E}">
        <p14:creationId xmlns:p14="http://schemas.microsoft.com/office/powerpoint/2010/main" val="11757076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340768"/>
            <a:ext cx="4220850" cy="4243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وان 1"/>
          <p:cNvSpPr>
            <a:spLocks noGrp="1"/>
          </p:cNvSpPr>
          <p:nvPr>
            <p:ph type="title"/>
          </p:nvPr>
        </p:nvSpPr>
        <p:spPr/>
        <p:txBody>
          <a:bodyPr/>
          <a:lstStyle/>
          <a:p>
            <a:r>
              <a:rPr lang="en-GB" sz="4000" dirty="0" smtClean="0"/>
              <a:t>Clinical significance of Serum AG</a:t>
            </a:r>
            <a:endParaRPr lang="en-GB" sz="4000" dirty="0"/>
          </a:p>
        </p:txBody>
      </p:sp>
      <p:sp>
        <p:nvSpPr>
          <p:cNvPr id="4" name="عنصر نائب للمحتوى 3"/>
          <p:cNvSpPr>
            <a:spLocks noGrp="1"/>
          </p:cNvSpPr>
          <p:nvPr>
            <p:ph sz="half" idx="2"/>
          </p:nvPr>
        </p:nvSpPr>
        <p:spPr>
          <a:xfrm>
            <a:off x="251520" y="1412776"/>
            <a:ext cx="3824808" cy="4590288"/>
          </a:xfrm>
        </p:spPr>
        <p:txBody>
          <a:bodyPr>
            <a:normAutofit lnSpcReduction="10000"/>
          </a:bodyPr>
          <a:lstStyle/>
          <a:p>
            <a:r>
              <a:rPr lang="en-GB" sz="2400" dirty="0" smtClean="0"/>
              <a:t>High SAG;</a:t>
            </a:r>
          </a:p>
          <a:p>
            <a:pPr lvl="1"/>
            <a:r>
              <a:rPr lang="en-GB" sz="2000" dirty="0" smtClean="0"/>
              <a:t>D.D of metabolic acidosis; </a:t>
            </a:r>
          </a:p>
          <a:p>
            <a:pPr lvl="2"/>
            <a:r>
              <a:rPr lang="en-GB" sz="1600" b="1" dirty="0" smtClean="0"/>
              <a:t>AGMA</a:t>
            </a:r>
          </a:p>
          <a:p>
            <a:pPr lvl="2"/>
            <a:r>
              <a:rPr lang="en-GB" sz="1600" b="1" dirty="0" smtClean="0"/>
              <a:t>NAGMA</a:t>
            </a:r>
          </a:p>
          <a:p>
            <a:endParaRPr lang="en-GB" sz="2400" dirty="0"/>
          </a:p>
          <a:p>
            <a:r>
              <a:rPr lang="en-GB" sz="2400" dirty="0" smtClean="0"/>
              <a:t>Low SAG;</a:t>
            </a:r>
          </a:p>
          <a:p>
            <a:pPr lvl="1"/>
            <a:r>
              <a:rPr lang="en-GB" sz="2000" dirty="0" smtClean="0"/>
              <a:t>Paraproteinemia, </a:t>
            </a:r>
            <a:r>
              <a:rPr lang="en-GB" sz="2000" dirty="0" err="1" smtClean="0"/>
              <a:t>Immunoglobulins</a:t>
            </a:r>
            <a:r>
              <a:rPr lang="en-GB" sz="2000" dirty="0" smtClean="0"/>
              <a:t> in multiple myeloma</a:t>
            </a:r>
          </a:p>
          <a:p>
            <a:pPr lvl="1"/>
            <a:r>
              <a:rPr lang="en-GB" sz="2000" dirty="0" smtClean="0"/>
              <a:t>Sever </a:t>
            </a:r>
            <a:r>
              <a:rPr lang="en-GB" sz="2000" dirty="0" err="1" smtClean="0"/>
              <a:t>hyperkalemia</a:t>
            </a:r>
            <a:endParaRPr lang="en-GB" sz="2000" dirty="0"/>
          </a:p>
          <a:p>
            <a:pPr lvl="1"/>
            <a:r>
              <a:rPr lang="en-GB" sz="2000" dirty="0" smtClean="0"/>
              <a:t>Sever </a:t>
            </a:r>
            <a:r>
              <a:rPr lang="en-GB" sz="2000" dirty="0" err="1" smtClean="0"/>
              <a:t>hypercalcemia</a:t>
            </a:r>
            <a:endParaRPr lang="en-GB" sz="2000" dirty="0" smtClean="0"/>
          </a:p>
          <a:p>
            <a:pPr lvl="1"/>
            <a:r>
              <a:rPr lang="en-GB" sz="2000" dirty="0" err="1" smtClean="0"/>
              <a:t>Hypoalbuminemia</a:t>
            </a:r>
            <a:endParaRPr lang="en-GB" sz="2000" dirty="0" smtClean="0"/>
          </a:p>
          <a:p>
            <a:pPr marL="411480" lvl="1" indent="0">
              <a:buNone/>
            </a:pPr>
            <a:r>
              <a:rPr lang="en-GB" dirty="0" smtClean="0"/>
              <a:t>(</a:t>
            </a:r>
            <a:r>
              <a:rPr lang="en-GB" sz="2000" dirty="0" smtClean="0">
                <a:solidFill>
                  <a:srgbClr val="C00000"/>
                </a:solidFill>
              </a:rPr>
              <a:t>Mask underlying AGMA</a:t>
            </a:r>
            <a:r>
              <a:rPr lang="en-GB" dirty="0" smtClean="0"/>
              <a:t>)</a:t>
            </a:r>
            <a:endParaRPr lang="en-GB" dirty="0"/>
          </a:p>
        </p:txBody>
      </p:sp>
    </p:spTree>
    <p:extLst>
      <p:ext uri="{BB962C8B-B14F-4D97-AF65-F5344CB8AC3E}">
        <p14:creationId xmlns:p14="http://schemas.microsoft.com/office/powerpoint/2010/main" val="837091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normAutofit fontScale="90000"/>
          </a:bodyPr>
          <a:lstStyle/>
          <a:p>
            <a:r>
              <a:rPr lang="en-US" dirty="0" smtClean="0"/>
              <a:t>Clinical disorders of acid base balance</a:t>
            </a:r>
            <a:endParaRPr lang="ar-SA" dirty="0"/>
          </a:p>
        </p:txBody>
      </p:sp>
      <p:graphicFrame>
        <p:nvGraphicFramePr>
          <p:cNvPr id="4" name="عنصر نائب للمحتوى 3"/>
          <p:cNvGraphicFramePr>
            <a:graphicFrameLocks noGrp="1"/>
          </p:cNvGraphicFramePr>
          <p:nvPr>
            <p:ph idx="1"/>
          </p:nvPr>
        </p:nvGraphicFramePr>
        <p:xfrm>
          <a:off x="1071538" y="1857364"/>
          <a:ext cx="7072361" cy="4286280"/>
        </p:xfrm>
        <a:graphic>
          <a:graphicData uri="http://schemas.openxmlformats.org/drawingml/2006/table">
            <a:tbl>
              <a:tblPr>
                <a:tableStyleId>{35758FB7-9AC5-4552-8A53-C91805E547FA}</a:tableStyleId>
              </a:tblPr>
              <a:tblGrid>
                <a:gridCol w="2394482"/>
                <a:gridCol w="2382139"/>
                <a:gridCol w="2295740"/>
              </a:tblGrid>
              <a:tr h="857256">
                <a:tc>
                  <a:txBody>
                    <a:bodyPr/>
                    <a:lstStyle/>
                    <a:p>
                      <a:r>
                        <a:rPr lang="en-US" sz="2000" dirty="0"/>
                        <a:t>Acid Base Disorder</a:t>
                      </a:r>
                      <a:endParaRPr lang="en-US" sz="2000" dirty="0">
                        <a:solidFill>
                          <a:schemeClr val="accent2">
                            <a:lumMod val="20000"/>
                            <a:lumOff val="80000"/>
                          </a:schemeClr>
                        </a:solidFill>
                      </a:endParaRPr>
                    </a:p>
                  </a:txBody>
                  <a:tcPr/>
                </a:tc>
                <a:tc>
                  <a:txBody>
                    <a:bodyPr/>
                    <a:lstStyle/>
                    <a:p>
                      <a:r>
                        <a:rPr lang="en-US" sz="2000" dirty="0"/>
                        <a:t>Initial Chemical Change</a:t>
                      </a:r>
                      <a:endParaRPr lang="en-US" sz="2000" dirty="0">
                        <a:solidFill>
                          <a:schemeClr val="accent2">
                            <a:lumMod val="20000"/>
                            <a:lumOff val="80000"/>
                          </a:schemeClr>
                        </a:solidFill>
                      </a:endParaRPr>
                    </a:p>
                  </a:txBody>
                  <a:tcPr/>
                </a:tc>
                <a:tc>
                  <a:txBody>
                    <a:bodyPr/>
                    <a:lstStyle/>
                    <a:p>
                      <a:r>
                        <a:rPr lang="en-US" sz="2000" dirty="0"/>
                        <a:t>Compensatory Response</a:t>
                      </a:r>
                      <a:endParaRPr lang="en-US" sz="2000" dirty="0">
                        <a:solidFill>
                          <a:schemeClr val="accent2">
                            <a:lumMod val="20000"/>
                            <a:lumOff val="80000"/>
                          </a:schemeClr>
                        </a:solidFill>
                      </a:endParaRPr>
                    </a:p>
                  </a:txBody>
                  <a:tcPr/>
                </a:tc>
              </a:tr>
              <a:tr h="857256">
                <a:tc>
                  <a:txBody>
                    <a:bodyPr/>
                    <a:lstStyle/>
                    <a:p>
                      <a:r>
                        <a:rPr lang="en-US" sz="2000" dirty="0"/>
                        <a:t>Respiratory Acidosis</a:t>
                      </a:r>
                    </a:p>
                  </a:txBody>
                  <a:tcPr/>
                </a:tc>
                <a:tc>
                  <a:txBody>
                    <a:bodyPr/>
                    <a:lstStyle/>
                    <a:p>
                      <a:r>
                        <a:rPr lang="en-US" sz="2000" dirty="0"/>
                        <a:t>↑ PCO2</a:t>
                      </a:r>
                    </a:p>
                  </a:txBody>
                  <a:tcPr/>
                </a:tc>
                <a:tc>
                  <a:txBody>
                    <a:bodyPr/>
                    <a:lstStyle/>
                    <a:p>
                      <a:r>
                        <a:rPr lang="en-US" sz="2000" dirty="0"/>
                        <a:t> ↑HCO3- </a:t>
                      </a:r>
                    </a:p>
                  </a:txBody>
                  <a:tcPr/>
                </a:tc>
              </a:tr>
              <a:tr h="857256">
                <a:tc>
                  <a:txBody>
                    <a:bodyPr/>
                    <a:lstStyle/>
                    <a:p>
                      <a:r>
                        <a:rPr lang="en-US" sz="2000"/>
                        <a:t>Respiratory Alkalosis</a:t>
                      </a:r>
                    </a:p>
                  </a:txBody>
                  <a:tcPr/>
                </a:tc>
                <a:tc>
                  <a:txBody>
                    <a:bodyPr/>
                    <a:lstStyle/>
                    <a:p>
                      <a:r>
                        <a:rPr lang="en-US" sz="2000" dirty="0"/>
                        <a:t>↓ PCO2</a:t>
                      </a:r>
                    </a:p>
                  </a:txBody>
                  <a:tcPr/>
                </a:tc>
                <a:tc>
                  <a:txBody>
                    <a:bodyPr/>
                    <a:lstStyle/>
                    <a:p>
                      <a:r>
                        <a:rPr lang="en-US" sz="2000" dirty="0"/>
                        <a:t>↓ HCO3-</a:t>
                      </a:r>
                    </a:p>
                  </a:txBody>
                  <a:tcPr/>
                </a:tc>
              </a:tr>
              <a:tr h="857256">
                <a:tc>
                  <a:txBody>
                    <a:bodyPr/>
                    <a:lstStyle/>
                    <a:p>
                      <a:r>
                        <a:rPr lang="en-US" sz="2000"/>
                        <a:t>Metabolic Acidosis</a:t>
                      </a:r>
                    </a:p>
                  </a:txBody>
                  <a:tcPr/>
                </a:tc>
                <a:tc>
                  <a:txBody>
                    <a:bodyPr/>
                    <a:lstStyle/>
                    <a:p>
                      <a:r>
                        <a:rPr lang="en-US" sz="2000"/>
                        <a:t>↓ HCO3-</a:t>
                      </a:r>
                    </a:p>
                  </a:txBody>
                  <a:tcPr/>
                </a:tc>
                <a:tc>
                  <a:txBody>
                    <a:bodyPr/>
                    <a:lstStyle/>
                    <a:p>
                      <a:r>
                        <a:rPr lang="en-US" sz="2000" dirty="0"/>
                        <a:t>↓ PCO2</a:t>
                      </a:r>
                    </a:p>
                  </a:txBody>
                  <a:tcPr/>
                </a:tc>
              </a:tr>
              <a:tr h="857256">
                <a:tc>
                  <a:txBody>
                    <a:bodyPr/>
                    <a:lstStyle/>
                    <a:p>
                      <a:r>
                        <a:rPr lang="en-US" sz="2000"/>
                        <a:t>Metabolic Alkalosis</a:t>
                      </a:r>
                    </a:p>
                  </a:txBody>
                  <a:tcPr/>
                </a:tc>
                <a:tc>
                  <a:txBody>
                    <a:bodyPr/>
                    <a:lstStyle/>
                    <a:p>
                      <a:r>
                        <a:rPr lang="en-US" sz="2000"/>
                        <a:t>↑ HCO3-</a:t>
                      </a:r>
                    </a:p>
                  </a:txBody>
                  <a:tcPr/>
                </a:tc>
                <a:tc>
                  <a:txBody>
                    <a:bodyPr/>
                    <a:lstStyle/>
                    <a:p>
                      <a:r>
                        <a:rPr lang="en-US" sz="2000" dirty="0"/>
                        <a:t>↑ PCO2 </a:t>
                      </a:r>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Acid Base Mnemonic"/>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40908118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High anion gap metabolic acidosis</a:t>
            </a:r>
            <a:endParaRPr lang="ar-SA" dirty="0"/>
          </a:p>
        </p:txBody>
      </p:sp>
      <p:sp>
        <p:nvSpPr>
          <p:cNvPr id="3" name="عنصر نائب للمحتوى 2"/>
          <p:cNvSpPr>
            <a:spLocks noGrp="1"/>
          </p:cNvSpPr>
          <p:nvPr>
            <p:ph idx="1"/>
          </p:nvPr>
        </p:nvSpPr>
        <p:spPr/>
        <p:txBody>
          <a:bodyPr/>
          <a:lstStyle/>
          <a:p>
            <a:r>
              <a:rPr lang="en-US" dirty="0" smtClean="0"/>
              <a:t>Uremia</a:t>
            </a:r>
          </a:p>
          <a:p>
            <a:r>
              <a:rPr lang="en-US" dirty="0" smtClean="0"/>
              <a:t>Diabetic </a:t>
            </a:r>
            <a:r>
              <a:rPr lang="en-US" dirty="0" err="1" smtClean="0"/>
              <a:t>ketoacidosis</a:t>
            </a:r>
            <a:endParaRPr lang="en-US" dirty="0" smtClean="0"/>
          </a:p>
          <a:p>
            <a:r>
              <a:rPr lang="en-US" dirty="0" smtClean="0"/>
              <a:t>Lactic acidosis</a:t>
            </a:r>
          </a:p>
          <a:p>
            <a:r>
              <a:rPr lang="en-US" dirty="0" err="1" smtClean="0"/>
              <a:t>salisylates</a:t>
            </a:r>
            <a:endParaRPr lang="en-US" dirty="0" smtClean="0"/>
          </a:p>
          <a:p>
            <a:r>
              <a:rPr lang="en-US" dirty="0" smtClean="0"/>
              <a:t>Methanol</a:t>
            </a:r>
          </a:p>
          <a:p>
            <a:r>
              <a:rPr lang="en-US" dirty="0" smtClean="0"/>
              <a:t>Ethylene Glycol</a:t>
            </a:r>
          </a:p>
          <a:p>
            <a:r>
              <a:rPr lang="en-US" dirty="0" smtClean="0"/>
              <a:t>Paraldehyde</a:t>
            </a:r>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t>Acid- base definitions</a:t>
            </a:r>
            <a:endParaRPr lang="en-US" sz="4000" dirty="0"/>
          </a:p>
        </p:txBody>
      </p:sp>
      <p:sp>
        <p:nvSpPr>
          <p:cNvPr id="3" name="عنصر نائب للمحتوى 2"/>
          <p:cNvSpPr>
            <a:spLocks noGrp="1"/>
          </p:cNvSpPr>
          <p:nvPr>
            <p:ph idx="1"/>
          </p:nvPr>
        </p:nvSpPr>
        <p:spPr/>
        <p:txBody>
          <a:bodyPr>
            <a:normAutofit/>
          </a:bodyPr>
          <a:lstStyle/>
          <a:p>
            <a:r>
              <a:rPr lang="en-US" sz="2400" b="1" i="1" dirty="0" smtClean="0">
                <a:solidFill>
                  <a:srgbClr val="C00000"/>
                </a:solidFill>
              </a:rPr>
              <a:t>Simple acid base disorders</a:t>
            </a:r>
            <a:r>
              <a:rPr lang="en-US" sz="2400" i="1" dirty="0" smtClean="0">
                <a:solidFill>
                  <a:srgbClr val="C00000"/>
                </a:solidFill>
              </a:rPr>
              <a:t> </a:t>
            </a:r>
            <a:r>
              <a:rPr lang="en-US" sz="2400" i="1" dirty="0" smtClean="0"/>
              <a:t>: Disorders that are either metabolic or respiratory. </a:t>
            </a:r>
          </a:p>
          <a:p>
            <a:endParaRPr lang="en-US" sz="2400" dirty="0" smtClean="0"/>
          </a:p>
          <a:p>
            <a:r>
              <a:rPr lang="en-US" sz="2400" b="1" i="1" dirty="0" smtClean="0">
                <a:solidFill>
                  <a:srgbClr val="C00000"/>
                </a:solidFill>
              </a:rPr>
              <a:t>Mixed acid base </a:t>
            </a:r>
            <a:r>
              <a:rPr lang="en-US" sz="2400" b="1" i="1" dirty="0" err="1" smtClean="0">
                <a:solidFill>
                  <a:srgbClr val="C00000"/>
                </a:solidFill>
              </a:rPr>
              <a:t>disoders</a:t>
            </a:r>
            <a:r>
              <a:rPr lang="en-US" sz="2400" i="1" dirty="0" smtClean="0"/>
              <a:t>: More than one acid base disturbance present. pH may be normal or abnormal.</a:t>
            </a:r>
          </a:p>
          <a:p>
            <a:endParaRPr lang="en-US" sz="2400" i="1" dirty="0" smtClean="0"/>
          </a:p>
          <a:p>
            <a:r>
              <a:rPr lang="en-US" sz="2400" i="1" dirty="0" smtClean="0"/>
              <a:t> Though acidosis and alkalosis usually leads to </a:t>
            </a:r>
            <a:r>
              <a:rPr lang="en-US" sz="2400" i="1" dirty="0" err="1" smtClean="0"/>
              <a:t>acidemia</a:t>
            </a:r>
            <a:r>
              <a:rPr lang="en-US" sz="2400" i="1" dirty="0" smtClean="0"/>
              <a:t> and </a:t>
            </a:r>
            <a:r>
              <a:rPr lang="en-US" sz="2400" i="1" dirty="0" err="1" smtClean="0"/>
              <a:t>alkalemia</a:t>
            </a:r>
            <a:r>
              <a:rPr lang="en-US" sz="2400" i="1" dirty="0" smtClean="0"/>
              <a:t> respectively, the exception occurs when there is a mixed acid base disorder. </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Non-Anion gap metabolic acidosis</a:t>
            </a:r>
            <a:endParaRPr lang="ar-SA" dirty="0"/>
          </a:p>
        </p:txBody>
      </p:sp>
      <p:sp>
        <p:nvSpPr>
          <p:cNvPr id="3" name="عنصر نائب للمحتوى 2"/>
          <p:cNvSpPr>
            <a:spLocks noGrp="1"/>
          </p:cNvSpPr>
          <p:nvPr>
            <p:ph idx="1"/>
          </p:nvPr>
        </p:nvSpPr>
        <p:spPr/>
        <p:txBody>
          <a:bodyPr/>
          <a:lstStyle/>
          <a:p>
            <a:r>
              <a:rPr lang="en-US" dirty="0" smtClean="0"/>
              <a:t>Renal tubular acidosis</a:t>
            </a:r>
          </a:p>
          <a:p>
            <a:pPr lvl="1"/>
            <a:r>
              <a:rPr lang="en-US" dirty="0" smtClean="0"/>
              <a:t> Type 1 ( failure of hydrogen ion excretion, DCT)</a:t>
            </a:r>
          </a:p>
          <a:p>
            <a:pPr lvl="1"/>
            <a:r>
              <a:rPr lang="en-US" dirty="0" smtClean="0"/>
              <a:t> Type 2 ( loss of HCO3, PCT)</a:t>
            </a:r>
          </a:p>
          <a:p>
            <a:r>
              <a:rPr lang="en-US" dirty="0" smtClean="0"/>
              <a:t>Diarrhea</a:t>
            </a:r>
          </a:p>
          <a:p>
            <a:r>
              <a:rPr lang="en-US" dirty="0" smtClean="0"/>
              <a:t>Uretrosigmoidostomy diversion</a:t>
            </a:r>
          </a:p>
          <a:p>
            <a:r>
              <a:rPr lang="en-US" dirty="0" smtClean="0"/>
              <a:t>Acetazolamide</a:t>
            </a:r>
          </a:p>
          <a:p>
            <a:r>
              <a:rPr lang="en-US" dirty="0" smtClean="0"/>
              <a:t>Spironolactone</a:t>
            </a:r>
            <a:endParaRPr lang="ar-S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Metabolic Acid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6808467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sz="3200" dirty="0" smtClean="0"/>
              <a:t>Principles of correction of metabolic acidosis</a:t>
            </a:r>
            <a:endParaRPr lang="en-GB" sz="3200" dirty="0"/>
          </a:p>
        </p:txBody>
      </p:sp>
      <p:sp>
        <p:nvSpPr>
          <p:cNvPr id="3" name="عنصر نائب للمحتوى 2"/>
          <p:cNvSpPr>
            <a:spLocks noGrp="1"/>
          </p:cNvSpPr>
          <p:nvPr>
            <p:ph idx="1"/>
          </p:nvPr>
        </p:nvSpPr>
        <p:spPr>
          <a:xfrm>
            <a:off x="323528" y="1600200"/>
            <a:ext cx="7848872" cy="4800600"/>
          </a:xfrm>
        </p:spPr>
        <p:txBody>
          <a:bodyPr>
            <a:normAutofit lnSpcReduction="10000"/>
          </a:bodyPr>
          <a:lstStyle/>
          <a:p>
            <a:r>
              <a:rPr lang="en-GB" dirty="0" smtClean="0"/>
              <a:t>Calculating dose of hypertonic NaHco3 ( 892 </a:t>
            </a:r>
            <a:r>
              <a:rPr lang="en-GB" dirty="0" err="1" smtClean="0"/>
              <a:t>mOsm</a:t>
            </a:r>
            <a:r>
              <a:rPr lang="en-GB" dirty="0" smtClean="0"/>
              <a:t>/L );</a:t>
            </a:r>
            <a:endParaRPr lang="en-GB" dirty="0"/>
          </a:p>
          <a:p>
            <a:pPr lvl="1"/>
            <a:r>
              <a:rPr lang="en-GB" dirty="0" smtClean="0"/>
              <a:t>We assume bicarbonate distributes in 50% of body wt. ( volume of distribution, </a:t>
            </a:r>
            <a:r>
              <a:rPr lang="en-GB" dirty="0" err="1" smtClean="0"/>
              <a:t>vd</a:t>
            </a:r>
            <a:r>
              <a:rPr lang="en-GB" dirty="0" smtClean="0"/>
              <a:t> ), and to raise pH &gt; 7.2, and Hco3 &gt; 12</a:t>
            </a:r>
          </a:p>
          <a:p>
            <a:pPr lvl="1"/>
            <a:r>
              <a:rPr lang="en-GB" dirty="0" smtClean="0"/>
              <a:t>One vial of 8.4% hypertonic NaHco3;  5o ml contains 44.6 mEq</a:t>
            </a:r>
          </a:p>
          <a:p>
            <a:pPr lvl="1"/>
            <a:endParaRPr lang="en-GB" dirty="0" smtClean="0"/>
          </a:p>
          <a:p>
            <a:pPr marL="411480" lvl="1" indent="0">
              <a:buNone/>
            </a:pPr>
            <a:r>
              <a:rPr lang="en-GB" dirty="0" smtClean="0">
                <a:solidFill>
                  <a:srgbClr val="C00000"/>
                </a:solidFill>
              </a:rPr>
              <a:t>Hco3 deficit ( mEq/L ) = 0.5 X body wt. ( kg) X ( desired – measured )</a:t>
            </a:r>
          </a:p>
          <a:p>
            <a:pPr lvl="1"/>
            <a:endParaRPr lang="en-GB" dirty="0" smtClean="0">
              <a:solidFill>
                <a:srgbClr val="C00000"/>
              </a:solidFill>
            </a:endParaRPr>
          </a:p>
          <a:p>
            <a:pPr lvl="1"/>
            <a:r>
              <a:rPr lang="en-GB" dirty="0"/>
              <a:t>50% of the required dose given at start </a:t>
            </a:r>
            <a:r>
              <a:rPr lang="en-GB" dirty="0" smtClean="0"/>
              <a:t>slowly bolus infusion over  1-2 hours, </a:t>
            </a:r>
            <a:r>
              <a:rPr lang="en-GB" dirty="0"/>
              <a:t>then </a:t>
            </a:r>
            <a:r>
              <a:rPr lang="en-GB" dirty="0" smtClean="0"/>
              <a:t>monitor </a:t>
            </a:r>
            <a:r>
              <a:rPr lang="en-GB" dirty="0"/>
              <a:t>pH, Hco3 and Pco2 to give the remaining </a:t>
            </a:r>
            <a:r>
              <a:rPr lang="en-GB" dirty="0" smtClean="0"/>
              <a:t>amount</a:t>
            </a:r>
            <a:endParaRPr lang="en-GB" dirty="0"/>
          </a:p>
          <a:p>
            <a:pPr lvl="1"/>
            <a:endParaRPr lang="en-GB" dirty="0" smtClean="0"/>
          </a:p>
          <a:p>
            <a:pPr lvl="1"/>
            <a:r>
              <a:rPr lang="en-GB" dirty="0" smtClean="0"/>
              <a:t>70 kg patient whose arterial pH 7.0 and Hco</a:t>
            </a:r>
            <a:r>
              <a:rPr lang="en-GB" sz="2400" b="1" baseline="-25000" dirty="0" smtClean="0"/>
              <a:t>3</a:t>
            </a:r>
            <a:r>
              <a:rPr lang="en-GB" dirty="0" smtClean="0"/>
              <a:t>  6 mEq/L, Pco2 34, calculate the Hco3 deficit ? ( </a:t>
            </a:r>
            <a:r>
              <a:rPr lang="en-GB" dirty="0" smtClean="0">
                <a:solidFill>
                  <a:schemeClr val="bg1">
                    <a:lumMod val="65000"/>
                  </a:schemeClr>
                </a:solidFill>
              </a:rPr>
              <a:t>210</a:t>
            </a:r>
            <a:r>
              <a:rPr lang="en-GB" dirty="0" smtClean="0"/>
              <a:t> mEq/L, require 4.7 vials of bicarbonate )</a:t>
            </a:r>
          </a:p>
          <a:p>
            <a:pPr lvl="1"/>
            <a:endParaRPr lang="en-GB" dirty="0" smtClean="0"/>
          </a:p>
        </p:txBody>
      </p:sp>
    </p:spTree>
    <p:extLst>
      <p:ext uri="{BB962C8B-B14F-4D97-AF65-F5344CB8AC3E}">
        <p14:creationId xmlns:p14="http://schemas.microsoft.com/office/powerpoint/2010/main" val="37606074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Metabolic alkalosis</a:t>
            </a:r>
            <a:endParaRPr lang="ar-SA" dirty="0"/>
          </a:p>
        </p:txBody>
      </p:sp>
      <p:sp>
        <p:nvSpPr>
          <p:cNvPr id="3" name="عنصر نائب للمحتوى 2"/>
          <p:cNvSpPr>
            <a:spLocks noGrp="1"/>
          </p:cNvSpPr>
          <p:nvPr>
            <p:ph idx="1"/>
          </p:nvPr>
        </p:nvSpPr>
        <p:spPr/>
        <p:txBody>
          <a:bodyPr/>
          <a:lstStyle/>
          <a:p>
            <a:r>
              <a:rPr lang="en-US" dirty="0" smtClean="0"/>
              <a:t>Contraction alkalosis</a:t>
            </a:r>
          </a:p>
          <a:p>
            <a:r>
              <a:rPr lang="en-US" dirty="0" smtClean="0"/>
              <a:t>Vomiting, NGT suction</a:t>
            </a:r>
          </a:p>
          <a:p>
            <a:r>
              <a:rPr lang="en-US" dirty="0" smtClean="0"/>
              <a:t>Endocrine; </a:t>
            </a:r>
            <a:r>
              <a:rPr lang="en-US" dirty="0" err="1" smtClean="0"/>
              <a:t>conn’s</a:t>
            </a:r>
            <a:r>
              <a:rPr lang="en-US" dirty="0" smtClean="0"/>
              <a:t> syndrome, </a:t>
            </a:r>
            <a:r>
              <a:rPr lang="en-US" dirty="0" err="1" smtClean="0"/>
              <a:t>Bartter’s</a:t>
            </a:r>
            <a:r>
              <a:rPr lang="en-US" dirty="0" smtClean="0"/>
              <a:t> syndrome, </a:t>
            </a:r>
            <a:r>
              <a:rPr lang="en-US" dirty="0" err="1" smtClean="0"/>
              <a:t>cushing’s</a:t>
            </a:r>
            <a:r>
              <a:rPr lang="en-US" dirty="0" smtClean="0"/>
              <a:t> syndrome</a:t>
            </a:r>
          </a:p>
          <a:p>
            <a:r>
              <a:rPr lang="en-US" dirty="0" smtClean="0"/>
              <a:t>Loop and </a:t>
            </a:r>
            <a:r>
              <a:rPr lang="en-US" dirty="0" err="1" smtClean="0"/>
              <a:t>thiazide</a:t>
            </a:r>
            <a:r>
              <a:rPr lang="en-US" dirty="0" smtClean="0"/>
              <a:t> diuretics</a:t>
            </a:r>
          </a:p>
          <a:p>
            <a:r>
              <a:rPr lang="en-US" dirty="0" smtClean="0"/>
              <a:t>Excess alkali</a:t>
            </a:r>
          </a:p>
          <a:p>
            <a:r>
              <a:rPr lang="en-US" dirty="0" smtClean="0"/>
              <a:t>Post-</a:t>
            </a:r>
            <a:r>
              <a:rPr lang="en-US" dirty="0" err="1" smtClean="0"/>
              <a:t>hypercapnia</a:t>
            </a:r>
            <a:endParaRPr lang="en-US" dirty="0" smtClean="0"/>
          </a:p>
          <a:p>
            <a:endParaRPr lang="ar-S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Metabolic Alkal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7423819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Respiratory acidosis</a:t>
            </a:r>
            <a:endParaRPr lang="ar-SA" dirty="0"/>
          </a:p>
        </p:txBody>
      </p:sp>
      <p:sp>
        <p:nvSpPr>
          <p:cNvPr id="3" name="عنصر نائب للمحتوى 2"/>
          <p:cNvSpPr>
            <a:spLocks noGrp="1"/>
          </p:cNvSpPr>
          <p:nvPr>
            <p:ph idx="1"/>
          </p:nvPr>
        </p:nvSpPr>
        <p:spPr/>
        <p:txBody>
          <a:bodyPr>
            <a:normAutofit/>
          </a:bodyPr>
          <a:lstStyle/>
          <a:p>
            <a:r>
              <a:rPr lang="en-US" dirty="0" smtClean="0"/>
              <a:t>Acute ( hypoventilation):</a:t>
            </a:r>
          </a:p>
          <a:p>
            <a:pPr lvl="1"/>
            <a:r>
              <a:rPr lang="en-US" dirty="0" smtClean="0"/>
              <a:t>CNS depression ( drugs/ CVA)</a:t>
            </a:r>
          </a:p>
          <a:p>
            <a:pPr lvl="1"/>
            <a:r>
              <a:rPr lang="en-US" dirty="0" smtClean="0"/>
              <a:t>Airway obstruction</a:t>
            </a:r>
          </a:p>
          <a:p>
            <a:pPr lvl="1"/>
            <a:r>
              <a:rPr lang="en-US" dirty="0" smtClean="0"/>
              <a:t>Pneumonia</a:t>
            </a:r>
          </a:p>
          <a:p>
            <a:pPr lvl="1"/>
            <a:r>
              <a:rPr lang="en-US" dirty="0" smtClean="0"/>
              <a:t>Pulmonary edema</a:t>
            </a:r>
          </a:p>
          <a:p>
            <a:pPr lvl="1"/>
            <a:r>
              <a:rPr lang="en-US" dirty="0" err="1" smtClean="0"/>
              <a:t>Pneumothorax</a:t>
            </a:r>
            <a:endParaRPr lang="en-US" dirty="0" smtClean="0"/>
          </a:p>
          <a:p>
            <a:pPr lvl="1"/>
            <a:r>
              <a:rPr lang="en-US" dirty="0" err="1" smtClean="0"/>
              <a:t>Myopathy</a:t>
            </a:r>
            <a:endParaRPr lang="en-US" dirty="0" smtClean="0"/>
          </a:p>
          <a:p>
            <a:r>
              <a:rPr lang="en-US" dirty="0" smtClean="0"/>
              <a:t>Chronic :</a:t>
            </a:r>
          </a:p>
          <a:p>
            <a:pPr lvl="1"/>
            <a:r>
              <a:rPr lang="en-US" dirty="0" smtClean="0"/>
              <a:t>COPD</a:t>
            </a:r>
          </a:p>
          <a:p>
            <a:pPr lvl="1"/>
            <a:r>
              <a:rPr lang="en-US" dirty="0" smtClean="0"/>
              <a:t>Restrictive lung disease</a:t>
            </a:r>
          </a:p>
          <a:p>
            <a:pPr lvl="1"/>
            <a:endParaRPr lang="ar-SA"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Respiratory Acid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Oval 1"/>
          <p:cNvSpPr/>
          <p:nvPr/>
        </p:nvSpPr>
        <p:spPr>
          <a:xfrm>
            <a:off x="609600" y="2971800"/>
            <a:ext cx="13716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2">
                    <a:lumMod val="50000"/>
                  </a:schemeClr>
                </a:solidFill>
              </a:rPr>
              <a:t>CO2 retention</a:t>
            </a:r>
            <a:endParaRPr lang="en-US" sz="1400" b="1" dirty="0">
              <a:solidFill>
                <a:schemeClr val="tx2">
                  <a:lumMod val="50000"/>
                </a:schemeClr>
              </a:solidFill>
            </a:endParaRPr>
          </a:p>
        </p:txBody>
      </p:sp>
      <p:sp>
        <p:nvSpPr>
          <p:cNvPr id="3" name="Curved Down Arrow 2"/>
          <p:cNvSpPr/>
          <p:nvPr/>
        </p:nvSpPr>
        <p:spPr>
          <a:xfrm>
            <a:off x="1447800" y="2857500"/>
            <a:ext cx="533400"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557581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Respiratory alkalosis</a:t>
            </a:r>
            <a:endParaRPr lang="ar-SA" dirty="0"/>
          </a:p>
        </p:txBody>
      </p:sp>
      <p:sp>
        <p:nvSpPr>
          <p:cNvPr id="3" name="عنصر نائب للمحتوى 2"/>
          <p:cNvSpPr>
            <a:spLocks noGrp="1"/>
          </p:cNvSpPr>
          <p:nvPr>
            <p:ph idx="1"/>
          </p:nvPr>
        </p:nvSpPr>
        <p:spPr/>
        <p:txBody>
          <a:bodyPr/>
          <a:lstStyle/>
          <a:p>
            <a:r>
              <a:rPr lang="en-US" dirty="0" smtClean="0"/>
              <a:t>Conditions associated with hyperventilation:</a:t>
            </a:r>
          </a:p>
          <a:p>
            <a:pPr lvl="1"/>
            <a:r>
              <a:rPr lang="en-US" dirty="0" smtClean="0"/>
              <a:t>Hypoxia</a:t>
            </a:r>
          </a:p>
          <a:p>
            <a:pPr lvl="1"/>
            <a:r>
              <a:rPr lang="en-US" dirty="0" smtClean="0"/>
              <a:t>Anxiety</a:t>
            </a:r>
          </a:p>
          <a:p>
            <a:pPr lvl="1"/>
            <a:r>
              <a:rPr lang="en-US" dirty="0" smtClean="0"/>
              <a:t>CNS disease</a:t>
            </a:r>
          </a:p>
          <a:p>
            <a:pPr lvl="1"/>
            <a:r>
              <a:rPr lang="en-US" dirty="0" smtClean="0"/>
              <a:t>Mechanical ventilators</a:t>
            </a:r>
          </a:p>
          <a:p>
            <a:pPr lvl="1"/>
            <a:r>
              <a:rPr lang="en-US" dirty="0" smtClean="0"/>
              <a:t>Progesterone</a:t>
            </a:r>
          </a:p>
          <a:p>
            <a:pPr lvl="1"/>
            <a:r>
              <a:rPr lang="en-US" dirty="0" err="1" smtClean="0"/>
              <a:t>Salisylates</a:t>
            </a:r>
            <a:r>
              <a:rPr lang="en-US" dirty="0" smtClean="0"/>
              <a:t>/ sepsis</a:t>
            </a:r>
          </a:p>
          <a:p>
            <a:pPr lvl="1"/>
            <a:endParaRPr lang="ar-S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Respiratory Alkalosis"/>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77752506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00042"/>
            <a:ext cx="8229600" cy="857256"/>
          </a:xfrm>
        </p:spPr>
        <p:txBody>
          <a:bodyPr>
            <a:normAutofit/>
          </a:bodyPr>
          <a:lstStyle/>
          <a:p>
            <a:r>
              <a:rPr lang="en-US" sz="3600" dirty="0" smtClean="0"/>
              <a:t>Compensatory responses</a:t>
            </a:r>
            <a:endParaRPr lang="ar-SA" sz="3600" dirty="0"/>
          </a:p>
        </p:txBody>
      </p:sp>
      <p:pic>
        <p:nvPicPr>
          <p:cNvPr id="6145" name="Picture 1"/>
          <p:cNvPicPr>
            <a:picLocks noChangeAspect="1" noChangeArrowheads="1"/>
          </p:cNvPicPr>
          <p:nvPr/>
        </p:nvPicPr>
        <p:blipFill>
          <a:blip r:embed="rId3" cstate="print"/>
          <a:srcRect/>
          <a:stretch>
            <a:fillRect/>
          </a:stretch>
        </p:blipFill>
        <p:spPr bwMode="auto">
          <a:xfrm>
            <a:off x="857224" y="1428736"/>
            <a:ext cx="7467600" cy="3071834"/>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cstate="print"/>
          <a:srcRect/>
          <a:stretch>
            <a:fillRect/>
          </a:stretch>
        </p:blipFill>
        <p:spPr bwMode="auto">
          <a:xfrm>
            <a:off x="1428728" y="4490809"/>
            <a:ext cx="2076450" cy="2095500"/>
          </a:xfrm>
          <a:prstGeom prst="rect">
            <a:avLst/>
          </a:prstGeom>
          <a:noFill/>
          <a:ln w="9525">
            <a:noFill/>
            <a:miter lim="800000"/>
            <a:headEnd/>
            <a:tailEnd/>
          </a:ln>
          <a:effectLst/>
        </p:spPr>
      </p:pic>
      <p:cxnSp>
        <p:nvCxnSpPr>
          <p:cNvPr id="4" name="رابط كسهم مستقيم 3"/>
          <p:cNvCxnSpPr/>
          <p:nvPr/>
        </p:nvCxnSpPr>
        <p:spPr>
          <a:xfrm flipV="1">
            <a:off x="2771800" y="1988840"/>
            <a:ext cx="2304256" cy="266429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شكل بيضاوي 2"/>
          <p:cNvSpPr/>
          <p:nvPr/>
        </p:nvSpPr>
        <p:spPr>
          <a:xfrm>
            <a:off x="3635896" y="5949280"/>
            <a:ext cx="792088" cy="63702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C00000"/>
                </a:solidFill>
              </a:rPr>
              <a:t>-</a:t>
            </a:r>
            <a:r>
              <a:rPr lang="en-GB" sz="1600" dirty="0" smtClean="0">
                <a:solidFill>
                  <a:srgbClr val="C00000"/>
                </a:solidFill>
              </a:rPr>
              <a:t> AG</a:t>
            </a:r>
            <a:endParaRPr lang="en-GB" sz="1600" dirty="0">
              <a:solidFill>
                <a:srgbClr val="C00000"/>
              </a:solidFill>
            </a:endParaRPr>
          </a:p>
        </p:txBody>
      </p:sp>
      <p:cxnSp>
        <p:nvCxnSpPr>
          <p:cNvPr id="6" name="رابط كسهم مستقيم 5"/>
          <p:cNvCxnSpPr>
            <a:stCxn id="3" idx="1"/>
          </p:cNvCxnSpPr>
          <p:nvPr/>
        </p:nvCxnSpPr>
        <p:spPr>
          <a:xfrm flipH="1">
            <a:off x="3131840" y="6042571"/>
            <a:ext cx="620055" cy="33875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5853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4000" dirty="0" smtClean="0"/>
              <a:t>Acid- base disorders; definitions</a:t>
            </a:r>
            <a:endParaRPr lang="en-US" sz="4000" dirty="0"/>
          </a:p>
        </p:txBody>
      </p:sp>
      <p:sp>
        <p:nvSpPr>
          <p:cNvPr id="3" name="عنصر نائب للمحتوى 2"/>
          <p:cNvSpPr>
            <a:spLocks noGrp="1"/>
          </p:cNvSpPr>
          <p:nvPr>
            <p:ph idx="1"/>
          </p:nvPr>
        </p:nvSpPr>
        <p:spPr/>
        <p:txBody>
          <a:bodyPr>
            <a:normAutofit/>
          </a:bodyPr>
          <a:lstStyle/>
          <a:p>
            <a:r>
              <a:rPr lang="en-US" sz="2400" i="1" dirty="0" smtClean="0"/>
              <a:t>Though acidosis and alkalosis usually leads to </a:t>
            </a:r>
            <a:r>
              <a:rPr lang="en-US" sz="2400" i="1" dirty="0" err="1" smtClean="0"/>
              <a:t>acidemia</a:t>
            </a:r>
            <a:r>
              <a:rPr lang="en-US" sz="2400" i="1" dirty="0" smtClean="0"/>
              <a:t> and alkalemia respectively, the exception occurs when there is a mixed acid base disorder. </a:t>
            </a:r>
          </a:p>
          <a:p>
            <a:endParaRPr lang="en-US" sz="2400" i="1" dirty="0" smtClean="0"/>
          </a:p>
          <a:p>
            <a:r>
              <a:rPr lang="en-US" sz="2400" i="1" dirty="0" smtClean="0"/>
              <a:t>In that situation, multiple acid base processes coexisting may lead to a normal pH or a mixed picture.</a:t>
            </a:r>
          </a:p>
          <a:p>
            <a:pPr>
              <a:buNone/>
            </a:pPr>
            <a:r>
              <a:rPr lang="en-US" sz="2400" i="1" dirty="0" smtClean="0"/>
              <a:t> </a:t>
            </a:r>
            <a:endParaRPr lang="en-US" sz="2400" dirty="0" smtClean="0"/>
          </a:p>
          <a:p>
            <a:r>
              <a:rPr lang="en-US" sz="2400" i="1" dirty="0" smtClean="0"/>
              <a:t>Clinical disturbances of acid base metabolism classically are defined in terms of the HCO3-  /CO2  buffer system.</a:t>
            </a:r>
            <a:r>
              <a:rPr lang="en-US" sz="2400" dirty="0" smtClean="0"/>
              <a:t> </a:t>
            </a:r>
          </a:p>
          <a:p>
            <a:endParaRPr lang="en-US" dirty="0" smtClean="0"/>
          </a:p>
          <a:p>
            <a:endParaRPr lang="en-US" dirty="0"/>
          </a:p>
        </p:txBody>
      </p:sp>
    </p:spTree>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48680"/>
            <a:ext cx="8229600" cy="1066800"/>
          </a:xfrm>
        </p:spPr>
        <p:txBody>
          <a:bodyPr>
            <a:normAutofit/>
          </a:bodyPr>
          <a:lstStyle/>
          <a:p>
            <a:r>
              <a:rPr lang="en-US" sz="3600" dirty="0" smtClean="0"/>
              <a:t>Step-wise  diagnostic approach </a:t>
            </a:r>
            <a:endParaRPr lang="ar-SA" sz="3600" dirty="0"/>
          </a:p>
        </p:txBody>
      </p:sp>
      <p:sp>
        <p:nvSpPr>
          <p:cNvPr id="3" name="عنصر نائب للمحتوى 2"/>
          <p:cNvSpPr>
            <a:spLocks noGrp="1"/>
          </p:cNvSpPr>
          <p:nvPr>
            <p:ph idx="1"/>
          </p:nvPr>
        </p:nvSpPr>
        <p:spPr>
          <a:xfrm>
            <a:off x="457200" y="1484784"/>
            <a:ext cx="7543800" cy="4763616"/>
          </a:xfrm>
        </p:spPr>
        <p:txBody>
          <a:bodyPr>
            <a:noAutofit/>
          </a:bodyPr>
          <a:lstStyle/>
          <a:p>
            <a:r>
              <a:rPr lang="en-US" sz="2000" b="1" dirty="0" smtClean="0">
                <a:solidFill>
                  <a:srgbClr val="FF0000"/>
                </a:solidFill>
              </a:rPr>
              <a:t>1</a:t>
            </a:r>
            <a:r>
              <a:rPr lang="en-US" sz="2000" dirty="0" smtClean="0"/>
              <a:t>. </a:t>
            </a:r>
            <a:r>
              <a:rPr lang="en-US" sz="2000" b="1" dirty="0" smtClean="0"/>
              <a:t>History and physical examination ( clinical clues to dx. )</a:t>
            </a:r>
          </a:p>
          <a:p>
            <a:r>
              <a:rPr lang="en-US" sz="2000" b="1" dirty="0" smtClean="0">
                <a:solidFill>
                  <a:srgbClr val="FF0000"/>
                </a:solidFill>
              </a:rPr>
              <a:t>2 </a:t>
            </a:r>
            <a:r>
              <a:rPr lang="en-US" sz="2000" dirty="0" smtClean="0"/>
              <a:t>. Look at the </a:t>
            </a:r>
            <a:r>
              <a:rPr lang="en-US" sz="2000" b="1" i="1" dirty="0" smtClean="0"/>
              <a:t>p</a:t>
            </a:r>
            <a:r>
              <a:rPr lang="en-US" sz="2000" b="1" dirty="0" smtClean="0"/>
              <a:t>H</a:t>
            </a:r>
            <a:r>
              <a:rPr lang="en-US" sz="2000" dirty="0" smtClean="0"/>
              <a:t> </a:t>
            </a:r>
          </a:p>
          <a:p>
            <a:r>
              <a:rPr lang="en-US" sz="2000" b="1" dirty="0" smtClean="0">
                <a:solidFill>
                  <a:srgbClr val="FF0000"/>
                </a:solidFill>
              </a:rPr>
              <a:t>3</a:t>
            </a:r>
            <a:r>
              <a:rPr lang="en-US" sz="2000" dirty="0" smtClean="0"/>
              <a:t>. Determine </a:t>
            </a:r>
            <a:r>
              <a:rPr lang="en-US" sz="2000" b="1" dirty="0" smtClean="0"/>
              <a:t>primary problem </a:t>
            </a:r>
            <a:r>
              <a:rPr lang="en-US" sz="2000" dirty="0" smtClean="0"/>
              <a:t>by comparing direction of change of </a:t>
            </a:r>
            <a:r>
              <a:rPr lang="en-US" sz="2000" dirty="0" err="1" smtClean="0"/>
              <a:t>pCO</a:t>
            </a:r>
            <a:r>
              <a:rPr lang="en-US" sz="2000" dirty="0" smtClean="0"/>
              <a:t> 2 and </a:t>
            </a:r>
            <a:r>
              <a:rPr lang="en-US" sz="2000" dirty="0" err="1" smtClean="0"/>
              <a:t>pH.</a:t>
            </a:r>
            <a:r>
              <a:rPr lang="en-US" sz="2000" dirty="0" smtClean="0"/>
              <a:t> </a:t>
            </a:r>
            <a:br>
              <a:rPr lang="en-US" sz="2000" dirty="0" smtClean="0"/>
            </a:br>
            <a:r>
              <a:rPr lang="en-US" sz="2000" dirty="0" smtClean="0"/>
              <a:t>	</a:t>
            </a:r>
            <a:r>
              <a:rPr lang="en-US" sz="2000" b="1" dirty="0" smtClean="0"/>
              <a:t>Opposite directions </a:t>
            </a:r>
            <a:r>
              <a:rPr lang="en-US" sz="2000" dirty="0" smtClean="0"/>
              <a:t>(i.e. a falling pH with a rising </a:t>
            </a:r>
            <a:r>
              <a:rPr lang="en-US" sz="2000" dirty="0" err="1" smtClean="0"/>
              <a:t>pCO</a:t>
            </a:r>
            <a:r>
              <a:rPr lang="en-US" sz="2000" dirty="0" smtClean="0"/>
              <a:t> 2 ) indicates </a:t>
            </a:r>
            <a:r>
              <a:rPr lang="en-US" sz="2000" b="1" dirty="0" smtClean="0"/>
              <a:t>primary respiratory </a:t>
            </a:r>
            <a:r>
              <a:rPr lang="en-US" sz="2000" dirty="0" smtClean="0"/>
              <a:t>problem. </a:t>
            </a:r>
            <a:br>
              <a:rPr lang="en-US" sz="2000" dirty="0" smtClean="0"/>
            </a:br>
            <a:r>
              <a:rPr lang="en-US" sz="2000" dirty="0" smtClean="0"/>
              <a:t>	</a:t>
            </a:r>
            <a:r>
              <a:rPr lang="en-US" sz="2000" b="1" dirty="0" smtClean="0"/>
              <a:t>Same direction </a:t>
            </a:r>
            <a:r>
              <a:rPr lang="en-US" sz="2000" dirty="0" smtClean="0"/>
              <a:t>indicates </a:t>
            </a:r>
            <a:r>
              <a:rPr lang="en-US" sz="2000" b="1" dirty="0" smtClean="0"/>
              <a:t>primary metabolic </a:t>
            </a:r>
            <a:r>
              <a:rPr lang="en-US" sz="2000" dirty="0" smtClean="0"/>
              <a:t>problem.</a:t>
            </a:r>
          </a:p>
          <a:p>
            <a:r>
              <a:rPr lang="en-US" sz="2000" dirty="0" smtClean="0"/>
              <a:t> </a:t>
            </a:r>
            <a:r>
              <a:rPr lang="en-US" sz="2000" b="1" dirty="0" smtClean="0">
                <a:solidFill>
                  <a:srgbClr val="FF0000"/>
                </a:solidFill>
              </a:rPr>
              <a:t>4</a:t>
            </a:r>
            <a:r>
              <a:rPr lang="en-US" sz="2000" dirty="0" smtClean="0"/>
              <a:t>. </a:t>
            </a:r>
            <a:r>
              <a:rPr lang="en-US" sz="2000" b="1" dirty="0" smtClean="0"/>
              <a:t>Assess compensation </a:t>
            </a:r>
            <a:r>
              <a:rPr lang="en-US" sz="2000" dirty="0" smtClean="0"/>
              <a:t>by comparing direction of change of </a:t>
            </a:r>
            <a:r>
              <a:rPr lang="en-US" sz="2000" dirty="0" err="1" smtClean="0"/>
              <a:t>pCO</a:t>
            </a:r>
            <a:r>
              <a:rPr lang="en-US" sz="2000" dirty="0" smtClean="0"/>
              <a:t> 2 and bicarbonate and applying a compensation rule. If no rule fits, then two problems are probably occurring simultaneously</a:t>
            </a:r>
            <a:endParaRPr lang="en-US" sz="2000" b="1" dirty="0" smtClean="0"/>
          </a:p>
          <a:p>
            <a:r>
              <a:rPr lang="en-US" sz="2000" b="1" dirty="0">
                <a:solidFill>
                  <a:srgbClr val="FF0000"/>
                </a:solidFill>
              </a:rPr>
              <a:t>5</a:t>
            </a:r>
            <a:r>
              <a:rPr lang="en-US" sz="2000" b="1" dirty="0" smtClean="0"/>
              <a:t>. Anion gap</a:t>
            </a:r>
          </a:p>
          <a:p>
            <a:r>
              <a:rPr lang="en-US" sz="2000" b="1" dirty="0" smtClean="0">
                <a:solidFill>
                  <a:srgbClr val="FF0000"/>
                </a:solidFill>
              </a:rPr>
              <a:t>6</a:t>
            </a:r>
            <a:r>
              <a:rPr lang="en-US" sz="2000" b="1" dirty="0" smtClean="0"/>
              <a:t>. AGMA; calculate delta ration (  </a:t>
            </a:r>
            <a:r>
              <a:rPr lang="en-US" sz="2000" b="1" dirty="0" smtClean="0">
                <a:latin typeface="Corbel"/>
              </a:rPr>
              <a:t>∆∕ ∆</a:t>
            </a:r>
            <a:r>
              <a:rPr lang="en-US" sz="2000" b="1" dirty="0" smtClean="0"/>
              <a:t> )</a:t>
            </a:r>
          </a:p>
          <a:p>
            <a:r>
              <a:rPr lang="en-US" sz="2000" b="1" dirty="0" smtClean="0">
                <a:solidFill>
                  <a:srgbClr val="FF0000"/>
                </a:solidFill>
              </a:rPr>
              <a:t>7</a:t>
            </a:r>
            <a:r>
              <a:rPr lang="en-US" sz="2000" b="1" dirty="0" smtClean="0"/>
              <a:t>. NAGMA; calculate urine anion gap</a:t>
            </a:r>
          </a:p>
          <a:p>
            <a:r>
              <a:rPr lang="en-US" sz="2000" b="1" dirty="0">
                <a:solidFill>
                  <a:srgbClr val="FF0000"/>
                </a:solidFill>
              </a:rPr>
              <a:t>8</a:t>
            </a:r>
            <a:r>
              <a:rPr lang="en-US" sz="2000" dirty="0" smtClean="0"/>
              <a:t>. </a:t>
            </a:r>
            <a:r>
              <a:rPr lang="en-US" sz="2000" b="1" dirty="0" smtClean="0"/>
              <a:t>Additional investigation</a:t>
            </a:r>
            <a:r>
              <a:rPr lang="en-US" sz="2000" dirty="0" smtClean="0"/>
              <a:t>; to find a cause</a:t>
            </a:r>
            <a:endParaRPr lang="ar-SA" sz="20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Case # 1</a:t>
            </a:r>
            <a:endParaRPr lang="ar-SA" dirty="0"/>
          </a:p>
        </p:txBody>
      </p:sp>
      <p:sp>
        <p:nvSpPr>
          <p:cNvPr id="3" name="عنصر نائب للمحتوى 2"/>
          <p:cNvSpPr>
            <a:spLocks noGrp="1"/>
          </p:cNvSpPr>
          <p:nvPr>
            <p:ph idx="1"/>
          </p:nvPr>
        </p:nvSpPr>
        <p:spPr/>
        <p:txBody>
          <a:bodyPr/>
          <a:lstStyle/>
          <a:p>
            <a:r>
              <a:rPr lang="en-US" dirty="0" smtClean="0"/>
              <a:t>pH 7,32</a:t>
            </a:r>
          </a:p>
          <a:p>
            <a:r>
              <a:rPr lang="en-US" dirty="0" smtClean="0"/>
              <a:t>PaCo2  28 mmHg</a:t>
            </a:r>
          </a:p>
          <a:p>
            <a:r>
              <a:rPr lang="en-US" dirty="0" smtClean="0"/>
              <a:t>HCO3  14 </a:t>
            </a:r>
            <a:r>
              <a:rPr lang="en-US" dirty="0" err="1" smtClean="0"/>
              <a:t>mEq</a:t>
            </a:r>
            <a:r>
              <a:rPr lang="en-US" dirty="0" smtClean="0"/>
              <a:t>/ L</a:t>
            </a:r>
          </a:p>
          <a:p>
            <a:r>
              <a:rPr lang="en-US" dirty="0" smtClean="0"/>
              <a:t>Renal function and glucose normal</a:t>
            </a:r>
          </a:p>
          <a:p>
            <a:endParaRPr lang="en-US" dirty="0" smtClean="0"/>
          </a:p>
          <a:p>
            <a:pPr lvl="1"/>
            <a:r>
              <a:rPr lang="en-US" dirty="0" smtClean="0"/>
              <a:t>What is acid base status of this patient?</a:t>
            </a:r>
            <a:endParaRPr lang="ar-SA"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Case #2</a:t>
            </a:r>
            <a:endParaRPr lang="en-GB" dirty="0"/>
          </a:p>
        </p:txBody>
      </p:sp>
      <p:sp>
        <p:nvSpPr>
          <p:cNvPr id="3" name="عنصر نائب للمحتوى 2"/>
          <p:cNvSpPr>
            <a:spLocks noGrp="1"/>
          </p:cNvSpPr>
          <p:nvPr>
            <p:ph idx="1"/>
          </p:nvPr>
        </p:nvSpPr>
        <p:spPr/>
        <p:txBody>
          <a:bodyPr/>
          <a:lstStyle/>
          <a:p>
            <a:r>
              <a:rPr lang="en-GB" dirty="0" smtClean="0"/>
              <a:t>Patient his ABGs paper showed the following; pH 7.15, PaCo2 26, Hco3 12 mmHg,  his blood chemistry; sodium 136 mEq/dL, chloride 114 mEq/L, potassium 4.5 mEq/dL</a:t>
            </a:r>
          </a:p>
          <a:p>
            <a:endParaRPr lang="en-GB" dirty="0"/>
          </a:p>
          <a:p>
            <a:r>
              <a:rPr lang="en-GB" dirty="0" smtClean="0"/>
              <a:t>Questions;</a:t>
            </a:r>
          </a:p>
          <a:p>
            <a:pPr lvl="1"/>
            <a:r>
              <a:rPr lang="en-GB" dirty="0" smtClean="0"/>
              <a:t>What ABB disorder patient is suffering from ?</a:t>
            </a:r>
          </a:p>
          <a:p>
            <a:pPr lvl="1"/>
            <a:r>
              <a:rPr lang="en-GB" dirty="0" smtClean="0"/>
              <a:t>What is </a:t>
            </a:r>
            <a:r>
              <a:rPr lang="en-GB" dirty="0" err="1" smtClean="0"/>
              <a:t>d.d</a:t>
            </a:r>
            <a:r>
              <a:rPr lang="en-GB" dirty="0" smtClean="0"/>
              <a:t> diagnosis of his ABB disorder ?</a:t>
            </a:r>
            <a:endParaRPr lang="en-GB" dirty="0"/>
          </a:p>
        </p:txBody>
      </p:sp>
    </p:spTree>
    <p:extLst>
      <p:ext uri="{BB962C8B-B14F-4D97-AF65-F5344CB8AC3E}">
        <p14:creationId xmlns:p14="http://schemas.microsoft.com/office/powerpoint/2010/main" val="398942965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229600" cy="1066800"/>
          </a:xfrm>
        </p:spPr>
        <p:txBody>
          <a:bodyPr/>
          <a:lstStyle/>
          <a:p>
            <a:r>
              <a:rPr lang="en-US" dirty="0" smtClean="0"/>
              <a:t>Case # 3</a:t>
            </a:r>
            <a:endParaRPr lang="ar-SA" dirty="0"/>
          </a:p>
        </p:txBody>
      </p:sp>
      <p:sp>
        <p:nvSpPr>
          <p:cNvPr id="3" name="عنصر نائب للمحتوى 2"/>
          <p:cNvSpPr>
            <a:spLocks noGrp="1"/>
          </p:cNvSpPr>
          <p:nvPr>
            <p:ph idx="1"/>
          </p:nvPr>
        </p:nvSpPr>
        <p:spPr/>
        <p:txBody>
          <a:bodyPr>
            <a:normAutofit/>
          </a:bodyPr>
          <a:lstStyle/>
          <a:p>
            <a:r>
              <a:rPr lang="en-US" dirty="0" smtClean="0"/>
              <a:t>58 years lean man with diabetes mellitus, and chronic kidney disease, presents with abrupt dyspnea, and right sided chest pain for 2 hours.</a:t>
            </a:r>
          </a:p>
          <a:p>
            <a:r>
              <a:rPr lang="en-US" dirty="0" smtClean="0"/>
              <a:t>pO2 sat. 84%</a:t>
            </a:r>
          </a:p>
          <a:p>
            <a:r>
              <a:rPr lang="en-US" dirty="0" smtClean="0"/>
              <a:t>pH 7,48</a:t>
            </a:r>
          </a:p>
          <a:p>
            <a:r>
              <a:rPr lang="en-US" dirty="0" smtClean="0"/>
              <a:t>PaCo2  20 mmHg</a:t>
            </a:r>
          </a:p>
          <a:p>
            <a:r>
              <a:rPr lang="en-US" dirty="0" smtClean="0"/>
              <a:t>HCO3  10 mEq/ L</a:t>
            </a:r>
          </a:p>
          <a:p>
            <a:r>
              <a:rPr lang="en-US" dirty="0" smtClean="0"/>
              <a:t>Creatinine 2.8 mg/ dl</a:t>
            </a:r>
          </a:p>
          <a:p>
            <a:r>
              <a:rPr lang="en-US" dirty="0" smtClean="0"/>
              <a:t>Blood glucose 223 mg/ dl</a:t>
            </a:r>
          </a:p>
          <a:p>
            <a:endParaRPr lang="en-US" dirty="0" smtClean="0"/>
          </a:p>
          <a:p>
            <a:pPr lvl="1"/>
            <a:r>
              <a:rPr lang="en-US" dirty="0" smtClean="0"/>
              <a:t>What is acid base status of this patient?</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p:txBody>
          <a:bodyPr>
            <a:normAutofit/>
          </a:bodyPr>
          <a:lstStyle/>
          <a:p>
            <a:r>
              <a:rPr lang="en-US" sz="2400" i="1" dirty="0" smtClean="0"/>
              <a:t>The human body generates acids continuously. A normal subject produces daily ;</a:t>
            </a:r>
          </a:p>
          <a:p>
            <a:pPr lvl="1"/>
            <a:r>
              <a:rPr lang="en-US" i="1" dirty="0" smtClean="0"/>
              <a:t>20 mmol of "</a:t>
            </a:r>
            <a:r>
              <a:rPr lang="en-US" i="1" dirty="0" smtClean="0">
                <a:solidFill>
                  <a:srgbClr val="FF0000"/>
                </a:solidFill>
              </a:rPr>
              <a:t>volatile</a:t>
            </a:r>
            <a:r>
              <a:rPr lang="en-US" i="1" dirty="0" smtClean="0"/>
              <a:t>" acid (carbonic acid) and </a:t>
            </a:r>
          </a:p>
          <a:p>
            <a:pPr lvl="1"/>
            <a:r>
              <a:rPr lang="en-US" i="1" dirty="0" smtClean="0"/>
              <a:t>80 mmol of "</a:t>
            </a:r>
            <a:r>
              <a:rPr lang="en-US" i="1" dirty="0" smtClean="0">
                <a:solidFill>
                  <a:srgbClr val="FF0000"/>
                </a:solidFill>
              </a:rPr>
              <a:t>nonvolatile</a:t>
            </a:r>
            <a:r>
              <a:rPr lang="en-US" i="1" dirty="0" smtClean="0"/>
              <a:t>" acids.</a:t>
            </a:r>
            <a:br>
              <a:rPr lang="en-US" i="1" dirty="0" smtClean="0"/>
            </a:br>
            <a:endParaRPr lang="en-US" i="1" dirty="0" smtClean="0"/>
          </a:p>
          <a:p>
            <a:r>
              <a:rPr lang="en-US" sz="2400" i="1" dirty="0" smtClean="0"/>
              <a:t>Most of the </a:t>
            </a:r>
            <a:r>
              <a:rPr lang="en-US" sz="2400" i="1" dirty="0" smtClean="0">
                <a:solidFill>
                  <a:srgbClr val="FF0000"/>
                </a:solidFill>
              </a:rPr>
              <a:t>volatile</a:t>
            </a:r>
            <a:r>
              <a:rPr lang="en-US" sz="2400" i="1" dirty="0" smtClean="0"/>
              <a:t> acid is produced as CO</a:t>
            </a:r>
            <a:r>
              <a:rPr lang="en-US" sz="2400" i="1" baseline="-25000" dirty="0" smtClean="0"/>
              <a:t>2</a:t>
            </a:r>
            <a:r>
              <a:rPr lang="en-US" sz="2400" i="1" dirty="0" smtClean="0"/>
              <a:t> as result of cell respiration/ metabolism and is subject to the reaction:</a:t>
            </a:r>
          </a:p>
          <a:p>
            <a:pPr>
              <a:buNone/>
            </a:pPr>
            <a:r>
              <a:rPr lang="en-US" sz="2400" i="1" dirty="0" smtClean="0"/>
              <a:t>                </a:t>
            </a:r>
            <a:r>
              <a:rPr lang="en-US" sz="2400" b="1" i="1" dirty="0" smtClean="0">
                <a:solidFill>
                  <a:srgbClr val="FF0000"/>
                </a:solidFill>
              </a:rPr>
              <a:t>CO</a:t>
            </a:r>
            <a:r>
              <a:rPr lang="en-US" sz="2400" b="1" i="1" baseline="-25000" dirty="0" smtClean="0">
                <a:solidFill>
                  <a:srgbClr val="FF0000"/>
                </a:solidFill>
              </a:rPr>
              <a:t>2</a:t>
            </a:r>
            <a:r>
              <a:rPr lang="en-US" sz="2400" i="1" dirty="0" smtClean="0">
                <a:solidFill>
                  <a:srgbClr val="FF0000"/>
                </a:solidFill>
              </a:rPr>
              <a:t> + H</a:t>
            </a:r>
            <a:r>
              <a:rPr lang="en-US" sz="2400" i="1" baseline="-25000" dirty="0" smtClean="0">
                <a:solidFill>
                  <a:srgbClr val="FF0000"/>
                </a:solidFill>
              </a:rPr>
              <a:t>2</a:t>
            </a:r>
            <a:r>
              <a:rPr lang="en-US" sz="2400" i="1" dirty="0" smtClean="0">
                <a:solidFill>
                  <a:srgbClr val="FF0000"/>
                </a:solidFill>
              </a:rPr>
              <a:t>O ↔ H</a:t>
            </a:r>
            <a:r>
              <a:rPr lang="en-US" sz="2400" i="1" baseline="-25000" dirty="0" smtClean="0">
                <a:solidFill>
                  <a:srgbClr val="FF0000"/>
                </a:solidFill>
              </a:rPr>
              <a:t>2</a:t>
            </a:r>
            <a:r>
              <a:rPr lang="en-US" sz="2400" i="1" dirty="0" smtClean="0">
                <a:solidFill>
                  <a:srgbClr val="FF0000"/>
                </a:solidFill>
              </a:rPr>
              <a:t>CO</a:t>
            </a:r>
            <a:r>
              <a:rPr lang="en-US" sz="2400" i="1" baseline="-25000" dirty="0" smtClean="0">
                <a:solidFill>
                  <a:srgbClr val="FF0000"/>
                </a:solidFill>
              </a:rPr>
              <a:t>3</a:t>
            </a:r>
            <a:r>
              <a:rPr lang="en-US" sz="2400" i="1" dirty="0" smtClean="0">
                <a:solidFill>
                  <a:srgbClr val="FF0000"/>
                </a:solidFill>
              </a:rPr>
              <a:t> ↔  </a:t>
            </a:r>
            <a:r>
              <a:rPr lang="en-US" sz="2400" b="1" i="1" dirty="0" smtClean="0">
                <a:solidFill>
                  <a:srgbClr val="FF0000"/>
                </a:solidFill>
              </a:rPr>
              <a:t>H</a:t>
            </a:r>
            <a:r>
              <a:rPr lang="en-US" sz="2400" b="1" i="1" baseline="30000" dirty="0" smtClean="0">
                <a:solidFill>
                  <a:srgbClr val="FF0000"/>
                </a:solidFill>
              </a:rPr>
              <a:t>+</a:t>
            </a:r>
            <a:r>
              <a:rPr lang="en-US" sz="2400" i="1" dirty="0" smtClean="0">
                <a:solidFill>
                  <a:srgbClr val="FF0000"/>
                </a:solidFill>
              </a:rPr>
              <a:t> + HCO</a:t>
            </a:r>
            <a:r>
              <a:rPr lang="en-US" sz="2400" i="1" baseline="-25000" dirty="0" smtClean="0">
                <a:solidFill>
                  <a:srgbClr val="FF0000"/>
                </a:solidFill>
              </a:rPr>
              <a:t>3</a:t>
            </a:r>
            <a:r>
              <a:rPr lang="en-US" sz="2400" i="1" baseline="30000" dirty="0" smtClean="0">
                <a:solidFill>
                  <a:srgbClr val="FF0000"/>
                </a:solidFill>
              </a:rPr>
              <a:t>-</a:t>
            </a:r>
          </a:p>
          <a:p>
            <a:pPr>
              <a:buNone/>
            </a:pPr>
            <a:r>
              <a:rPr lang="en-US" i="1" dirty="0" smtClean="0"/>
              <a:t/>
            </a:r>
            <a:br>
              <a:rPr lang="en-US" i="1" dirty="0" smtClean="0"/>
            </a:br>
            <a:endParaRPr lang="en-US" dirty="0"/>
          </a:p>
        </p:txBody>
      </p:sp>
      <p:sp>
        <p:nvSpPr>
          <p:cNvPr id="4" name="Oval 3"/>
          <p:cNvSpPr/>
          <p:nvPr/>
        </p:nvSpPr>
        <p:spPr>
          <a:xfrm>
            <a:off x="5334000" y="5363708"/>
            <a:ext cx="1371600"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tissue</a:t>
            </a:r>
            <a:r>
              <a:rPr lang="en-US" sz="1400" dirty="0" smtClean="0">
                <a:solidFill>
                  <a:srgbClr val="FF0000"/>
                </a:solidFill>
              </a:rPr>
              <a:t>  cap. level</a:t>
            </a:r>
            <a:endParaRPr lang="en-US" sz="1400" dirty="0">
              <a:solidFill>
                <a:srgbClr val="FF0000"/>
              </a:solidFill>
            </a:endParaRPr>
          </a:p>
        </p:txBody>
      </p:sp>
      <p:sp>
        <p:nvSpPr>
          <p:cNvPr id="5" name="Oval 4"/>
          <p:cNvSpPr/>
          <p:nvPr/>
        </p:nvSpPr>
        <p:spPr>
          <a:xfrm>
            <a:off x="1501061" y="5232516"/>
            <a:ext cx="1464527"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pulmonary</a:t>
            </a:r>
            <a:r>
              <a:rPr lang="en-US" sz="1400" dirty="0" smtClean="0">
                <a:solidFill>
                  <a:srgbClr val="FF0000"/>
                </a:solidFill>
              </a:rPr>
              <a:t> cap. level</a:t>
            </a:r>
            <a:endParaRPr lang="en-US" sz="1400" dirty="0">
              <a:solidFill>
                <a:srgbClr val="FF0000"/>
              </a:solidFill>
            </a:endParaRPr>
          </a:p>
        </p:txBody>
      </p:sp>
      <p:sp>
        <p:nvSpPr>
          <p:cNvPr id="6" name="Curved Left Arrow 5"/>
          <p:cNvSpPr/>
          <p:nvPr/>
        </p:nvSpPr>
        <p:spPr>
          <a:xfrm rot="21199928">
            <a:off x="6337925" y="4829157"/>
            <a:ext cx="527196" cy="60607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Left Arrow 6"/>
          <p:cNvSpPr/>
          <p:nvPr/>
        </p:nvSpPr>
        <p:spPr>
          <a:xfrm rot="21228107" flipH="1">
            <a:off x="1325265" y="4818036"/>
            <a:ext cx="351595" cy="528235"/>
          </a:xfrm>
          <a:prstGeom prst="curvedLeftArrow">
            <a:avLst>
              <a:gd name="adj1" fmla="val 25000"/>
              <a:gd name="adj2" fmla="val 75000"/>
              <a:gd name="adj3" fmla="val 664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77500" lnSpcReduction="20000"/>
              </a:bodyPr>
              <a:lstStyle/>
              <a:p>
                <a:r>
                  <a:rPr lang="en-US" sz="2400" i="1" dirty="0" smtClean="0"/>
                  <a:t>Most of the </a:t>
                </a:r>
                <a:r>
                  <a:rPr lang="en-US" sz="2400" i="1" dirty="0" smtClean="0">
                    <a:solidFill>
                      <a:srgbClr val="FF0000"/>
                    </a:solidFill>
                  </a:rPr>
                  <a:t>volatile</a:t>
                </a:r>
                <a:r>
                  <a:rPr lang="en-US" sz="2400" i="1" dirty="0" smtClean="0"/>
                  <a:t> acid is produced as CO</a:t>
                </a:r>
                <a:r>
                  <a:rPr lang="en-US" sz="2400" i="1" baseline="-25000" dirty="0" smtClean="0"/>
                  <a:t>2</a:t>
                </a:r>
                <a:r>
                  <a:rPr lang="en-US" sz="2400" i="1" dirty="0" smtClean="0"/>
                  <a:t> as result of cell respiration/ metabolism and is subject to the reaction:</a:t>
                </a:r>
                <a:endParaRPr lang="en-US" sz="2400" dirty="0" smtClean="0"/>
              </a:p>
              <a:p>
                <a:pPr>
                  <a:buNone/>
                </a:pPr>
                <a:r>
                  <a:rPr lang="en-US" sz="2400" i="1" dirty="0" smtClean="0"/>
                  <a:t>       </a:t>
                </a:r>
              </a:p>
              <a:p>
                <a:pPr>
                  <a:buNone/>
                </a:pPr>
                <a:r>
                  <a:rPr lang="en-US" sz="2400" i="1" dirty="0" smtClean="0"/>
                  <a:t>         </a:t>
                </a:r>
              </a:p>
              <a:p>
                <a:pPr>
                  <a:buNone/>
                </a:pPr>
                <a:r>
                  <a:rPr lang="en-US" sz="2400" i="1" dirty="0" smtClean="0"/>
                  <a:t>      </a:t>
                </a:r>
              </a:p>
              <a:p>
                <a:pPr>
                  <a:buNone/>
                </a:pPr>
                <a:endParaRPr lang="en-US" sz="2400" i="1" dirty="0" smtClean="0"/>
              </a:p>
              <a:p>
                <a:pPr>
                  <a:buNone/>
                </a:pPr>
                <a:endParaRPr lang="en-US" sz="2400" i="1" dirty="0" smtClean="0"/>
              </a:p>
              <a:p>
                <a:pPr>
                  <a:buNone/>
                </a:pPr>
                <a:endParaRPr lang="en-US" sz="2400" i="1" dirty="0"/>
              </a:p>
              <a:p>
                <a:pPr>
                  <a:buNone/>
                </a:pPr>
                <a:endParaRPr lang="en-US" sz="2400" i="1" dirty="0"/>
              </a:p>
              <a:p>
                <a:pPr algn="ctr">
                  <a:buNone/>
                </a:pPr>
                <a:r>
                  <a:rPr lang="en-US" sz="2400" i="1" dirty="0" smtClean="0"/>
                  <a:t> </a:t>
                </a:r>
                <a:r>
                  <a:rPr lang="en-US" sz="2400" b="1" i="1" dirty="0" smtClean="0">
                    <a:solidFill>
                      <a:srgbClr val="FF0000"/>
                    </a:solidFill>
                  </a:rPr>
                  <a:t>CO</a:t>
                </a:r>
                <a:r>
                  <a:rPr lang="en-US" sz="2400" b="1" i="1" baseline="-25000" dirty="0" smtClean="0">
                    <a:solidFill>
                      <a:srgbClr val="FF0000"/>
                    </a:solidFill>
                  </a:rPr>
                  <a:t>2</a:t>
                </a:r>
                <a:r>
                  <a:rPr lang="en-US" sz="2400" i="1" dirty="0" smtClean="0">
                    <a:solidFill>
                      <a:srgbClr val="FF0000"/>
                    </a:solidFill>
                  </a:rPr>
                  <a:t> + H</a:t>
                </a:r>
                <a:r>
                  <a:rPr lang="en-US" sz="2400" i="1" baseline="-25000" dirty="0" smtClean="0">
                    <a:solidFill>
                      <a:srgbClr val="FF0000"/>
                    </a:solidFill>
                  </a:rPr>
                  <a:t>2</a:t>
                </a:r>
                <a:r>
                  <a:rPr lang="en-US" sz="2400" i="1" dirty="0" smtClean="0">
                    <a:solidFill>
                      <a:srgbClr val="FF0000"/>
                    </a:solidFill>
                  </a:rPr>
                  <a:t>O ↔ H</a:t>
                </a:r>
                <a:r>
                  <a:rPr lang="en-US" sz="2400" i="1" baseline="-25000" dirty="0" smtClean="0">
                    <a:solidFill>
                      <a:srgbClr val="FF0000"/>
                    </a:solidFill>
                  </a:rPr>
                  <a:t>2</a:t>
                </a:r>
                <a:r>
                  <a:rPr lang="en-US" sz="2400" i="1" dirty="0" smtClean="0">
                    <a:solidFill>
                      <a:srgbClr val="FF0000"/>
                    </a:solidFill>
                  </a:rPr>
                  <a:t>CO</a:t>
                </a:r>
                <a:r>
                  <a:rPr lang="en-US" sz="2400" i="1" baseline="-25000" dirty="0" smtClean="0">
                    <a:solidFill>
                      <a:srgbClr val="FF0000"/>
                    </a:solidFill>
                  </a:rPr>
                  <a:t>3</a:t>
                </a:r>
                <a:r>
                  <a:rPr lang="en-US" sz="2400" i="1" dirty="0" smtClean="0">
                    <a:solidFill>
                      <a:srgbClr val="FF0000"/>
                    </a:solidFill>
                  </a:rPr>
                  <a:t> ↔    </a:t>
                </a:r>
                <a:r>
                  <a:rPr lang="en-US" sz="2400" b="1" i="1" dirty="0" smtClean="0">
                    <a:solidFill>
                      <a:srgbClr val="FF0000"/>
                    </a:solidFill>
                  </a:rPr>
                  <a:t>H</a:t>
                </a:r>
                <a:r>
                  <a:rPr lang="en-US" sz="2400" b="1" i="1" baseline="30000" dirty="0" smtClean="0">
                    <a:solidFill>
                      <a:srgbClr val="FF0000"/>
                    </a:solidFill>
                  </a:rPr>
                  <a:t>+</a:t>
                </a:r>
                <a:r>
                  <a:rPr lang="en-US" sz="2400" i="1" dirty="0" smtClean="0">
                    <a:solidFill>
                      <a:srgbClr val="FF0000"/>
                    </a:solidFill>
                  </a:rPr>
                  <a:t>    +      HCO</a:t>
                </a:r>
                <a:r>
                  <a:rPr lang="en-US" sz="2400" i="1" baseline="-25000" dirty="0" smtClean="0">
                    <a:solidFill>
                      <a:srgbClr val="FF0000"/>
                    </a:solidFill>
                  </a:rPr>
                  <a:t>3</a:t>
                </a:r>
                <a:r>
                  <a:rPr lang="en-US" sz="2400" i="1" baseline="30000" dirty="0" smtClean="0">
                    <a:solidFill>
                      <a:srgbClr val="FF0000"/>
                    </a:solidFill>
                  </a:rPr>
                  <a:t>-</a:t>
                </a:r>
              </a:p>
              <a:p>
                <a:pPr>
                  <a:buNone/>
                </a:pPr>
                <a:r>
                  <a:rPr lang="en-US" sz="1600" b="1" i="1" dirty="0" smtClean="0"/>
                  <a:t>					              40 </a:t>
                </a:r>
                <a:r>
                  <a:rPr lang="en-US" sz="1600" b="1" i="1" dirty="0" err="1" smtClean="0"/>
                  <a:t>nmol</a:t>
                </a:r>
                <a:r>
                  <a:rPr lang="en-US" sz="1600" b="1" i="1" dirty="0" smtClean="0"/>
                  <a:t>/L        2,400.000 </a:t>
                </a:r>
                <a:r>
                  <a:rPr lang="en-US" sz="1600" b="1" i="1" dirty="0" err="1" smtClean="0"/>
                  <a:t>nmol</a:t>
                </a:r>
                <a:r>
                  <a:rPr lang="en-US" sz="1600" b="1" i="1" dirty="0" smtClean="0"/>
                  <a:t>/L</a:t>
                </a:r>
              </a:p>
              <a:p>
                <a:pPr algn="ctr">
                  <a:buNone/>
                </a:pPr>
                <a:r>
                  <a:rPr lang="en-US" i="1" dirty="0" smtClean="0">
                    <a:sym typeface="Wingdings 3"/>
                  </a:rPr>
                  <a:t>                        </a:t>
                </a:r>
                <a:r>
                  <a:rPr lang="en-US" sz="3600" dirty="0" smtClean="0">
                    <a:solidFill>
                      <a:srgbClr val="FF0000"/>
                    </a:solidFill>
                    <a:sym typeface="Wingdings 3"/>
                  </a:rPr>
                  <a:t></a:t>
                </a:r>
                <a:endParaRPr lang="en-US" i="1" dirty="0" smtClean="0">
                  <a:sym typeface="Wingdings 3"/>
                </a:endParaRPr>
              </a:p>
              <a:p>
                <a:pPr>
                  <a:buNone/>
                </a:pPr>
                <a:r>
                  <a:rPr lang="en-US" i="1" dirty="0">
                    <a:sym typeface="Wingdings 3"/>
                  </a:rPr>
                  <a:t> </a:t>
                </a:r>
                <a:r>
                  <a:rPr lang="en-US" i="1" dirty="0" smtClean="0">
                    <a:sym typeface="Wingdings 3"/>
                  </a:rPr>
                  <a:t>                       </a:t>
                </a:r>
                <a:r>
                  <a:rPr lang="en-US" i="1" dirty="0" smtClean="0"/>
                  <a:t> Will be buffered by </a:t>
                </a:r>
                <a14:m>
                  <m:oMath xmlns:m="http://schemas.openxmlformats.org/officeDocument/2006/math">
                    <m:r>
                      <a:rPr lang="en-US" b="0" i="1" smtClean="0">
                        <a:latin typeface="Cambria Math"/>
                      </a:rPr>
                      <m:t>  </m:t>
                    </m:r>
                    <m:r>
                      <a:rPr lang="en-US" b="1" i="1" smtClean="0">
                        <a:latin typeface="Cambria Math"/>
                      </a:rPr>
                      <m:t>⇢</m:t>
                    </m:r>
                  </m:oMath>
                </a14:m>
                <a:r>
                  <a:rPr lang="en-US" i="1" dirty="0" smtClean="0"/>
                  <a:t>    Na</a:t>
                </a:r>
                <a:r>
                  <a:rPr lang="en-US" b="1" i="1" baseline="-25000" dirty="0" smtClean="0"/>
                  <a:t>2</a:t>
                </a:r>
                <a:r>
                  <a:rPr lang="en-US" i="1" dirty="0" smtClean="0"/>
                  <a:t>Hco</a:t>
                </a:r>
                <a:r>
                  <a:rPr lang="en-US" b="1" i="1" baseline="-25000" dirty="0" smtClean="0"/>
                  <a:t>3 </a:t>
                </a:r>
                <a:r>
                  <a:rPr lang="en-US" i="1" dirty="0"/>
                  <a:t>( bicarbonate buffer</a:t>
                </a:r>
                <a:r>
                  <a:rPr lang="en-US" i="1" dirty="0" smtClean="0"/>
                  <a:t>)</a:t>
                </a:r>
              </a:p>
              <a:p>
                <a:pPr>
                  <a:buNone/>
                </a:pPr>
                <a:endParaRPr lang="en-US" i="1" dirty="0"/>
              </a:p>
              <a:p>
                <a:pPr>
                  <a:buNone/>
                </a:pPr>
                <a:r>
                  <a:rPr lang="en-US" i="1" dirty="0" smtClean="0"/>
                  <a:t>		        Leaving </a:t>
                </a:r>
                <a:r>
                  <a:rPr lang="en-US" i="1" dirty="0"/>
                  <a:t>only very small fraction of free H</a:t>
                </a:r>
                <a:r>
                  <a:rPr lang="en-US" b="1" i="1" baseline="30000" dirty="0"/>
                  <a:t>+</a:t>
                </a:r>
                <a:r>
                  <a:rPr lang="en-US" i="1" dirty="0"/>
                  <a:t> </a:t>
                </a:r>
                <a:r>
                  <a:rPr lang="en-US" i="1" dirty="0" smtClean="0"/>
                  <a:t>ions, making pH at 7.4, so   compensatory mechanisms has to work to offset the consumed buffer</a:t>
                </a:r>
                <a:r>
                  <a:rPr lang="en-US" i="1" dirty="0"/>
                  <a:t/>
                </a:r>
                <a:br>
                  <a:rPr lang="en-US" i="1" dirty="0"/>
                </a:br>
                <a:endParaRPr lang="en-US" i="1"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3"/>
                <a:stretch>
                  <a:fillRect t="-1652" r="-80"/>
                </a:stretch>
              </a:blipFill>
            </p:spPr>
            <p:txBody>
              <a:bodyPr/>
              <a:lstStyle/>
              <a:p>
                <a:r>
                  <a:rPr lang="en-US">
                    <a:noFill/>
                  </a:rPr>
                  <a:t> </a:t>
                </a:r>
              </a:p>
            </p:txBody>
          </p:sp>
        </mc:Fallback>
      </mc:AlternateContent>
      <p:sp>
        <p:nvSpPr>
          <p:cNvPr id="4" name="Oval 3"/>
          <p:cNvSpPr/>
          <p:nvPr/>
        </p:nvSpPr>
        <p:spPr>
          <a:xfrm>
            <a:off x="5354444" y="2667000"/>
            <a:ext cx="1371600"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tissue</a:t>
            </a:r>
            <a:r>
              <a:rPr lang="en-US" sz="1400" dirty="0" smtClean="0">
                <a:solidFill>
                  <a:srgbClr val="FF0000"/>
                </a:solidFill>
              </a:rPr>
              <a:t>  cap. level</a:t>
            </a:r>
            <a:endParaRPr lang="en-US" sz="1400" dirty="0">
              <a:solidFill>
                <a:srgbClr val="FF0000"/>
              </a:solidFill>
            </a:endParaRPr>
          </a:p>
        </p:txBody>
      </p:sp>
      <p:sp>
        <p:nvSpPr>
          <p:cNvPr id="5" name="Oval 4"/>
          <p:cNvSpPr/>
          <p:nvPr/>
        </p:nvSpPr>
        <p:spPr>
          <a:xfrm>
            <a:off x="1600200" y="2667000"/>
            <a:ext cx="1464527" cy="1295400"/>
          </a:xfrm>
          <a:prstGeom prst="ellipse">
            <a:avLst/>
          </a:prstGeom>
          <a:gradFill>
            <a:gsLst>
              <a:gs pos="0">
                <a:schemeClr val="tx2">
                  <a:lumMod val="75000"/>
                </a:scheme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Occurs at </a:t>
            </a:r>
            <a:r>
              <a:rPr lang="en-US" sz="1400" b="1" dirty="0" smtClean="0">
                <a:solidFill>
                  <a:srgbClr val="FF0000"/>
                </a:solidFill>
              </a:rPr>
              <a:t>pulmonary</a:t>
            </a:r>
            <a:r>
              <a:rPr lang="en-US" sz="1400" dirty="0" smtClean="0">
                <a:solidFill>
                  <a:srgbClr val="FF0000"/>
                </a:solidFill>
              </a:rPr>
              <a:t> cap. level</a:t>
            </a:r>
            <a:endParaRPr lang="en-US" sz="1400" dirty="0">
              <a:solidFill>
                <a:srgbClr val="FF0000"/>
              </a:solidFill>
            </a:endParaRPr>
          </a:p>
        </p:txBody>
      </p:sp>
      <p:sp>
        <p:nvSpPr>
          <p:cNvPr id="6" name="Curved Left Arrow 5"/>
          <p:cNvSpPr/>
          <p:nvPr/>
        </p:nvSpPr>
        <p:spPr>
          <a:xfrm rot="296968">
            <a:off x="6586604" y="3789433"/>
            <a:ext cx="527196" cy="60607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Left Arrow 6"/>
          <p:cNvSpPr/>
          <p:nvPr/>
        </p:nvSpPr>
        <p:spPr>
          <a:xfrm rot="21228107" flipH="1">
            <a:off x="1597246" y="3950100"/>
            <a:ext cx="351595" cy="528235"/>
          </a:xfrm>
          <a:prstGeom prst="curvedLeftArrow">
            <a:avLst>
              <a:gd name="adj1" fmla="val 25000"/>
              <a:gd name="adj2" fmla="val 75000"/>
              <a:gd name="adj3" fmla="val 664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23736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Human body acids</a:t>
            </a:r>
            <a:endParaRPr lang="en-US" dirty="0"/>
          </a:p>
        </p:txBody>
      </p:sp>
      <p:sp>
        <p:nvSpPr>
          <p:cNvPr id="3" name="عنصر نائب للمحتوى 2"/>
          <p:cNvSpPr>
            <a:spLocks noGrp="1"/>
          </p:cNvSpPr>
          <p:nvPr>
            <p:ph idx="1"/>
          </p:nvPr>
        </p:nvSpPr>
        <p:spPr/>
        <p:txBody>
          <a:bodyPr>
            <a:normAutofit/>
          </a:bodyPr>
          <a:lstStyle/>
          <a:p>
            <a:r>
              <a:rPr lang="en-US" sz="2400" i="1" dirty="0" smtClean="0"/>
              <a:t>The </a:t>
            </a:r>
            <a:r>
              <a:rPr lang="en-US" sz="2400" i="1" dirty="0" smtClean="0">
                <a:solidFill>
                  <a:srgbClr val="FF0000"/>
                </a:solidFill>
              </a:rPr>
              <a:t>non-volatile acids </a:t>
            </a:r>
            <a:r>
              <a:rPr lang="en-US" sz="2400" i="1" dirty="0" smtClean="0"/>
              <a:t>generated during metabolic processes dissociate and produce hydrogen ions:</a:t>
            </a:r>
          </a:p>
          <a:p>
            <a:endParaRPr lang="en-US" sz="2400" i="1" dirty="0" smtClean="0"/>
          </a:p>
          <a:p>
            <a:pPr lvl="1"/>
            <a:r>
              <a:rPr lang="en-US" sz="2200" i="1" dirty="0" smtClean="0"/>
              <a:t> Part of these ions is used in metabolism ( enzyme function)</a:t>
            </a:r>
          </a:p>
          <a:p>
            <a:pPr lvl="1"/>
            <a:r>
              <a:rPr lang="en-US" sz="2200" i="1" dirty="0" smtClean="0"/>
              <a:t>Some fraction  binds to oxygen in water to form hydronium ions ( hydrated protons H</a:t>
            </a:r>
            <a:r>
              <a:rPr lang="en-US" sz="2200" b="1" baseline="-20000" dirty="0" smtClean="0"/>
              <a:t>3</a:t>
            </a:r>
            <a:r>
              <a:rPr lang="en-US" sz="2200" i="1" dirty="0" smtClean="0"/>
              <a:t>O</a:t>
            </a:r>
            <a:r>
              <a:rPr lang="en-US" sz="2200" b="1" baseline="50000" dirty="0" smtClean="0"/>
              <a:t>+</a:t>
            </a:r>
            <a:r>
              <a:rPr lang="en-US" sz="2200" i="1" dirty="0" smtClean="0"/>
              <a:t>, H</a:t>
            </a:r>
            <a:r>
              <a:rPr lang="en-US" sz="2200" b="1" baseline="-20000" dirty="0"/>
              <a:t>5</a:t>
            </a:r>
            <a:r>
              <a:rPr lang="en-US" sz="2200" i="1" dirty="0" smtClean="0"/>
              <a:t>O</a:t>
            </a:r>
            <a:r>
              <a:rPr lang="en-US" sz="2200" b="1" baseline="-20000" dirty="0"/>
              <a:t>2</a:t>
            </a:r>
            <a:r>
              <a:rPr lang="en-US" sz="2200" b="1" baseline="50000" dirty="0" smtClean="0"/>
              <a:t>+</a:t>
            </a:r>
            <a:r>
              <a:rPr lang="en-US" sz="2200" i="1" dirty="0" smtClean="0"/>
              <a:t> )</a:t>
            </a:r>
          </a:p>
          <a:p>
            <a:pPr lvl="1"/>
            <a:r>
              <a:rPr lang="en-US" sz="2200" i="1" dirty="0" smtClean="0"/>
              <a:t>While rest remains free in plasma water, contributing to plasma pH</a:t>
            </a:r>
          </a:p>
          <a:p>
            <a:endParaRPr lang="en-US" sz="2400" i="1" dirty="0" smtClean="0"/>
          </a:p>
          <a:p>
            <a:endParaRPr lang="en-US" sz="2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2308</TotalTime>
  <Words>4600</Words>
  <Application>Microsoft Office PowerPoint</Application>
  <PresentationFormat>On-screen Show (4:3)</PresentationFormat>
  <Paragraphs>588</Paragraphs>
  <Slides>63</Slides>
  <Notes>36</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63</vt:i4>
      </vt:variant>
    </vt:vector>
  </HeadingPairs>
  <TitlesOfParts>
    <vt:vector size="72" baseType="lpstr">
      <vt:lpstr>Arial</vt:lpstr>
      <vt:lpstr>Arial Black</vt:lpstr>
      <vt:lpstr>Calibri</vt:lpstr>
      <vt:lpstr>Cambria</vt:lpstr>
      <vt:lpstr>Cambria Math</vt:lpstr>
      <vt:lpstr>Corbel</vt:lpstr>
      <vt:lpstr>Times New Roman</vt:lpstr>
      <vt:lpstr>Wingdings 3</vt:lpstr>
      <vt:lpstr>Adjacency</vt:lpstr>
      <vt:lpstr>Clinical disorders of acid-base balance ( part I )</vt:lpstr>
      <vt:lpstr>Learning objectives ( part I &amp; II)</vt:lpstr>
      <vt:lpstr>Acid- base definitions</vt:lpstr>
      <vt:lpstr>Acid- base definitions</vt:lpstr>
      <vt:lpstr>Acid- base definitions</vt:lpstr>
      <vt:lpstr>Acid- base disorders; definitions</vt:lpstr>
      <vt:lpstr>Human body acids</vt:lpstr>
      <vt:lpstr>Human body acids</vt:lpstr>
      <vt:lpstr>Human body acids</vt:lpstr>
      <vt:lpstr>Human body acids</vt:lpstr>
      <vt:lpstr>Human body acids</vt:lpstr>
      <vt:lpstr>PowerPoint Presentation</vt:lpstr>
      <vt:lpstr>Concept of pH; logarithmic scale</vt:lpstr>
      <vt:lpstr>Concept of pH; logarithmic scale</vt:lpstr>
      <vt:lpstr>Equations of acid –base chemistry</vt:lpstr>
      <vt:lpstr>Equations of acid –base chemistry</vt:lpstr>
      <vt:lpstr>Henderson-Hasselbach logarithmic equation</vt:lpstr>
      <vt:lpstr>Chemical to  logarithmic equation</vt:lpstr>
      <vt:lpstr>Henderson-Hasselbach logarithmic equation</vt:lpstr>
      <vt:lpstr>Acid-Base clinical physiology</vt:lpstr>
      <vt:lpstr>Acid-Base clinical physiology</vt:lpstr>
      <vt:lpstr>Acid-Base clinical physiology</vt:lpstr>
      <vt:lpstr>Acid-Base clinical physiology</vt:lpstr>
      <vt:lpstr>Acid-Base clinical physiology</vt:lpstr>
      <vt:lpstr>Acid-Base clinical physiology</vt:lpstr>
      <vt:lpstr>Acid-Base clinical physiology</vt:lpstr>
      <vt:lpstr>Intracellular buffers</vt:lpstr>
      <vt:lpstr>Intracellular buffers</vt:lpstr>
      <vt:lpstr>Intracellular buffers</vt:lpstr>
      <vt:lpstr>Renal system regulation</vt:lpstr>
      <vt:lpstr>Renal system regulation</vt:lpstr>
      <vt:lpstr>Renal system regulation</vt:lpstr>
      <vt:lpstr>Renal system regulation</vt:lpstr>
      <vt:lpstr>Renal system regulation</vt:lpstr>
      <vt:lpstr>Respiratory system regulation</vt:lpstr>
      <vt:lpstr>Total CO2 ( venous blood )</vt:lpstr>
      <vt:lpstr>Clinical disorders of acid-base balance ( part II )</vt:lpstr>
      <vt:lpstr>ECF Ionic composition </vt:lpstr>
      <vt:lpstr>Anion gap ( ECF )</vt:lpstr>
      <vt:lpstr>Anion gap ( ECF )</vt:lpstr>
      <vt:lpstr>                         ECF anion gap                  [ Cations ] = [ Anions ]</vt:lpstr>
      <vt:lpstr>Anion gap ( ECF )</vt:lpstr>
      <vt:lpstr>Normal anion gap acidosis</vt:lpstr>
      <vt:lpstr>Anion gap ( ECF )</vt:lpstr>
      <vt:lpstr>High anion gap acidosis</vt:lpstr>
      <vt:lpstr>Clinical significance of Serum AG</vt:lpstr>
      <vt:lpstr>Clinical disorders of acid base balance</vt:lpstr>
      <vt:lpstr>PowerPoint Presentation</vt:lpstr>
      <vt:lpstr>High anion gap metabolic acidosis</vt:lpstr>
      <vt:lpstr>Non-Anion gap metabolic acidosis</vt:lpstr>
      <vt:lpstr>PowerPoint Presentation</vt:lpstr>
      <vt:lpstr>Principles of correction of metabolic acidosis</vt:lpstr>
      <vt:lpstr>Metabolic alkalosis</vt:lpstr>
      <vt:lpstr>PowerPoint Presentation</vt:lpstr>
      <vt:lpstr>Respiratory acidosis</vt:lpstr>
      <vt:lpstr>PowerPoint Presentation</vt:lpstr>
      <vt:lpstr>Respiratory alkalosis</vt:lpstr>
      <vt:lpstr>PowerPoint Presentation</vt:lpstr>
      <vt:lpstr>Compensatory responses</vt:lpstr>
      <vt:lpstr>Step-wise  diagnostic approach </vt:lpstr>
      <vt:lpstr>Case # 1</vt:lpstr>
      <vt:lpstr>Case #2</vt:lpstr>
      <vt:lpstr>Case # 3</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disorders of acid-base balance</dc:title>
  <dc:creator>SAMSUNG</dc:creator>
  <cp:lastModifiedBy>SARA</cp:lastModifiedBy>
  <cp:revision>309</cp:revision>
  <dcterms:modified xsi:type="dcterms:W3CDTF">2020-06-20T08:30:03Z</dcterms:modified>
</cp:coreProperties>
</file>