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  <p:sldId id="274" r:id="rId9"/>
    <p:sldId id="264" r:id="rId10"/>
    <p:sldId id="275" r:id="rId11"/>
    <p:sldId id="266" r:id="rId12"/>
    <p:sldId id="268" r:id="rId13"/>
    <p:sldId id="276" r:id="rId14"/>
    <p:sldId id="269" r:id="rId15"/>
    <p:sldId id="267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5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9" autoAdjust="0"/>
    <p:restoredTop sz="94662" autoAdjust="0"/>
  </p:normalViewPr>
  <p:slideViewPr>
    <p:cSldViewPr>
      <p:cViewPr varScale="1">
        <p:scale>
          <a:sx n="74" d="100"/>
          <a:sy n="74" d="100"/>
        </p:scale>
        <p:origin x="135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notesMaster" Target="notesMasters/notesMaster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4FE7F-7A93-4AC8-9C04-C7CC01D366AB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B95F4-DEDE-400B-8B24-8C6858C5C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0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B95F4-DEDE-400B-8B24-8C6858C5CE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89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B95F4-DEDE-400B-8B24-8C6858C5CE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4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DF25AF-F81B-4A51-86F1-4143347E8461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BBACB0-0270-4236-A636-ECA690125C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7" Type="http://schemas.openxmlformats.org/officeDocument/2006/relationships/image" Target="../media/image9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8.jpeg" /><Relationship Id="rId5" Type="http://schemas.openxmlformats.org/officeDocument/2006/relationships/image" Target="../media/image7.png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jp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971600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3176"/>
            <a:ext cx="2041014" cy="137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10" y="-2494958"/>
            <a:ext cx="7812847" cy="615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494490" y="2708920"/>
            <a:ext cx="80309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COVID-19 Vaccine</a:t>
            </a:r>
            <a:r>
              <a:rPr lang="en-US" sz="72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2515516" y="4920371"/>
            <a:ext cx="45392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Presented by: Mohamed </a:t>
            </a:r>
            <a:r>
              <a:rPr lang="en-US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Baayou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Roll Num.  3036</a:t>
            </a:r>
          </a:p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Second year Med student</a:t>
            </a:r>
          </a:p>
          <a:p>
            <a:pPr algn="ctr"/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92188" y="6397699"/>
            <a:ext cx="1733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May 24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2022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8773374" y="649003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  <p:grpSp>
        <p:nvGrpSpPr>
          <p:cNvPr id="14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7239509" y="4995914"/>
            <a:ext cx="2125810" cy="2170564"/>
            <a:chOff x="9069129" y="1630445"/>
            <a:chExt cx="604844" cy="605247"/>
          </a:xfrm>
        </p:grpSpPr>
        <p:sp>
          <p:nvSpPr>
            <p:cNvPr id="15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16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221" y="1746388"/>
              <a:ext cx="373361" cy="373360"/>
              <a:chOff x="7512926" y="1975826"/>
              <a:chExt cx="360001" cy="359999"/>
            </a:xfrm>
            <a:solidFill>
              <a:schemeClr val="bg1"/>
            </a:solidFill>
          </p:grpSpPr>
          <p:sp>
            <p:nvSpPr>
              <p:cNvPr id="17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2926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8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1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2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3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grpSp>
        <p:nvGrpSpPr>
          <p:cNvPr id="24" name="Group 155">
            <a:extLst>
              <a:ext uri="{FF2B5EF4-FFF2-40B4-BE49-F238E27FC236}">
                <a16:creationId xmlns:a16="http://schemas.microsoft.com/office/drawing/2014/main" id="{3C3EA1D2-6E9C-4FC8-B64A-3CF8646DC3E4}"/>
              </a:ext>
            </a:extLst>
          </p:cNvPr>
          <p:cNvGrpSpPr/>
          <p:nvPr/>
        </p:nvGrpSpPr>
        <p:grpSpPr>
          <a:xfrm>
            <a:off x="7158409" y="6025978"/>
            <a:ext cx="527013" cy="713734"/>
            <a:chOff x="13695794" y="-1364135"/>
            <a:chExt cx="1221436" cy="1654190"/>
          </a:xfrm>
          <a:solidFill>
            <a:schemeClr val="bg2">
              <a:lumMod val="50000"/>
            </a:schemeClr>
          </a:solidFill>
        </p:grpSpPr>
        <p:sp>
          <p:nvSpPr>
            <p:cNvPr id="25" name="Freeform: Shape 128">
              <a:extLst>
                <a:ext uri="{FF2B5EF4-FFF2-40B4-BE49-F238E27FC236}">
                  <a16:creationId xmlns:a16="http://schemas.microsoft.com/office/drawing/2014/main" id="{78F8EA9D-DA9C-4C18-A919-B8713355CD0A}"/>
                </a:ext>
              </a:extLst>
            </p:cNvPr>
            <p:cNvSpPr/>
            <p:nvPr/>
          </p:nvSpPr>
          <p:spPr>
            <a:xfrm>
              <a:off x="13695794" y="-1364135"/>
              <a:ext cx="1193620" cy="1654190"/>
            </a:xfrm>
            <a:custGeom>
              <a:avLst/>
              <a:gdLst>
                <a:gd name="connsiteX0" fmla="*/ 1191257 w 1193620"/>
                <a:gd name="connsiteY0" fmla="*/ 703993 h 1654190"/>
                <a:gd name="connsiteX1" fmla="*/ 1113460 w 1193620"/>
                <a:gd name="connsiteY1" fmla="*/ 722653 h 1654190"/>
                <a:gd name="connsiteX2" fmla="*/ 1054379 w 1193620"/>
                <a:gd name="connsiteY2" fmla="*/ 1027471 h 1654190"/>
                <a:gd name="connsiteX3" fmla="*/ 849118 w 1193620"/>
                <a:gd name="connsiteY3" fmla="*/ 1025893 h 1654190"/>
                <a:gd name="connsiteX4" fmla="*/ 824201 w 1193620"/>
                <a:gd name="connsiteY4" fmla="*/ 1287190 h 1654190"/>
                <a:gd name="connsiteX5" fmla="*/ 1125918 w 1193620"/>
                <a:gd name="connsiteY5" fmla="*/ 1654191 h 1654190"/>
                <a:gd name="connsiteX6" fmla="*/ 0 w 1193620"/>
                <a:gd name="connsiteY6" fmla="*/ 1654191 h 1654190"/>
                <a:gd name="connsiteX7" fmla="*/ 348340 w 1193620"/>
                <a:gd name="connsiteY7" fmla="*/ 1190733 h 1654190"/>
                <a:gd name="connsiteX8" fmla="*/ 413679 w 1193620"/>
                <a:gd name="connsiteY8" fmla="*/ 941894 h 1654190"/>
                <a:gd name="connsiteX9" fmla="*/ 214619 w 1193620"/>
                <a:gd name="connsiteY9" fmla="*/ 285635 h 1654190"/>
                <a:gd name="connsiteX10" fmla="*/ 771321 w 1193620"/>
                <a:gd name="connsiteY10" fmla="*/ 15036 h 1654190"/>
                <a:gd name="connsiteX11" fmla="*/ 1118139 w 1193620"/>
                <a:gd name="connsiteY11" fmla="*/ 81896 h 1654190"/>
                <a:gd name="connsiteX12" fmla="*/ 1118251 w 1193620"/>
                <a:gd name="connsiteY12" fmla="*/ 178805 h 1654190"/>
                <a:gd name="connsiteX13" fmla="*/ 1073659 w 1193620"/>
                <a:gd name="connsiteY13" fmla="*/ 251415 h 1654190"/>
                <a:gd name="connsiteX14" fmla="*/ 688901 w 1193620"/>
                <a:gd name="connsiteY14" fmla="*/ 487795 h 1654190"/>
                <a:gd name="connsiteX15" fmla="*/ 570739 w 1193620"/>
                <a:gd name="connsiteY15" fmla="*/ 542253 h 1654190"/>
                <a:gd name="connsiteX16" fmla="*/ 608059 w 1193620"/>
                <a:gd name="connsiteY16" fmla="*/ 716395 h 1654190"/>
                <a:gd name="connsiteX17" fmla="*/ 427660 w 1193620"/>
                <a:gd name="connsiteY17" fmla="*/ 952831 h 1654190"/>
                <a:gd name="connsiteX18" fmla="*/ 371680 w 1193620"/>
                <a:gd name="connsiteY18" fmla="*/ 1198513 h 1654190"/>
                <a:gd name="connsiteX19" fmla="*/ 804469 w 1193620"/>
                <a:gd name="connsiteY19" fmla="*/ 1299593 h 1654190"/>
                <a:gd name="connsiteX20" fmla="*/ 831980 w 1193620"/>
                <a:gd name="connsiteY20" fmla="*/ 994041 h 1654190"/>
                <a:gd name="connsiteX21" fmla="*/ 1035719 w 1193620"/>
                <a:gd name="connsiteY21" fmla="*/ 1011912 h 1654190"/>
                <a:gd name="connsiteX22" fmla="*/ 1096378 w 1193620"/>
                <a:gd name="connsiteY22" fmla="*/ 703993 h 1654190"/>
                <a:gd name="connsiteX23" fmla="*/ 1163238 w 1193620"/>
                <a:gd name="connsiteY23" fmla="*/ 703993 h 1654190"/>
                <a:gd name="connsiteX24" fmla="*/ 1087020 w 1193620"/>
                <a:gd name="connsiteY24" fmla="*/ 475393 h 1654190"/>
                <a:gd name="connsiteX25" fmla="*/ 1073659 w 1193620"/>
                <a:gd name="connsiteY25" fmla="*/ 251415 h 1654190"/>
                <a:gd name="connsiteX26" fmla="*/ 1111937 w 1193620"/>
                <a:gd name="connsiteY26" fmla="*/ 469135 h 1654190"/>
                <a:gd name="connsiteX27" fmla="*/ 1191257 w 1193620"/>
                <a:gd name="connsiteY27" fmla="*/ 703993 h 1654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93620" h="1654190">
                  <a:moveTo>
                    <a:pt x="1191257" y="703993"/>
                  </a:moveTo>
                  <a:cubicBezTo>
                    <a:pt x="1172597" y="736634"/>
                    <a:pt x="1113460" y="722653"/>
                    <a:pt x="1113460" y="722653"/>
                  </a:cubicBezTo>
                  <a:cubicBezTo>
                    <a:pt x="1113460" y="722653"/>
                    <a:pt x="1104158" y="990151"/>
                    <a:pt x="1054379" y="1027471"/>
                  </a:cubicBezTo>
                  <a:cubicBezTo>
                    <a:pt x="1004600" y="1064792"/>
                    <a:pt x="849118" y="1025893"/>
                    <a:pt x="849118" y="1025893"/>
                  </a:cubicBezTo>
                  <a:lnTo>
                    <a:pt x="824201" y="1287190"/>
                  </a:lnTo>
                  <a:cubicBezTo>
                    <a:pt x="967280" y="1355573"/>
                    <a:pt x="1125918" y="1654191"/>
                    <a:pt x="1125918" y="1654191"/>
                  </a:cubicBezTo>
                  <a:lnTo>
                    <a:pt x="0" y="1654191"/>
                  </a:lnTo>
                  <a:cubicBezTo>
                    <a:pt x="21761" y="1361831"/>
                    <a:pt x="348340" y="1190733"/>
                    <a:pt x="348340" y="1190733"/>
                  </a:cubicBezTo>
                  <a:lnTo>
                    <a:pt x="413679" y="941894"/>
                  </a:lnTo>
                  <a:cubicBezTo>
                    <a:pt x="262820" y="809752"/>
                    <a:pt x="163262" y="548455"/>
                    <a:pt x="214619" y="285635"/>
                  </a:cubicBezTo>
                  <a:cubicBezTo>
                    <a:pt x="265920" y="22816"/>
                    <a:pt x="583198" y="-31643"/>
                    <a:pt x="771321" y="15036"/>
                  </a:cubicBezTo>
                  <a:cubicBezTo>
                    <a:pt x="959500" y="61714"/>
                    <a:pt x="1118139" y="81896"/>
                    <a:pt x="1118139" y="81896"/>
                  </a:cubicBezTo>
                  <a:cubicBezTo>
                    <a:pt x="1122536" y="96610"/>
                    <a:pt x="1131725" y="134212"/>
                    <a:pt x="1118251" y="178805"/>
                  </a:cubicBezTo>
                  <a:cubicBezTo>
                    <a:pt x="1106808" y="216745"/>
                    <a:pt x="1084822" y="240761"/>
                    <a:pt x="1073659" y="251415"/>
                  </a:cubicBezTo>
                  <a:cubicBezTo>
                    <a:pt x="638784" y="290314"/>
                    <a:pt x="688901" y="487795"/>
                    <a:pt x="688901" y="487795"/>
                  </a:cubicBezTo>
                  <a:cubicBezTo>
                    <a:pt x="688901" y="487795"/>
                    <a:pt x="620518" y="458255"/>
                    <a:pt x="570739" y="542253"/>
                  </a:cubicBezTo>
                  <a:cubicBezTo>
                    <a:pt x="520960" y="626195"/>
                    <a:pt x="608059" y="716395"/>
                    <a:pt x="608059" y="716395"/>
                  </a:cubicBezTo>
                  <a:lnTo>
                    <a:pt x="427660" y="952831"/>
                  </a:lnTo>
                  <a:lnTo>
                    <a:pt x="371680" y="1198513"/>
                  </a:lnTo>
                  <a:cubicBezTo>
                    <a:pt x="513180" y="1307373"/>
                    <a:pt x="804469" y="1299593"/>
                    <a:pt x="804469" y="1299593"/>
                  </a:cubicBezTo>
                  <a:lnTo>
                    <a:pt x="831980" y="994041"/>
                  </a:lnTo>
                  <a:cubicBezTo>
                    <a:pt x="831980" y="994041"/>
                    <a:pt x="990619" y="1027471"/>
                    <a:pt x="1035719" y="1011912"/>
                  </a:cubicBezTo>
                  <a:cubicBezTo>
                    <a:pt x="1080818" y="996353"/>
                    <a:pt x="1096378" y="703993"/>
                    <a:pt x="1096378" y="703993"/>
                  </a:cubicBezTo>
                  <a:cubicBezTo>
                    <a:pt x="1096378" y="703993"/>
                    <a:pt x="1124397" y="714873"/>
                    <a:pt x="1163238" y="703993"/>
                  </a:cubicBezTo>
                  <a:cubicBezTo>
                    <a:pt x="1202137" y="693112"/>
                    <a:pt x="1087020" y="475393"/>
                    <a:pt x="1087020" y="475393"/>
                  </a:cubicBezTo>
                  <a:cubicBezTo>
                    <a:pt x="1122818" y="385193"/>
                    <a:pt x="1073659" y="251415"/>
                    <a:pt x="1073659" y="251415"/>
                  </a:cubicBezTo>
                  <a:cubicBezTo>
                    <a:pt x="1141647" y="334117"/>
                    <a:pt x="1111937" y="469135"/>
                    <a:pt x="1111937" y="469135"/>
                  </a:cubicBezTo>
                  <a:cubicBezTo>
                    <a:pt x="1111937" y="469135"/>
                    <a:pt x="1209917" y="671295"/>
                    <a:pt x="1191257" y="703993"/>
                  </a:cubicBezTo>
                  <a:close/>
                </a:path>
              </a:pathLst>
            </a:custGeom>
            <a:grpFill/>
            <a:ln w="56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135">
              <a:extLst>
                <a:ext uri="{FF2B5EF4-FFF2-40B4-BE49-F238E27FC236}">
                  <a16:creationId xmlns:a16="http://schemas.microsoft.com/office/drawing/2014/main" id="{A573FC2D-2E25-4806-AF3B-BBDAA1DDD8B2}"/>
                </a:ext>
              </a:extLst>
            </p:cNvPr>
            <p:cNvSpPr/>
            <p:nvPr/>
          </p:nvSpPr>
          <p:spPr>
            <a:xfrm>
              <a:off x="14243543" y="-924541"/>
              <a:ext cx="673687" cy="595888"/>
            </a:xfrm>
            <a:custGeom>
              <a:avLst/>
              <a:gdLst>
                <a:gd name="connsiteX0" fmla="*/ 54109 w 673687"/>
                <a:gd name="connsiteY0" fmla="*/ 284918 h 595888"/>
                <a:gd name="connsiteX1" fmla="*/ 192510 w 673687"/>
                <a:gd name="connsiteY1" fmla="*/ 355725 h 595888"/>
                <a:gd name="connsiteX2" fmla="*/ 491521 w 673687"/>
                <a:gd name="connsiteY2" fmla="*/ 595882 h 595888"/>
                <a:gd name="connsiteX3" fmla="*/ 571631 w 673687"/>
                <a:gd name="connsiteY3" fmla="*/ 551459 h 595888"/>
                <a:gd name="connsiteX4" fmla="*/ 670907 w 673687"/>
                <a:gd name="connsiteY4" fmla="*/ 257689 h 595888"/>
                <a:gd name="connsiteX5" fmla="*/ 668482 w 673687"/>
                <a:gd name="connsiteY5" fmla="*/ 238297 h 595888"/>
                <a:gd name="connsiteX6" fmla="*/ 562892 w 673687"/>
                <a:gd name="connsiteY6" fmla="*/ 128760 h 595888"/>
                <a:gd name="connsiteX7" fmla="*/ 345229 w 673687"/>
                <a:gd name="connsiteY7" fmla="*/ 86310 h 595888"/>
                <a:gd name="connsiteX8" fmla="*/ 97969 w 673687"/>
                <a:gd name="connsiteY8" fmla="*/ 0 h 595888"/>
                <a:gd name="connsiteX9" fmla="*/ 141096 w 673687"/>
                <a:gd name="connsiteY9" fmla="*/ 48200 h 595888"/>
                <a:gd name="connsiteX10" fmla="*/ 296240 w 673687"/>
                <a:gd name="connsiteY10" fmla="*/ 95668 h 595888"/>
                <a:gd name="connsiteX11" fmla="*/ 208746 w 673687"/>
                <a:gd name="connsiteY11" fmla="*/ 342928 h 595888"/>
                <a:gd name="connsiteX12" fmla="*/ 4612 w 673687"/>
                <a:gd name="connsiteY12" fmla="*/ 221610 h 595888"/>
                <a:gd name="connsiteX13" fmla="*/ 54109 w 673687"/>
                <a:gd name="connsiteY13" fmla="*/ 284918 h 595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3687" h="595888">
                  <a:moveTo>
                    <a:pt x="54109" y="284918"/>
                  </a:moveTo>
                  <a:lnTo>
                    <a:pt x="192510" y="355725"/>
                  </a:lnTo>
                  <a:cubicBezTo>
                    <a:pt x="192510" y="355725"/>
                    <a:pt x="405606" y="594529"/>
                    <a:pt x="491521" y="595882"/>
                  </a:cubicBezTo>
                  <a:cubicBezTo>
                    <a:pt x="517285" y="596277"/>
                    <a:pt x="545190" y="577673"/>
                    <a:pt x="571631" y="551459"/>
                  </a:cubicBezTo>
                  <a:cubicBezTo>
                    <a:pt x="648864" y="474845"/>
                    <a:pt x="684324" y="365647"/>
                    <a:pt x="670907" y="257689"/>
                  </a:cubicBezTo>
                  <a:lnTo>
                    <a:pt x="668482" y="238297"/>
                  </a:lnTo>
                  <a:cubicBezTo>
                    <a:pt x="661548" y="182372"/>
                    <a:pt x="618534" y="137780"/>
                    <a:pt x="562892" y="128760"/>
                  </a:cubicBezTo>
                  <a:cubicBezTo>
                    <a:pt x="481882" y="115625"/>
                    <a:pt x="373529" y="96908"/>
                    <a:pt x="345229" y="86310"/>
                  </a:cubicBezTo>
                  <a:cubicBezTo>
                    <a:pt x="298550" y="68833"/>
                    <a:pt x="97969" y="0"/>
                    <a:pt x="97969" y="0"/>
                  </a:cubicBezTo>
                  <a:lnTo>
                    <a:pt x="141096" y="48200"/>
                  </a:lnTo>
                  <a:lnTo>
                    <a:pt x="296240" y="95668"/>
                  </a:lnTo>
                  <a:cubicBezTo>
                    <a:pt x="296240" y="95668"/>
                    <a:pt x="312588" y="269472"/>
                    <a:pt x="208746" y="342928"/>
                  </a:cubicBezTo>
                  <a:cubicBezTo>
                    <a:pt x="208746" y="342928"/>
                    <a:pt x="27951" y="246132"/>
                    <a:pt x="4612" y="221610"/>
                  </a:cubicBezTo>
                  <a:cubicBezTo>
                    <a:pt x="-18727" y="197086"/>
                    <a:pt x="54109" y="284918"/>
                    <a:pt x="54109" y="284918"/>
                  </a:cubicBezTo>
                  <a:close/>
                </a:path>
              </a:pathLst>
            </a:custGeom>
            <a:grpFill/>
            <a:ln w="56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62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1835696" y="260648"/>
            <a:ext cx="5415112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mechanism of vaccines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0" y="1470047"/>
            <a:ext cx="6660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2. BioNTech Pfizer/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</a:rPr>
              <a:t>Moderna</a:t>
            </a: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 vaccines. 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140968"/>
            <a:ext cx="5559128" cy="29345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0432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069551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702854" y="64685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noProof="0" dirty="0">
                <a:solidFill>
                  <a:sysClr val="windowText" lastClr="000000"/>
                </a:solidFill>
              </a:rPr>
              <a:t>11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9" y="764704"/>
            <a:ext cx="8818128" cy="570382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19" y="620688"/>
            <a:ext cx="8497887" cy="16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691265"/>
      </p:ext>
    </p:extLst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702854" y="64685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ysClr val="windowText" lastClr="000000"/>
                </a:solidFill>
              </a:rPr>
              <a:t>12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1250163" y="260648"/>
            <a:ext cx="6696744" cy="64807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Stimulation of immune response</a:t>
            </a:r>
          </a:p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627784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245198" y="1325959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Vaccine makes coronavirus spike protein in cells, which is presented to immune system.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50" y="3949899"/>
            <a:ext cx="8261982" cy="21361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2582" y="2564904"/>
            <a:ext cx="8371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Immune cells detect spike protein and make antibodies specific for spike protein.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1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702854" y="64685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ysClr val="windowText" lastClr="000000"/>
                </a:solidFill>
              </a:rPr>
              <a:t>13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1250163" y="260648"/>
            <a:ext cx="6696744" cy="64807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Stimulation of immune response</a:t>
            </a:r>
          </a:p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627784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6" y="3861048"/>
            <a:ext cx="8261982" cy="2342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052" y="1488171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During infection, antibodies bind spike protein on real virus and protect against infection and/or disease.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2052" y="2636912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Antibodies speed up elimination of the coronavirus from the body.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2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702854" y="64685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14</a:t>
            </a:r>
          </a:p>
        </p:txBody>
      </p:sp>
      <p:sp>
        <p:nvSpPr>
          <p:cNvPr id="5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1389356" y="83090"/>
            <a:ext cx="6559264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The side effect of vaccines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0" y="134076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Local side effects: – Sore arm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060848"/>
            <a:ext cx="5426998" cy="459235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36912"/>
            <a:ext cx="2419688" cy="4016286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5022641" y="1340768"/>
            <a:ext cx="3629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Systemic side effects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20195" y="771719"/>
            <a:ext cx="79928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Pfizer and Moderna vaccine side effects:</a:t>
            </a:r>
          </a:p>
        </p:txBody>
      </p:sp>
    </p:spTree>
    <p:extLst>
      <p:ext uri="{BB962C8B-B14F-4D97-AF65-F5344CB8AC3E}">
        <p14:creationId xmlns:p14="http://schemas.microsoft.com/office/powerpoint/2010/main" val="123558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702854" y="645634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ysClr val="windowText" lastClr="000000"/>
                </a:solidFill>
              </a:rPr>
              <a:t>15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048841" y="233662"/>
            <a:ext cx="6809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Johnson &amp; Johnson / AstraZeneca side effects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1048841" y="4293096"/>
            <a:ext cx="37112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Pain at the injection site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Redness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Swelling </a:t>
            </a:r>
          </a:p>
        </p:txBody>
      </p:sp>
      <p:sp>
        <p:nvSpPr>
          <p:cNvPr id="12" name="Google Shape;699;p51"/>
          <p:cNvSpPr/>
          <p:nvPr/>
        </p:nvSpPr>
        <p:spPr>
          <a:xfrm>
            <a:off x="1187624" y="1436186"/>
            <a:ext cx="2769512" cy="2477889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38100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>
                <a:solidFill>
                  <a:srgbClr val="FF8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Local react</a:t>
            </a:r>
            <a:r>
              <a:rPr lang="en-US" sz="2400" b="1" dirty="0">
                <a:solidFill>
                  <a:srgbClr val="D85C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FF8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ons:</a:t>
            </a:r>
          </a:p>
        </p:txBody>
      </p:sp>
      <p:sp>
        <p:nvSpPr>
          <p:cNvPr id="13" name="Google Shape;699;p51"/>
          <p:cNvSpPr/>
          <p:nvPr/>
        </p:nvSpPr>
        <p:spPr>
          <a:xfrm>
            <a:off x="5045024" y="1519898"/>
            <a:ext cx="2799928" cy="2310463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38100" dir="3180000" algn="bl" rotWithShape="0">
              <a:srgbClr val="666666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>
                <a:solidFill>
                  <a:srgbClr val="FF80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Systemic reactions: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652120" y="425879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Fatigue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Headache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Myalgia</a:t>
            </a:r>
          </a:p>
        </p:txBody>
      </p:sp>
    </p:spTree>
    <p:extLst>
      <p:ext uri="{BB962C8B-B14F-4D97-AF65-F5344CB8AC3E}">
        <p14:creationId xmlns:p14="http://schemas.microsoft.com/office/powerpoint/2010/main" val="238275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 animBg="1"/>
      <p:bldP spid="13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259632" y="260648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We Know and What We are Still Learning?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85376" y="1988840"/>
            <a:ext cx="43204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know that…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COVID-19 vaccines are effective at preventing COVID-19 disease, Especially severe illness and death.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Other prevention steps help stop the spread of COVID-19, And that these steps are still important, even as vaccines are being distributed.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405856" y="1988840"/>
            <a:ext cx="470737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are still learning…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How effective the vaccines are against variants of the virus that causes COVID-19?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How well COVID-19 vaccines keep people from spreading the disease?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How long COVID-19 vaccines can protect people?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8659262" y="638132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62795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654718" y="645128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17</a:t>
            </a:r>
          </a:p>
        </p:txBody>
      </p:sp>
      <p:sp>
        <p:nvSpPr>
          <p:cNvPr id="7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2483768" y="242459"/>
            <a:ext cx="4176464" cy="792088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grpSp>
        <p:nvGrpSpPr>
          <p:cNvPr id="8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5652120" y="4581128"/>
            <a:ext cx="4101448" cy="2653000"/>
            <a:chOff x="9069129" y="1630445"/>
            <a:chExt cx="604844" cy="605247"/>
          </a:xfrm>
        </p:grpSpPr>
        <p:sp>
          <p:nvSpPr>
            <p:cNvPr id="9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10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221" y="1746388"/>
              <a:ext cx="373361" cy="373360"/>
              <a:chOff x="7512926" y="1975826"/>
              <a:chExt cx="360001" cy="359999"/>
            </a:xfrm>
            <a:solidFill>
              <a:schemeClr val="bg1"/>
            </a:solidFill>
          </p:grpSpPr>
          <p:sp>
            <p:nvSpPr>
              <p:cNvPr id="11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2926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3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7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5E240199-E971-2FAF-6B2B-AC9457022D9D}"/>
              </a:ext>
            </a:extLst>
          </p:cNvPr>
          <p:cNvSpPr txBox="1"/>
          <p:nvPr/>
        </p:nvSpPr>
        <p:spPr>
          <a:xfrm>
            <a:off x="972070" y="1606730"/>
            <a:ext cx="7206349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● COVID-19 vaccination will help keep you from getting sick from COVID-19.</a:t>
            </a:r>
          </a:p>
          <a:p>
            <a:endParaRPr lang="en-US" sz="2000" dirty="0"/>
          </a:p>
          <a:p>
            <a:r>
              <a:rPr lang="en-US" sz="2000" dirty="0"/>
              <a:t>● All COVID-19 vaccines available in Libya have been shown to be very effective.</a:t>
            </a:r>
          </a:p>
          <a:p>
            <a:endParaRPr lang="en-US" sz="2000" dirty="0"/>
          </a:p>
          <a:p>
            <a:r>
              <a:rPr lang="en-US" sz="2000" dirty="0"/>
              <a:t>● The combination of getting vaccinated and following CDC’s recommendations to protect yourself and others will offer the best protection from COVID-19.</a:t>
            </a:r>
          </a:p>
          <a:p>
            <a:endParaRPr lang="en-US" sz="2000" dirty="0"/>
          </a:p>
          <a:p>
            <a:r>
              <a:rPr lang="en-US" sz="2000" dirty="0"/>
              <a:t>● The more people who get vaccinated, the faster we can get back to our normal lives.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42416499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665495" y="64533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18</a:t>
            </a:r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0" y="188640"/>
            <a:ext cx="4176464" cy="792088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5941672" y="5013176"/>
            <a:ext cx="3304100" cy="2121996"/>
            <a:chOff x="9069129" y="1630445"/>
            <a:chExt cx="604844" cy="605247"/>
          </a:xfrm>
        </p:grpSpPr>
        <p:sp>
          <p:nvSpPr>
            <p:cNvPr id="8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9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221" y="1746388"/>
              <a:ext cx="373361" cy="373360"/>
              <a:chOff x="7512926" y="1975826"/>
              <a:chExt cx="360001" cy="359999"/>
            </a:xfrm>
            <a:solidFill>
              <a:schemeClr val="bg1"/>
            </a:solidFill>
          </p:grpSpPr>
          <p:sp>
            <p:nvSpPr>
              <p:cNvPr id="10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2926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1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3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2" name="مستطيل 1"/>
          <p:cNvSpPr/>
          <p:nvPr/>
        </p:nvSpPr>
        <p:spPr>
          <a:xfrm>
            <a:off x="0" y="1124744"/>
            <a:ext cx="896448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1- Thompson MG, Burgess JL,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Naleway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AL, Tyner HL, Yoon SK,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Meece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J,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Olsho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LE,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Caban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-Martinez AJ,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Fowlkes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A,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Lutrick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K, Kuntz JL. Interim estimates of vaccine effectiveness of BNT162b2 and mRNA-1273 COVID-19 vaccines in preventing SARS-CoV-2 infection among health care personnel, first responders, and other essential and frontline workers—eight US locations, December 2020–March 2021. Morbidity and Mortality Weekly Report. 2021 Apr 2;70(13):495.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Anzola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AM,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Trives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L,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Martínez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-Barrio J,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Pinilla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B, Álvaro-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Gracia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JM, Molina-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Collada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J. New-onset following COVID-19 mRNA (BioNTech/Pfizer) vaccine: a double-edged sword?. Clinical Rheumatology. 2022 Feb 3:1-3.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3- U.S. Food and Drug Administration. 2022. </a:t>
            </a:r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Janssen COVID-19 Vaccine Frequently Asked Questions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4- Emanuel EJ, Luna F, Schaefer GO, Tan KC, Wolff J. Enhancing the WHO’s proposed framework for distributing COVID-19 vaccines among countries. American Journal of Public Health. 2021 Mar;111(3):371-3.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5-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Teijaro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JR, Farber DL. COVID-19 vaccines: modes of immune activation and future challenges. Nature Reviews Immunology. 2021 Apr;21(4):195-7.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Klugar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M,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Riad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A,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Mekhemar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M, Conrad J,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Buchbender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M,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Howaldt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HP,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Attia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S. Side effects of mRNA-based and viral vector-based COVID-19 vaccines among German healthcare workers. Biology. 2021 Aug;10(8):752.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41866"/>
      </p:ext>
    </p:extLst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639174" y="642197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94424" y="642197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94011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3337632" y="1519284"/>
            <a:ext cx="5603407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Outline types of COVID-19 vaccines </a:t>
            </a:r>
            <a:r>
              <a:rPr lang="en-US" dirty="0"/>
              <a:t>.</a:t>
            </a:r>
          </a:p>
        </p:txBody>
      </p:sp>
      <p:sp>
        <p:nvSpPr>
          <p:cNvPr id="6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3635897" y="2564904"/>
            <a:ext cx="5415112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Discuss the mechanism of vaccines.</a:t>
            </a:r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8408430" y="2600596"/>
            <a:ext cx="604844" cy="605247"/>
            <a:chOff x="9069129" y="1630445"/>
            <a:chExt cx="604844" cy="605247"/>
          </a:xfrm>
        </p:grpSpPr>
        <p:sp>
          <p:nvSpPr>
            <p:cNvPr id="8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9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870" y="1746388"/>
              <a:ext cx="373360" cy="373361"/>
              <a:chOff x="7513551" y="1975826"/>
              <a:chExt cx="360000" cy="360000"/>
            </a:xfrm>
            <a:solidFill>
              <a:schemeClr val="bg1"/>
            </a:solidFill>
          </p:grpSpPr>
          <p:sp>
            <p:nvSpPr>
              <p:cNvPr id="10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3551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1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3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62">
            <a:off x="-171558" y="1025567"/>
            <a:ext cx="388302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8318163" y="1545535"/>
            <a:ext cx="604844" cy="605247"/>
            <a:chOff x="9069129" y="1630445"/>
            <a:chExt cx="604844" cy="605247"/>
          </a:xfrm>
        </p:grpSpPr>
        <p:sp>
          <p:nvSpPr>
            <p:cNvPr id="29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30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870" y="1746388"/>
              <a:ext cx="373360" cy="373361"/>
              <a:chOff x="7513551" y="1975826"/>
              <a:chExt cx="360000" cy="360000"/>
            </a:xfrm>
            <a:solidFill>
              <a:schemeClr val="bg1"/>
            </a:solidFill>
          </p:grpSpPr>
          <p:sp>
            <p:nvSpPr>
              <p:cNvPr id="31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3551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2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3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4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5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6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7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38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3376236" y="3462743"/>
            <a:ext cx="5546659" cy="792088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Explain how vaccine stimulate an immune response .</a:t>
            </a:r>
          </a:p>
        </p:txBody>
      </p:sp>
      <p:grpSp>
        <p:nvGrpSpPr>
          <p:cNvPr id="39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8273504" y="3556284"/>
            <a:ext cx="604844" cy="605247"/>
            <a:chOff x="9069129" y="1630445"/>
            <a:chExt cx="604844" cy="605247"/>
          </a:xfrm>
        </p:grpSpPr>
        <p:sp>
          <p:nvSpPr>
            <p:cNvPr id="40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41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870" y="1746388"/>
              <a:ext cx="373360" cy="373361"/>
              <a:chOff x="7513551" y="1975826"/>
              <a:chExt cx="360000" cy="360000"/>
            </a:xfrm>
            <a:solidFill>
              <a:schemeClr val="bg1"/>
            </a:solidFill>
          </p:grpSpPr>
          <p:sp>
            <p:nvSpPr>
              <p:cNvPr id="42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3551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3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4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5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6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7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8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49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2411760" y="4355460"/>
            <a:ext cx="5415112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Outline the side effect of vaccines.</a:t>
            </a:r>
          </a:p>
        </p:txBody>
      </p:sp>
      <p:grpSp>
        <p:nvGrpSpPr>
          <p:cNvPr id="50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7178571" y="4398312"/>
            <a:ext cx="604844" cy="605247"/>
            <a:chOff x="9069129" y="1630445"/>
            <a:chExt cx="604844" cy="605247"/>
          </a:xfrm>
        </p:grpSpPr>
        <p:sp>
          <p:nvSpPr>
            <p:cNvPr id="51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52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870" y="1746388"/>
              <a:ext cx="373360" cy="373361"/>
              <a:chOff x="7513551" y="1975826"/>
              <a:chExt cx="360000" cy="360000"/>
            </a:xfrm>
            <a:solidFill>
              <a:schemeClr val="bg1"/>
            </a:solidFill>
          </p:grpSpPr>
          <p:sp>
            <p:nvSpPr>
              <p:cNvPr id="53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3551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4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5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6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7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8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59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grpFill/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17" name="مربع نص 16"/>
          <p:cNvSpPr txBox="1"/>
          <p:nvPr/>
        </p:nvSpPr>
        <p:spPr>
          <a:xfrm>
            <a:off x="622844" y="2581456"/>
            <a:ext cx="2294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Objective</a:t>
            </a:r>
          </a:p>
        </p:txBody>
      </p:sp>
      <p:sp>
        <p:nvSpPr>
          <p:cNvPr id="62" name="مربع نص 61"/>
          <p:cNvSpPr txBox="1"/>
          <p:nvPr/>
        </p:nvSpPr>
        <p:spPr>
          <a:xfrm>
            <a:off x="8807265" y="645333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</a:p>
        </p:txBody>
      </p:sp>
      <p:grpSp>
        <p:nvGrpSpPr>
          <p:cNvPr id="63" name="Group 3">
            <a:extLst>
              <a:ext uri="{FF2B5EF4-FFF2-40B4-BE49-F238E27FC236}">
                <a16:creationId xmlns:a16="http://schemas.microsoft.com/office/drawing/2014/main" id="{08216ADF-4E12-4680-A692-FA55E0468B07}"/>
              </a:ext>
            </a:extLst>
          </p:cNvPr>
          <p:cNvGrpSpPr/>
          <p:nvPr/>
        </p:nvGrpSpPr>
        <p:grpSpPr>
          <a:xfrm>
            <a:off x="7021873" y="4719535"/>
            <a:ext cx="2625377" cy="2536213"/>
            <a:chOff x="9069129" y="1630445"/>
            <a:chExt cx="604844" cy="605247"/>
          </a:xfrm>
        </p:grpSpPr>
        <p:sp>
          <p:nvSpPr>
            <p:cNvPr id="64" name="Freeform: Shape 49">
              <a:extLst>
                <a:ext uri="{FF2B5EF4-FFF2-40B4-BE49-F238E27FC236}">
                  <a16:creationId xmlns:a16="http://schemas.microsoft.com/office/drawing/2014/main" id="{46617EC0-E4E2-406E-8458-CF6733A5D1BD}"/>
                </a:ext>
              </a:extLst>
            </p:cNvPr>
            <p:cNvSpPr/>
            <p:nvPr/>
          </p:nvSpPr>
          <p:spPr>
            <a:xfrm flipH="1">
              <a:off x="9069129" y="1630445"/>
              <a:ext cx="604844" cy="605247"/>
            </a:xfrm>
            <a:custGeom>
              <a:avLst/>
              <a:gdLst>
                <a:gd name="connsiteX0" fmla="*/ 249969 w 499938"/>
                <a:gd name="connsiteY0" fmla="*/ 500258 h 500258"/>
                <a:gd name="connsiteX1" fmla="*/ 0 w 499938"/>
                <a:gd name="connsiteY1" fmla="*/ 250129 h 500258"/>
                <a:gd name="connsiteX2" fmla="*/ 249969 w 499938"/>
                <a:gd name="connsiteY2" fmla="*/ 0 h 500258"/>
                <a:gd name="connsiteX3" fmla="*/ 499939 w 499938"/>
                <a:gd name="connsiteY3" fmla="*/ 250129 h 500258"/>
                <a:gd name="connsiteX4" fmla="*/ 249969 w 499938"/>
                <a:gd name="connsiteY4" fmla="*/ 500258 h 500258"/>
                <a:gd name="connsiteX5" fmla="*/ 249969 w 499938"/>
                <a:gd name="connsiteY5" fmla="*/ 500258 h 50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938" h="500258">
                  <a:moveTo>
                    <a:pt x="249969" y="500258"/>
                  </a:moveTo>
                  <a:cubicBezTo>
                    <a:pt x="111984" y="500258"/>
                    <a:pt x="0" y="388274"/>
                    <a:pt x="0" y="250129"/>
                  </a:cubicBezTo>
                  <a:cubicBezTo>
                    <a:pt x="0" y="111984"/>
                    <a:pt x="111984" y="0"/>
                    <a:pt x="249969" y="0"/>
                  </a:cubicBezTo>
                  <a:cubicBezTo>
                    <a:pt x="387955" y="0"/>
                    <a:pt x="499939" y="111984"/>
                    <a:pt x="499939" y="250129"/>
                  </a:cubicBezTo>
                  <a:cubicBezTo>
                    <a:pt x="499939" y="388274"/>
                    <a:pt x="388115" y="500258"/>
                    <a:pt x="249969" y="500258"/>
                  </a:cubicBezTo>
                  <a:lnTo>
                    <a:pt x="249969" y="50025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59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65" name="Graphic 128">
              <a:extLst>
                <a:ext uri="{FF2B5EF4-FFF2-40B4-BE49-F238E27FC236}">
                  <a16:creationId xmlns:a16="http://schemas.microsoft.com/office/drawing/2014/main" id="{AEC2DEA4-C823-4FA5-A0E4-E40EFD9D96C3}"/>
                </a:ext>
              </a:extLst>
            </p:cNvPr>
            <p:cNvGrpSpPr/>
            <p:nvPr/>
          </p:nvGrpSpPr>
          <p:grpSpPr>
            <a:xfrm>
              <a:off x="9184221" y="1746388"/>
              <a:ext cx="373361" cy="373360"/>
              <a:chOff x="7512926" y="1975826"/>
              <a:chExt cx="360001" cy="359999"/>
            </a:xfrm>
            <a:solidFill>
              <a:schemeClr val="bg1"/>
            </a:solidFill>
          </p:grpSpPr>
          <p:sp>
            <p:nvSpPr>
              <p:cNvPr id="66" name="Freeform: Shape 167">
                <a:extLst>
                  <a:ext uri="{FF2B5EF4-FFF2-40B4-BE49-F238E27FC236}">
                    <a16:creationId xmlns:a16="http://schemas.microsoft.com/office/drawing/2014/main" id="{72951A38-2803-4464-BBA4-A3EBA1DE0208}"/>
                  </a:ext>
                </a:extLst>
              </p:cNvPr>
              <p:cNvSpPr/>
              <p:nvPr/>
            </p:nvSpPr>
            <p:spPr>
              <a:xfrm>
                <a:off x="7512926" y="1975826"/>
                <a:ext cx="360001" cy="359999"/>
              </a:xfrm>
              <a:custGeom>
                <a:avLst/>
                <a:gdLst>
                  <a:gd name="connsiteX0" fmla="*/ 323203 w 360001"/>
                  <a:gd name="connsiteY0" fmla="*/ 206369 h 359999"/>
                  <a:gd name="connsiteX1" fmla="*/ 315911 w 360001"/>
                  <a:gd name="connsiteY1" fmla="*/ 207333 h 359999"/>
                  <a:gd name="connsiteX2" fmla="*/ 308914 w 360001"/>
                  <a:gd name="connsiteY2" fmla="*/ 210258 h 359999"/>
                  <a:gd name="connsiteX3" fmla="*/ 283460 w 360001"/>
                  <a:gd name="connsiteY3" fmla="*/ 200569 h 359999"/>
                  <a:gd name="connsiteX4" fmla="*/ 285469 w 360001"/>
                  <a:gd name="connsiteY4" fmla="*/ 180000 h 359999"/>
                  <a:gd name="connsiteX5" fmla="*/ 267995 w 360001"/>
                  <a:gd name="connsiteY5" fmla="*/ 121834 h 359999"/>
                  <a:gd name="connsiteX6" fmla="*/ 306885 w 360001"/>
                  <a:gd name="connsiteY6" fmla="*/ 82943 h 359999"/>
                  <a:gd name="connsiteX7" fmla="*/ 317814 w 360001"/>
                  <a:gd name="connsiteY7" fmla="*/ 84374 h 359999"/>
                  <a:gd name="connsiteX8" fmla="*/ 360001 w 360001"/>
                  <a:gd name="connsiteY8" fmla="*/ 42186 h 359999"/>
                  <a:gd name="connsiteX9" fmla="*/ 317814 w 360001"/>
                  <a:gd name="connsiteY9" fmla="*/ 0 h 359999"/>
                  <a:gd name="connsiteX10" fmla="*/ 275626 w 360001"/>
                  <a:gd name="connsiteY10" fmla="*/ 42186 h 359999"/>
                  <a:gd name="connsiteX11" fmla="*/ 277054 w 360001"/>
                  <a:gd name="connsiteY11" fmla="*/ 53113 h 359999"/>
                  <a:gd name="connsiteX12" fmla="*/ 238164 w 360001"/>
                  <a:gd name="connsiteY12" fmla="*/ 92003 h 359999"/>
                  <a:gd name="connsiteX13" fmla="*/ 208281 w 360001"/>
                  <a:gd name="connsiteY13" fmla="*/ 78362 h 359999"/>
                  <a:gd name="connsiteX14" fmla="*/ 213289 w 360001"/>
                  <a:gd name="connsiteY14" fmla="*/ 54225 h 359999"/>
                  <a:gd name="connsiteX15" fmla="*/ 225365 w 360001"/>
                  <a:gd name="connsiteY15" fmla="*/ 48240 h 359999"/>
                  <a:gd name="connsiteX16" fmla="*/ 225364 w 360001"/>
                  <a:gd name="connsiteY16" fmla="*/ 18409 h 359999"/>
                  <a:gd name="connsiteX17" fmla="*/ 210448 w 360001"/>
                  <a:gd name="connsiteY17" fmla="*/ 12232 h 359999"/>
                  <a:gd name="connsiteX18" fmla="*/ 195534 w 360001"/>
                  <a:gd name="connsiteY18" fmla="*/ 18409 h 359999"/>
                  <a:gd name="connsiteX19" fmla="*/ 189354 w 360001"/>
                  <a:gd name="connsiteY19" fmla="*/ 33325 h 359999"/>
                  <a:gd name="connsiteX20" fmla="*/ 195533 w 360001"/>
                  <a:gd name="connsiteY20" fmla="*/ 48240 h 359999"/>
                  <a:gd name="connsiteX21" fmla="*/ 199519 w 360001"/>
                  <a:gd name="connsiteY21" fmla="*/ 51374 h 359999"/>
                  <a:gd name="connsiteX22" fmla="*/ 194507 w 360001"/>
                  <a:gd name="connsiteY22" fmla="*/ 75525 h 359999"/>
                  <a:gd name="connsiteX23" fmla="*/ 179999 w 360001"/>
                  <a:gd name="connsiteY23" fmla="*/ 74531 h 359999"/>
                  <a:gd name="connsiteX24" fmla="*/ 105990 w 360001"/>
                  <a:gd name="connsiteY24" fmla="*/ 104865 h 359999"/>
                  <a:gd name="connsiteX25" fmla="*/ 56216 w 360001"/>
                  <a:gd name="connsiteY25" fmla="*/ 68915 h 359999"/>
                  <a:gd name="connsiteX26" fmla="*/ 28125 w 360001"/>
                  <a:gd name="connsiteY26" fmla="*/ 42186 h 359999"/>
                  <a:gd name="connsiteX27" fmla="*/ 0 w 360001"/>
                  <a:gd name="connsiteY27" fmla="*/ 70310 h 359999"/>
                  <a:gd name="connsiteX28" fmla="*/ 28125 w 360001"/>
                  <a:gd name="connsiteY28" fmla="*/ 98436 h 359999"/>
                  <a:gd name="connsiteX29" fmla="*/ 35640 w 360001"/>
                  <a:gd name="connsiteY29" fmla="*/ 97421 h 359999"/>
                  <a:gd name="connsiteX30" fmla="*/ 85389 w 360001"/>
                  <a:gd name="connsiteY30" fmla="*/ 133353 h 359999"/>
                  <a:gd name="connsiteX31" fmla="*/ 74531 w 360001"/>
                  <a:gd name="connsiteY31" fmla="*/ 179999 h 359999"/>
                  <a:gd name="connsiteX32" fmla="*/ 77885 w 360001"/>
                  <a:gd name="connsiteY32" fmla="*/ 206310 h 359999"/>
                  <a:gd name="connsiteX33" fmla="*/ 54431 w 360001"/>
                  <a:gd name="connsiteY33" fmla="*/ 214055 h 359999"/>
                  <a:gd name="connsiteX34" fmla="*/ 43211 w 360001"/>
                  <a:gd name="connsiteY34" fmla="*/ 206591 h 359999"/>
                  <a:gd name="connsiteX35" fmla="*/ 37743 w 360001"/>
                  <a:gd name="connsiteY35" fmla="*/ 205869 h 359999"/>
                  <a:gd name="connsiteX36" fmla="*/ 17377 w 360001"/>
                  <a:gd name="connsiteY36" fmla="*/ 221508 h 359999"/>
                  <a:gd name="connsiteX37" fmla="*/ 32291 w 360001"/>
                  <a:gd name="connsiteY37" fmla="*/ 247342 h 359999"/>
                  <a:gd name="connsiteX38" fmla="*/ 37761 w 360001"/>
                  <a:gd name="connsiteY38" fmla="*/ 248065 h 359999"/>
                  <a:gd name="connsiteX39" fmla="*/ 58127 w 360001"/>
                  <a:gd name="connsiteY39" fmla="*/ 232427 h 359999"/>
                  <a:gd name="connsiteX40" fmla="*/ 58847 w 360001"/>
                  <a:gd name="connsiteY40" fmla="*/ 227407 h 359999"/>
                  <a:gd name="connsiteX41" fmla="*/ 82298 w 360001"/>
                  <a:gd name="connsiteY41" fmla="*/ 219662 h 359999"/>
                  <a:gd name="connsiteX42" fmla="*/ 104867 w 360001"/>
                  <a:gd name="connsiteY42" fmla="*/ 254007 h 359999"/>
                  <a:gd name="connsiteX43" fmla="*/ 68917 w 360001"/>
                  <a:gd name="connsiteY43" fmla="*/ 303782 h 359999"/>
                  <a:gd name="connsiteX44" fmla="*/ 42188 w 360001"/>
                  <a:gd name="connsiteY44" fmla="*/ 331874 h 359999"/>
                  <a:gd name="connsiteX45" fmla="*/ 70314 w 360001"/>
                  <a:gd name="connsiteY45" fmla="*/ 360000 h 359999"/>
                  <a:gd name="connsiteX46" fmla="*/ 98438 w 360001"/>
                  <a:gd name="connsiteY46" fmla="*/ 331874 h 359999"/>
                  <a:gd name="connsiteX47" fmla="*/ 97423 w 360001"/>
                  <a:gd name="connsiteY47" fmla="*/ 324359 h 359999"/>
                  <a:gd name="connsiteX48" fmla="*/ 133353 w 360001"/>
                  <a:gd name="connsiteY48" fmla="*/ 274610 h 359999"/>
                  <a:gd name="connsiteX49" fmla="*/ 180001 w 360001"/>
                  <a:gd name="connsiteY49" fmla="*/ 285469 h 359999"/>
                  <a:gd name="connsiteX50" fmla="*/ 231895 w 360001"/>
                  <a:gd name="connsiteY50" fmla="*/ 271897 h 359999"/>
                  <a:gd name="connsiteX51" fmla="*/ 253111 w 360001"/>
                  <a:gd name="connsiteY51" fmla="*/ 304229 h 359999"/>
                  <a:gd name="connsiteX52" fmla="*/ 248799 w 360001"/>
                  <a:gd name="connsiteY52" fmla="*/ 316988 h 359999"/>
                  <a:gd name="connsiteX53" fmla="*/ 269895 w 360001"/>
                  <a:gd name="connsiteY53" fmla="*/ 338082 h 359999"/>
                  <a:gd name="connsiteX54" fmla="*/ 290988 w 360001"/>
                  <a:gd name="connsiteY54" fmla="*/ 316988 h 359999"/>
                  <a:gd name="connsiteX55" fmla="*/ 269895 w 360001"/>
                  <a:gd name="connsiteY55" fmla="*/ 295895 h 359999"/>
                  <a:gd name="connsiteX56" fmla="*/ 264864 w 360001"/>
                  <a:gd name="connsiteY56" fmla="*/ 296506 h 359999"/>
                  <a:gd name="connsiteX57" fmla="*/ 243653 w 360001"/>
                  <a:gd name="connsiteY57" fmla="*/ 264185 h 359999"/>
                  <a:gd name="connsiteX58" fmla="*/ 270958 w 360001"/>
                  <a:gd name="connsiteY58" fmla="*/ 233426 h 359999"/>
                  <a:gd name="connsiteX59" fmla="*/ 296421 w 360001"/>
                  <a:gd name="connsiteY59" fmla="*/ 243118 h 359999"/>
                  <a:gd name="connsiteX60" fmla="*/ 323179 w 360001"/>
                  <a:gd name="connsiteY60" fmla="*/ 262629 h 359999"/>
                  <a:gd name="connsiteX61" fmla="*/ 330472 w 360001"/>
                  <a:gd name="connsiteY61" fmla="*/ 261665 h 359999"/>
                  <a:gd name="connsiteX62" fmla="*/ 347550 w 360001"/>
                  <a:gd name="connsiteY62" fmla="*/ 248562 h 359999"/>
                  <a:gd name="connsiteX63" fmla="*/ 350358 w 360001"/>
                  <a:gd name="connsiteY63" fmla="*/ 227220 h 359999"/>
                  <a:gd name="connsiteX64" fmla="*/ 323203 w 360001"/>
                  <a:gd name="connsiteY64" fmla="*/ 206369 h 359999"/>
                  <a:gd name="connsiteX65" fmla="*/ 44543 w 360001"/>
                  <a:gd name="connsiteY65" fmla="*/ 228787 h 359999"/>
                  <a:gd name="connsiteX66" fmla="*/ 37760 w 360001"/>
                  <a:gd name="connsiteY66" fmla="*/ 234002 h 359999"/>
                  <a:gd name="connsiteX67" fmla="*/ 35931 w 360001"/>
                  <a:gd name="connsiteY67" fmla="*/ 233759 h 359999"/>
                  <a:gd name="connsiteX68" fmla="*/ 30960 w 360001"/>
                  <a:gd name="connsiteY68" fmla="*/ 225146 h 359999"/>
                  <a:gd name="connsiteX69" fmla="*/ 37742 w 360001"/>
                  <a:gd name="connsiteY69" fmla="*/ 219932 h 359999"/>
                  <a:gd name="connsiteX70" fmla="*/ 39572 w 360001"/>
                  <a:gd name="connsiteY70" fmla="*/ 220175 h 359999"/>
                  <a:gd name="connsiteX71" fmla="*/ 43841 w 360001"/>
                  <a:gd name="connsiteY71" fmla="*/ 223452 h 359999"/>
                  <a:gd name="connsiteX72" fmla="*/ 44543 w 360001"/>
                  <a:gd name="connsiteY72" fmla="*/ 228787 h 359999"/>
                  <a:gd name="connsiteX73" fmla="*/ 269895 w 360001"/>
                  <a:gd name="connsiteY73" fmla="*/ 309957 h 359999"/>
                  <a:gd name="connsiteX74" fmla="*/ 276924 w 360001"/>
                  <a:gd name="connsiteY74" fmla="*/ 316988 h 359999"/>
                  <a:gd name="connsiteX75" fmla="*/ 269895 w 360001"/>
                  <a:gd name="connsiteY75" fmla="*/ 324018 h 359999"/>
                  <a:gd name="connsiteX76" fmla="*/ 262860 w 360001"/>
                  <a:gd name="connsiteY76" fmla="*/ 316988 h 359999"/>
                  <a:gd name="connsiteX77" fmla="*/ 269895 w 360001"/>
                  <a:gd name="connsiteY77" fmla="*/ 309957 h 359999"/>
                  <a:gd name="connsiteX78" fmla="*/ 205478 w 360001"/>
                  <a:gd name="connsiteY78" fmla="*/ 28351 h 359999"/>
                  <a:gd name="connsiteX79" fmla="*/ 210448 w 360001"/>
                  <a:gd name="connsiteY79" fmla="*/ 26292 h 359999"/>
                  <a:gd name="connsiteX80" fmla="*/ 215419 w 360001"/>
                  <a:gd name="connsiteY80" fmla="*/ 28351 h 359999"/>
                  <a:gd name="connsiteX81" fmla="*/ 215421 w 360001"/>
                  <a:gd name="connsiteY81" fmla="*/ 38294 h 359999"/>
                  <a:gd name="connsiteX82" fmla="*/ 210448 w 360001"/>
                  <a:gd name="connsiteY82" fmla="*/ 40354 h 359999"/>
                  <a:gd name="connsiteX83" fmla="*/ 205477 w 360001"/>
                  <a:gd name="connsiteY83" fmla="*/ 38294 h 359999"/>
                  <a:gd name="connsiteX84" fmla="*/ 203417 w 360001"/>
                  <a:gd name="connsiteY84" fmla="*/ 33323 h 359999"/>
                  <a:gd name="connsiteX85" fmla="*/ 205478 w 360001"/>
                  <a:gd name="connsiteY85" fmla="*/ 28351 h 359999"/>
                  <a:gd name="connsiteX86" fmla="*/ 335370 w 360001"/>
                  <a:gd name="connsiteY86" fmla="*/ 241530 h 359999"/>
                  <a:gd name="connsiteX87" fmla="*/ 326831 w 360001"/>
                  <a:gd name="connsiteY87" fmla="*/ 248082 h 359999"/>
                  <a:gd name="connsiteX88" fmla="*/ 323178 w 360001"/>
                  <a:gd name="connsiteY88" fmla="*/ 248567 h 359999"/>
                  <a:gd name="connsiteX89" fmla="*/ 309611 w 360001"/>
                  <a:gd name="connsiteY89" fmla="*/ 238155 h 359999"/>
                  <a:gd name="connsiteX90" fmla="*/ 309303 w 360001"/>
                  <a:gd name="connsiteY90" fmla="*/ 236727 h 359999"/>
                  <a:gd name="connsiteX91" fmla="*/ 304864 w 360001"/>
                  <a:gd name="connsiteY91" fmla="*/ 231287 h 359999"/>
                  <a:gd name="connsiteX92" fmla="*/ 270237 w 360001"/>
                  <a:gd name="connsiteY92" fmla="*/ 218106 h 359999"/>
                  <a:gd name="connsiteX93" fmla="*/ 261473 w 360001"/>
                  <a:gd name="connsiteY93" fmla="*/ 221482 h 359999"/>
                  <a:gd name="connsiteX94" fmla="*/ 230832 w 360001"/>
                  <a:gd name="connsiteY94" fmla="*/ 256039 h 359999"/>
                  <a:gd name="connsiteX95" fmla="*/ 230153 w 360001"/>
                  <a:gd name="connsiteY95" fmla="*/ 256430 h 359999"/>
                  <a:gd name="connsiteX96" fmla="*/ 229544 w 360001"/>
                  <a:gd name="connsiteY96" fmla="*/ 256880 h 359999"/>
                  <a:gd name="connsiteX97" fmla="*/ 179999 w 360001"/>
                  <a:gd name="connsiteY97" fmla="*/ 271406 h 359999"/>
                  <a:gd name="connsiteX98" fmla="*/ 134726 w 360001"/>
                  <a:gd name="connsiteY98" fmla="*/ 259422 h 359999"/>
                  <a:gd name="connsiteX99" fmla="*/ 125539 w 360001"/>
                  <a:gd name="connsiteY99" fmla="*/ 261411 h 359999"/>
                  <a:gd name="connsiteX100" fmla="*/ 83861 w 360001"/>
                  <a:gd name="connsiteY100" fmla="*/ 319118 h 359999"/>
                  <a:gd name="connsiteX101" fmla="*/ 83145 w 360001"/>
                  <a:gd name="connsiteY101" fmla="*/ 326114 h 359999"/>
                  <a:gd name="connsiteX102" fmla="*/ 84374 w 360001"/>
                  <a:gd name="connsiteY102" fmla="*/ 331874 h 359999"/>
                  <a:gd name="connsiteX103" fmla="*/ 70313 w 360001"/>
                  <a:gd name="connsiteY103" fmla="*/ 345938 h 359999"/>
                  <a:gd name="connsiteX104" fmla="*/ 56249 w 360001"/>
                  <a:gd name="connsiteY104" fmla="*/ 331874 h 359999"/>
                  <a:gd name="connsiteX105" fmla="*/ 70314 w 360001"/>
                  <a:gd name="connsiteY105" fmla="*/ 317811 h 359999"/>
                  <a:gd name="connsiteX106" fmla="*/ 71749 w 360001"/>
                  <a:gd name="connsiteY106" fmla="*/ 317884 h 359999"/>
                  <a:gd name="connsiteX107" fmla="*/ 78157 w 360001"/>
                  <a:gd name="connsiteY107" fmla="*/ 315006 h 359999"/>
                  <a:gd name="connsiteX108" fmla="*/ 119850 w 360001"/>
                  <a:gd name="connsiteY108" fmla="*/ 257280 h 359999"/>
                  <a:gd name="connsiteX109" fmla="*/ 118856 w 360001"/>
                  <a:gd name="connsiteY109" fmla="*/ 247938 h 359999"/>
                  <a:gd name="connsiteX110" fmla="*/ 88592 w 360001"/>
                  <a:gd name="connsiteY110" fmla="*/ 179999 h 359999"/>
                  <a:gd name="connsiteX111" fmla="*/ 100577 w 360001"/>
                  <a:gd name="connsiteY111" fmla="*/ 134727 h 359999"/>
                  <a:gd name="connsiteX112" fmla="*/ 98589 w 360001"/>
                  <a:gd name="connsiteY112" fmla="*/ 125539 h 359999"/>
                  <a:gd name="connsiteX113" fmla="*/ 40880 w 360001"/>
                  <a:gd name="connsiteY113" fmla="*/ 83860 h 359999"/>
                  <a:gd name="connsiteX114" fmla="*/ 33882 w 360001"/>
                  <a:gd name="connsiteY114" fmla="*/ 83146 h 359999"/>
                  <a:gd name="connsiteX115" fmla="*/ 28125 w 360001"/>
                  <a:gd name="connsiteY115" fmla="*/ 84374 h 359999"/>
                  <a:gd name="connsiteX116" fmla="*/ 14063 w 360001"/>
                  <a:gd name="connsiteY116" fmla="*/ 70310 h 359999"/>
                  <a:gd name="connsiteX117" fmla="*/ 28125 w 360001"/>
                  <a:gd name="connsiteY117" fmla="*/ 56249 h 359999"/>
                  <a:gd name="connsiteX118" fmla="*/ 42188 w 360001"/>
                  <a:gd name="connsiteY118" fmla="*/ 70310 h 359999"/>
                  <a:gd name="connsiteX119" fmla="*/ 42114 w 360001"/>
                  <a:gd name="connsiteY119" fmla="*/ 71748 h 359999"/>
                  <a:gd name="connsiteX120" fmla="*/ 44993 w 360001"/>
                  <a:gd name="connsiteY120" fmla="*/ 78157 h 359999"/>
                  <a:gd name="connsiteX121" fmla="*/ 102720 w 360001"/>
                  <a:gd name="connsiteY121" fmla="*/ 119847 h 359999"/>
                  <a:gd name="connsiteX122" fmla="*/ 112061 w 360001"/>
                  <a:gd name="connsiteY122" fmla="*/ 118852 h 359999"/>
                  <a:gd name="connsiteX123" fmla="*/ 180000 w 360001"/>
                  <a:gd name="connsiteY123" fmla="*/ 88591 h 359999"/>
                  <a:gd name="connsiteX124" fmla="*/ 198352 w 360001"/>
                  <a:gd name="connsiteY124" fmla="*/ 90421 h 359999"/>
                  <a:gd name="connsiteX125" fmla="*/ 198585 w 360001"/>
                  <a:gd name="connsiteY125" fmla="*/ 90482 h 359999"/>
                  <a:gd name="connsiteX126" fmla="*/ 198712 w 360001"/>
                  <a:gd name="connsiteY126" fmla="*/ 90501 h 359999"/>
                  <a:gd name="connsiteX127" fmla="*/ 234738 w 360001"/>
                  <a:gd name="connsiteY127" fmla="*/ 106786 h 359999"/>
                  <a:gd name="connsiteX128" fmla="*/ 243924 w 360001"/>
                  <a:gd name="connsiteY128" fmla="*/ 106130 h 359999"/>
                  <a:gd name="connsiteX129" fmla="*/ 290049 w 360001"/>
                  <a:gd name="connsiteY129" fmla="*/ 60004 h 359999"/>
                  <a:gd name="connsiteX130" fmla="*/ 291623 w 360001"/>
                  <a:gd name="connsiteY130" fmla="*/ 52464 h 359999"/>
                  <a:gd name="connsiteX131" fmla="*/ 289689 w 360001"/>
                  <a:gd name="connsiteY131" fmla="*/ 42185 h 359999"/>
                  <a:gd name="connsiteX132" fmla="*/ 317814 w 360001"/>
                  <a:gd name="connsiteY132" fmla="*/ 14061 h 359999"/>
                  <a:gd name="connsiteX133" fmla="*/ 345939 w 360001"/>
                  <a:gd name="connsiteY133" fmla="*/ 42185 h 359999"/>
                  <a:gd name="connsiteX134" fmla="*/ 317814 w 360001"/>
                  <a:gd name="connsiteY134" fmla="*/ 70310 h 359999"/>
                  <a:gd name="connsiteX135" fmla="*/ 307534 w 360001"/>
                  <a:gd name="connsiteY135" fmla="*/ 68374 h 359999"/>
                  <a:gd name="connsiteX136" fmla="*/ 299993 w 360001"/>
                  <a:gd name="connsiteY136" fmla="*/ 69948 h 359999"/>
                  <a:gd name="connsiteX137" fmla="*/ 253866 w 360001"/>
                  <a:gd name="connsiteY137" fmla="*/ 116075 h 359999"/>
                  <a:gd name="connsiteX138" fmla="*/ 253211 w 360001"/>
                  <a:gd name="connsiteY138" fmla="*/ 125261 h 359999"/>
                  <a:gd name="connsiteX139" fmla="*/ 271406 w 360001"/>
                  <a:gd name="connsiteY139" fmla="*/ 179999 h 359999"/>
                  <a:gd name="connsiteX140" fmla="*/ 268438 w 360001"/>
                  <a:gd name="connsiteY140" fmla="*/ 203187 h 359999"/>
                  <a:gd name="connsiteX141" fmla="*/ 272739 w 360001"/>
                  <a:gd name="connsiteY141" fmla="*/ 211535 h 359999"/>
                  <a:gd name="connsiteX142" fmla="*/ 307360 w 360001"/>
                  <a:gd name="connsiteY142" fmla="*/ 224713 h 359999"/>
                  <a:gd name="connsiteX143" fmla="*/ 314303 w 360001"/>
                  <a:gd name="connsiteY143" fmla="*/ 223592 h 359999"/>
                  <a:gd name="connsiteX144" fmla="*/ 319549 w 360001"/>
                  <a:gd name="connsiteY144" fmla="*/ 220916 h 359999"/>
                  <a:gd name="connsiteX145" fmla="*/ 323202 w 360001"/>
                  <a:gd name="connsiteY145" fmla="*/ 220431 h 359999"/>
                  <a:gd name="connsiteX146" fmla="*/ 336773 w 360001"/>
                  <a:gd name="connsiteY146" fmla="*/ 230860 h 359999"/>
                  <a:gd name="connsiteX147" fmla="*/ 335370 w 360001"/>
                  <a:gd name="connsiteY147" fmla="*/ 241530 h 3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60001" h="359999">
                    <a:moveTo>
                      <a:pt x="323203" y="206369"/>
                    </a:moveTo>
                    <a:cubicBezTo>
                      <a:pt x="320750" y="206369"/>
                      <a:pt x="318298" y="206693"/>
                      <a:pt x="315911" y="207333"/>
                    </a:cubicBezTo>
                    <a:cubicBezTo>
                      <a:pt x="313431" y="207997"/>
                      <a:pt x="311089" y="208976"/>
                      <a:pt x="308914" y="210258"/>
                    </a:cubicBezTo>
                    <a:lnTo>
                      <a:pt x="283460" y="200569"/>
                    </a:lnTo>
                    <a:cubicBezTo>
                      <a:pt x="284794" y="193816"/>
                      <a:pt x="285469" y="186923"/>
                      <a:pt x="285469" y="180000"/>
                    </a:cubicBezTo>
                    <a:cubicBezTo>
                      <a:pt x="285469" y="159075"/>
                      <a:pt x="279446" y="139091"/>
                      <a:pt x="267995" y="121834"/>
                    </a:cubicBezTo>
                    <a:lnTo>
                      <a:pt x="306885" y="82943"/>
                    </a:lnTo>
                    <a:cubicBezTo>
                      <a:pt x="310433" y="83893"/>
                      <a:pt x="314091" y="84374"/>
                      <a:pt x="317814" y="84374"/>
                    </a:cubicBezTo>
                    <a:cubicBezTo>
                      <a:pt x="341076" y="84374"/>
                      <a:pt x="360001" y="65448"/>
                      <a:pt x="360001" y="42186"/>
                    </a:cubicBezTo>
                    <a:cubicBezTo>
                      <a:pt x="360001" y="18925"/>
                      <a:pt x="341076" y="0"/>
                      <a:pt x="317814" y="0"/>
                    </a:cubicBezTo>
                    <a:cubicBezTo>
                      <a:pt x="294552" y="0"/>
                      <a:pt x="275626" y="18925"/>
                      <a:pt x="275626" y="42186"/>
                    </a:cubicBezTo>
                    <a:cubicBezTo>
                      <a:pt x="275626" y="45908"/>
                      <a:pt x="276106" y="49566"/>
                      <a:pt x="277054" y="53113"/>
                    </a:cubicBezTo>
                    <a:lnTo>
                      <a:pt x="238164" y="92003"/>
                    </a:lnTo>
                    <a:cubicBezTo>
                      <a:pt x="228898" y="85854"/>
                      <a:pt x="218842" y="81288"/>
                      <a:pt x="208281" y="78362"/>
                    </a:cubicBezTo>
                    <a:lnTo>
                      <a:pt x="213289" y="54225"/>
                    </a:lnTo>
                    <a:cubicBezTo>
                      <a:pt x="217846" y="53615"/>
                      <a:pt x="222057" y="51546"/>
                      <a:pt x="225365" y="48240"/>
                    </a:cubicBezTo>
                    <a:cubicBezTo>
                      <a:pt x="233587" y="40016"/>
                      <a:pt x="233587" y="26634"/>
                      <a:pt x="225364" y="18409"/>
                    </a:cubicBezTo>
                    <a:cubicBezTo>
                      <a:pt x="221378" y="14425"/>
                      <a:pt x="216082" y="12232"/>
                      <a:pt x="210448" y="12232"/>
                    </a:cubicBezTo>
                    <a:cubicBezTo>
                      <a:pt x="204813" y="12232"/>
                      <a:pt x="199517" y="14426"/>
                      <a:pt x="195534" y="18409"/>
                    </a:cubicBezTo>
                    <a:cubicBezTo>
                      <a:pt x="191549" y="22393"/>
                      <a:pt x="189354" y="27690"/>
                      <a:pt x="189354" y="33325"/>
                    </a:cubicBezTo>
                    <a:cubicBezTo>
                      <a:pt x="189354" y="38959"/>
                      <a:pt x="191549" y="44257"/>
                      <a:pt x="195533" y="48240"/>
                    </a:cubicBezTo>
                    <a:cubicBezTo>
                      <a:pt x="196748" y="49456"/>
                      <a:pt x="198087" y="50503"/>
                      <a:pt x="199519" y="51374"/>
                    </a:cubicBezTo>
                    <a:lnTo>
                      <a:pt x="194507" y="75525"/>
                    </a:lnTo>
                    <a:cubicBezTo>
                      <a:pt x="189738" y="74874"/>
                      <a:pt x="184895" y="74531"/>
                      <a:pt x="179999" y="74531"/>
                    </a:cubicBezTo>
                    <a:cubicBezTo>
                      <a:pt x="152278" y="74531"/>
                      <a:pt x="125651" y="85513"/>
                      <a:pt x="105990" y="104865"/>
                    </a:cubicBezTo>
                    <a:lnTo>
                      <a:pt x="56216" y="68915"/>
                    </a:lnTo>
                    <a:cubicBezTo>
                      <a:pt x="55486" y="54052"/>
                      <a:pt x="43166" y="42186"/>
                      <a:pt x="28125" y="42186"/>
                    </a:cubicBezTo>
                    <a:cubicBezTo>
                      <a:pt x="12616" y="42186"/>
                      <a:pt x="0" y="54802"/>
                      <a:pt x="0" y="70310"/>
                    </a:cubicBezTo>
                    <a:cubicBezTo>
                      <a:pt x="0" y="85819"/>
                      <a:pt x="12616" y="98436"/>
                      <a:pt x="28125" y="98436"/>
                    </a:cubicBezTo>
                    <a:cubicBezTo>
                      <a:pt x="30693" y="98436"/>
                      <a:pt x="33208" y="98096"/>
                      <a:pt x="35640" y="97421"/>
                    </a:cubicBezTo>
                    <a:lnTo>
                      <a:pt x="85389" y="133353"/>
                    </a:lnTo>
                    <a:cubicBezTo>
                      <a:pt x="78270" y="147790"/>
                      <a:pt x="74531" y="163788"/>
                      <a:pt x="74531" y="179999"/>
                    </a:cubicBezTo>
                    <a:cubicBezTo>
                      <a:pt x="74531" y="188949"/>
                      <a:pt x="75683" y="197785"/>
                      <a:pt x="77885" y="206310"/>
                    </a:cubicBezTo>
                    <a:lnTo>
                      <a:pt x="54431" y="214055"/>
                    </a:lnTo>
                    <a:cubicBezTo>
                      <a:pt x="51624" y="210414"/>
                      <a:pt x="47727" y="207801"/>
                      <a:pt x="43211" y="206591"/>
                    </a:cubicBezTo>
                    <a:cubicBezTo>
                      <a:pt x="41423" y="206112"/>
                      <a:pt x="39583" y="205869"/>
                      <a:pt x="37743" y="205869"/>
                    </a:cubicBezTo>
                    <a:cubicBezTo>
                      <a:pt x="28218" y="205869"/>
                      <a:pt x="19844" y="212300"/>
                      <a:pt x="17377" y="221508"/>
                    </a:cubicBezTo>
                    <a:cubicBezTo>
                      <a:pt x="14367" y="232742"/>
                      <a:pt x="21057" y="244331"/>
                      <a:pt x="32291" y="247342"/>
                    </a:cubicBezTo>
                    <a:cubicBezTo>
                      <a:pt x="34080" y="247821"/>
                      <a:pt x="35921" y="248065"/>
                      <a:pt x="37761" y="248065"/>
                    </a:cubicBezTo>
                    <a:cubicBezTo>
                      <a:pt x="47286" y="248065"/>
                      <a:pt x="55660" y="241634"/>
                      <a:pt x="58127" y="232427"/>
                    </a:cubicBezTo>
                    <a:cubicBezTo>
                      <a:pt x="58573" y="230766"/>
                      <a:pt x="58809" y="229083"/>
                      <a:pt x="58847" y="227407"/>
                    </a:cubicBezTo>
                    <a:lnTo>
                      <a:pt x="82298" y="219662"/>
                    </a:lnTo>
                    <a:cubicBezTo>
                      <a:pt x="87466" y="232381"/>
                      <a:pt x="95098" y="244083"/>
                      <a:pt x="104867" y="254007"/>
                    </a:cubicBezTo>
                    <a:lnTo>
                      <a:pt x="68917" y="303782"/>
                    </a:lnTo>
                    <a:cubicBezTo>
                      <a:pt x="54054" y="304513"/>
                      <a:pt x="42188" y="316834"/>
                      <a:pt x="42188" y="331874"/>
                    </a:cubicBezTo>
                    <a:cubicBezTo>
                      <a:pt x="42188" y="347382"/>
                      <a:pt x="54804" y="360000"/>
                      <a:pt x="70314" y="360000"/>
                    </a:cubicBezTo>
                    <a:cubicBezTo>
                      <a:pt x="85821" y="360000"/>
                      <a:pt x="98438" y="347382"/>
                      <a:pt x="98438" y="331874"/>
                    </a:cubicBezTo>
                    <a:cubicBezTo>
                      <a:pt x="98438" y="329306"/>
                      <a:pt x="98097" y="326791"/>
                      <a:pt x="97423" y="324359"/>
                    </a:cubicBezTo>
                    <a:lnTo>
                      <a:pt x="133353" y="274610"/>
                    </a:lnTo>
                    <a:cubicBezTo>
                      <a:pt x="147791" y="281730"/>
                      <a:pt x="163790" y="285469"/>
                      <a:pt x="180001" y="285469"/>
                    </a:cubicBezTo>
                    <a:cubicBezTo>
                      <a:pt x="198615" y="285469"/>
                      <a:pt x="216386" y="280647"/>
                      <a:pt x="231895" y="271897"/>
                    </a:cubicBezTo>
                    <a:lnTo>
                      <a:pt x="253111" y="304229"/>
                    </a:lnTo>
                    <a:cubicBezTo>
                      <a:pt x="250408" y="307775"/>
                      <a:pt x="248799" y="312196"/>
                      <a:pt x="248799" y="316988"/>
                    </a:cubicBezTo>
                    <a:cubicBezTo>
                      <a:pt x="248799" y="328620"/>
                      <a:pt x="258262" y="338082"/>
                      <a:pt x="269895" y="338082"/>
                    </a:cubicBezTo>
                    <a:cubicBezTo>
                      <a:pt x="281526" y="338082"/>
                      <a:pt x="290988" y="328620"/>
                      <a:pt x="290988" y="316988"/>
                    </a:cubicBezTo>
                    <a:cubicBezTo>
                      <a:pt x="290988" y="305357"/>
                      <a:pt x="281526" y="295895"/>
                      <a:pt x="269895" y="295895"/>
                    </a:cubicBezTo>
                    <a:cubicBezTo>
                      <a:pt x="268161" y="295895"/>
                      <a:pt x="266477" y="296110"/>
                      <a:pt x="264864" y="296506"/>
                    </a:cubicBezTo>
                    <a:lnTo>
                      <a:pt x="243653" y="264185"/>
                    </a:lnTo>
                    <a:cubicBezTo>
                      <a:pt x="254512" y="255964"/>
                      <a:pt x="263827" y="245583"/>
                      <a:pt x="270958" y="233426"/>
                    </a:cubicBezTo>
                    <a:lnTo>
                      <a:pt x="296421" y="243118"/>
                    </a:lnTo>
                    <a:cubicBezTo>
                      <a:pt x="300138" y="254675"/>
                      <a:pt x="310949" y="262631"/>
                      <a:pt x="323179" y="262629"/>
                    </a:cubicBezTo>
                    <a:cubicBezTo>
                      <a:pt x="325633" y="262629"/>
                      <a:pt x="328087" y="262305"/>
                      <a:pt x="330472" y="261665"/>
                    </a:cubicBezTo>
                    <a:cubicBezTo>
                      <a:pt x="337728" y="259721"/>
                      <a:pt x="343792" y="255068"/>
                      <a:pt x="347550" y="248562"/>
                    </a:cubicBezTo>
                    <a:cubicBezTo>
                      <a:pt x="351306" y="242056"/>
                      <a:pt x="352303" y="234476"/>
                      <a:pt x="350358" y="227220"/>
                    </a:cubicBezTo>
                    <a:cubicBezTo>
                      <a:pt x="347066" y="214943"/>
                      <a:pt x="335900" y="206369"/>
                      <a:pt x="323203" y="206369"/>
                    </a:cubicBezTo>
                    <a:close/>
                    <a:moveTo>
                      <a:pt x="44543" y="228787"/>
                    </a:moveTo>
                    <a:cubicBezTo>
                      <a:pt x="43720" y="231858"/>
                      <a:pt x="40931" y="234002"/>
                      <a:pt x="37760" y="234002"/>
                    </a:cubicBezTo>
                    <a:cubicBezTo>
                      <a:pt x="37149" y="234002"/>
                      <a:pt x="36534" y="233921"/>
                      <a:pt x="35931" y="233759"/>
                    </a:cubicBezTo>
                    <a:cubicBezTo>
                      <a:pt x="32186" y="232755"/>
                      <a:pt x="29956" y="228892"/>
                      <a:pt x="30960" y="225146"/>
                    </a:cubicBezTo>
                    <a:cubicBezTo>
                      <a:pt x="31783" y="222076"/>
                      <a:pt x="34572" y="219932"/>
                      <a:pt x="37742" y="219932"/>
                    </a:cubicBezTo>
                    <a:cubicBezTo>
                      <a:pt x="38353" y="219932"/>
                      <a:pt x="38969" y="220013"/>
                      <a:pt x="39572" y="220175"/>
                    </a:cubicBezTo>
                    <a:cubicBezTo>
                      <a:pt x="41386" y="220661"/>
                      <a:pt x="42902" y="221825"/>
                      <a:pt x="43841" y="223452"/>
                    </a:cubicBezTo>
                    <a:cubicBezTo>
                      <a:pt x="44781" y="225077"/>
                      <a:pt x="45029" y="226972"/>
                      <a:pt x="44543" y="228787"/>
                    </a:cubicBezTo>
                    <a:close/>
                    <a:moveTo>
                      <a:pt x="269895" y="309957"/>
                    </a:moveTo>
                    <a:cubicBezTo>
                      <a:pt x="273771" y="309957"/>
                      <a:pt x="276924" y="313111"/>
                      <a:pt x="276924" y="316988"/>
                    </a:cubicBezTo>
                    <a:cubicBezTo>
                      <a:pt x="276924" y="320865"/>
                      <a:pt x="273772" y="324018"/>
                      <a:pt x="269895" y="324018"/>
                    </a:cubicBezTo>
                    <a:cubicBezTo>
                      <a:pt x="266016" y="324018"/>
                      <a:pt x="262860" y="320864"/>
                      <a:pt x="262860" y="316988"/>
                    </a:cubicBezTo>
                    <a:cubicBezTo>
                      <a:pt x="262860" y="313111"/>
                      <a:pt x="266016" y="309957"/>
                      <a:pt x="269895" y="309957"/>
                    </a:cubicBezTo>
                    <a:close/>
                    <a:moveTo>
                      <a:pt x="205478" y="28351"/>
                    </a:moveTo>
                    <a:cubicBezTo>
                      <a:pt x="206805" y="27023"/>
                      <a:pt x="208570" y="26292"/>
                      <a:pt x="210448" y="26292"/>
                    </a:cubicBezTo>
                    <a:cubicBezTo>
                      <a:pt x="212325" y="26292"/>
                      <a:pt x="214092" y="27024"/>
                      <a:pt x="215419" y="28351"/>
                    </a:cubicBezTo>
                    <a:cubicBezTo>
                      <a:pt x="218160" y="31092"/>
                      <a:pt x="218160" y="35554"/>
                      <a:pt x="215421" y="38294"/>
                    </a:cubicBezTo>
                    <a:cubicBezTo>
                      <a:pt x="214091" y="39623"/>
                      <a:pt x="212325" y="40354"/>
                      <a:pt x="210448" y="40354"/>
                    </a:cubicBezTo>
                    <a:cubicBezTo>
                      <a:pt x="208569" y="40354"/>
                      <a:pt x="206805" y="39623"/>
                      <a:pt x="205477" y="38294"/>
                    </a:cubicBezTo>
                    <a:cubicBezTo>
                      <a:pt x="204147" y="36966"/>
                      <a:pt x="203417" y="35201"/>
                      <a:pt x="203417" y="33323"/>
                    </a:cubicBezTo>
                    <a:cubicBezTo>
                      <a:pt x="203418" y="31446"/>
                      <a:pt x="204148" y="29680"/>
                      <a:pt x="205478" y="28351"/>
                    </a:cubicBezTo>
                    <a:close/>
                    <a:moveTo>
                      <a:pt x="335370" y="241530"/>
                    </a:moveTo>
                    <a:cubicBezTo>
                      <a:pt x="333492" y="244783"/>
                      <a:pt x="330460" y="247110"/>
                      <a:pt x="326831" y="248082"/>
                    </a:cubicBezTo>
                    <a:cubicBezTo>
                      <a:pt x="325632" y="248404"/>
                      <a:pt x="324403" y="248567"/>
                      <a:pt x="323178" y="248567"/>
                    </a:cubicBezTo>
                    <a:cubicBezTo>
                      <a:pt x="316834" y="248567"/>
                      <a:pt x="311254" y="244279"/>
                      <a:pt x="309611" y="238155"/>
                    </a:cubicBezTo>
                    <a:cubicBezTo>
                      <a:pt x="309482" y="237668"/>
                      <a:pt x="309379" y="237188"/>
                      <a:pt x="309303" y="236727"/>
                    </a:cubicBezTo>
                    <a:cubicBezTo>
                      <a:pt x="308900" y="234252"/>
                      <a:pt x="307209" y="232179"/>
                      <a:pt x="304864" y="231287"/>
                    </a:cubicBezTo>
                    <a:lnTo>
                      <a:pt x="270237" y="218106"/>
                    </a:lnTo>
                    <a:cubicBezTo>
                      <a:pt x="266881" y="216828"/>
                      <a:pt x="263104" y="218284"/>
                      <a:pt x="261473" y="221482"/>
                    </a:cubicBezTo>
                    <a:cubicBezTo>
                      <a:pt x="254189" y="235758"/>
                      <a:pt x="243567" y="247521"/>
                      <a:pt x="230832" y="256039"/>
                    </a:cubicBezTo>
                    <a:cubicBezTo>
                      <a:pt x="230601" y="256157"/>
                      <a:pt x="230375" y="256285"/>
                      <a:pt x="230153" y="256430"/>
                    </a:cubicBezTo>
                    <a:cubicBezTo>
                      <a:pt x="229939" y="256570"/>
                      <a:pt x="229737" y="256721"/>
                      <a:pt x="229544" y="256880"/>
                    </a:cubicBezTo>
                    <a:cubicBezTo>
                      <a:pt x="215076" y="266206"/>
                      <a:pt x="197992" y="271406"/>
                      <a:pt x="179999" y="271406"/>
                    </a:cubicBezTo>
                    <a:cubicBezTo>
                      <a:pt x="164105" y="271406"/>
                      <a:pt x="148449" y="267262"/>
                      <a:pt x="134726" y="259422"/>
                    </a:cubicBezTo>
                    <a:cubicBezTo>
                      <a:pt x="131605" y="257638"/>
                      <a:pt x="127643" y="258497"/>
                      <a:pt x="125539" y="261411"/>
                    </a:cubicBezTo>
                    <a:lnTo>
                      <a:pt x="83861" y="319118"/>
                    </a:lnTo>
                    <a:cubicBezTo>
                      <a:pt x="82389" y="321154"/>
                      <a:pt x="82117" y="323822"/>
                      <a:pt x="83145" y="326114"/>
                    </a:cubicBezTo>
                    <a:cubicBezTo>
                      <a:pt x="83961" y="327929"/>
                      <a:pt x="84374" y="329867"/>
                      <a:pt x="84374" y="331874"/>
                    </a:cubicBezTo>
                    <a:cubicBezTo>
                      <a:pt x="84374" y="339628"/>
                      <a:pt x="78067" y="345938"/>
                      <a:pt x="70313" y="345938"/>
                    </a:cubicBezTo>
                    <a:cubicBezTo>
                      <a:pt x="62558" y="345938"/>
                      <a:pt x="56249" y="339629"/>
                      <a:pt x="56249" y="331874"/>
                    </a:cubicBezTo>
                    <a:cubicBezTo>
                      <a:pt x="56250" y="324120"/>
                      <a:pt x="62559" y="317811"/>
                      <a:pt x="70314" y="317811"/>
                    </a:cubicBezTo>
                    <a:cubicBezTo>
                      <a:pt x="70788" y="317811"/>
                      <a:pt x="71269" y="317836"/>
                      <a:pt x="71749" y="317884"/>
                    </a:cubicBezTo>
                    <a:cubicBezTo>
                      <a:pt x="74240" y="318136"/>
                      <a:pt x="76687" y="317040"/>
                      <a:pt x="78157" y="315006"/>
                    </a:cubicBezTo>
                    <a:lnTo>
                      <a:pt x="119850" y="257280"/>
                    </a:lnTo>
                    <a:cubicBezTo>
                      <a:pt x="121952" y="254369"/>
                      <a:pt x="121524" y="250341"/>
                      <a:pt x="118856" y="247938"/>
                    </a:cubicBezTo>
                    <a:cubicBezTo>
                      <a:pt x="99622" y="230619"/>
                      <a:pt x="88592" y="205855"/>
                      <a:pt x="88592" y="179999"/>
                    </a:cubicBezTo>
                    <a:cubicBezTo>
                      <a:pt x="88592" y="164103"/>
                      <a:pt x="92737" y="148448"/>
                      <a:pt x="100577" y="134727"/>
                    </a:cubicBezTo>
                    <a:cubicBezTo>
                      <a:pt x="102360" y="131607"/>
                      <a:pt x="101502" y="127643"/>
                      <a:pt x="98589" y="125539"/>
                    </a:cubicBezTo>
                    <a:lnTo>
                      <a:pt x="40880" y="83860"/>
                    </a:lnTo>
                    <a:cubicBezTo>
                      <a:pt x="38844" y="82389"/>
                      <a:pt x="36176" y="82117"/>
                      <a:pt x="33882" y="83146"/>
                    </a:cubicBezTo>
                    <a:cubicBezTo>
                      <a:pt x="32067" y="83961"/>
                      <a:pt x="30132" y="84374"/>
                      <a:pt x="28125" y="84374"/>
                    </a:cubicBezTo>
                    <a:cubicBezTo>
                      <a:pt x="20372" y="84374"/>
                      <a:pt x="14063" y="78064"/>
                      <a:pt x="14063" y="70310"/>
                    </a:cubicBezTo>
                    <a:cubicBezTo>
                      <a:pt x="14063" y="62557"/>
                      <a:pt x="20372" y="56249"/>
                      <a:pt x="28125" y="56249"/>
                    </a:cubicBezTo>
                    <a:cubicBezTo>
                      <a:pt x="35878" y="56249"/>
                      <a:pt x="42188" y="62557"/>
                      <a:pt x="42188" y="70310"/>
                    </a:cubicBezTo>
                    <a:cubicBezTo>
                      <a:pt x="42188" y="70788"/>
                      <a:pt x="42163" y="71272"/>
                      <a:pt x="42114" y="71748"/>
                    </a:cubicBezTo>
                    <a:cubicBezTo>
                      <a:pt x="41862" y="74244"/>
                      <a:pt x="42959" y="76687"/>
                      <a:pt x="44993" y="78157"/>
                    </a:cubicBezTo>
                    <a:lnTo>
                      <a:pt x="102720" y="119847"/>
                    </a:lnTo>
                    <a:cubicBezTo>
                      <a:pt x="105630" y="121949"/>
                      <a:pt x="109657" y="121520"/>
                      <a:pt x="112061" y="118852"/>
                    </a:cubicBezTo>
                    <a:cubicBezTo>
                      <a:pt x="129379" y="99620"/>
                      <a:pt x="154143" y="88591"/>
                      <a:pt x="180000" y="88591"/>
                    </a:cubicBezTo>
                    <a:cubicBezTo>
                      <a:pt x="186235" y="88591"/>
                      <a:pt x="192374" y="89208"/>
                      <a:pt x="198352" y="90421"/>
                    </a:cubicBezTo>
                    <a:cubicBezTo>
                      <a:pt x="198430" y="90440"/>
                      <a:pt x="198506" y="90465"/>
                      <a:pt x="198585" y="90482"/>
                    </a:cubicBezTo>
                    <a:cubicBezTo>
                      <a:pt x="198628" y="90490"/>
                      <a:pt x="198669" y="90494"/>
                      <a:pt x="198712" y="90501"/>
                    </a:cubicBezTo>
                    <a:cubicBezTo>
                      <a:pt x="211695" y="93189"/>
                      <a:pt x="223920" y="98685"/>
                      <a:pt x="234738" y="106786"/>
                    </a:cubicBezTo>
                    <a:cubicBezTo>
                      <a:pt x="237537" y="108882"/>
                      <a:pt x="241452" y="108604"/>
                      <a:pt x="243924" y="106130"/>
                    </a:cubicBezTo>
                    <a:lnTo>
                      <a:pt x="290049" y="60004"/>
                    </a:lnTo>
                    <a:cubicBezTo>
                      <a:pt x="292027" y="58027"/>
                      <a:pt x="292644" y="55067"/>
                      <a:pt x="291623" y="52464"/>
                    </a:cubicBezTo>
                    <a:cubicBezTo>
                      <a:pt x="290340" y="49193"/>
                      <a:pt x="289689" y="45735"/>
                      <a:pt x="289689" y="42185"/>
                    </a:cubicBezTo>
                    <a:cubicBezTo>
                      <a:pt x="289689" y="26677"/>
                      <a:pt x="302305" y="14061"/>
                      <a:pt x="317814" y="14061"/>
                    </a:cubicBezTo>
                    <a:cubicBezTo>
                      <a:pt x="333321" y="14061"/>
                      <a:pt x="345939" y="26677"/>
                      <a:pt x="345939" y="42185"/>
                    </a:cubicBezTo>
                    <a:cubicBezTo>
                      <a:pt x="345939" y="57693"/>
                      <a:pt x="333321" y="70310"/>
                      <a:pt x="317814" y="70310"/>
                    </a:cubicBezTo>
                    <a:cubicBezTo>
                      <a:pt x="314264" y="70310"/>
                      <a:pt x="310804" y="69659"/>
                      <a:pt x="307534" y="68374"/>
                    </a:cubicBezTo>
                    <a:cubicBezTo>
                      <a:pt x="304931" y="67353"/>
                      <a:pt x="301970" y="67970"/>
                      <a:pt x="299993" y="69948"/>
                    </a:cubicBezTo>
                    <a:lnTo>
                      <a:pt x="253866" y="116075"/>
                    </a:lnTo>
                    <a:cubicBezTo>
                      <a:pt x="251394" y="118548"/>
                      <a:pt x="251114" y="122462"/>
                      <a:pt x="253211" y="125261"/>
                    </a:cubicBezTo>
                    <a:cubicBezTo>
                      <a:pt x="265114" y="141154"/>
                      <a:pt x="271406" y="160083"/>
                      <a:pt x="271406" y="179999"/>
                    </a:cubicBezTo>
                    <a:cubicBezTo>
                      <a:pt x="271406" y="187848"/>
                      <a:pt x="270408" y="195649"/>
                      <a:pt x="268438" y="203187"/>
                    </a:cubicBezTo>
                    <a:cubicBezTo>
                      <a:pt x="267531" y="206660"/>
                      <a:pt x="269386" y="210258"/>
                      <a:pt x="272739" y="211535"/>
                    </a:cubicBezTo>
                    <a:lnTo>
                      <a:pt x="307360" y="224713"/>
                    </a:lnTo>
                    <a:cubicBezTo>
                      <a:pt x="309710" y="225608"/>
                      <a:pt x="312356" y="225181"/>
                      <a:pt x="314303" y="223592"/>
                    </a:cubicBezTo>
                    <a:cubicBezTo>
                      <a:pt x="315845" y="222335"/>
                      <a:pt x="317611" y="221434"/>
                      <a:pt x="319549" y="220916"/>
                    </a:cubicBezTo>
                    <a:cubicBezTo>
                      <a:pt x="320749" y="220594"/>
                      <a:pt x="321979" y="220431"/>
                      <a:pt x="323202" y="220431"/>
                    </a:cubicBezTo>
                    <a:cubicBezTo>
                      <a:pt x="329547" y="220431"/>
                      <a:pt x="335128" y="224719"/>
                      <a:pt x="336773" y="230860"/>
                    </a:cubicBezTo>
                    <a:cubicBezTo>
                      <a:pt x="337746" y="234489"/>
                      <a:pt x="337248" y="238278"/>
                      <a:pt x="335370" y="24153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67" name="Freeform: Shape 168">
                <a:extLst>
                  <a:ext uri="{FF2B5EF4-FFF2-40B4-BE49-F238E27FC236}">
                    <a16:creationId xmlns:a16="http://schemas.microsoft.com/office/drawing/2014/main" id="{1CB935B9-5335-4334-A641-3A470D33E202}"/>
                  </a:ext>
                </a:extLst>
              </p:cNvPr>
              <p:cNvSpPr/>
              <p:nvPr/>
            </p:nvSpPr>
            <p:spPr>
              <a:xfrm>
                <a:off x="7619653" y="2087901"/>
                <a:ext cx="45773" cy="53207"/>
              </a:xfrm>
              <a:custGeom>
                <a:avLst/>
                <a:gdLst>
                  <a:gd name="connsiteX0" fmla="*/ 44830 w 45773"/>
                  <a:gd name="connsiteY0" fmla="*/ 3517 h 53207"/>
                  <a:gd name="connsiteX1" fmla="*/ 35225 w 45773"/>
                  <a:gd name="connsiteY1" fmla="*/ 943 h 53207"/>
                  <a:gd name="connsiteX2" fmla="*/ 347 w 45773"/>
                  <a:gd name="connsiteY2" fmla="*/ 43999 h 53207"/>
                  <a:gd name="connsiteX3" fmla="*/ 4858 w 45773"/>
                  <a:gd name="connsiteY3" fmla="*/ 52860 h 53207"/>
                  <a:gd name="connsiteX4" fmla="*/ 7035 w 45773"/>
                  <a:gd name="connsiteY4" fmla="*/ 53207 h 53207"/>
                  <a:gd name="connsiteX5" fmla="*/ 13720 w 45773"/>
                  <a:gd name="connsiteY5" fmla="*/ 48350 h 53207"/>
                  <a:gd name="connsiteX6" fmla="*/ 42257 w 45773"/>
                  <a:gd name="connsiteY6" fmla="*/ 13122 h 53207"/>
                  <a:gd name="connsiteX7" fmla="*/ 44830 w 45773"/>
                  <a:gd name="connsiteY7" fmla="*/ 351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3" h="53207">
                    <a:moveTo>
                      <a:pt x="44830" y="3517"/>
                    </a:moveTo>
                    <a:cubicBezTo>
                      <a:pt x="42890" y="155"/>
                      <a:pt x="38591" y="-999"/>
                      <a:pt x="35225" y="943"/>
                    </a:cubicBezTo>
                    <a:cubicBezTo>
                      <a:pt x="18654" y="10509"/>
                      <a:pt x="6267" y="25800"/>
                      <a:pt x="347" y="43999"/>
                    </a:cubicBezTo>
                    <a:cubicBezTo>
                      <a:pt x="-855" y="47691"/>
                      <a:pt x="1165" y="51659"/>
                      <a:pt x="4858" y="52860"/>
                    </a:cubicBezTo>
                    <a:cubicBezTo>
                      <a:pt x="5580" y="53095"/>
                      <a:pt x="6314" y="53207"/>
                      <a:pt x="7035" y="53207"/>
                    </a:cubicBezTo>
                    <a:cubicBezTo>
                      <a:pt x="9997" y="53207"/>
                      <a:pt x="12754" y="51320"/>
                      <a:pt x="13720" y="48350"/>
                    </a:cubicBezTo>
                    <a:cubicBezTo>
                      <a:pt x="18563" y="33459"/>
                      <a:pt x="28698" y="20948"/>
                      <a:pt x="42257" y="13122"/>
                    </a:cubicBezTo>
                    <a:cubicBezTo>
                      <a:pt x="45620" y="11180"/>
                      <a:pt x="46772" y="6880"/>
                      <a:pt x="44830" y="351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68" name="Freeform: Shape 169">
                <a:extLst>
                  <a:ext uri="{FF2B5EF4-FFF2-40B4-BE49-F238E27FC236}">
                    <a16:creationId xmlns:a16="http://schemas.microsoft.com/office/drawing/2014/main" id="{5BBD4850-92B9-4E74-9FE1-2F8466C34206}"/>
                  </a:ext>
                </a:extLst>
              </p:cNvPr>
              <p:cNvSpPr/>
              <p:nvPr/>
            </p:nvSpPr>
            <p:spPr>
              <a:xfrm>
                <a:off x="7616207" y="2148565"/>
                <a:ext cx="14062" cy="14291"/>
              </a:xfrm>
              <a:custGeom>
                <a:avLst/>
                <a:gdLst>
                  <a:gd name="connsiteX0" fmla="*/ 7031 w 14062"/>
                  <a:gd name="connsiteY0" fmla="*/ 0 h 14291"/>
                  <a:gd name="connsiteX1" fmla="*/ 0 w 14062"/>
                  <a:gd name="connsiteY1" fmla="*/ 7031 h 14291"/>
                  <a:gd name="connsiteX2" fmla="*/ 0 w 14062"/>
                  <a:gd name="connsiteY2" fmla="*/ 7260 h 14291"/>
                  <a:gd name="connsiteX3" fmla="*/ 7031 w 14062"/>
                  <a:gd name="connsiteY3" fmla="*/ 14292 h 14291"/>
                  <a:gd name="connsiteX4" fmla="*/ 14063 w 14062"/>
                  <a:gd name="connsiteY4" fmla="*/ 7260 h 14291"/>
                  <a:gd name="connsiteX5" fmla="*/ 14063 w 14062"/>
                  <a:gd name="connsiteY5" fmla="*/ 7031 h 14291"/>
                  <a:gd name="connsiteX6" fmla="*/ 7031 w 14062"/>
                  <a:gd name="connsiteY6" fmla="*/ 0 h 14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91">
                    <a:moveTo>
                      <a:pt x="7031" y="0"/>
                    </a:moveTo>
                    <a:cubicBezTo>
                      <a:pt x="3149" y="0"/>
                      <a:pt x="0" y="3148"/>
                      <a:pt x="0" y="7031"/>
                    </a:cubicBezTo>
                    <a:lnTo>
                      <a:pt x="0" y="7260"/>
                    </a:lnTo>
                    <a:cubicBezTo>
                      <a:pt x="0" y="11144"/>
                      <a:pt x="3149" y="14292"/>
                      <a:pt x="7031" y="14292"/>
                    </a:cubicBezTo>
                    <a:cubicBezTo>
                      <a:pt x="10915" y="14292"/>
                      <a:pt x="14063" y="11144"/>
                      <a:pt x="14063" y="7260"/>
                    </a:cubicBezTo>
                    <a:lnTo>
                      <a:pt x="14063" y="7031"/>
                    </a:lnTo>
                    <a:cubicBezTo>
                      <a:pt x="14063" y="3148"/>
                      <a:pt x="10915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69" name="Freeform: Shape 170">
                <a:extLst>
                  <a:ext uri="{FF2B5EF4-FFF2-40B4-BE49-F238E27FC236}">
                    <a16:creationId xmlns:a16="http://schemas.microsoft.com/office/drawing/2014/main" id="{6B59E768-04C6-4B97-B54D-AC0F76895EA4}"/>
                  </a:ext>
                </a:extLst>
              </p:cNvPr>
              <p:cNvSpPr/>
              <p:nvPr/>
            </p:nvSpPr>
            <p:spPr>
              <a:xfrm>
                <a:off x="7721675" y="2170541"/>
                <a:ext cx="45771" cy="53207"/>
              </a:xfrm>
              <a:custGeom>
                <a:avLst/>
                <a:gdLst>
                  <a:gd name="connsiteX0" fmla="*/ 40912 w 45771"/>
                  <a:gd name="connsiteY0" fmla="*/ 347 h 53207"/>
                  <a:gd name="connsiteX1" fmla="*/ 32052 w 45771"/>
                  <a:gd name="connsiteY1" fmla="*/ 4860 h 53207"/>
                  <a:gd name="connsiteX2" fmla="*/ 3517 w 45771"/>
                  <a:gd name="connsiteY2" fmla="*/ 40086 h 53207"/>
                  <a:gd name="connsiteX3" fmla="*/ 943 w 45771"/>
                  <a:gd name="connsiteY3" fmla="*/ 49690 h 53207"/>
                  <a:gd name="connsiteX4" fmla="*/ 7039 w 45771"/>
                  <a:gd name="connsiteY4" fmla="*/ 53207 h 53207"/>
                  <a:gd name="connsiteX5" fmla="*/ 10548 w 45771"/>
                  <a:gd name="connsiteY5" fmla="*/ 52264 h 53207"/>
                  <a:gd name="connsiteX6" fmla="*/ 45425 w 45771"/>
                  <a:gd name="connsiteY6" fmla="*/ 9207 h 53207"/>
                  <a:gd name="connsiteX7" fmla="*/ 40912 w 45771"/>
                  <a:gd name="connsiteY7" fmla="*/ 347 h 53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71" h="53207">
                    <a:moveTo>
                      <a:pt x="40912" y="347"/>
                    </a:moveTo>
                    <a:cubicBezTo>
                      <a:pt x="37218" y="-855"/>
                      <a:pt x="33251" y="1168"/>
                      <a:pt x="32052" y="4860"/>
                    </a:cubicBezTo>
                    <a:cubicBezTo>
                      <a:pt x="27211" y="19747"/>
                      <a:pt x="17078" y="32257"/>
                      <a:pt x="3517" y="40086"/>
                    </a:cubicBezTo>
                    <a:cubicBezTo>
                      <a:pt x="155" y="42027"/>
                      <a:pt x="-999" y="46327"/>
                      <a:pt x="943" y="49690"/>
                    </a:cubicBezTo>
                    <a:cubicBezTo>
                      <a:pt x="2245" y="51946"/>
                      <a:pt x="4609" y="53207"/>
                      <a:pt x="7039" y="53207"/>
                    </a:cubicBezTo>
                    <a:cubicBezTo>
                      <a:pt x="8232" y="53207"/>
                      <a:pt x="9441" y="52903"/>
                      <a:pt x="10548" y="52264"/>
                    </a:cubicBezTo>
                    <a:cubicBezTo>
                      <a:pt x="27123" y="42696"/>
                      <a:pt x="39510" y="27404"/>
                      <a:pt x="45425" y="9207"/>
                    </a:cubicBezTo>
                    <a:cubicBezTo>
                      <a:pt x="46625" y="5515"/>
                      <a:pt x="44606" y="1548"/>
                      <a:pt x="40912" y="347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70" name="Freeform: Shape 171">
                <a:extLst>
                  <a:ext uri="{FF2B5EF4-FFF2-40B4-BE49-F238E27FC236}">
                    <a16:creationId xmlns:a16="http://schemas.microsoft.com/office/drawing/2014/main" id="{5D996B1E-766C-4E3B-9803-6A773F397B17}"/>
                  </a:ext>
                </a:extLst>
              </p:cNvPr>
              <p:cNvSpPr/>
              <p:nvPr/>
            </p:nvSpPr>
            <p:spPr>
              <a:xfrm>
                <a:off x="7756833" y="2148794"/>
                <a:ext cx="14062" cy="14288"/>
              </a:xfrm>
              <a:custGeom>
                <a:avLst/>
                <a:gdLst>
                  <a:gd name="connsiteX0" fmla="*/ 7031 w 14062"/>
                  <a:gd name="connsiteY0" fmla="*/ 0 h 14288"/>
                  <a:gd name="connsiteX1" fmla="*/ 0 w 14062"/>
                  <a:gd name="connsiteY1" fmla="*/ 7031 h 14288"/>
                  <a:gd name="connsiteX2" fmla="*/ 0 w 14062"/>
                  <a:gd name="connsiteY2" fmla="*/ 7257 h 14288"/>
                  <a:gd name="connsiteX3" fmla="*/ 7031 w 14062"/>
                  <a:gd name="connsiteY3" fmla="*/ 14288 h 14288"/>
                  <a:gd name="connsiteX4" fmla="*/ 14063 w 14062"/>
                  <a:gd name="connsiteY4" fmla="*/ 7257 h 14288"/>
                  <a:gd name="connsiteX5" fmla="*/ 14063 w 14062"/>
                  <a:gd name="connsiteY5" fmla="*/ 7031 h 14288"/>
                  <a:gd name="connsiteX6" fmla="*/ 7031 w 14062"/>
                  <a:gd name="connsiteY6" fmla="*/ 0 h 1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" h="14288">
                    <a:moveTo>
                      <a:pt x="7031" y="0"/>
                    </a:moveTo>
                    <a:cubicBezTo>
                      <a:pt x="3147" y="0"/>
                      <a:pt x="0" y="3148"/>
                      <a:pt x="0" y="7031"/>
                    </a:cubicBezTo>
                    <a:lnTo>
                      <a:pt x="0" y="7257"/>
                    </a:lnTo>
                    <a:cubicBezTo>
                      <a:pt x="0" y="11140"/>
                      <a:pt x="3147" y="14288"/>
                      <a:pt x="7031" y="14288"/>
                    </a:cubicBezTo>
                    <a:cubicBezTo>
                      <a:pt x="10913" y="14288"/>
                      <a:pt x="14063" y="11140"/>
                      <a:pt x="14063" y="7257"/>
                    </a:cubicBezTo>
                    <a:lnTo>
                      <a:pt x="14063" y="7031"/>
                    </a:lnTo>
                    <a:cubicBezTo>
                      <a:pt x="14063" y="3148"/>
                      <a:pt x="10913" y="0"/>
                      <a:pt x="7031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71" name="Freeform: Shape 172">
                <a:extLst>
                  <a:ext uri="{FF2B5EF4-FFF2-40B4-BE49-F238E27FC236}">
                    <a16:creationId xmlns:a16="http://schemas.microsoft.com/office/drawing/2014/main" id="{50A25611-416B-4DBC-853B-65BB66A6CCD3}"/>
                  </a:ext>
                </a:extLst>
              </p:cNvPr>
              <p:cNvSpPr/>
              <p:nvPr/>
            </p:nvSpPr>
            <p:spPr>
              <a:xfrm>
                <a:off x="7685646" y="2103699"/>
                <a:ext cx="56250" cy="56251"/>
              </a:xfrm>
              <a:custGeom>
                <a:avLst/>
                <a:gdLst>
                  <a:gd name="connsiteX0" fmla="*/ 28124 w 56250"/>
                  <a:gd name="connsiteY0" fmla="*/ 0 h 56251"/>
                  <a:gd name="connsiteX1" fmla="*/ 0 w 56250"/>
                  <a:gd name="connsiteY1" fmla="*/ 28126 h 56251"/>
                  <a:gd name="connsiteX2" fmla="*/ 28124 w 56250"/>
                  <a:gd name="connsiteY2" fmla="*/ 56251 h 56251"/>
                  <a:gd name="connsiteX3" fmla="*/ 56250 w 56250"/>
                  <a:gd name="connsiteY3" fmla="*/ 28126 h 56251"/>
                  <a:gd name="connsiteX4" fmla="*/ 28124 w 56250"/>
                  <a:gd name="connsiteY4" fmla="*/ 0 h 56251"/>
                  <a:gd name="connsiteX5" fmla="*/ 28124 w 56250"/>
                  <a:gd name="connsiteY5" fmla="*/ 42189 h 56251"/>
                  <a:gd name="connsiteX6" fmla="*/ 14063 w 56250"/>
                  <a:gd name="connsiteY6" fmla="*/ 28126 h 56251"/>
                  <a:gd name="connsiteX7" fmla="*/ 28124 w 56250"/>
                  <a:gd name="connsiteY7" fmla="*/ 14063 h 56251"/>
                  <a:gd name="connsiteX8" fmla="*/ 42188 w 56250"/>
                  <a:gd name="connsiteY8" fmla="*/ 28126 h 56251"/>
                  <a:gd name="connsiteX9" fmla="*/ 28124 w 56250"/>
                  <a:gd name="connsiteY9" fmla="*/ 42189 h 5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250" h="56251">
                    <a:moveTo>
                      <a:pt x="28124" y="0"/>
                    </a:moveTo>
                    <a:cubicBezTo>
                      <a:pt x="12616" y="0"/>
                      <a:pt x="0" y="12617"/>
                      <a:pt x="0" y="28126"/>
                    </a:cubicBezTo>
                    <a:cubicBezTo>
                      <a:pt x="0" y="43634"/>
                      <a:pt x="12616" y="56251"/>
                      <a:pt x="28124" y="56251"/>
                    </a:cubicBezTo>
                    <a:cubicBezTo>
                      <a:pt x="43632" y="56251"/>
                      <a:pt x="56250" y="43634"/>
                      <a:pt x="56250" y="28126"/>
                    </a:cubicBezTo>
                    <a:cubicBezTo>
                      <a:pt x="56250" y="12617"/>
                      <a:pt x="43632" y="0"/>
                      <a:pt x="28124" y="0"/>
                    </a:cubicBezTo>
                    <a:close/>
                    <a:moveTo>
                      <a:pt x="28124" y="42189"/>
                    </a:moveTo>
                    <a:cubicBezTo>
                      <a:pt x="20370" y="42189"/>
                      <a:pt x="14063" y="35880"/>
                      <a:pt x="14063" y="28126"/>
                    </a:cubicBezTo>
                    <a:cubicBezTo>
                      <a:pt x="14063" y="20371"/>
                      <a:pt x="20370" y="14063"/>
                      <a:pt x="28124" y="14063"/>
                    </a:cubicBezTo>
                    <a:cubicBezTo>
                      <a:pt x="35878" y="14063"/>
                      <a:pt x="42188" y="20371"/>
                      <a:pt x="42188" y="28126"/>
                    </a:cubicBezTo>
                    <a:cubicBezTo>
                      <a:pt x="42188" y="35880"/>
                      <a:pt x="35878" y="42189"/>
                      <a:pt x="28124" y="421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72" name="Freeform: Shape 173">
                <a:extLst>
                  <a:ext uri="{FF2B5EF4-FFF2-40B4-BE49-F238E27FC236}">
                    <a16:creationId xmlns:a16="http://schemas.microsoft.com/office/drawing/2014/main" id="{F12E92B0-F114-44FC-BB0F-DA0A41C57DE7}"/>
                  </a:ext>
                </a:extLst>
              </p:cNvPr>
              <p:cNvSpPr/>
              <p:nvPr/>
            </p:nvSpPr>
            <p:spPr>
              <a:xfrm>
                <a:off x="7645206" y="2165761"/>
                <a:ext cx="42187" cy="42186"/>
              </a:xfrm>
              <a:custGeom>
                <a:avLst/>
                <a:gdLst>
                  <a:gd name="connsiteX0" fmla="*/ 21094 w 42187"/>
                  <a:gd name="connsiteY0" fmla="*/ 0 h 42186"/>
                  <a:gd name="connsiteX1" fmla="*/ 0 w 42187"/>
                  <a:gd name="connsiteY1" fmla="*/ 21093 h 42186"/>
                  <a:gd name="connsiteX2" fmla="*/ 21094 w 42187"/>
                  <a:gd name="connsiteY2" fmla="*/ 42187 h 42186"/>
                  <a:gd name="connsiteX3" fmla="*/ 42188 w 42187"/>
                  <a:gd name="connsiteY3" fmla="*/ 21093 h 42186"/>
                  <a:gd name="connsiteX4" fmla="*/ 21094 w 42187"/>
                  <a:gd name="connsiteY4" fmla="*/ 0 h 42186"/>
                  <a:gd name="connsiteX5" fmla="*/ 21094 w 42187"/>
                  <a:gd name="connsiteY5" fmla="*/ 28124 h 42186"/>
                  <a:gd name="connsiteX6" fmla="*/ 14063 w 42187"/>
                  <a:gd name="connsiteY6" fmla="*/ 21093 h 42186"/>
                  <a:gd name="connsiteX7" fmla="*/ 21094 w 42187"/>
                  <a:gd name="connsiteY7" fmla="*/ 14063 h 42186"/>
                  <a:gd name="connsiteX8" fmla="*/ 28125 w 42187"/>
                  <a:gd name="connsiteY8" fmla="*/ 21093 h 42186"/>
                  <a:gd name="connsiteX9" fmla="*/ 21094 w 42187"/>
                  <a:gd name="connsiteY9" fmla="*/ 28124 h 4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87" h="42186">
                    <a:moveTo>
                      <a:pt x="21094" y="0"/>
                    </a:moveTo>
                    <a:cubicBezTo>
                      <a:pt x="9462" y="0"/>
                      <a:pt x="0" y="9463"/>
                      <a:pt x="0" y="21093"/>
                    </a:cubicBezTo>
                    <a:cubicBezTo>
                      <a:pt x="0" y="32724"/>
                      <a:pt x="9462" y="42187"/>
                      <a:pt x="21094" y="42187"/>
                    </a:cubicBezTo>
                    <a:cubicBezTo>
                      <a:pt x="32726" y="42187"/>
                      <a:pt x="42188" y="32725"/>
                      <a:pt x="42188" y="21093"/>
                    </a:cubicBezTo>
                    <a:cubicBezTo>
                      <a:pt x="42188" y="9463"/>
                      <a:pt x="32726" y="0"/>
                      <a:pt x="21094" y="0"/>
                    </a:cubicBezTo>
                    <a:close/>
                    <a:moveTo>
                      <a:pt x="21094" y="28124"/>
                    </a:moveTo>
                    <a:cubicBezTo>
                      <a:pt x="17217" y="28124"/>
                      <a:pt x="14063" y="24970"/>
                      <a:pt x="14063" y="21093"/>
                    </a:cubicBezTo>
                    <a:cubicBezTo>
                      <a:pt x="14063" y="17216"/>
                      <a:pt x="17217" y="14063"/>
                      <a:pt x="21094" y="14063"/>
                    </a:cubicBezTo>
                    <a:cubicBezTo>
                      <a:pt x="24971" y="14063"/>
                      <a:pt x="28125" y="17216"/>
                      <a:pt x="28125" y="21093"/>
                    </a:cubicBezTo>
                    <a:cubicBezTo>
                      <a:pt x="28125" y="24970"/>
                      <a:pt x="24971" y="28124"/>
                      <a:pt x="21094" y="28124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81519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8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ربع نص 15"/>
          <p:cNvSpPr txBox="1"/>
          <p:nvPr/>
        </p:nvSpPr>
        <p:spPr>
          <a:xfrm>
            <a:off x="8532440" y="630197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20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1691680" y="188640"/>
            <a:ext cx="5603407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570379D7-3C3F-3140-05E9-495E71045B6A}"/>
              </a:ext>
            </a:extLst>
          </p:cNvPr>
          <p:cNvSpPr txBox="1"/>
          <p:nvPr/>
        </p:nvSpPr>
        <p:spPr>
          <a:xfrm>
            <a:off x="467544" y="1338987"/>
            <a:ext cx="619268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/>
              <a:t>Vaccines prevent diseases that can be dangerous, or even deadly. They work with your body’s natural defenses to safely develop protection from a disease.</a:t>
            </a:r>
            <a:endParaRPr lang="ar-SA" sz="2800" b="1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B317DF44-8DAA-9D5D-520D-237382ED9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60977"/>
            <a:ext cx="5328591" cy="254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1619672" y="404664"/>
            <a:ext cx="5603407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Types of COVID-19 vaccines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3" y="2027749"/>
            <a:ext cx="4032449" cy="2154506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66"/>
          <a:stretch/>
        </p:blipFill>
        <p:spPr>
          <a:xfrm>
            <a:off x="235142" y="4774414"/>
            <a:ext cx="4032449" cy="1974793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00" y="2066521"/>
            <a:ext cx="4191781" cy="2154506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907240" y="1326797"/>
            <a:ext cx="252505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Moderna vaccine </a:t>
            </a:r>
            <a:b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839447" y="4221027"/>
            <a:ext cx="240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AstraZeneca</a:t>
            </a:r>
            <a:b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A4D1A8C-BF5C-56AA-BF26-3CD98D83AA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00" y="4732785"/>
            <a:ext cx="4191781" cy="2016421"/>
          </a:xfrm>
          <a:prstGeom prst="rect">
            <a:avLst/>
          </a:prstGeom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id="{23C678D3-C9AB-ECA8-4CD9-49F1610B17ED}"/>
              </a:ext>
            </a:extLst>
          </p:cNvPr>
          <p:cNvSpPr/>
          <p:nvPr/>
        </p:nvSpPr>
        <p:spPr>
          <a:xfrm>
            <a:off x="5839447" y="1395144"/>
            <a:ext cx="240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BioNTech/Pfizer </a:t>
            </a:r>
            <a:b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7D7A7EA8-D98F-AC2C-8E95-1C0F34170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903" y="6442412"/>
            <a:ext cx="468956" cy="54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56628C01-F325-CC02-C27F-B62282531629}"/>
              </a:ext>
            </a:extLst>
          </p:cNvPr>
          <p:cNvSpPr/>
          <p:nvPr/>
        </p:nvSpPr>
        <p:spPr>
          <a:xfrm>
            <a:off x="652937" y="4221027"/>
            <a:ext cx="3196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Johnson &amp; Johnson</a:t>
            </a:r>
            <a:br>
              <a:rPr lang="en-US" sz="24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8363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807318" y="645006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80728"/>
            <a:ext cx="3695783" cy="3744416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70766" y="1897364"/>
            <a:ext cx="2689066" cy="230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mRNA vaccine. 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1200"/>
              </a:spcAft>
            </a:pPr>
            <a:endParaRPr lang="en-US" sz="2200" dirty="0">
              <a:solidFill>
                <a:prstClr val="black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</p:txBody>
      </p:sp>
      <p:sp>
        <p:nvSpPr>
          <p:cNvPr id="7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363795" y="764704"/>
            <a:ext cx="3992181" cy="104411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2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Moderna: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4721854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Authorized for 18+.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766" y="3049987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Two doses - 4 weeks apart (28 days).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147" y="4024868"/>
            <a:ext cx="3265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94.5% effective.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7436" y="5363224"/>
            <a:ext cx="61907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Stored at extreme cold temperature</a:t>
            </a:r>
            <a:r>
              <a:rPr lang="en-US" sz="2400" dirty="0"/>
              <a:t> </a:t>
            </a:r>
          </a:p>
          <a:p>
            <a:pPr lvl="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between: 2°C and 8°C.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928DE280-F702-D871-31E9-5A07F4583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964" y="949801"/>
            <a:ext cx="1564043" cy="64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3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3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66"/>
          <a:stretch/>
        </p:blipFill>
        <p:spPr>
          <a:xfrm>
            <a:off x="6016492" y="1203902"/>
            <a:ext cx="3020003" cy="308919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05780" y="1556792"/>
            <a:ext cx="83884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Non-replicating viral vector vaccine.</a:t>
            </a:r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107502" y="692696"/>
            <a:ext cx="5706381" cy="102241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US" sz="3200" b="1" dirty="0"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Johnson &amp; Johnson: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780" y="3169571"/>
            <a:ext cx="5130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One dose.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780" y="3889798"/>
            <a:ext cx="58503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72% effective in preventing moderate to severe/critical COVID-19 occurring 28 days after vaccination.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780" y="5225578"/>
            <a:ext cx="6354452" cy="864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Stored at extreme cold temperatures </a:t>
            </a:r>
          </a:p>
          <a:p>
            <a:pPr>
              <a:lnSpc>
                <a:spcPts val="2400"/>
              </a:lnSpc>
              <a:spcAft>
                <a:spcPts val="1200"/>
              </a:spcAft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  between: 2°C- 8 °C.</a:t>
            </a: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513DF060-DEFF-0621-8445-EB32A097F606}"/>
              </a:ext>
            </a:extLst>
          </p:cNvPr>
          <p:cNvSpPr txBox="1"/>
          <p:nvPr/>
        </p:nvSpPr>
        <p:spPr>
          <a:xfrm>
            <a:off x="8694204" y="6381328"/>
            <a:ext cx="34229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6</a:t>
            </a:r>
            <a:endParaRPr lang="ar-SA" dirty="0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D169D575-DB1E-CA1C-FC40-6CAA0FE33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873278"/>
            <a:ext cx="1564043" cy="64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2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63795" y="1988855"/>
            <a:ext cx="6400800" cy="720080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ts val="0"/>
              </a:spcBef>
              <a:spcAft>
                <a:spcPts val="600"/>
              </a:spcAft>
              <a:buClrTx/>
              <a:buSzTx/>
              <a:buNone/>
            </a:pPr>
            <a:endParaRPr lang="en-US" sz="9600" b="1" dirty="0">
              <a:solidFill>
                <a:prstClr val="black"/>
              </a:solidFill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96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mRNA vaccine.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634" y="2079393"/>
            <a:ext cx="4273922" cy="2700798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8859948" y="648986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</a:t>
            </a:r>
          </a:p>
        </p:txBody>
      </p:sp>
      <p:sp>
        <p:nvSpPr>
          <p:cNvPr id="5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363794" y="728232"/>
            <a:ext cx="5792382" cy="1080588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rPr>
              <a:t>BioNTech/Pfizer:</a:t>
            </a:r>
            <a:endParaRPr lang="en-US" sz="32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5175165"/>
            <a:ext cx="59046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Stored at extreme cold temperature</a:t>
            </a:r>
            <a:r>
              <a:rPr lang="en-US" sz="2400" dirty="0"/>
              <a:t> </a:t>
            </a:r>
          </a:p>
          <a:p>
            <a:pPr lvl="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between: 2°C and 8°C.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093" y="2985303"/>
            <a:ext cx="3834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Two doses -3 weeks apart (21 days).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3920441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95% effective.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4547803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lvl="0" indent="-13716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Authorized for 16+.</a:t>
            </a: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119607EE-81F2-5919-7FE3-554565C83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73277"/>
            <a:ext cx="2016224" cy="81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6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2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05780" y="1556792"/>
            <a:ext cx="83884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en-US" sz="24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Non-replicating viral vector vaccine.</a:t>
            </a:r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63B61894-F0B9-4B4E-ADCC-2F80F22C5694}"/>
              </a:ext>
            </a:extLst>
          </p:cNvPr>
          <p:cNvSpPr/>
          <p:nvPr/>
        </p:nvSpPr>
        <p:spPr>
          <a:xfrm>
            <a:off x="107502" y="516448"/>
            <a:ext cx="6480722" cy="118210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Oxford/AstraZeneca:</a:t>
            </a:r>
            <a:endParaRPr lang="en-US" sz="3200" b="1" dirty="0">
              <a:latin typeface="Times New Roman" pitchFamily="18" charset="0"/>
              <a:ea typeface="Lato Black" panose="020F0502020204030203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780" y="3169571"/>
            <a:ext cx="5130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Two doses - 4 weeks apart (28 days).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780" y="3889798"/>
            <a:ext cx="5850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76% effective.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780" y="4610025"/>
            <a:ext cx="6354452" cy="864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indent="-137160">
              <a:lnSpc>
                <a:spcPts val="24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Stored at extreme cold temperatures </a:t>
            </a:r>
          </a:p>
          <a:p>
            <a:pPr>
              <a:lnSpc>
                <a:spcPts val="2400"/>
              </a:lnSpc>
              <a:spcAft>
                <a:spcPts val="1200"/>
              </a:spcAft>
            </a:pPr>
            <a:r>
              <a:rPr lang="en-US" sz="2400" dirty="0"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  between: 2°C- 8 °C.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20150"/>
            <a:ext cx="3744415" cy="2539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5054" y="63813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0AE2F636-2932-8623-F3FB-883C4E6E3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829" y="698218"/>
            <a:ext cx="2104486" cy="83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3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471" y="6430559"/>
            <a:ext cx="358721" cy="42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: Rounded Corners 41">
            <a:extLst>
              <a:ext uri="{FF2B5EF4-FFF2-40B4-BE49-F238E27FC236}">
                <a16:creationId xmlns:a16="http://schemas.microsoft.com/office/drawing/2014/main" id="{6ED461D6-864E-4A9F-A3F7-D7F6A3989528}"/>
              </a:ext>
            </a:extLst>
          </p:cNvPr>
          <p:cNvSpPr/>
          <p:nvPr/>
        </p:nvSpPr>
        <p:spPr>
          <a:xfrm>
            <a:off x="1835696" y="260648"/>
            <a:ext cx="5415112" cy="657115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15944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mechanism of vaccines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0" y="1470047"/>
            <a:ext cx="7250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Johnson &amp; Johnson/AstraZeneca vaccine.</a:t>
            </a: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68960"/>
            <a:ext cx="541511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256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دفق الهواء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دفق الهوا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فق الهوا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1212</TotalTime>
  <Words>667</Words>
  <Application>Microsoft Office PowerPoint</Application>
  <PresentationFormat>On-screen Show (4:3)</PresentationFormat>
  <Paragraphs>138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دفق الهواء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DR.Ahmed Saker 2o1O</dc:creator>
  <cp:lastModifiedBy>218921105156</cp:lastModifiedBy>
  <cp:revision>75</cp:revision>
  <dcterms:created xsi:type="dcterms:W3CDTF">2022-03-28T21:38:04Z</dcterms:created>
  <dcterms:modified xsi:type="dcterms:W3CDTF">2022-05-30T12:26:32Z</dcterms:modified>
</cp:coreProperties>
</file>