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11"/>
  </p:notesMasterIdLst>
  <p:sldIdLst>
    <p:sldId id="256" r:id="rId2"/>
    <p:sldId id="258" r:id="rId3"/>
    <p:sldId id="259" r:id="rId4"/>
    <p:sldId id="261" r:id="rId5"/>
    <p:sldId id="281" r:id="rId6"/>
    <p:sldId id="263" r:id="rId7"/>
    <p:sldId id="276" r:id="rId8"/>
    <p:sldId id="283" r:id="rId9"/>
    <p:sldId id="285"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37D92A7-20E9-41AF-8D71-9959B4B1A981}">
  <a:tblStyle styleId="{237D92A7-20E9-41AF-8D71-9959B4B1A98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592"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4127892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63730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d3c3787e4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d3c3787e4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3164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d3c3787e4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d3c3787e4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1958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d3c3787e4d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d3c3787e4d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2506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gd4db157b90_0_3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5" name="Google Shape;695;gd4db157b90_0_3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8311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d4db157b90_0_3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d4db157b90_0_3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9239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d4db157b90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6" name="Google Shape;586;gd4db157b90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719542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blip>
          <a:srcRect/>
          <a:stretch/>
        </p:blipFill>
        <p:spPr>
          <a:xfrm>
            <a:off x="5600900" y="2715863"/>
            <a:ext cx="4000500" cy="2295525"/>
          </a:xfrm>
          <a:prstGeom prst="rect">
            <a:avLst/>
          </a:prstGeom>
          <a:noFill/>
          <a:ln>
            <a:noFill/>
          </a:ln>
        </p:spPr>
      </p:pic>
      <p:pic>
        <p:nvPicPr>
          <p:cNvPr id="10" name="Google Shape;10;p2"/>
          <p:cNvPicPr preferRelativeResize="0"/>
          <p:nvPr/>
        </p:nvPicPr>
        <p:blipFill rotWithShape="1">
          <a:blip r:embed="rId3">
            <a:alphaModFix/>
          </a:blip>
          <a:srcRect/>
          <a:stretch/>
        </p:blipFill>
        <p:spPr>
          <a:xfrm>
            <a:off x="1295550" y="184925"/>
            <a:ext cx="3262450" cy="2530950"/>
          </a:xfrm>
          <a:prstGeom prst="rect">
            <a:avLst/>
          </a:prstGeom>
          <a:noFill/>
          <a:ln>
            <a:noFill/>
          </a:ln>
        </p:spPr>
      </p:pic>
      <p:pic>
        <p:nvPicPr>
          <p:cNvPr id="11" name="Google Shape;11;p2"/>
          <p:cNvPicPr preferRelativeResize="0"/>
          <p:nvPr/>
        </p:nvPicPr>
        <p:blipFill rotWithShape="1">
          <a:blip r:embed="rId4">
            <a:alphaModFix/>
          </a:blip>
          <a:srcRect/>
          <a:stretch/>
        </p:blipFill>
        <p:spPr>
          <a:xfrm>
            <a:off x="337913" y="-438012"/>
            <a:ext cx="2409825" cy="2333625"/>
          </a:xfrm>
          <a:prstGeom prst="rect">
            <a:avLst/>
          </a:prstGeom>
          <a:noFill/>
          <a:ln>
            <a:noFill/>
          </a:ln>
        </p:spPr>
      </p:pic>
      <p:pic>
        <p:nvPicPr>
          <p:cNvPr id="12" name="Google Shape;12;p2"/>
          <p:cNvPicPr preferRelativeResize="0"/>
          <p:nvPr/>
        </p:nvPicPr>
        <p:blipFill rotWithShape="1">
          <a:blip r:embed="rId5">
            <a:alphaModFix/>
          </a:blip>
          <a:srcRect/>
          <a:stretch/>
        </p:blipFill>
        <p:spPr>
          <a:xfrm rot="5400000">
            <a:off x="6910775" y="206125"/>
            <a:ext cx="4339950" cy="3111650"/>
          </a:xfrm>
          <a:prstGeom prst="rect">
            <a:avLst/>
          </a:prstGeom>
          <a:noFill/>
          <a:ln>
            <a:noFill/>
          </a:ln>
        </p:spPr>
      </p:pic>
      <p:pic>
        <p:nvPicPr>
          <p:cNvPr id="13" name="Google Shape;13;p2"/>
          <p:cNvPicPr preferRelativeResize="0"/>
          <p:nvPr/>
        </p:nvPicPr>
        <p:blipFill rotWithShape="1">
          <a:blip r:embed="rId6">
            <a:alphaModFix/>
          </a:blip>
          <a:srcRect/>
          <a:stretch/>
        </p:blipFill>
        <p:spPr>
          <a:xfrm rot="5400000">
            <a:off x="941800" y="2746450"/>
            <a:ext cx="1733750" cy="3947449"/>
          </a:xfrm>
          <a:prstGeom prst="rect">
            <a:avLst/>
          </a:prstGeom>
          <a:noFill/>
          <a:ln>
            <a:noFill/>
          </a:ln>
        </p:spPr>
      </p:pic>
      <p:sp>
        <p:nvSpPr>
          <p:cNvPr id="14" name="Google Shape;14;p2"/>
          <p:cNvSpPr txBox="1">
            <a:spLocks noGrp="1"/>
          </p:cNvSpPr>
          <p:nvPr>
            <p:ph type="ctrTitle"/>
          </p:nvPr>
        </p:nvSpPr>
        <p:spPr>
          <a:xfrm>
            <a:off x="953325" y="1452750"/>
            <a:ext cx="7237500" cy="18141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p2"/>
          <p:cNvSpPr txBox="1">
            <a:spLocks noGrp="1"/>
          </p:cNvSpPr>
          <p:nvPr>
            <p:ph type="subTitle" idx="1"/>
          </p:nvPr>
        </p:nvSpPr>
        <p:spPr>
          <a:xfrm>
            <a:off x="1540125" y="3266850"/>
            <a:ext cx="6063900" cy="423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6_1_1">
    <p:spTree>
      <p:nvGrpSpPr>
        <p:cNvPr id="1" name="Shape 233"/>
        <p:cNvGrpSpPr/>
        <p:nvPr/>
      </p:nvGrpSpPr>
      <p:grpSpPr>
        <a:xfrm>
          <a:off x="0" y="0"/>
          <a:ext cx="0" cy="0"/>
          <a:chOff x="0" y="0"/>
          <a:chExt cx="0" cy="0"/>
        </a:xfrm>
      </p:grpSpPr>
      <p:pic>
        <p:nvPicPr>
          <p:cNvPr id="234" name="Google Shape;234;p28"/>
          <p:cNvPicPr preferRelativeResize="0"/>
          <p:nvPr/>
        </p:nvPicPr>
        <p:blipFill rotWithShape="1">
          <a:blip r:embed="rId2">
            <a:alphaModFix/>
          </a:blip>
          <a:srcRect/>
          <a:stretch/>
        </p:blipFill>
        <p:spPr>
          <a:xfrm rot="10800000">
            <a:off x="7178600" y="160768"/>
            <a:ext cx="2504350" cy="1437030"/>
          </a:xfrm>
          <a:prstGeom prst="rect">
            <a:avLst/>
          </a:prstGeom>
          <a:noFill/>
          <a:ln>
            <a:noFill/>
          </a:ln>
        </p:spPr>
      </p:pic>
      <p:pic>
        <p:nvPicPr>
          <p:cNvPr id="235" name="Google Shape;235;p28"/>
          <p:cNvPicPr preferRelativeResize="0"/>
          <p:nvPr/>
        </p:nvPicPr>
        <p:blipFill>
          <a:blip r:embed="rId3">
            <a:alphaModFix/>
          </a:blip>
          <a:stretch>
            <a:fillRect/>
          </a:stretch>
        </p:blipFill>
        <p:spPr>
          <a:xfrm rot="4956358">
            <a:off x="5559239" y="-1676283"/>
            <a:ext cx="2386824" cy="4381382"/>
          </a:xfrm>
          <a:prstGeom prst="rect">
            <a:avLst/>
          </a:prstGeom>
          <a:noFill/>
          <a:ln>
            <a:noFill/>
          </a:ln>
        </p:spPr>
      </p:pic>
      <p:pic>
        <p:nvPicPr>
          <p:cNvPr id="236" name="Google Shape;236;p28"/>
          <p:cNvPicPr preferRelativeResize="0"/>
          <p:nvPr/>
        </p:nvPicPr>
        <p:blipFill rotWithShape="1">
          <a:blip r:embed="rId4">
            <a:alphaModFix/>
          </a:blip>
          <a:srcRect/>
          <a:stretch/>
        </p:blipFill>
        <p:spPr>
          <a:xfrm rot="-5400000">
            <a:off x="132425" y="2105999"/>
            <a:ext cx="2786538" cy="2161739"/>
          </a:xfrm>
          <a:prstGeom prst="rect">
            <a:avLst/>
          </a:prstGeom>
          <a:noFill/>
          <a:ln>
            <a:noFill/>
          </a:ln>
        </p:spPr>
      </p:pic>
      <p:pic>
        <p:nvPicPr>
          <p:cNvPr id="237" name="Google Shape;237;p28"/>
          <p:cNvPicPr preferRelativeResize="0"/>
          <p:nvPr/>
        </p:nvPicPr>
        <p:blipFill rotWithShape="1">
          <a:blip r:embed="rId5">
            <a:alphaModFix/>
          </a:blip>
          <a:srcRect/>
          <a:stretch/>
        </p:blipFill>
        <p:spPr>
          <a:xfrm rot="-5400000">
            <a:off x="-119786" y="3372335"/>
            <a:ext cx="2058291" cy="1993199"/>
          </a:xfrm>
          <a:prstGeom prst="rect">
            <a:avLst/>
          </a:prstGeom>
          <a:noFill/>
          <a:ln>
            <a:noFill/>
          </a:ln>
        </p:spPr>
      </p:pic>
      <p:pic>
        <p:nvPicPr>
          <p:cNvPr id="238" name="Google Shape;238;p28"/>
          <p:cNvPicPr preferRelativeResize="0"/>
          <p:nvPr/>
        </p:nvPicPr>
        <p:blipFill>
          <a:blip r:embed="rId6">
            <a:alphaModFix/>
          </a:blip>
          <a:stretch>
            <a:fillRect/>
          </a:stretch>
        </p:blipFill>
        <p:spPr>
          <a:xfrm rot="10800000">
            <a:off x="6645600" y="3698050"/>
            <a:ext cx="1840875" cy="1700025"/>
          </a:xfrm>
          <a:prstGeom prst="rect">
            <a:avLst/>
          </a:prstGeom>
          <a:noFill/>
          <a:ln>
            <a:noFill/>
          </a:ln>
        </p:spPr>
      </p:pic>
      <p:pic>
        <p:nvPicPr>
          <p:cNvPr id="239" name="Google Shape;239;p28"/>
          <p:cNvPicPr preferRelativeResize="0"/>
          <p:nvPr/>
        </p:nvPicPr>
        <p:blipFill rotWithShape="1">
          <a:blip r:embed="rId7">
            <a:alphaModFix/>
          </a:blip>
          <a:srcRect/>
          <a:stretch/>
        </p:blipFill>
        <p:spPr>
          <a:xfrm rot="-5400000" flipH="1">
            <a:off x="7220750" y="3593750"/>
            <a:ext cx="1572000" cy="2036650"/>
          </a:xfrm>
          <a:prstGeom prst="rect">
            <a:avLst/>
          </a:prstGeom>
          <a:noFill/>
          <a:ln>
            <a:noFill/>
          </a:ln>
        </p:spPr>
      </p:pic>
      <p:pic>
        <p:nvPicPr>
          <p:cNvPr id="240" name="Google Shape;240;p28"/>
          <p:cNvPicPr preferRelativeResize="0"/>
          <p:nvPr/>
        </p:nvPicPr>
        <p:blipFill rotWithShape="1">
          <a:blip r:embed="rId8">
            <a:alphaModFix/>
          </a:blip>
          <a:srcRect/>
          <a:stretch/>
        </p:blipFill>
        <p:spPr>
          <a:xfrm rot="358732">
            <a:off x="-399179" y="-654803"/>
            <a:ext cx="2002458" cy="4559257"/>
          </a:xfrm>
          <a:prstGeom prst="rect">
            <a:avLst/>
          </a:prstGeom>
          <a:noFill/>
          <a:ln>
            <a:noFill/>
          </a:ln>
        </p:spPr>
      </p:pic>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6"/>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44" name="Google Shape;44;p6"/>
          <p:cNvPicPr preferRelativeResize="0"/>
          <p:nvPr/>
        </p:nvPicPr>
        <p:blipFill>
          <a:blip r:embed="rId2">
            <a:alphaModFix/>
          </a:blip>
          <a:stretch>
            <a:fillRect/>
          </a:stretch>
        </p:blipFill>
        <p:spPr>
          <a:xfrm rot="7597377">
            <a:off x="-1389774" y="772793"/>
            <a:ext cx="2386824" cy="4381382"/>
          </a:xfrm>
          <a:prstGeom prst="rect">
            <a:avLst/>
          </a:prstGeom>
          <a:noFill/>
          <a:ln>
            <a:noFill/>
          </a:ln>
        </p:spPr>
      </p:pic>
      <p:pic>
        <p:nvPicPr>
          <p:cNvPr id="45" name="Google Shape;45;p6"/>
          <p:cNvPicPr preferRelativeResize="0"/>
          <p:nvPr/>
        </p:nvPicPr>
        <p:blipFill rotWithShape="1">
          <a:blip r:embed="rId3">
            <a:alphaModFix/>
          </a:blip>
          <a:srcRect/>
          <a:stretch/>
        </p:blipFill>
        <p:spPr>
          <a:xfrm rot="-5400000">
            <a:off x="531525" y="-1746625"/>
            <a:ext cx="1446050" cy="3292450"/>
          </a:xfrm>
          <a:prstGeom prst="rect">
            <a:avLst/>
          </a:prstGeom>
          <a:noFill/>
          <a:ln>
            <a:noFill/>
          </a:ln>
        </p:spPr>
      </p:pic>
      <p:pic>
        <p:nvPicPr>
          <p:cNvPr id="46" name="Google Shape;46;p6"/>
          <p:cNvPicPr preferRelativeResize="0"/>
          <p:nvPr/>
        </p:nvPicPr>
        <p:blipFill>
          <a:blip r:embed="rId4">
            <a:alphaModFix/>
          </a:blip>
          <a:stretch>
            <a:fillRect/>
          </a:stretch>
        </p:blipFill>
        <p:spPr>
          <a:xfrm>
            <a:off x="8180900" y="-333175"/>
            <a:ext cx="1730375" cy="1597975"/>
          </a:xfrm>
          <a:prstGeom prst="rect">
            <a:avLst/>
          </a:prstGeom>
          <a:noFill/>
          <a:ln>
            <a:noFill/>
          </a:ln>
        </p:spPr>
      </p:pic>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10100" y="1428750"/>
            <a:ext cx="4123800" cy="22860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56" name="Google Shape;56;p8"/>
          <p:cNvPicPr preferRelativeResize="0"/>
          <p:nvPr/>
        </p:nvPicPr>
        <p:blipFill>
          <a:blip r:embed="rId2">
            <a:alphaModFix/>
          </a:blip>
          <a:stretch>
            <a:fillRect/>
          </a:stretch>
        </p:blipFill>
        <p:spPr>
          <a:xfrm rot="5400000">
            <a:off x="4841551" y="-1829283"/>
            <a:ext cx="2386824" cy="4381382"/>
          </a:xfrm>
          <a:prstGeom prst="rect">
            <a:avLst/>
          </a:prstGeom>
          <a:noFill/>
          <a:ln>
            <a:noFill/>
          </a:ln>
        </p:spPr>
      </p:pic>
      <p:pic>
        <p:nvPicPr>
          <p:cNvPr id="57" name="Google Shape;57;p8"/>
          <p:cNvPicPr preferRelativeResize="0"/>
          <p:nvPr/>
        </p:nvPicPr>
        <p:blipFill rotWithShape="1">
          <a:blip r:embed="rId3">
            <a:alphaModFix/>
          </a:blip>
          <a:srcRect/>
          <a:stretch/>
        </p:blipFill>
        <p:spPr>
          <a:xfrm rot="-665181">
            <a:off x="3700" y="-621650"/>
            <a:ext cx="1924050" cy="4667250"/>
          </a:xfrm>
          <a:prstGeom prst="rect">
            <a:avLst/>
          </a:prstGeom>
          <a:noFill/>
          <a:ln>
            <a:noFill/>
          </a:ln>
        </p:spPr>
      </p:pic>
      <p:pic>
        <p:nvPicPr>
          <p:cNvPr id="58" name="Google Shape;58;p8"/>
          <p:cNvPicPr preferRelativeResize="0"/>
          <p:nvPr/>
        </p:nvPicPr>
        <p:blipFill rotWithShape="1">
          <a:blip r:embed="rId4">
            <a:alphaModFix/>
          </a:blip>
          <a:srcRect/>
          <a:stretch/>
        </p:blipFill>
        <p:spPr>
          <a:xfrm rot="-1639250">
            <a:off x="563096" y="1270047"/>
            <a:ext cx="2002458" cy="4559255"/>
          </a:xfrm>
          <a:prstGeom prst="rect">
            <a:avLst/>
          </a:prstGeom>
          <a:noFill/>
          <a:ln>
            <a:noFill/>
          </a:ln>
        </p:spPr>
      </p:pic>
      <p:pic>
        <p:nvPicPr>
          <p:cNvPr id="59" name="Google Shape;59;p8"/>
          <p:cNvPicPr preferRelativeResize="0"/>
          <p:nvPr/>
        </p:nvPicPr>
        <p:blipFill rotWithShape="1">
          <a:blip r:embed="rId5">
            <a:alphaModFix/>
          </a:blip>
          <a:srcRect/>
          <a:stretch/>
        </p:blipFill>
        <p:spPr>
          <a:xfrm rot="1940574">
            <a:off x="7146222" y="3226169"/>
            <a:ext cx="2569104" cy="1474162"/>
          </a:xfrm>
          <a:prstGeom prst="rect">
            <a:avLst/>
          </a:prstGeom>
          <a:noFill/>
          <a:ln>
            <a:noFill/>
          </a:ln>
        </p:spPr>
      </p:pic>
      <p:pic>
        <p:nvPicPr>
          <p:cNvPr id="60" name="Google Shape;60;p8"/>
          <p:cNvPicPr preferRelativeResize="0"/>
          <p:nvPr/>
        </p:nvPicPr>
        <p:blipFill rotWithShape="1">
          <a:blip r:embed="rId6">
            <a:alphaModFix/>
          </a:blip>
          <a:srcRect/>
          <a:stretch/>
        </p:blipFill>
        <p:spPr>
          <a:xfrm rot="5400000">
            <a:off x="6687250" y="3507625"/>
            <a:ext cx="1393300" cy="1349250"/>
          </a:xfrm>
          <a:prstGeom prst="rect">
            <a:avLst/>
          </a:prstGeom>
          <a:noFill/>
          <a:ln>
            <a:noFill/>
          </a:ln>
        </p:spPr>
      </p:pic>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9"/>
          <p:cNvSpPr txBox="1">
            <a:spLocks noGrp="1"/>
          </p:cNvSpPr>
          <p:nvPr>
            <p:ph type="title"/>
          </p:nvPr>
        </p:nvSpPr>
        <p:spPr>
          <a:xfrm>
            <a:off x="2683650" y="1704813"/>
            <a:ext cx="3776700" cy="649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83500" y="2353900"/>
            <a:ext cx="3777000" cy="1437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pic>
        <p:nvPicPr>
          <p:cNvPr id="64" name="Google Shape;64;p9"/>
          <p:cNvPicPr preferRelativeResize="0"/>
          <p:nvPr/>
        </p:nvPicPr>
        <p:blipFill rotWithShape="1">
          <a:blip r:embed="rId2">
            <a:alphaModFix/>
          </a:blip>
          <a:srcRect/>
          <a:stretch/>
        </p:blipFill>
        <p:spPr>
          <a:xfrm rot="3905281">
            <a:off x="1835275" y="-2291450"/>
            <a:ext cx="1924050" cy="4667250"/>
          </a:xfrm>
          <a:prstGeom prst="rect">
            <a:avLst/>
          </a:prstGeom>
          <a:noFill/>
          <a:ln>
            <a:noFill/>
          </a:ln>
        </p:spPr>
      </p:pic>
      <p:pic>
        <p:nvPicPr>
          <p:cNvPr id="65" name="Google Shape;65;p9"/>
          <p:cNvPicPr preferRelativeResize="0"/>
          <p:nvPr/>
        </p:nvPicPr>
        <p:blipFill rotWithShape="1">
          <a:blip r:embed="rId3">
            <a:alphaModFix/>
          </a:blip>
          <a:srcRect/>
          <a:stretch/>
        </p:blipFill>
        <p:spPr>
          <a:xfrm rot="-1">
            <a:off x="618850" y="-1483600"/>
            <a:ext cx="3810950" cy="2732349"/>
          </a:xfrm>
          <a:prstGeom prst="rect">
            <a:avLst/>
          </a:prstGeom>
          <a:noFill/>
          <a:ln>
            <a:noFill/>
          </a:ln>
        </p:spPr>
      </p:pic>
      <p:pic>
        <p:nvPicPr>
          <p:cNvPr id="66" name="Google Shape;66;p9"/>
          <p:cNvPicPr preferRelativeResize="0"/>
          <p:nvPr/>
        </p:nvPicPr>
        <p:blipFill rotWithShape="1">
          <a:blip r:embed="rId4">
            <a:alphaModFix/>
          </a:blip>
          <a:srcRect/>
          <a:stretch/>
        </p:blipFill>
        <p:spPr>
          <a:xfrm rot="-3282886">
            <a:off x="790253" y="2486470"/>
            <a:ext cx="1774245" cy="4039661"/>
          </a:xfrm>
          <a:prstGeom prst="rect">
            <a:avLst/>
          </a:prstGeom>
          <a:noFill/>
          <a:ln>
            <a:noFill/>
          </a:ln>
        </p:spPr>
      </p:pic>
      <p:pic>
        <p:nvPicPr>
          <p:cNvPr id="67" name="Google Shape;67;p9"/>
          <p:cNvPicPr preferRelativeResize="0"/>
          <p:nvPr/>
        </p:nvPicPr>
        <p:blipFill rotWithShape="1">
          <a:blip r:embed="rId5">
            <a:alphaModFix/>
          </a:blip>
          <a:srcRect/>
          <a:stretch/>
        </p:blipFill>
        <p:spPr>
          <a:xfrm rot="10800000">
            <a:off x="7253475" y="3556568"/>
            <a:ext cx="2504350" cy="1437030"/>
          </a:xfrm>
          <a:prstGeom prst="rect">
            <a:avLst/>
          </a:prstGeom>
          <a:noFill/>
          <a:ln>
            <a:noFill/>
          </a:ln>
        </p:spPr>
      </p:pic>
      <p:pic>
        <p:nvPicPr>
          <p:cNvPr id="68" name="Google Shape;68;p9"/>
          <p:cNvPicPr preferRelativeResize="0"/>
          <p:nvPr/>
        </p:nvPicPr>
        <p:blipFill rotWithShape="1">
          <a:blip r:embed="rId6">
            <a:alphaModFix/>
          </a:blip>
          <a:srcRect/>
          <a:stretch/>
        </p:blipFill>
        <p:spPr>
          <a:xfrm rot="4511836">
            <a:off x="7354915" y="2408773"/>
            <a:ext cx="1697478" cy="1643807"/>
          </a:xfrm>
          <a:prstGeom prst="rect">
            <a:avLst/>
          </a:prstGeom>
          <a:noFill/>
          <a:ln>
            <a:noFill/>
          </a:ln>
        </p:spPr>
      </p:pic>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81"/>
        <p:cNvGrpSpPr/>
        <p:nvPr/>
      </p:nvGrpSpPr>
      <p:grpSpPr>
        <a:xfrm>
          <a:off x="0" y="0"/>
          <a:ext cx="0" cy="0"/>
          <a:chOff x="0" y="0"/>
          <a:chExt cx="0" cy="0"/>
        </a:xfrm>
      </p:grpSpPr>
      <p:sp>
        <p:nvSpPr>
          <p:cNvPr id="82" name="Google Shape;82;p1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3" name="Google Shape;83;p13"/>
          <p:cNvSpPr txBox="1">
            <a:spLocks noGrp="1"/>
          </p:cNvSpPr>
          <p:nvPr>
            <p:ph type="title" idx="2" hasCustomPrompt="1"/>
          </p:nvPr>
        </p:nvSpPr>
        <p:spPr>
          <a:xfrm>
            <a:off x="1002333" y="130875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84" name="Google Shape;84;p13"/>
          <p:cNvSpPr txBox="1">
            <a:spLocks noGrp="1"/>
          </p:cNvSpPr>
          <p:nvPr>
            <p:ph type="title" idx="3"/>
          </p:nvPr>
        </p:nvSpPr>
        <p:spPr>
          <a:xfrm>
            <a:off x="713225" y="1792596"/>
            <a:ext cx="2514900" cy="5727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sz="22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85" name="Google Shape;85;p13"/>
          <p:cNvSpPr txBox="1">
            <a:spLocks noGrp="1"/>
          </p:cNvSpPr>
          <p:nvPr>
            <p:ph type="subTitle" idx="1"/>
          </p:nvPr>
        </p:nvSpPr>
        <p:spPr>
          <a:xfrm>
            <a:off x="713225" y="2191724"/>
            <a:ext cx="2514900" cy="6378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86" name="Google Shape;86;p13"/>
          <p:cNvSpPr txBox="1">
            <a:spLocks noGrp="1"/>
          </p:cNvSpPr>
          <p:nvPr>
            <p:ph type="title" idx="4" hasCustomPrompt="1"/>
          </p:nvPr>
        </p:nvSpPr>
        <p:spPr>
          <a:xfrm>
            <a:off x="3603694" y="130875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87" name="Google Shape;87;p13"/>
          <p:cNvSpPr txBox="1">
            <a:spLocks noGrp="1"/>
          </p:cNvSpPr>
          <p:nvPr>
            <p:ph type="title" idx="5"/>
          </p:nvPr>
        </p:nvSpPr>
        <p:spPr>
          <a:xfrm>
            <a:off x="3314587" y="1792596"/>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8" name="Google Shape;88;p13"/>
          <p:cNvSpPr txBox="1">
            <a:spLocks noGrp="1"/>
          </p:cNvSpPr>
          <p:nvPr>
            <p:ph type="subTitle" idx="6"/>
          </p:nvPr>
        </p:nvSpPr>
        <p:spPr>
          <a:xfrm>
            <a:off x="3314590" y="2191724"/>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9" name="Google Shape;89;p13"/>
          <p:cNvSpPr txBox="1">
            <a:spLocks noGrp="1"/>
          </p:cNvSpPr>
          <p:nvPr>
            <p:ph type="title" idx="7" hasCustomPrompt="1"/>
          </p:nvPr>
        </p:nvSpPr>
        <p:spPr>
          <a:xfrm>
            <a:off x="6205058" y="130875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90" name="Google Shape;90;p13"/>
          <p:cNvSpPr txBox="1">
            <a:spLocks noGrp="1"/>
          </p:cNvSpPr>
          <p:nvPr>
            <p:ph type="title" idx="8"/>
          </p:nvPr>
        </p:nvSpPr>
        <p:spPr>
          <a:xfrm>
            <a:off x="5915950" y="1792597"/>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3"/>
          <p:cNvSpPr txBox="1">
            <a:spLocks noGrp="1"/>
          </p:cNvSpPr>
          <p:nvPr>
            <p:ph type="subTitle" idx="9"/>
          </p:nvPr>
        </p:nvSpPr>
        <p:spPr>
          <a:xfrm>
            <a:off x="5915954" y="2191724"/>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92" name="Google Shape;92;p13"/>
          <p:cNvSpPr txBox="1">
            <a:spLocks noGrp="1"/>
          </p:cNvSpPr>
          <p:nvPr>
            <p:ph type="title" idx="13" hasCustomPrompt="1"/>
          </p:nvPr>
        </p:nvSpPr>
        <p:spPr>
          <a:xfrm>
            <a:off x="2302991" y="308502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93" name="Google Shape;93;p13"/>
          <p:cNvSpPr txBox="1">
            <a:spLocks noGrp="1"/>
          </p:cNvSpPr>
          <p:nvPr>
            <p:ph type="title" idx="14"/>
          </p:nvPr>
        </p:nvSpPr>
        <p:spPr>
          <a:xfrm>
            <a:off x="2013874" y="3568867"/>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4" name="Google Shape;94;p13"/>
          <p:cNvSpPr txBox="1">
            <a:spLocks noGrp="1"/>
          </p:cNvSpPr>
          <p:nvPr>
            <p:ph type="subTitle" idx="15"/>
          </p:nvPr>
        </p:nvSpPr>
        <p:spPr>
          <a:xfrm>
            <a:off x="2013863" y="3967993"/>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95" name="Google Shape;95;p13"/>
          <p:cNvSpPr txBox="1">
            <a:spLocks noGrp="1"/>
          </p:cNvSpPr>
          <p:nvPr>
            <p:ph type="title" idx="16" hasCustomPrompt="1"/>
          </p:nvPr>
        </p:nvSpPr>
        <p:spPr>
          <a:xfrm>
            <a:off x="4904286" y="3085020"/>
            <a:ext cx="19368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96" name="Google Shape;96;p13"/>
          <p:cNvSpPr txBox="1">
            <a:spLocks noGrp="1"/>
          </p:cNvSpPr>
          <p:nvPr>
            <p:ph type="title" idx="17"/>
          </p:nvPr>
        </p:nvSpPr>
        <p:spPr>
          <a:xfrm>
            <a:off x="4615140" y="3568867"/>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 name="Google Shape;97;p13"/>
          <p:cNvSpPr txBox="1">
            <a:spLocks noGrp="1"/>
          </p:cNvSpPr>
          <p:nvPr>
            <p:ph type="subTitle" idx="18"/>
          </p:nvPr>
        </p:nvSpPr>
        <p:spPr>
          <a:xfrm>
            <a:off x="4615137" y="3967993"/>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pic>
        <p:nvPicPr>
          <p:cNvPr id="98" name="Google Shape;98;p13"/>
          <p:cNvPicPr preferRelativeResize="0"/>
          <p:nvPr/>
        </p:nvPicPr>
        <p:blipFill rotWithShape="1">
          <a:blip r:embed="rId2">
            <a:alphaModFix/>
          </a:blip>
          <a:srcRect/>
          <a:stretch/>
        </p:blipFill>
        <p:spPr>
          <a:xfrm rot="395882" flipH="1">
            <a:off x="-158200" y="-709517"/>
            <a:ext cx="1572000" cy="3813267"/>
          </a:xfrm>
          <a:prstGeom prst="rect">
            <a:avLst/>
          </a:prstGeom>
          <a:noFill/>
          <a:ln>
            <a:noFill/>
          </a:ln>
        </p:spPr>
      </p:pic>
      <p:pic>
        <p:nvPicPr>
          <p:cNvPr id="99" name="Google Shape;99;p13"/>
          <p:cNvPicPr preferRelativeResize="0"/>
          <p:nvPr/>
        </p:nvPicPr>
        <p:blipFill rotWithShape="1">
          <a:blip r:embed="rId3">
            <a:alphaModFix/>
          </a:blip>
          <a:srcRect/>
          <a:stretch/>
        </p:blipFill>
        <p:spPr>
          <a:xfrm flipH="1">
            <a:off x="-106925" y="3556777"/>
            <a:ext cx="1187150" cy="1538046"/>
          </a:xfrm>
          <a:prstGeom prst="rect">
            <a:avLst/>
          </a:prstGeom>
          <a:noFill/>
          <a:ln>
            <a:noFill/>
          </a:ln>
        </p:spPr>
      </p:pic>
      <p:pic>
        <p:nvPicPr>
          <p:cNvPr id="100" name="Google Shape;100;p13"/>
          <p:cNvPicPr preferRelativeResize="0"/>
          <p:nvPr/>
        </p:nvPicPr>
        <p:blipFill rotWithShape="1">
          <a:blip r:embed="rId4">
            <a:alphaModFix/>
          </a:blip>
          <a:srcRect/>
          <a:stretch/>
        </p:blipFill>
        <p:spPr>
          <a:xfrm rot="399011">
            <a:off x="8224735" y="801160"/>
            <a:ext cx="1889979" cy="4303181"/>
          </a:xfrm>
          <a:prstGeom prst="rect">
            <a:avLst/>
          </a:prstGeom>
          <a:noFill/>
          <a:ln>
            <a:noFill/>
          </a:ln>
        </p:spPr>
      </p:pic>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909400" y="2330175"/>
            <a:ext cx="216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2" name="Google Shape;122;p16"/>
          <p:cNvSpPr txBox="1">
            <a:spLocks noGrp="1"/>
          </p:cNvSpPr>
          <p:nvPr>
            <p:ph type="subTitle" idx="1"/>
          </p:nvPr>
        </p:nvSpPr>
        <p:spPr>
          <a:xfrm>
            <a:off x="909400" y="2720558"/>
            <a:ext cx="2169600" cy="88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23" name="Google Shape;123;p16"/>
          <p:cNvSpPr txBox="1">
            <a:spLocks noGrp="1"/>
          </p:cNvSpPr>
          <p:nvPr>
            <p:ph type="title" idx="2"/>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4" name="Google Shape;124;p16"/>
          <p:cNvSpPr txBox="1">
            <a:spLocks noGrp="1"/>
          </p:cNvSpPr>
          <p:nvPr>
            <p:ph type="title" idx="3"/>
          </p:nvPr>
        </p:nvSpPr>
        <p:spPr>
          <a:xfrm>
            <a:off x="3487101" y="2330175"/>
            <a:ext cx="216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5" name="Google Shape;125;p16"/>
          <p:cNvSpPr txBox="1">
            <a:spLocks noGrp="1"/>
          </p:cNvSpPr>
          <p:nvPr>
            <p:ph type="subTitle" idx="4"/>
          </p:nvPr>
        </p:nvSpPr>
        <p:spPr>
          <a:xfrm>
            <a:off x="3487100" y="2720558"/>
            <a:ext cx="2169600" cy="88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26" name="Google Shape;126;p16"/>
          <p:cNvSpPr txBox="1">
            <a:spLocks noGrp="1"/>
          </p:cNvSpPr>
          <p:nvPr>
            <p:ph type="title" idx="5"/>
          </p:nvPr>
        </p:nvSpPr>
        <p:spPr>
          <a:xfrm>
            <a:off x="6064802" y="2330175"/>
            <a:ext cx="216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7" name="Google Shape;127;p16"/>
          <p:cNvSpPr txBox="1">
            <a:spLocks noGrp="1"/>
          </p:cNvSpPr>
          <p:nvPr>
            <p:ph type="subTitle" idx="6"/>
          </p:nvPr>
        </p:nvSpPr>
        <p:spPr>
          <a:xfrm>
            <a:off x="6064800" y="2720558"/>
            <a:ext cx="2169600" cy="88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pic>
        <p:nvPicPr>
          <p:cNvPr id="128" name="Google Shape;128;p16"/>
          <p:cNvPicPr preferRelativeResize="0"/>
          <p:nvPr/>
        </p:nvPicPr>
        <p:blipFill rotWithShape="1">
          <a:blip r:embed="rId2">
            <a:alphaModFix/>
          </a:blip>
          <a:srcRect/>
          <a:stretch/>
        </p:blipFill>
        <p:spPr>
          <a:xfrm rot="3546976">
            <a:off x="-485442" y="-893769"/>
            <a:ext cx="1796434" cy="4090188"/>
          </a:xfrm>
          <a:prstGeom prst="rect">
            <a:avLst/>
          </a:prstGeom>
          <a:noFill/>
          <a:ln>
            <a:noFill/>
          </a:ln>
        </p:spPr>
      </p:pic>
      <p:pic>
        <p:nvPicPr>
          <p:cNvPr id="129" name="Google Shape;129;p16"/>
          <p:cNvPicPr preferRelativeResize="0"/>
          <p:nvPr/>
        </p:nvPicPr>
        <p:blipFill rotWithShape="1">
          <a:blip r:embed="rId3">
            <a:alphaModFix/>
          </a:blip>
          <a:srcRect/>
          <a:stretch/>
        </p:blipFill>
        <p:spPr>
          <a:xfrm rot="10800000" flipH="1">
            <a:off x="7789500" y="-310000"/>
            <a:ext cx="1572000" cy="2036650"/>
          </a:xfrm>
          <a:prstGeom prst="rect">
            <a:avLst/>
          </a:prstGeom>
          <a:noFill/>
          <a:ln>
            <a:noFill/>
          </a:ln>
        </p:spPr>
      </p:pic>
      <p:pic>
        <p:nvPicPr>
          <p:cNvPr id="130" name="Google Shape;130;p16"/>
          <p:cNvPicPr preferRelativeResize="0"/>
          <p:nvPr/>
        </p:nvPicPr>
        <p:blipFill rotWithShape="1">
          <a:blip r:embed="rId4">
            <a:alphaModFix/>
          </a:blip>
          <a:srcRect/>
          <a:stretch/>
        </p:blipFill>
        <p:spPr>
          <a:xfrm rot="-5400000">
            <a:off x="2031350" y="3095450"/>
            <a:ext cx="1724400" cy="4182900"/>
          </a:xfrm>
          <a:prstGeom prst="rect">
            <a:avLst/>
          </a:prstGeom>
          <a:noFill/>
          <a:ln>
            <a:noFill/>
          </a:ln>
        </p:spPr>
      </p:pic>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_4">
    <p:spTree>
      <p:nvGrpSpPr>
        <p:cNvPr id="1" name="Shape 185"/>
        <p:cNvGrpSpPr/>
        <p:nvPr/>
      </p:nvGrpSpPr>
      <p:grpSpPr>
        <a:xfrm>
          <a:off x="0" y="0"/>
          <a:ext cx="0" cy="0"/>
          <a:chOff x="0" y="0"/>
          <a:chExt cx="0" cy="0"/>
        </a:xfrm>
      </p:grpSpPr>
      <p:sp>
        <p:nvSpPr>
          <p:cNvPr id="186" name="Google Shape;186;p21"/>
          <p:cNvSpPr txBox="1">
            <a:spLocks noGrp="1"/>
          </p:cNvSpPr>
          <p:nvPr>
            <p:ph type="subTitle" idx="1"/>
          </p:nvPr>
        </p:nvSpPr>
        <p:spPr>
          <a:xfrm>
            <a:off x="2640050" y="2283675"/>
            <a:ext cx="3863700" cy="138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87" name="Google Shape;187;p21"/>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188" name="Google Shape;188;p21"/>
          <p:cNvPicPr preferRelativeResize="0"/>
          <p:nvPr/>
        </p:nvPicPr>
        <p:blipFill rotWithShape="1">
          <a:blip r:embed="rId2">
            <a:alphaModFix/>
          </a:blip>
          <a:srcRect/>
          <a:stretch/>
        </p:blipFill>
        <p:spPr>
          <a:xfrm rot="-3883295" flipH="1">
            <a:off x="183142" y="3147922"/>
            <a:ext cx="2309974" cy="1325469"/>
          </a:xfrm>
          <a:prstGeom prst="rect">
            <a:avLst/>
          </a:prstGeom>
          <a:noFill/>
          <a:ln>
            <a:noFill/>
          </a:ln>
        </p:spPr>
      </p:pic>
      <p:pic>
        <p:nvPicPr>
          <p:cNvPr id="189" name="Google Shape;189;p21"/>
          <p:cNvPicPr preferRelativeResize="0"/>
          <p:nvPr/>
        </p:nvPicPr>
        <p:blipFill rotWithShape="1">
          <a:blip r:embed="rId3">
            <a:alphaModFix/>
          </a:blip>
          <a:srcRect/>
          <a:stretch/>
        </p:blipFill>
        <p:spPr>
          <a:xfrm flipH="1">
            <a:off x="83624" y="1801283"/>
            <a:ext cx="1655192" cy="1602859"/>
          </a:xfrm>
          <a:prstGeom prst="rect">
            <a:avLst/>
          </a:prstGeom>
          <a:noFill/>
          <a:ln>
            <a:noFill/>
          </a:ln>
        </p:spPr>
      </p:pic>
      <p:pic>
        <p:nvPicPr>
          <p:cNvPr id="190" name="Google Shape;190;p21"/>
          <p:cNvPicPr preferRelativeResize="0"/>
          <p:nvPr/>
        </p:nvPicPr>
        <p:blipFill rotWithShape="1">
          <a:blip r:embed="rId4">
            <a:alphaModFix/>
          </a:blip>
          <a:srcRect/>
          <a:stretch/>
        </p:blipFill>
        <p:spPr>
          <a:xfrm rot="1639246" flipH="1">
            <a:off x="-112326" y="-148575"/>
            <a:ext cx="1733751" cy="3947450"/>
          </a:xfrm>
          <a:prstGeom prst="rect">
            <a:avLst/>
          </a:prstGeom>
          <a:noFill/>
          <a:ln>
            <a:noFill/>
          </a:ln>
        </p:spPr>
      </p:pic>
      <p:pic>
        <p:nvPicPr>
          <p:cNvPr id="191" name="Google Shape;191;p21"/>
          <p:cNvPicPr preferRelativeResize="0"/>
          <p:nvPr/>
        </p:nvPicPr>
        <p:blipFill>
          <a:blip r:embed="rId5">
            <a:alphaModFix/>
          </a:blip>
          <a:stretch>
            <a:fillRect/>
          </a:stretch>
        </p:blipFill>
        <p:spPr>
          <a:xfrm rot="6057767" flipH="1">
            <a:off x="7202025" y="1933876"/>
            <a:ext cx="1840875" cy="1700025"/>
          </a:xfrm>
          <a:prstGeom prst="rect">
            <a:avLst/>
          </a:prstGeom>
          <a:noFill/>
          <a:ln>
            <a:noFill/>
          </a:ln>
        </p:spPr>
      </p:pic>
      <p:pic>
        <p:nvPicPr>
          <p:cNvPr id="192" name="Google Shape;192;p21"/>
          <p:cNvPicPr preferRelativeResize="0"/>
          <p:nvPr/>
        </p:nvPicPr>
        <p:blipFill>
          <a:blip r:embed="rId6">
            <a:alphaModFix/>
          </a:blip>
          <a:stretch>
            <a:fillRect/>
          </a:stretch>
        </p:blipFill>
        <p:spPr>
          <a:xfrm>
            <a:off x="6602325" y="1217667"/>
            <a:ext cx="2386824" cy="4381382"/>
          </a:xfrm>
          <a:prstGeom prst="rect">
            <a:avLst/>
          </a:prstGeom>
          <a:noFill/>
          <a:ln>
            <a:noFill/>
          </a:ln>
        </p:spPr>
      </p:pic>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6">
    <p:spTree>
      <p:nvGrpSpPr>
        <p:cNvPr id="1" name="Shape 228"/>
        <p:cNvGrpSpPr/>
        <p:nvPr/>
      </p:nvGrpSpPr>
      <p:grpSpPr>
        <a:xfrm>
          <a:off x="0" y="0"/>
          <a:ext cx="0" cy="0"/>
          <a:chOff x="0" y="0"/>
          <a:chExt cx="0" cy="0"/>
        </a:xfrm>
      </p:grpSpPr>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1pPr>
            <a:lvl2pPr lvl="1"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2pPr>
            <a:lvl3pPr lvl="2"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3pPr>
            <a:lvl4pPr lvl="3"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4pPr>
            <a:lvl5pPr lvl="4"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5pPr>
            <a:lvl6pPr lvl="5"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6pPr>
            <a:lvl7pPr lvl="6"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7pPr>
            <a:lvl8pPr lvl="7"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8pPr>
            <a:lvl9pPr lvl="8"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9pPr>
          </a:lstStyle>
          <a:p>
            <a:endParaRPr/>
          </a:p>
        </p:txBody>
      </p:sp>
      <p:sp>
        <p:nvSpPr>
          <p:cNvPr id="7" name="Google Shape;7;p1"/>
          <p:cNvSpPr txBox="1">
            <a:spLocks noGrp="1"/>
          </p:cNvSpPr>
          <p:nvPr>
            <p:ph type="body" idx="1"/>
          </p:nvPr>
        </p:nvSpPr>
        <p:spPr>
          <a:xfrm>
            <a:off x="713225" y="1187600"/>
            <a:ext cx="7717500" cy="34164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1pPr>
            <a:lvl2pPr marL="914400" lvl="1"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2pPr>
            <a:lvl3pPr marL="1371600" lvl="2"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3pPr>
            <a:lvl4pPr marL="1828800" lvl="3"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4pPr>
            <a:lvl5pPr marL="2286000" lvl="4"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5pPr>
            <a:lvl6pPr marL="2743200" lvl="5"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6pPr>
            <a:lvl7pPr marL="3200400" lvl="6"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7pPr>
            <a:lvl8pPr marL="3657600" lvl="7"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8pPr>
            <a:lvl9pPr marL="4114800" lvl="8"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4" r:id="rId3"/>
    <p:sldLayoutId id="2147483655" r:id="rId4"/>
    <p:sldLayoutId id="2147483658" r:id="rId5"/>
    <p:sldLayoutId id="2147483659" r:id="rId6"/>
    <p:sldLayoutId id="2147483662" r:id="rId7"/>
    <p:sldLayoutId id="2147483667" r:id="rId8"/>
    <p:sldLayoutId id="2147483672" r:id="rId9"/>
    <p:sldLayoutId id="2147483674" r:id="rId10"/>
  </p:sldLayoutIdLst>
  <p:transition spd="slow">
    <p:wip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Rudena_2886@limu.edu.ly" TargetMode="External"/><Relationship Id="rId5" Type="http://schemas.microsoft.com/office/2007/relationships/hdphoto" Target="../media/hdphoto1.wdp"/><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ringcentral.co.uk/gb/en/blog/planning-in-management/" TargetMode="External"/><Relationship Id="rId7" Type="http://schemas.openxmlformats.org/officeDocument/2006/relationships/hyperlink" Target="https://opentextbc.ca/strategicmanagement/chapter/evaluating-the-general-environment/" TargetMode="External"/><Relationship Id="rId2" Type="http://schemas.openxmlformats.org/officeDocument/2006/relationships/hyperlink" Target="https://www.aiuniv.edu/degrees/business/articles/functions-of-management" TargetMode="External"/><Relationship Id="rId1" Type="http://schemas.openxmlformats.org/officeDocument/2006/relationships/slideLayout" Target="../slideLayouts/slideLayout10.xml"/><Relationship Id="rId6" Type="http://schemas.openxmlformats.org/officeDocument/2006/relationships/hyperlink" Target="https://www.linkedin.com/pulse/ethics-business-research-abdulmarof-hamidzay" TargetMode="External"/><Relationship Id="rId5" Type="http://schemas.openxmlformats.org/officeDocument/2006/relationships/hyperlink" Target="https://www.businessstudynotes.com/marketing/principle-of-marketing/business-buying-process/" TargetMode="External"/><Relationship Id="rId4" Type="http://schemas.openxmlformats.org/officeDocument/2006/relationships/hyperlink" Target="https://imagine-hub.com/en/blog/consumer-buying-decision-proces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1"/>
          <p:cNvSpPr txBox="1">
            <a:spLocks noGrp="1"/>
          </p:cNvSpPr>
          <p:nvPr>
            <p:ph type="ctrTitle"/>
          </p:nvPr>
        </p:nvSpPr>
        <p:spPr>
          <a:xfrm>
            <a:off x="893221" y="1912482"/>
            <a:ext cx="7237500" cy="1814100"/>
          </a:xfrm>
          <a:prstGeom prst="rect">
            <a:avLst/>
          </a:prstGeom>
        </p:spPr>
        <p:txBody>
          <a:bodyPr spcFirstLastPara="1" wrap="square" lIns="91425" tIns="91425" rIns="91425" bIns="91425" anchor="b" anchorCtr="0">
            <a:noAutofit/>
          </a:bodyPr>
          <a:lstStyle/>
          <a:p>
            <a:pPr lvl="0"/>
            <a:r>
              <a:rPr lang="en-US" sz="3600" dirty="0" smtClean="0">
                <a:solidFill>
                  <a:schemeClr val="bg2">
                    <a:lumMod val="50000"/>
                  </a:schemeClr>
                </a:solidFill>
                <a:latin typeface="Constantia" panose="02030602050306030303" pitchFamily="18" charset="0"/>
              </a:rPr>
              <a:t>Organizational Structure </a:t>
            </a:r>
            <a:r>
              <a:rPr lang="en-US" sz="3600" dirty="0">
                <a:solidFill>
                  <a:schemeClr val="bg2">
                    <a:lumMod val="50000"/>
                  </a:schemeClr>
                </a:solidFill>
                <a:latin typeface="Constantia" panose="02030602050306030303" pitchFamily="18" charset="0"/>
              </a:rPr>
              <a:t/>
            </a:r>
            <a:br>
              <a:rPr lang="en-US" sz="3600" dirty="0">
                <a:solidFill>
                  <a:schemeClr val="bg2">
                    <a:lumMod val="50000"/>
                  </a:schemeClr>
                </a:solidFill>
                <a:latin typeface="Constantia" panose="02030602050306030303" pitchFamily="18" charset="0"/>
              </a:rPr>
            </a:br>
            <a:endParaRPr sz="3600" dirty="0">
              <a:solidFill>
                <a:schemeClr val="bg2">
                  <a:lumMod val="50000"/>
                </a:schemeClr>
              </a:solidFill>
              <a:latin typeface="Constantia" panose="02030602050306030303" pitchFamily="18" charset="0"/>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166" y="240302"/>
            <a:ext cx="2602029" cy="1073337"/>
          </a:xfrm>
          <a:prstGeom prst="rect">
            <a:avLst/>
          </a:prstGeom>
        </p:spPr>
      </p:pic>
      <p:pic>
        <p:nvPicPr>
          <p:cNvPr id="5" name="صورة 4"/>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7756987" y="361993"/>
            <a:ext cx="1062227" cy="944202"/>
          </a:xfrm>
          <a:prstGeom prst="rect">
            <a:avLst/>
          </a:prstGeom>
        </p:spPr>
      </p:pic>
      <p:sp>
        <p:nvSpPr>
          <p:cNvPr id="6" name="مربع نص 5"/>
          <p:cNvSpPr txBox="1"/>
          <p:nvPr/>
        </p:nvSpPr>
        <p:spPr>
          <a:xfrm>
            <a:off x="2280863" y="742114"/>
            <a:ext cx="5042770" cy="584775"/>
          </a:xfrm>
          <a:prstGeom prst="rect">
            <a:avLst/>
          </a:prstGeom>
          <a:noFill/>
        </p:spPr>
        <p:txBody>
          <a:bodyPr wrap="square" rtlCol="1">
            <a:spAutoFit/>
          </a:bodyPr>
          <a:lstStyle/>
          <a:p>
            <a:pPr algn="ctr" rtl="0"/>
            <a:r>
              <a:rPr lang="en-US" sz="1600" b="1" dirty="0">
                <a:solidFill>
                  <a:schemeClr val="tx1">
                    <a:lumMod val="95000"/>
                    <a:lumOff val="5000"/>
                  </a:schemeClr>
                </a:solidFill>
                <a:latin typeface="Montserrat ExtraLight" panose="020B0604020202020204" charset="0"/>
                <a:cs typeface="Mongolian Baiti" panose="03000500000000000000" pitchFamily="66" charset="0"/>
              </a:rPr>
              <a:t>Libyan </a:t>
            </a:r>
            <a:r>
              <a:rPr lang="en-US" sz="1600" b="1" dirty="0" smtClean="0">
                <a:solidFill>
                  <a:schemeClr val="tx1">
                    <a:lumMod val="95000"/>
                    <a:lumOff val="5000"/>
                  </a:schemeClr>
                </a:solidFill>
                <a:latin typeface="Montserrat ExtraLight" panose="020B0604020202020204" charset="0"/>
                <a:cs typeface="Mongolian Baiti" panose="03000500000000000000" pitchFamily="66" charset="0"/>
              </a:rPr>
              <a:t>International Medical University </a:t>
            </a:r>
          </a:p>
          <a:p>
            <a:pPr algn="ctr" rtl="0"/>
            <a:r>
              <a:rPr lang="en-US" sz="1600" b="1" dirty="0" smtClean="0">
                <a:solidFill>
                  <a:schemeClr val="tx1">
                    <a:lumMod val="95000"/>
                    <a:lumOff val="5000"/>
                  </a:schemeClr>
                </a:solidFill>
                <a:latin typeface="Montserrat ExtraLight" panose="020B0604020202020204" charset="0"/>
                <a:cs typeface="Mongolian Baiti" panose="03000500000000000000" pitchFamily="66" charset="0"/>
              </a:rPr>
              <a:t>Faculty of Business </a:t>
            </a:r>
            <a:r>
              <a:rPr lang="en-US" sz="1600" b="1" dirty="0">
                <a:solidFill>
                  <a:schemeClr val="tx1">
                    <a:lumMod val="95000"/>
                    <a:lumOff val="5000"/>
                  </a:schemeClr>
                </a:solidFill>
                <a:latin typeface="Montserrat ExtraLight" panose="020B0604020202020204" charset="0"/>
                <a:cs typeface="Mongolian Baiti" panose="03000500000000000000" pitchFamily="66" charset="0"/>
              </a:rPr>
              <a:t>A</a:t>
            </a:r>
            <a:r>
              <a:rPr lang="en-US" sz="1600" b="1" dirty="0" smtClean="0">
                <a:solidFill>
                  <a:schemeClr val="tx1">
                    <a:lumMod val="95000"/>
                    <a:lumOff val="5000"/>
                  </a:schemeClr>
                </a:solidFill>
                <a:latin typeface="Montserrat ExtraLight" panose="020B0604020202020204" charset="0"/>
                <a:cs typeface="Mongolian Baiti" panose="03000500000000000000" pitchFamily="66" charset="0"/>
              </a:rPr>
              <a:t>dminstration</a:t>
            </a:r>
          </a:p>
        </p:txBody>
      </p:sp>
      <p:sp>
        <p:nvSpPr>
          <p:cNvPr id="8" name="Google Shape;166;p25"/>
          <p:cNvSpPr txBox="1">
            <a:spLocks noGrp="1"/>
          </p:cNvSpPr>
          <p:nvPr>
            <p:ph type="subTitle" idx="1"/>
          </p:nvPr>
        </p:nvSpPr>
        <p:spPr>
          <a:xfrm>
            <a:off x="-662160" y="4446390"/>
            <a:ext cx="4359000" cy="409500"/>
          </a:xfrm>
          <a:prstGeom prst="rect">
            <a:avLst/>
          </a:prstGeom>
        </p:spPr>
        <p:txBody>
          <a:bodyPr spcFirstLastPara="1" wrap="square" lIns="91425" tIns="91425" rIns="91425" bIns="91425" anchor="ctr" anchorCtr="0">
            <a:noAutofit/>
          </a:bodyPr>
          <a:lstStyle/>
          <a:p>
            <a:r>
              <a:rPr lang="en-US" dirty="0">
                <a:solidFill>
                  <a:schemeClr val="tx1">
                    <a:lumMod val="95000"/>
                    <a:lumOff val="5000"/>
                  </a:schemeClr>
                </a:solidFill>
                <a:latin typeface="Montserrat ExtraLight" panose="020B0604020202020204" charset="0"/>
                <a:cs typeface="Mongolian Baiti" panose="03000500000000000000" pitchFamily="66" charset="0"/>
              </a:rPr>
              <a:t>Name: </a:t>
            </a:r>
            <a:r>
              <a:rPr lang="en-US" dirty="0" err="1">
                <a:solidFill>
                  <a:schemeClr val="tx1">
                    <a:lumMod val="95000"/>
                    <a:lumOff val="5000"/>
                  </a:schemeClr>
                </a:solidFill>
                <a:latin typeface="Montserrat ExtraLight" panose="020B0604020202020204" charset="0"/>
                <a:cs typeface="Mongolian Baiti" panose="03000500000000000000" pitchFamily="66" charset="0"/>
              </a:rPr>
              <a:t>R</a:t>
            </a:r>
            <a:r>
              <a:rPr lang="en-US" dirty="0" err="1" smtClean="0">
                <a:solidFill>
                  <a:schemeClr val="tx1">
                    <a:lumMod val="95000"/>
                    <a:lumOff val="5000"/>
                  </a:schemeClr>
                </a:solidFill>
                <a:latin typeface="Montserrat ExtraLight" panose="020B0604020202020204" charset="0"/>
                <a:cs typeface="Mongolian Baiti" panose="03000500000000000000" pitchFamily="66" charset="0"/>
              </a:rPr>
              <a:t>udena</a:t>
            </a:r>
            <a:r>
              <a:rPr lang="en-US" dirty="0" smtClean="0">
                <a:solidFill>
                  <a:schemeClr val="tx1">
                    <a:lumMod val="95000"/>
                    <a:lumOff val="5000"/>
                  </a:schemeClr>
                </a:solidFill>
                <a:latin typeface="Montserrat ExtraLight" panose="020B0604020202020204" charset="0"/>
                <a:cs typeface="Mongolian Baiti" panose="03000500000000000000" pitchFamily="66" charset="0"/>
              </a:rPr>
              <a:t> </a:t>
            </a:r>
            <a:r>
              <a:rPr lang="en-US" dirty="0" err="1">
                <a:solidFill>
                  <a:schemeClr val="tx1">
                    <a:lumMod val="95000"/>
                    <a:lumOff val="5000"/>
                  </a:schemeClr>
                </a:solidFill>
                <a:latin typeface="Montserrat ExtraLight" panose="020B0604020202020204" charset="0"/>
                <a:cs typeface="Mongolian Baiti" panose="03000500000000000000" pitchFamily="66" charset="0"/>
              </a:rPr>
              <a:t>B</a:t>
            </a:r>
            <a:r>
              <a:rPr lang="en-US" dirty="0" err="1" smtClean="0">
                <a:solidFill>
                  <a:schemeClr val="tx1">
                    <a:lumMod val="95000"/>
                    <a:lumOff val="5000"/>
                  </a:schemeClr>
                </a:solidFill>
                <a:latin typeface="Montserrat ExtraLight" panose="020B0604020202020204" charset="0"/>
                <a:cs typeface="Mongolian Baiti" panose="03000500000000000000" pitchFamily="66" charset="0"/>
              </a:rPr>
              <a:t>ettamer</a:t>
            </a:r>
            <a:endParaRPr lang="en-US" dirty="0">
              <a:solidFill>
                <a:schemeClr val="tx1">
                  <a:lumMod val="95000"/>
                  <a:lumOff val="5000"/>
                </a:schemeClr>
              </a:solidFill>
              <a:latin typeface="Montserrat ExtraLight" panose="020B0604020202020204" charset="0"/>
              <a:cs typeface="Mongolian Baiti" panose="03000500000000000000" pitchFamily="66" charset="0"/>
            </a:endParaRPr>
          </a:p>
          <a:p>
            <a:r>
              <a:rPr lang="en-US" dirty="0">
                <a:solidFill>
                  <a:schemeClr val="tx1">
                    <a:lumMod val="95000"/>
                    <a:lumOff val="5000"/>
                  </a:schemeClr>
                </a:solidFill>
                <a:latin typeface="Montserrat ExtraLight" panose="020B0604020202020204" charset="0"/>
                <a:cs typeface="Mongolian Baiti" panose="03000500000000000000" pitchFamily="66" charset="0"/>
              </a:rPr>
              <a:t>ID: </a:t>
            </a:r>
            <a:r>
              <a:rPr lang="en-US" dirty="0" smtClean="0">
                <a:solidFill>
                  <a:schemeClr val="tx1">
                    <a:lumMod val="95000"/>
                    <a:lumOff val="5000"/>
                  </a:schemeClr>
                </a:solidFill>
                <a:latin typeface="Montserrat ExtraLight" panose="020B0604020202020204" charset="0"/>
                <a:cs typeface="Mongolian Baiti" panose="03000500000000000000" pitchFamily="66" charset="0"/>
              </a:rPr>
              <a:t>2886</a:t>
            </a:r>
            <a:endParaRPr lang="en-US" dirty="0">
              <a:solidFill>
                <a:schemeClr val="tx1">
                  <a:lumMod val="95000"/>
                  <a:lumOff val="5000"/>
                </a:schemeClr>
              </a:solidFill>
              <a:latin typeface="Montserrat ExtraLight" panose="020B0604020202020204" charset="0"/>
              <a:cs typeface="Mongolian Baiti" panose="03000500000000000000" pitchFamily="66" charset="0"/>
            </a:endParaRPr>
          </a:p>
          <a:p>
            <a:r>
              <a:rPr lang="en-US" dirty="0" smtClean="0">
                <a:solidFill>
                  <a:schemeClr val="tx1">
                    <a:lumMod val="95000"/>
                    <a:lumOff val="5000"/>
                  </a:schemeClr>
                </a:solidFill>
                <a:hlinkClick r:id="rId6"/>
              </a:rPr>
              <a:t>Rudena_2886@limu.edu.ly</a:t>
            </a:r>
            <a:r>
              <a:rPr lang="en-US" dirty="0" smtClean="0">
                <a:solidFill>
                  <a:schemeClr val="tx1">
                    <a:lumMod val="95000"/>
                    <a:lumOff val="5000"/>
                  </a:schemeClr>
                </a:solidFill>
              </a:rPr>
              <a:t> </a:t>
            </a:r>
            <a:endParaRPr lang="ar-LY" dirty="0">
              <a:solidFill>
                <a:schemeClr val="tx1">
                  <a:lumMod val="95000"/>
                  <a:lumOff val="5000"/>
                </a:schemeClr>
              </a:solidFill>
            </a:endParaRPr>
          </a:p>
          <a:p>
            <a:pPr marL="0" lvl="0" indent="0" algn="ctr" rtl="0">
              <a:spcBef>
                <a:spcPts val="0"/>
              </a:spcBef>
              <a:spcAft>
                <a:spcPts val="0"/>
              </a:spcAft>
              <a:buNone/>
            </a:pPr>
            <a:endParaRPr dirty="0">
              <a:solidFill>
                <a:schemeClr val="tx1">
                  <a:lumMod val="95000"/>
                  <a:lumOff val="5000"/>
                </a:schemeClr>
              </a:solidFill>
            </a:endParaRPr>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latin typeface="Andalus" panose="02020603050405020304" pitchFamily="18" charset="-78"/>
                <a:cs typeface="Andalus" panose="02020603050405020304" pitchFamily="18" charset="-78"/>
              </a:rPr>
              <a:t>Table </a:t>
            </a:r>
            <a:r>
              <a:rPr lang="en" b="1" dirty="0" smtClean="0">
                <a:latin typeface="Andalus" panose="02020603050405020304" pitchFamily="18" charset="-78"/>
                <a:cs typeface="Andalus" panose="02020603050405020304" pitchFamily="18" charset="-78"/>
              </a:rPr>
              <a:t>of </a:t>
            </a:r>
            <a:r>
              <a:rPr lang="en" b="1" dirty="0">
                <a:latin typeface="Andalus" panose="02020603050405020304" pitchFamily="18" charset="-78"/>
                <a:cs typeface="Andalus" panose="02020603050405020304" pitchFamily="18" charset="-78"/>
              </a:rPr>
              <a:t>Contents</a:t>
            </a:r>
            <a:endParaRPr b="1" dirty="0">
              <a:latin typeface="Andalus" panose="02020603050405020304" pitchFamily="18" charset="-78"/>
              <a:cs typeface="Andalus" panose="02020603050405020304" pitchFamily="18" charset="-78"/>
            </a:endParaRPr>
          </a:p>
        </p:txBody>
      </p:sp>
      <p:sp>
        <p:nvSpPr>
          <p:cNvPr id="262" name="Google Shape;262;p33"/>
          <p:cNvSpPr txBox="1">
            <a:spLocks noGrp="1"/>
          </p:cNvSpPr>
          <p:nvPr>
            <p:ph type="title" idx="2"/>
          </p:nvPr>
        </p:nvSpPr>
        <p:spPr>
          <a:xfrm>
            <a:off x="1002333" y="1308750"/>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63" name="Google Shape;263;p33"/>
          <p:cNvSpPr txBox="1">
            <a:spLocks noGrp="1"/>
          </p:cNvSpPr>
          <p:nvPr>
            <p:ph type="title" idx="3"/>
          </p:nvPr>
        </p:nvSpPr>
        <p:spPr>
          <a:xfrm>
            <a:off x="713133" y="2103384"/>
            <a:ext cx="25149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Introduction</a:t>
            </a:r>
            <a:endParaRPr dirty="0"/>
          </a:p>
        </p:txBody>
      </p:sp>
      <p:sp>
        <p:nvSpPr>
          <p:cNvPr id="265" name="Google Shape;265;p33"/>
          <p:cNvSpPr txBox="1">
            <a:spLocks noGrp="1"/>
          </p:cNvSpPr>
          <p:nvPr>
            <p:ph type="title" idx="4"/>
          </p:nvPr>
        </p:nvSpPr>
        <p:spPr>
          <a:xfrm>
            <a:off x="3603694" y="1308750"/>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66" name="Google Shape;266;p33"/>
          <p:cNvSpPr txBox="1">
            <a:spLocks noGrp="1"/>
          </p:cNvSpPr>
          <p:nvPr>
            <p:ph type="title" idx="5"/>
          </p:nvPr>
        </p:nvSpPr>
        <p:spPr>
          <a:xfrm>
            <a:off x="3400958" y="2258337"/>
            <a:ext cx="2514900" cy="572700"/>
          </a:xfrm>
          <a:prstGeom prst="rect">
            <a:avLst/>
          </a:prstGeom>
        </p:spPr>
        <p:txBody>
          <a:bodyPr spcFirstLastPara="1" wrap="square" lIns="91425" tIns="91425" rIns="91425" bIns="91425" anchor="ctr" anchorCtr="0">
            <a:noAutofit/>
          </a:bodyPr>
          <a:lstStyle/>
          <a:p>
            <a:pPr lvl="0"/>
            <a:r>
              <a:rPr lang="en-US" sz="2000" dirty="0" smtClean="0">
                <a:latin typeface="+mn-lt"/>
                <a:cs typeface="Andalus" panose="02020603050405020304" pitchFamily="18" charset="-78"/>
              </a:rPr>
              <a:t>Organizational Structure  </a:t>
            </a:r>
            <a:endParaRPr sz="2000" dirty="0">
              <a:latin typeface="+mn-lt"/>
            </a:endParaRPr>
          </a:p>
        </p:txBody>
      </p:sp>
      <p:sp>
        <p:nvSpPr>
          <p:cNvPr id="268" name="Google Shape;268;p33"/>
          <p:cNvSpPr txBox="1">
            <a:spLocks noGrp="1"/>
          </p:cNvSpPr>
          <p:nvPr>
            <p:ph type="title" idx="7"/>
          </p:nvPr>
        </p:nvSpPr>
        <p:spPr>
          <a:xfrm>
            <a:off x="6205058" y="1308750"/>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69" name="Google Shape;269;p33"/>
          <p:cNvSpPr txBox="1">
            <a:spLocks noGrp="1"/>
          </p:cNvSpPr>
          <p:nvPr>
            <p:ph type="title" idx="8"/>
          </p:nvPr>
        </p:nvSpPr>
        <p:spPr>
          <a:xfrm>
            <a:off x="3311682" y="3870740"/>
            <a:ext cx="2817176" cy="572700"/>
          </a:xfrm>
          <a:prstGeom prst="rect">
            <a:avLst/>
          </a:prstGeom>
        </p:spPr>
        <p:txBody>
          <a:bodyPr spcFirstLastPara="1" wrap="square" lIns="91425" tIns="91425" rIns="91425" bIns="91425" anchor="ctr" anchorCtr="0">
            <a:noAutofit/>
          </a:bodyPr>
          <a:lstStyle/>
          <a:p>
            <a:pPr lvl="0"/>
            <a:r>
              <a:rPr lang="en-US" sz="2000" dirty="0" smtClean="0">
                <a:latin typeface="+mn-lt"/>
                <a:cs typeface="Andalus" panose="02020603050405020304" pitchFamily="18" charset="-78"/>
              </a:rPr>
              <a:t>Reflection</a:t>
            </a:r>
            <a:r>
              <a:rPr lang="en-US" dirty="0" smtClean="0">
                <a:latin typeface="+mn-lt"/>
                <a:cs typeface="Andalus" panose="02020603050405020304" pitchFamily="18" charset="-78"/>
              </a:rPr>
              <a:t> </a:t>
            </a:r>
            <a:endParaRPr dirty="0">
              <a:latin typeface="+mn-lt"/>
            </a:endParaRPr>
          </a:p>
        </p:txBody>
      </p:sp>
      <p:sp>
        <p:nvSpPr>
          <p:cNvPr id="271" name="Google Shape;271;p33"/>
          <p:cNvSpPr txBox="1">
            <a:spLocks noGrp="1"/>
          </p:cNvSpPr>
          <p:nvPr>
            <p:ph type="title" idx="13"/>
          </p:nvPr>
        </p:nvSpPr>
        <p:spPr>
          <a:xfrm>
            <a:off x="1045541" y="3081782"/>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72" name="Google Shape;272;p33"/>
          <p:cNvSpPr txBox="1">
            <a:spLocks noGrp="1"/>
          </p:cNvSpPr>
          <p:nvPr>
            <p:ph type="title" idx="14"/>
          </p:nvPr>
        </p:nvSpPr>
        <p:spPr>
          <a:xfrm>
            <a:off x="5818945" y="2509082"/>
            <a:ext cx="2514900" cy="572700"/>
          </a:xfrm>
          <a:prstGeom prst="rect">
            <a:avLst/>
          </a:prstGeom>
        </p:spPr>
        <p:txBody>
          <a:bodyPr spcFirstLastPara="1" wrap="square" lIns="91425" tIns="91425" rIns="91425" bIns="91425" anchor="ctr" anchorCtr="0">
            <a:noAutofit/>
          </a:bodyPr>
          <a:lstStyle/>
          <a:p>
            <a:pPr lvl="0"/>
            <a:r>
              <a:rPr lang="en-US" sz="2000" dirty="0" smtClean="0"/>
              <a:t>Types of Organizational Structure </a:t>
            </a:r>
            <a:r>
              <a:rPr lang="en-US" dirty="0"/>
              <a:t/>
            </a:r>
            <a:br>
              <a:rPr lang="en-US" dirty="0"/>
            </a:br>
            <a:endParaRPr dirty="0"/>
          </a:p>
        </p:txBody>
      </p:sp>
      <p:sp>
        <p:nvSpPr>
          <p:cNvPr id="274" name="Google Shape;274;p33"/>
          <p:cNvSpPr txBox="1">
            <a:spLocks noGrp="1"/>
          </p:cNvSpPr>
          <p:nvPr>
            <p:ph type="title" idx="16"/>
          </p:nvPr>
        </p:nvSpPr>
        <p:spPr>
          <a:xfrm>
            <a:off x="3603394" y="3120117"/>
            <a:ext cx="19368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75" name="Google Shape;275;p33"/>
          <p:cNvSpPr txBox="1">
            <a:spLocks noGrp="1"/>
          </p:cNvSpPr>
          <p:nvPr>
            <p:ph type="title" idx="17"/>
          </p:nvPr>
        </p:nvSpPr>
        <p:spPr>
          <a:xfrm>
            <a:off x="973916" y="3905466"/>
            <a:ext cx="25149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a:t>
            </a:r>
            <a:r>
              <a:rPr lang="en" dirty="0" smtClean="0"/>
              <a:t>onclusion</a:t>
            </a:r>
            <a:endParaRPr dirty="0"/>
          </a:p>
        </p:txBody>
      </p:sp>
      <p:sp>
        <p:nvSpPr>
          <p:cNvPr id="22" name="Google Shape;274;p33"/>
          <p:cNvSpPr txBox="1">
            <a:spLocks/>
          </p:cNvSpPr>
          <p:nvPr/>
        </p:nvSpPr>
        <p:spPr>
          <a:xfrm>
            <a:off x="6205058" y="3081782"/>
            <a:ext cx="1936800" cy="63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9pPr>
          </a:lstStyle>
          <a:p>
            <a:r>
              <a:rPr lang="en" dirty="0" smtClean="0"/>
              <a:t>06</a:t>
            </a:r>
            <a:endParaRPr lang="en" dirty="0"/>
          </a:p>
        </p:txBody>
      </p:sp>
      <p:sp>
        <p:nvSpPr>
          <p:cNvPr id="23" name="Google Shape;275;p33"/>
          <p:cNvSpPr txBox="1">
            <a:spLocks/>
          </p:cNvSpPr>
          <p:nvPr/>
        </p:nvSpPr>
        <p:spPr>
          <a:xfrm>
            <a:off x="6205058" y="3870740"/>
            <a:ext cx="25149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DM Serif Display"/>
              <a:buNone/>
              <a:defRPr sz="22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9pPr>
          </a:lstStyle>
          <a:p>
            <a:r>
              <a:rPr lang="en-AU" dirty="0" smtClean="0"/>
              <a:t>References</a:t>
            </a:r>
            <a:endParaRPr lang="en-AU" dirty="0"/>
          </a:p>
        </p:txBody>
      </p:sp>
      <p:sp>
        <p:nvSpPr>
          <p:cNvPr id="15" name="مربع نص 14"/>
          <p:cNvSpPr txBox="1"/>
          <p:nvPr/>
        </p:nvSpPr>
        <p:spPr>
          <a:xfrm>
            <a:off x="8414535" y="4602822"/>
            <a:ext cx="404679" cy="318499"/>
          </a:xfrm>
          <a:prstGeom prst="rect">
            <a:avLst/>
          </a:prstGeom>
          <a:noFill/>
        </p:spPr>
        <p:txBody>
          <a:bodyPr wrap="square" rtlCol="1">
            <a:spAutoFit/>
          </a:bodyPr>
          <a:lstStyle/>
          <a:p>
            <a:r>
              <a:rPr lang="en-US" dirty="0"/>
              <a:t>2</a:t>
            </a:r>
            <a:endParaRPr lang="ar-LY" dirty="0"/>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34"/>
          <p:cNvSpPr txBox="1">
            <a:spLocks noGrp="1"/>
          </p:cNvSpPr>
          <p:nvPr>
            <p:ph type="title"/>
          </p:nvPr>
        </p:nvSpPr>
        <p:spPr>
          <a:xfrm>
            <a:off x="2560360" y="1232202"/>
            <a:ext cx="3776700" cy="649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Constantia" panose="02030602050306030303" pitchFamily="18" charset="0"/>
              </a:rPr>
              <a:t>Introduction</a:t>
            </a:r>
            <a:endParaRPr dirty="0">
              <a:latin typeface="Constantia" panose="02030602050306030303" pitchFamily="18" charset="0"/>
            </a:endParaRPr>
          </a:p>
        </p:txBody>
      </p:sp>
      <p:sp>
        <p:nvSpPr>
          <p:cNvPr id="282" name="Google Shape;282;p34"/>
          <p:cNvSpPr txBox="1">
            <a:spLocks noGrp="1"/>
          </p:cNvSpPr>
          <p:nvPr>
            <p:ph type="subTitle" idx="1"/>
          </p:nvPr>
        </p:nvSpPr>
        <p:spPr>
          <a:xfrm>
            <a:off x="979289" y="2002746"/>
            <a:ext cx="7171362" cy="1241942"/>
          </a:xfrm>
          <a:prstGeom prst="rect">
            <a:avLst/>
          </a:prstGeom>
        </p:spPr>
        <p:txBody>
          <a:bodyPr spcFirstLastPara="1" wrap="square" lIns="91425" tIns="91425" rIns="91425" bIns="91425" anchor="t" anchorCtr="0">
            <a:noAutofit/>
          </a:bodyPr>
          <a:lstStyle/>
          <a:p>
            <a:pPr marL="0" lvl="0" indent="0" algn="just"/>
            <a:r>
              <a:rPr lang="en-US" sz="2000" dirty="0">
                <a:cs typeface="+mn-cs"/>
              </a:rPr>
              <a:t>An organizational structure is a set of rules, roles, relationships and responsibilities that determine how a company’s activities should be directed to achieve its goals. It also governs the flow of information through levels of the company and outlines the reporting relationship among midlevel staff, senior management, executives and owners.</a:t>
            </a:r>
            <a:endParaRPr sz="2000" dirty="0">
              <a:cs typeface="+mn-cs"/>
            </a:endParaRP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3</a:t>
            </a:r>
            <a:endParaRPr lang="ar-LY" dirty="0"/>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5" name="Google Shape;295;p36"/>
          <p:cNvSpPr txBox="1">
            <a:spLocks noGrp="1"/>
          </p:cNvSpPr>
          <p:nvPr>
            <p:ph type="subTitle" idx="1"/>
          </p:nvPr>
        </p:nvSpPr>
        <p:spPr>
          <a:xfrm>
            <a:off x="585626" y="1643864"/>
            <a:ext cx="8116585" cy="2794571"/>
          </a:xfrm>
          <a:prstGeom prst="rect">
            <a:avLst/>
          </a:prstGeom>
        </p:spPr>
        <p:txBody>
          <a:bodyPr spcFirstLastPara="1" wrap="square" lIns="91425" tIns="91425" rIns="91425" bIns="91425" anchor="t" anchorCtr="0">
            <a:noAutofit/>
          </a:bodyPr>
          <a:lstStyle/>
          <a:p>
            <a:pPr marL="0" indent="0" algn="just"/>
            <a:r>
              <a:rPr lang="en-US" sz="1800" dirty="0" smtClean="0"/>
              <a:t>Organizational </a:t>
            </a:r>
            <a:r>
              <a:rPr lang="en-US" sz="1800" dirty="0"/>
              <a:t>structure is the framework of the relations on jobs, systems, </a:t>
            </a:r>
            <a:r>
              <a:rPr lang="en-US" sz="1800" dirty="0" smtClean="0"/>
              <a:t>operating process</a:t>
            </a:r>
            <a:r>
              <a:rPr lang="en-US" sz="1800" dirty="0"/>
              <a:t>, people and groups making efforts to achieve the goals. Organizational structure is a set of methods dividing the task to determined duties and coordinates them.</a:t>
            </a:r>
          </a:p>
        </p:txBody>
      </p:sp>
      <p:sp>
        <p:nvSpPr>
          <p:cNvPr id="296" name="Google Shape;296;p36"/>
          <p:cNvSpPr txBox="1">
            <a:spLocks noGrp="1"/>
          </p:cNvSpPr>
          <p:nvPr>
            <p:ph type="title" idx="2"/>
          </p:nvPr>
        </p:nvSpPr>
        <p:spPr>
          <a:xfrm>
            <a:off x="713225" y="806628"/>
            <a:ext cx="7717500" cy="572700"/>
          </a:xfrm>
          <a:prstGeom prst="rect">
            <a:avLst/>
          </a:prstGeom>
        </p:spPr>
        <p:txBody>
          <a:bodyPr spcFirstLastPara="1" wrap="square" lIns="91425" tIns="91425" rIns="91425" bIns="91425" anchor="t" anchorCtr="0">
            <a:noAutofit/>
          </a:bodyPr>
          <a:lstStyle/>
          <a:p>
            <a:pPr lvl="0"/>
            <a:r>
              <a:rPr lang="en-US" sz="3200" b="1" dirty="0" smtClean="0">
                <a:latin typeface="Andalus" panose="02020603050405020304" pitchFamily="18" charset="-78"/>
                <a:cs typeface="Andalus" panose="02020603050405020304" pitchFamily="18" charset="-78"/>
              </a:rPr>
              <a:t>Organizational structure: </a:t>
            </a:r>
            <a:endParaRPr sz="3200" b="1" dirty="0">
              <a:latin typeface="Andalus" panose="02020603050405020304" pitchFamily="18" charset="-78"/>
              <a:cs typeface="Andalus" panose="02020603050405020304" pitchFamily="18" charset="-78"/>
            </a:endParaRP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4</a:t>
            </a:r>
            <a:endParaRPr lang="ar-LY"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5657" y="2920319"/>
            <a:ext cx="6551613" cy="2223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96"/>
        <p:cNvGrpSpPr/>
        <p:nvPr/>
      </p:nvGrpSpPr>
      <p:grpSpPr>
        <a:xfrm>
          <a:off x="0" y="0"/>
          <a:ext cx="0" cy="0"/>
          <a:chOff x="0" y="0"/>
          <a:chExt cx="0" cy="0"/>
        </a:xfrm>
      </p:grpSpPr>
      <p:sp>
        <p:nvSpPr>
          <p:cNvPr id="697" name="Google Shape;697;p56"/>
          <p:cNvSpPr txBox="1">
            <a:spLocks noGrp="1"/>
          </p:cNvSpPr>
          <p:nvPr>
            <p:ph type="subTitle" idx="1"/>
          </p:nvPr>
        </p:nvSpPr>
        <p:spPr>
          <a:xfrm>
            <a:off x="796017" y="1674894"/>
            <a:ext cx="7310294" cy="1388100"/>
          </a:xfrm>
          <a:prstGeom prst="rect">
            <a:avLst/>
          </a:prstGeom>
        </p:spPr>
        <p:txBody>
          <a:bodyPr spcFirstLastPara="1" wrap="square" lIns="91425" tIns="91425" rIns="91425" bIns="91425" anchor="t" anchorCtr="0">
            <a:noAutofit/>
          </a:bodyPr>
          <a:lstStyle/>
          <a:p>
            <a:pPr marL="0" indent="0" algn="just">
              <a:spcAft>
                <a:spcPts val="1200"/>
              </a:spcAft>
            </a:pPr>
            <a:endParaRPr lang="en-GB" sz="2000" dirty="0">
              <a:latin typeface="Times New Roman" panose="02020603050405020304" pitchFamily="18" charset="0"/>
              <a:cs typeface="Times New Roman" panose="02020603050405020304" pitchFamily="18" charset="0"/>
            </a:endParaRPr>
          </a:p>
          <a:p>
            <a:pPr marL="0" indent="0" algn="just">
              <a:spcAft>
                <a:spcPts val="1200"/>
              </a:spcAft>
            </a:pPr>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1_Functional </a:t>
            </a:r>
            <a:r>
              <a:rPr lang="en-GB" sz="2000" dirty="0">
                <a:latin typeface="Times New Roman" panose="02020603050405020304" pitchFamily="18" charset="0"/>
                <a:cs typeface="Times New Roman" panose="02020603050405020304" pitchFamily="18" charset="0"/>
              </a:rPr>
              <a:t>structure.</a:t>
            </a:r>
          </a:p>
          <a:p>
            <a:pPr marL="0" indent="0" algn="just">
              <a:spcAft>
                <a:spcPts val="1200"/>
              </a:spcAft>
            </a:pPr>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2_Divisional </a:t>
            </a:r>
            <a:r>
              <a:rPr lang="en-GB" sz="2000" dirty="0">
                <a:latin typeface="Times New Roman" panose="02020603050405020304" pitchFamily="18" charset="0"/>
                <a:cs typeface="Times New Roman" panose="02020603050405020304" pitchFamily="18" charset="0"/>
              </a:rPr>
              <a:t>structure.</a:t>
            </a:r>
          </a:p>
          <a:p>
            <a:pPr marL="0" indent="0" algn="just">
              <a:spcAft>
                <a:spcPts val="1200"/>
              </a:spcAft>
            </a:pPr>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3_ </a:t>
            </a:r>
            <a:r>
              <a:rPr lang="en-GB" sz="2000" dirty="0" err="1">
                <a:latin typeface="Times New Roman" panose="02020603050405020304" pitchFamily="18" charset="0"/>
                <a:cs typeface="Times New Roman" panose="02020603050405020304" pitchFamily="18" charset="0"/>
              </a:rPr>
              <a:t>Flatarchy</a:t>
            </a:r>
            <a:r>
              <a:rPr lang="en-GB" sz="2000" dirty="0">
                <a:latin typeface="Times New Roman" panose="02020603050405020304" pitchFamily="18" charset="0"/>
                <a:cs typeface="Times New Roman" panose="02020603050405020304" pitchFamily="18" charset="0"/>
              </a:rPr>
              <a:t> structure.</a:t>
            </a:r>
          </a:p>
          <a:p>
            <a:pPr marL="0" indent="0" algn="just">
              <a:spcAft>
                <a:spcPts val="1200"/>
              </a:spcAft>
            </a:pPr>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4_ </a:t>
            </a:r>
            <a:r>
              <a:rPr lang="en-GB" sz="2000" dirty="0">
                <a:latin typeface="Times New Roman" panose="02020603050405020304" pitchFamily="18" charset="0"/>
                <a:cs typeface="Times New Roman" panose="02020603050405020304" pitchFamily="18" charset="0"/>
              </a:rPr>
              <a:t>Matrix structure.</a:t>
            </a:r>
          </a:p>
          <a:p>
            <a:pPr marL="0" indent="0" algn="just">
              <a:spcAft>
                <a:spcPts val="1200"/>
              </a:spcAft>
            </a:pPr>
            <a:r>
              <a:rPr lang="en-GB" sz="2000" dirty="0">
                <a:latin typeface="Times New Roman" panose="02020603050405020304" pitchFamily="18" charset="0"/>
                <a:cs typeface="Times New Roman" panose="02020603050405020304" pitchFamily="18" charset="0"/>
              </a:rPr>
              <a:t> </a:t>
            </a:r>
          </a:p>
          <a:p>
            <a:pPr marL="0" lvl="0" indent="0" algn="just" rtl="0">
              <a:spcBef>
                <a:spcPts val="0"/>
              </a:spcBef>
              <a:spcAft>
                <a:spcPts val="1200"/>
              </a:spcAft>
              <a:buNone/>
            </a:pPr>
            <a:endParaRPr sz="2000" dirty="0"/>
          </a:p>
        </p:txBody>
      </p:sp>
      <p:sp>
        <p:nvSpPr>
          <p:cNvPr id="698" name="Google Shape;698;p56"/>
          <p:cNvSpPr txBox="1">
            <a:spLocks noGrp="1"/>
          </p:cNvSpPr>
          <p:nvPr>
            <p:ph type="title"/>
          </p:nvPr>
        </p:nvSpPr>
        <p:spPr>
          <a:xfrm>
            <a:off x="713224" y="950467"/>
            <a:ext cx="7717500" cy="572700"/>
          </a:xfrm>
          <a:prstGeom prst="rect">
            <a:avLst/>
          </a:prstGeom>
        </p:spPr>
        <p:txBody>
          <a:bodyPr spcFirstLastPara="1" wrap="square" lIns="91425" tIns="91425" rIns="91425" bIns="91425" anchor="t" anchorCtr="0">
            <a:noAutofit/>
          </a:bodyPr>
          <a:lstStyle/>
          <a:p>
            <a:pPr lvl="0"/>
            <a:r>
              <a:rPr lang="en-US" b="1" dirty="0" smtClean="0">
                <a:latin typeface="Andalus" panose="02020603050405020304" pitchFamily="18" charset="-78"/>
                <a:cs typeface="Andalus" panose="02020603050405020304" pitchFamily="18" charset="-78"/>
              </a:rPr>
              <a:t>Types of Organizational Structure:</a:t>
            </a:r>
            <a:r>
              <a:rPr lang="en-US" b="1" dirty="0">
                <a:latin typeface="Andalus" panose="02020603050405020304" pitchFamily="18" charset="-78"/>
                <a:cs typeface="Andalus" panose="02020603050405020304" pitchFamily="18" charset="-78"/>
              </a:rPr>
              <a:t/>
            </a:r>
            <a:br>
              <a:rPr lang="en-US" b="1" dirty="0">
                <a:latin typeface="Andalus" panose="02020603050405020304" pitchFamily="18" charset="-78"/>
                <a:cs typeface="Andalus" panose="02020603050405020304" pitchFamily="18" charset="-78"/>
              </a:rPr>
            </a:br>
            <a:endParaRPr b="1" dirty="0">
              <a:latin typeface="Andalus" panose="02020603050405020304" pitchFamily="18" charset="-78"/>
              <a:cs typeface="Andalus" panose="02020603050405020304" pitchFamily="18" charset="-78"/>
            </a:endParaRP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5</a:t>
            </a:r>
            <a:endParaRPr lang="ar-LY"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4858" y="2416251"/>
            <a:ext cx="3584699" cy="1628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 name="مربع نص 2"/>
          <p:cNvSpPr txBox="1"/>
          <p:nvPr/>
        </p:nvSpPr>
        <p:spPr>
          <a:xfrm>
            <a:off x="2599362" y="1130158"/>
            <a:ext cx="3750068" cy="707886"/>
          </a:xfrm>
          <a:prstGeom prst="rect">
            <a:avLst/>
          </a:prstGeom>
          <a:noFill/>
        </p:spPr>
        <p:txBody>
          <a:bodyPr wrap="square" rtlCol="1">
            <a:spAutoFit/>
          </a:bodyPr>
          <a:lstStyle/>
          <a:p>
            <a:pPr algn="ctr"/>
            <a:r>
              <a:rPr lang="en-US" sz="4000" b="1" dirty="0">
                <a:latin typeface="Andalus" panose="02020603050405020304" pitchFamily="18" charset="-78"/>
                <a:cs typeface="Andalus" panose="02020603050405020304" pitchFamily="18" charset="-78"/>
              </a:rPr>
              <a:t>C</a:t>
            </a:r>
            <a:r>
              <a:rPr lang="en-US" sz="4000" b="1" dirty="0" smtClean="0">
                <a:latin typeface="Andalus" panose="02020603050405020304" pitchFamily="18" charset="-78"/>
                <a:cs typeface="Andalus" panose="02020603050405020304" pitchFamily="18" charset="-78"/>
              </a:rPr>
              <a:t>onclusion</a:t>
            </a:r>
            <a:endParaRPr lang="ar-LY" sz="4000" b="1" dirty="0">
              <a:latin typeface="Andalus" panose="02020603050405020304" pitchFamily="18" charset="-78"/>
              <a:cs typeface="Andalus" panose="02020603050405020304" pitchFamily="18" charset="-78"/>
            </a:endParaRP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6</a:t>
            </a:r>
            <a:endParaRPr lang="ar-LY" dirty="0"/>
          </a:p>
        </p:txBody>
      </p:sp>
      <p:sp>
        <p:nvSpPr>
          <p:cNvPr id="2" name="مربع نص 1"/>
          <p:cNvSpPr txBox="1"/>
          <p:nvPr/>
        </p:nvSpPr>
        <p:spPr>
          <a:xfrm>
            <a:off x="1140432" y="2095928"/>
            <a:ext cx="6667928" cy="1200329"/>
          </a:xfrm>
          <a:prstGeom prst="rect">
            <a:avLst/>
          </a:prstGeom>
          <a:noFill/>
        </p:spPr>
        <p:txBody>
          <a:bodyPr wrap="square" rtlCol="1">
            <a:spAutoFit/>
          </a:bodyPr>
          <a:lstStyle/>
          <a:p>
            <a:pPr algn="just"/>
            <a:r>
              <a:rPr lang="en-US" sz="1800" dirty="0"/>
              <a:t>The organizational structure defines how information, responsibilities and approval flow within your company</a:t>
            </a:r>
            <a:r>
              <a:rPr lang="en-US" sz="1800" dirty="0" smtClean="0"/>
              <a:t>.</a:t>
            </a:r>
          </a:p>
          <a:p>
            <a:pPr algn="just"/>
            <a:r>
              <a:rPr lang="en-US" sz="1800" dirty="0"/>
              <a:t>The four types of organizational structures are functional, divisional, </a:t>
            </a:r>
            <a:r>
              <a:rPr lang="en-US" sz="1800" dirty="0" err="1"/>
              <a:t>flatarchy</a:t>
            </a:r>
            <a:r>
              <a:rPr lang="en-US" sz="1800" dirty="0"/>
              <a:t>, and matrix structures.</a:t>
            </a:r>
            <a:endParaRPr lang="ar-LY" sz="1800"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9" name="Google Shape;589;p51"/>
          <p:cNvSpPr txBox="1">
            <a:spLocks noGrp="1"/>
          </p:cNvSpPr>
          <p:nvPr>
            <p:ph type="title"/>
          </p:nvPr>
        </p:nvSpPr>
        <p:spPr>
          <a:xfrm>
            <a:off x="697035" y="815947"/>
            <a:ext cx="7717500" cy="572700"/>
          </a:xfrm>
          <a:prstGeom prst="rect">
            <a:avLst/>
          </a:prstGeom>
        </p:spPr>
        <p:txBody>
          <a:bodyPr spcFirstLastPara="1" wrap="square" lIns="91425" tIns="91425" rIns="91425" bIns="91425" anchor="t" anchorCtr="0">
            <a:noAutofit/>
          </a:bodyPr>
          <a:lstStyle/>
          <a:p>
            <a:pPr lvl="0"/>
            <a:r>
              <a:rPr lang="en-US" sz="3200" b="1" dirty="0" smtClean="0">
                <a:latin typeface="Andalus" panose="02020603050405020304" pitchFamily="18" charset="-78"/>
                <a:cs typeface="Andalus" panose="02020603050405020304" pitchFamily="18" charset="-78"/>
              </a:rPr>
              <a:t>Reflection </a:t>
            </a:r>
            <a:r>
              <a:rPr lang="en-US" sz="3200" b="1" dirty="0">
                <a:latin typeface="Andalus" panose="02020603050405020304" pitchFamily="18" charset="-78"/>
                <a:cs typeface="Andalus" panose="02020603050405020304" pitchFamily="18" charset="-78"/>
              </a:rPr>
              <a:t/>
            </a:r>
            <a:br>
              <a:rPr lang="en-US" sz="3200" b="1" dirty="0">
                <a:latin typeface="Andalus" panose="02020603050405020304" pitchFamily="18" charset="-78"/>
                <a:cs typeface="Andalus" panose="02020603050405020304" pitchFamily="18" charset="-78"/>
              </a:rPr>
            </a:br>
            <a:endParaRPr sz="3200" b="1" dirty="0">
              <a:latin typeface="Andalus" panose="02020603050405020304" pitchFamily="18" charset="-78"/>
              <a:cs typeface="Andalus" panose="02020603050405020304" pitchFamily="18" charset="-78"/>
            </a:endParaRPr>
          </a:p>
        </p:txBody>
      </p:sp>
      <p:sp>
        <p:nvSpPr>
          <p:cNvPr id="2" name="مربع نص 1"/>
          <p:cNvSpPr txBox="1"/>
          <p:nvPr/>
        </p:nvSpPr>
        <p:spPr>
          <a:xfrm>
            <a:off x="1158949" y="1786270"/>
            <a:ext cx="6220046" cy="1631216"/>
          </a:xfrm>
          <a:prstGeom prst="rect">
            <a:avLst/>
          </a:prstGeom>
          <a:noFill/>
        </p:spPr>
        <p:txBody>
          <a:bodyPr wrap="square" rtlCol="1">
            <a:spAutoFit/>
          </a:bodyPr>
          <a:lstStyle/>
          <a:p>
            <a:pPr algn="just"/>
            <a:r>
              <a:rPr lang="en-US" sz="2000" dirty="0">
                <a:cs typeface="+mj-cs"/>
              </a:rPr>
              <a:t>The organizational structure applied can be very beneficial to the company.  The structure not only determines the company's hierarchy, but also allows the company to plan the wage structure for its employees.</a:t>
            </a: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7</a:t>
            </a:r>
            <a:endParaRPr lang="ar-LY" dirty="0"/>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8414535" y="4602822"/>
            <a:ext cx="404679" cy="318499"/>
          </a:xfrm>
          <a:prstGeom prst="rect">
            <a:avLst/>
          </a:prstGeom>
          <a:noFill/>
        </p:spPr>
        <p:txBody>
          <a:bodyPr wrap="square" rtlCol="1">
            <a:spAutoFit/>
          </a:bodyPr>
          <a:lstStyle/>
          <a:p>
            <a:r>
              <a:rPr lang="en-US" dirty="0"/>
              <a:t>8</a:t>
            </a:r>
            <a:endParaRPr lang="ar-LY" dirty="0"/>
          </a:p>
        </p:txBody>
      </p:sp>
      <p:sp>
        <p:nvSpPr>
          <p:cNvPr id="4" name="مربع نص 3"/>
          <p:cNvSpPr txBox="1"/>
          <p:nvPr/>
        </p:nvSpPr>
        <p:spPr>
          <a:xfrm>
            <a:off x="1243173" y="945222"/>
            <a:ext cx="3770616" cy="584775"/>
          </a:xfrm>
          <a:prstGeom prst="rect">
            <a:avLst/>
          </a:prstGeom>
          <a:noFill/>
        </p:spPr>
        <p:txBody>
          <a:bodyPr wrap="square" rtlCol="1">
            <a:spAutoFit/>
          </a:bodyPr>
          <a:lstStyle/>
          <a:p>
            <a:r>
              <a:rPr lang="en-US" sz="3200" b="1" dirty="0" smtClean="0">
                <a:latin typeface="Andalus" panose="02020603050405020304" pitchFamily="18" charset="-78"/>
                <a:cs typeface="Andalus" panose="02020603050405020304" pitchFamily="18" charset="-78"/>
              </a:rPr>
              <a:t>Reference</a:t>
            </a:r>
            <a:endParaRPr lang="ar-LY" sz="3200" b="1" dirty="0">
              <a:latin typeface="Andalus" panose="02020603050405020304" pitchFamily="18" charset="-78"/>
              <a:cs typeface="Andalus" panose="02020603050405020304" pitchFamily="18" charset="-78"/>
            </a:endParaRPr>
          </a:p>
        </p:txBody>
      </p:sp>
      <p:sp>
        <p:nvSpPr>
          <p:cNvPr id="5" name="مستطيل 4"/>
          <p:cNvSpPr/>
          <p:nvPr/>
        </p:nvSpPr>
        <p:spPr>
          <a:xfrm>
            <a:off x="0" y="1496038"/>
            <a:ext cx="9144000" cy="3416320"/>
          </a:xfrm>
          <a:prstGeom prst="rect">
            <a:avLst/>
          </a:prstGeom>
        </p:spPr>
        <p:txBody>
          <a:bodyPr wrap="square">
            <a:spAutoFit/>
          </a:bodyPr>
          <a:lstStyle/>
          <a:p>
            <a:r>
              <a:rPr lang="en-US" sz="1200" dirty="0"/>
              <a:t>American InterContinental University. (2020, October 22). The four functions of management: What managers need to know. American Intercontinental University - A member of the American InterContinental University System. Retrieved March 22, 2022, from </a:t>
            </a:r>
            <a:r>
              <a:rPr lang="en-US" sz="1200" dirty="0">
                <a:hlinkClick r:id="rId2"/>
              </a:rPr>
              <a:t>https://</a:t>
            </a:r>
            <a:r>
              <a:rPr lang="en-US" sz="1200" dirty="0" smtClean="0">
                <a:hlinkClick r:id="rId2"/>
              </a:rPr>
              <a:t>www.aiuniv.edu/degrees/business/articles/functions-of-management</a:t>
            </a:r>
            <a:r>
              <a:rPr lang="en-US" sz="1200" dirty="0" smtClean="0"/>
              <a:t>  </a:t>
            </a:r>
            <a:endParaRPr lang="en-US" sz="1200" dirty="0"/>
          </a:p>
          <a:p>
            <a:r>
              <a:rPr lang="en-US" sz="1200" dirty="0"/>
              <a:t>Anastasia, C. by. (2021, May 3). How to succeed with planning in management and why it is important. </a:t>
            </a:r>
            <a:r>
              <a:rPr lang="en-US" sz="1200" dirty="0" err="1"/>
              <a:t>RingCentral</a:t>
            </a:r>
            <a:r>
              <a:rPr lang="en-US" sz="1200" dirty="0"/>
              <a:t> UK Blog. Retrieved April 11, 2022, from </a:t>
            </a:r>
            <a:r>
              <a:rPr lang="en-US" sz="1200" dirty="0">
                <a:hlinkClick r:id="rId3"/>
              </a:rPr>
              <a:t>https://www.ringcentral.co.uk/gb/en/blog/planning-in-management</a:t>
            </a:r>
            <a:r>
              <a:rPr lang="en-US" sz="1200" dirty="0" smtClean="0">
                <a:hlinkClick r:id="rId3"/>
              </a:rPr>
              <a:t>/</a:t>
            </a:r>
            <a:r>
              <a:rPr lang="en-US" sz="1200" dirty="0" smtClean="0"/>
              <a:t>  </a:t>
            </a:r>
            <a:endParaRPr lang="en-US" sz="1200" dirty="0"/>
          </a:p>
          <a:p>
            <a:r>
              <a:rPr lang="en-US" sz="1200" dirty="0"/>
              <a:t>Carolina </a:t>
            </a:r>
            <a:r>
              <a:rPr lang="en-US" sz="1200" dirty="0" err="1"/>
              <a:t>VargasConsultora</a:t>
            </a:r>
            <a:r>
              <a:rPr lang="en-US" sz="1200" dirty="0"/>
              <a:t> en marketing digital. </a:t>
            </a:r>
            <a:r>
              <a:rPr lang="en-US" sz="1200" dirty="0" err="1"/>
              <a:t>Tengo</a:t>
            </a:r>
            <a:r>
              <a:rPr lang="en-US" sz="1200" dirty="0"/>
              <a:t> </a:t>
            </a:r>
            <a:r>
              <a:rPr lang="en-US" sz="1200" dirty="0" err="1"/>
              <a:t>más</a:t>
            </a:r>
            <a:r>
              <a:rPr lang="en-US" sz="1200" dirty="0"/>
              <a:t> de 10 </a:t>
            </a:r>
            <a:r>
              <a:rPr lang="en-US" sz="1200" dirty="0" err="1"/>
              <a:t>años</a:t>
            </a:r>
            <a:r>
              <a:rPr lang="en-US" sz="1200" dirty="0"/>
              <a:t> de </a:t>
            </a:r>
            <a:r>
              <a:rPr lang="en-US" sz="1200" dirty="0" err="1"/>
              <a:t>experiencia</a:t>
            </a:r>
            <a:r>
              <a:rPr lang="en-US" sz="1200" dirty="0"/>
              <a:t> en el </a:t>
            </a:r>
            <a:r>
              <a:rPr lang="en-US" sz="1200" dirty="0" err="1"/>
              <a:t>área</a:t>
            </a:r>
            <a:r>
              <a:rPr lang="en-US" sz="1200" dirty="0"/>
              <a:t> de </a:t>
            </a:r>
            <a:r>
              <a:rPr lang="en-US" sz="1200" dirty="0" err="1"/>
              <a:t>gerencia</a:t>
            </a:r>
            <a:r>
              <a:rPr lang="en-US" sz="1200" dirty="0"/>
              <a:t> de marketing y de marketing digital. </a:t>
            </a:r>
            <a:r>
              <a:rPr lang="en-US" sz="1200" dirty="0" err="1"/>
              <a:t>Ayudo</a:t>
            </a:r>
            <a:r>
              <a:rPr lang="en-US" sz="1200" dirty="0"/>
              <a:t> a </a:t>
            </a:r>
            <a:r>
              <a:rPr lang="en-US" sz="1200" dirty="0" err="1"/>
              <a:t>empresarios</a:t>
            </a:r>
            <a:r>
              <a:rPr lang="en-US" sz="1200" dirty="0"/>
              <a:t> a </a:t>
            </a:r>
            <a:r>
              <a:rPr lang="en-US" sz="1200" dirty="0" err="1"/>
              <a:t>construir</a:t>
            </a:r>
            <a:r>
              <a:rPr lang="en-US" sz="1200" dirty="0"/>
              <a:t> y </a:t>
            </a:r>
            <a:r>
              <a:rPr lang="en-US" sz="1200" dirty="0" err="1"/>
              <a:t>potenciar</a:t>
            </a:r>
            <a:r>
              <a:rPr lang="en-US" sz="1200" dirty="0"/>
              <a:t> </a:t>
            </a:r>
            <a:r>
              <a:rPr lang="en-US" sz="1200" dirty="0" err="1"/>
              <a:t>sus</a:t>
            </a:r>
            <a:r>
              <a:rPr lang="en-US" sz="1200" dirty="0"/>
              <a:t> </a:t>
            </a:r>
            <a:r>
              <a:rPr lang="en-US" sz="1200" dirty="0" err="1"/>
              <a:t>marcas</a:t>
            </a:r>
            <a:r>
              <a:rPr lang="en-US" sz="1200" dirty="0"/>
              <a:t> online. </a:t>
            </a:r>
            <a:r>
              <a:rPr lang="en-US" sz="1200" dirty="0" err="1"/>
              <a:t>Generando</a:t>
            </a:r>
            <a:r>
              <a:rPr lang="en-US" sz="1200" dirty="0"/>
              <a:t> </a:t>
            </a:r>
            <a:r>
              <a:rPr lang="en-US" sz="1200" dirty="0" err="1"/>
              <a:t>visibilidad</a:t>
            </a:r>
            <a:r>
              <a:rPr lang="en-US" sz="1200" dirty="0"/>
              <a:t> y </a:t>
            </a:r>
            <a:r>
              <a:rPr lang="en-US" sz="1200" dirty="0" err="1"/>
              <a:t>nuevos</a:t>
            </a:r>
            <a:r>
              <a:rPr lang="en-US" sz="1200" dirty="0"/>
              <a:t> </a:t>
            </a:r>
            <a:r>
              <a:rPr lang="en-US" sz="1200" dirty="0" err="1"/>
              <a:t>prospectos</a:t>
            </a:r>
            <a:r>
              <a:rPr lang="en-US" sz="1200" dirty="0"/>
              <a:t> de </a:t>
            </a:r>
            <a:r>
              <a:rPr lang="en-US" sz="1200" dirty="0" err="1"/>
              <a:t>neg</a:t>
            </a:r>
            <a:r>
              <a:rPr lang="en-US" sz="1200" dirty="0"/>
              <a:t>, </a:t>
            </a:r>
            <a:r>
              <a:rPr lang="en-US" sz="1200" dirty="0" err="1"/>
              <a:t>Arteaga</a:t>
            </a:r>
            <a:r>
              <a:rPr lang="en-US" sz="1200" dirty="0"/>
              <a:t>, A., &amp;amp; Vargas, C. (2019, December 4). 5 stages of </a:t>
            </a:r>
            <a:r>
              <a:rPr lang="en-US" sz="1200" dirty="0" err="1"/>
              <a:t>the&amp;nbsp;consumer</a:t>
            </a:r>
            <a:r>
              <a:rPr lang="en-US" sz="1200" dirty="0"/>
              <a:t> buying decision process • imagine hub. Imagine Hub. Retrieved April 13, 2022, from </a:t>
            </a:r>
            <a:r>
              <a:rPr lang="en-US" sz="1200" dirty="0">
                <a:hlinkClick r:id="rId4"/>
              </a:rPr>
              <a:t>https://imagine-hub.com/en/blog/consumer-buying-decision-process</a:t>
            </a:r>
            <a:r>
              <a:rPr lang="en-US" sz="1200" dirty="0" smtClean="0">
                <a:hlinkClick r:id="rId4"/>
              </a:rPr>
              <a:t>/</a:t>
            </a:r>
            <a:r>
              <a:rPr lang="en-US" sz="1200" dirty="0" smtClean="0"/>
              <a:t>  </a:t>
            </a:r>
            <a:endParaRPr lang="en-US" sz="1200" dirty="0"/>
          </a:p>
          <a:p>
            <a:r>
              <a:rPr lang="en-US" sz="1200" dirty="0"/>
              <a:t>Daniels, R., &amp;amp; Richard </a:t>
            </a:r>
            <a:r>
              <a:rPr lang="en-US" sz="1200" dirty="0" err="1"/>
              <a:t>DanielsAuthor</a:t>
            </a:r>
            <a:r>
              <a:rPr lang="en-US" sz="1200" dirty="0"/>
              <a:t> at Business Study </a:t>
            </a:r>
            <a:r>
              <a:rPr lang="en-US" sz="1200" dirty="0" err="1"/>
              <a:t>NotesHello</a:t>
            </a:r>
            <a:r>
              <a:rPr lang="en-US" sz="1200" dirty="0"/>
              <a:t> everyone! This is Richard Daniels. (2021, March 30). Business buying process in marketing: Steps and details. Business Study Notes. Retrieved April 21, 2022, from </a:t>
            </a:r>
            <a:r>
              <a:rPr lang="en-US" sz="1200" dirty="0">
                <a:hlinkClick r:id="rId5"/>
              </a:rPr>
              <a:t>https://www.businessstudynotes.com/marketing/principle-of-marketing/business-buying-process</a:t>
            </a:r>
            <a:r>
              <a:rPr lang="en-US" sz="1200" dirty="0" smtClean="0">
                <a:hlinkClick r:id="rId5"/>
              </a:rPr>
              <a:t>/</a:t>
            </a:r>
            <a:r>
              <a:rPr lang="en-US" sz="1200" dirty="0" smtClean="0"/>
              <a:t>  </a:t>
            </a:r>
            <a:endParaRPr lang="en-US" sz="1200" dirty="0"/>
          </a:p>
          <a:p>
            <a:r>
              <a:rPr lang="en-US" sz="1200" dirty="0" err="1"/>
              <a:t>Hamidzay</a:t>
            </a:r>
            <a:r>
              <a:rPr lang="en-US" sz="1200" dirty="0"/>
              <a:t>, A. (2018, March 28). Ethics in business research. LinkedIn. Retrieved April 19, 2022, from </a:t>
            </a:r>
            <a:r>
              <a:rPr lang="en-US" sz="1200" dirty="0">
                <a:hlinkClick r:id="rId6"/>
              </a:rPr>
              <a:t>https://</a:t>
            </a:r>
            <a:r>
              <a:rPr lang="en-US" sz="1200" dirty="0" smtClean="0">
                <a:hlinkClick r:id="rId6"/>
              </a:rPr>
              <a:t>www.linkedin.com/pulse/ethics-business-research-abdulmarof-hamidzay</a:t>
            </a:r>
            <a:r>
              <a:rPr lang="en-US" sz="1200" dirty="0" smtClean="0"/>
              <a:t>  </a:t>
            </a:r>
            <a:endParaRPr lang="en-US" sz="1200" dirty="0"/>
          </a:p>
          <a:p>
            <a:r>
              <a:rPr lang="en-US" sz="1200" dirty="0" err="1"/>
              <a:t>Ketchen</a:t>
            </a:r>
            <a:r>
              <a:rPr lang="en-US" sz="1200" dirty="0"/>
              <a:t>, D., Short, J., Try, D., &amp;amp; Edwards, J. (2014, September 12). Evaluating the general environment. Mastering Strategic Management 1st Canadian Edition. Retrieved March 29, 2022, from </a:t>
            </a:r>
            <a:r>
              <a:rPr lang="en-US" sz="1200" dirty="0">
                <a:hlinkClick r:id="rId7"/>
              </a:rPr>
              <a:t>https://opentextbc.ca/strategicmanagement/chapter/evaluating-the-general-environment</a:t>
            </a:r>
            <a:r>
              <a:rPr lang="en-US" sz="1200" dirty="0" smtClean="0">
                <a:hlinkClick r:id="rId7"/>
              </a:rPr>
              <a:t>/</a:t>
            </a:r>
            <a:r>
              <a:rPr lang="en-US" sz="1200" dirty="0" smtClean="0"/>
              <a:t>  </a:t>
            </a:r>
            <a:endParaRPr lang="en-US" sz="1200" dirty="0"/>
          </a:p>
          <a:p>
            <a:r>
              <a:rPr lang="en-US" sz="1200" dirty="0"/>
              <a:t>Smyth, D. (2022, March 25).</a:t>
            </a:r>
          </a:p>
        </p:txBody>
      </p:sp>
    </p:spTree>
    <p:extLst>
      <p:ext uri="{BB962C8B-B14F-4D97-AF65-F5344CB8AC3E}">
        <p14:creationId xmlns:p14="http://schemas.microsoft.com/office/powerpoint/2010/main" val="3712046217"/>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4069" y="1665055"/>
            <a:ext cx="4123800" cy="1519933"/>
          </a:xfrm>
        </p:spPr>
        <p:txBody>
          <a:bodyPr/>
          <a:lstStyle/>
          <a:p>
            <a:r>
              <a:rPr lang="en-US" sz="7200" dirty="0" smtClean="0">
                <a:latin typeface="Freestyle Script" panose="030804020302050B0404" pitchFamily="66" charset="0"/>
                <a:cs typeface="Diwani Outline Shaded" panose="02010400000000000000" pitchFamily="2" charset="-78"/>
              </a:rPr>
              <a:t>Thank you</a:t>
            </a:r>
            <a:endParaRPr lang="ar-LY" sz="7200" dirty="0">
              <a:latin typeface="Freestyle Script" panose="030804020302050B0404" pitchFamily="66" charset="0"/>
              <a:cs typeface="Diwani Outline Shaded" panose="02010400000000000000" pitchFamily="2" charset="-78"/>
            </a:endParaRPr>
          </a:p>
        </p:txBody>
      </p:sp>
      <p:sp>
        <p:nvSpPr>
          <p:cNvPr id="3" name="مربع نص 2"/>
          <p:cNvSpPr txBox="1"/>
          <p:nvPr/>
        </p:nvSpPr>
        <p:spPr>
          <a:xfrm>
            <a:off x="2897312" y="2877211"/>
            <a:ext cx="2897313" cy="307777"/>
          </a:xfrm>
          <a:prstGeom prst="rect">
            <a:avLst/>
          </a:prstGeom>
          <a:noFill/>
        </p:spPr>
        <p:txBody>
          <a:bodyPr wrap="square" rtlCol="1">
            <a:spAutoFit/>
          </a:bodyPr>
          <a:lstStyle/>
          <a:p>
            <a:pPr algn="ctr"/>
            <a:r>
              <a:rPr lang="en-US" dirty="0" smtClean="0"/>
              <a:t>Does anyone have any question?</a:t>
            </a:r>
            <a:endParaRPr lang="ar-LY" dirty="0"/>
          </a:p>
        </p:txBody>
      </p:sp>
    </p:spTree>
    <p:extLst>
      <p:ext uri="{BB962C8B-B14F-4D97-AF65-F5344CB8AC3E}">
        <p14:creationId xmlns:p14="http://schemas.microsoft.com/office/powerpoint/2010/main" val="1505285204"/>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Minimalist Hepatitis Clinical Case by Slidesgo">
  <a:themeElements>
    <a:clrScheme name="Simple Light">
      <a:dk1>
        <a:srgbClr val="000000"/>
      </a:dk1>
      <a:lt1>
        <a:srgbClr val="FFFFFF"/>
      </a:lt1>
      <a:dk2>
        <a:srgbClr val="06688E"/>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889</TotalTime>
  <Words>558</Words>
  <Application>Microsoft Office PowerPoint</Application>
  <PresentationFormat>On-screen Show (16:9)</PresentationFormat>
  <Paragraphs>52</Paragraphs>
  <Slides>9</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9</vt:i4>
      </vt:variant>
    </vt:vector>
  </HeadingPairs>
  <TitlesOfParts>
    <vt:vector size="20" baseType="lpstr">
      <vt:lpstr>Andalus</vt:lpstr>
      <vt:lpstr>Arial</vt:lpstr>
      <vt:lpstr>Constantia</vt:lpstr>
      <vt:lpstr>Diwani Outline Shaded</vt:lpstr>
      <vt:lpstr>DM Serif Display</vt:lpstr>
      <vt:lpstr>Freestyle Script</vt:lpstr>
      <vt:lpstr>Karla</vt:lpstr>
      <vt:lpstr>Mongolian Baiti</vt:lpstr>
      <vt:lpstr>Montserrat ExtraLight</vt:lpstr>
      <vt:lpstr>Times New Roman</vt:lpstr>
      <vt:lpstr>Minimalist Hepatitis Clinical Case by Slidesgo</vt:lpstr>
      <vt:lpstr>Organizational Structure  </vt:lpstr>
      <vt:lpstr>Table of Contents</vt:lpstr>
      <vt:lpstr>Introduction</vt:lpstr>
      <vt:lpstr>Organizational structure: </vt:lpstr>
      <vt:lpstr>Types of Organizational Structure: </vt:lpstr>
      <vt:lpstr>PowerPoint Presentation</vt:lpstr>
      <vt:lpstr>Reflection  </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Minimalist Hepatitis Clinical Case</dc:title>
  <dc:creator>PIXEL-PC</dc:creator>
  <cp:lastModifiedBy>Maher Fattouh</cp:lastModifiedBy>
  <cp:revision>38</cp:revision>
  <dcterms:modified xsi:type="dcterms:W3CDTF">2022-05-26T11:41:18Z</dcterms:modified>
</cp:coreProperties>
</file>