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6" r:id="rId1"/>
  </p:sldMasterIdLst>
  <p:notesMasterIdLst>
    <p:notesMasterId r:id="rId10"/>
  </p:notesMasterIdLst>
  <p:sldIdLst>
    <p:sldId id="386" r:id="rId2"/>
    <p:sldId id="259" r:id="rId3"/>
    <p:sldId id="2397" r:id="rId4"/>
    <p:sldId id="2423" r:id="rId5"/>
    <p:sldId id="2424" r:id="rId6"/>
    <p:sldId id="272" r:id="rId7"/>
    <p:sldId id="290" r:id="rId8"/>
    <p:sldId id="268" r:id="rId9"/>
  </p:sldIdLst>
  <p:sldSz cx="9144000" cy="5143500" type="screen16x9"/>
  <p:notesSz cx="6858000" cy="9144000"/>
  <p:embeddedFontLst>
    <p:embeddedFont>
      <p:font typeface="Livvic" panose="020B0604020202020204" charset="0"/>
      <p:regular r:id="rId11"/>
      <p:bold r:id="rId12"/>
      <p:italic r:id="rId13"/>
      <p:boldItalic r:id="rId14"/>
    </p:embeddedFont>
    <p:embeddedFont>
      <p:font typeface="Playfair Display Regular" panose="020B0604020202020204" charset="0"/>
      <p:regular r:id="rId15"/>
      <p:bold r:id="rId16"/>
      <p:italic r:id="rId17"/>
      <p:boldItalic r:id="rId18"/>
    </p:embeddedFont>
    <p:embeddedFont>
      <p:font typeface="Playfair Display" panose="020B0604020202020204" charset="0"/>
      <p:regular r:id="rId19"/>
      <p:bold r:id="rId20"/>
      <p:italic r:id="rId21"/>
      <p:boldItalic r:id="rId22"/>
    </p:embeddedFont>
    <p:embeddedFont>
      <p:font typeface="Montserrat" panose="020B0604020202020204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1394157-CF5E-4D45-BF90-A154C0D53B6F}">
  <a:tblStyle styleId="{51394157-CF5E-4D45-BF90-A154C0D53B6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4"/>
  </p:normalViewPr>
  <p:slideViewPr>
    <p:cSldViewPr snapToGrid="0" snapToObjects="1">
      <p:cViewPr varScale="1">
        <p:scale>
          <a:sx n="91" d="100"/>
          <a:sy n="91" d="100"/>
        </p:scale>
        <p:origin x="78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font" Target="fonts/font16.fntdata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font" Target="fonts/font15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8ca398f4d5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8ca398f4d5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8ec4fb4f7e_1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8ec4fb4f7e_1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9332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8ec4fb4f7e_1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8ec4fb4f7e_1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81749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8ec4fb4f7e_1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8ec4fb4f7e_1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1351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53135bc82e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53135bc82e_0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g8f4c2e2112_0_24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4" name="Google Shape;824;g8f4c2e2112_0_241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8d5664205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8d5664205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2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720000" y="1275100"/>
            <a:ext cx="7704000" cy="332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Livvic"/>
              <a:buChar char="●"/>
              <a:defRPr sz="16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5778000" cy="10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subTitle" idx="1"/>
          </p:nvPr>
        </p:nvSpPr>
        <p:spPr>
          <a:xfrm>
            <a:off x="720000" y="2571750"/>
            <a:ext cx="3591600" cy="166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2"/>
          </p:nvPr>
        </p:nvSpPr>
        <p:spPr>
          <a:xfrm>
            <a:off x="4572000" y="2571750"/>
            <a:ext cx="3591600" cy="166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>
            <a:spLocks noGrp="1"/>
          </p:cNvSpPr>
          <p:nvPr>
            <p:ph type="title"/>
          </p:nvPr>
        </p:nvSpPr>
        <p:spPr>
          <a:xfrm>
            <a:off x="2646000" y="1627050"/>
            <a:ext cx="3852000" cy="188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0" name="Google Shape;30;p8"/>
          <p:cNvSpPr txBox="1">
            <a:spLocks noGrp="1"/>
          </p:cNvSpPr>
          <p:nvPr>
            <p:ph type="subTitle" idx="1"/>
          </p:nvPr>
        </p:nvSpPr>
        <p:spPr>
          <a:xfrm>
            <a:off x="2646000" y="3671600"/>
            <a:ext cx="3852000" cy="58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>
            <a:spLocks noGrp="1"/>
          </p:cNvSpPr>
          <p:nvPr>
            <p:ph type="title"/>
          </p:nvPr>
        </p:nvSpPr>
        <p:spPr>
          <a:xfrm>
            <a:off x="2646000" y="2046675"/>
            <a:ext cx="3852000" cy="52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subTitle" idx="1"/>
          </p:nvPr>
        </p:nvSpPr>
        <p:spPr>
          <a:xfrm>
            <a:off x="2646000" y="2571700"/>
            <a:ext cx="3852000" cy="83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title" idx="2" hasCustomPrompt="1"/>
          </p:nvPr>
        </p:nvSpPr>
        <p:spPr>
          <a:xfrm>
            <a:off x="4005150" y="902650"/>
            <a:ext cx="1133700" cy="90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6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s">
  <p:cSld name="CUSTOM_1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3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5778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title" idx="2" hasCustomPrompt="1"/>
          </p:nvPr>
        </p:nvSpPr>
        <p:spPr>
          <a:xfrm>
            <a:off x="720000" y="1922875"/>
            <a:ext cx="736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45" name="Google Shape;45;p13"/>
          <p:cNvSpPr txBox="1">
            <a:spLocks noGrp="1"/>
          </p:cNvSpPr>
          <p:nvPr>
            <p:ph type="subTitle" idx="1"/>
          </p:nvPr>
        </p:nvSpPr>
        <p:spPr>
          <a:xfrm>
            <a:off x="1380000" y="2055775"/>
            <a:ext cx="2379600" cy="45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3"/>
          <p:cNvSpPr txBox="1">
            <a:spLocks noGrp="1"/>
          </p:cNvSpPr>
          <p:nvPr>
            <p:ph type="subTitle" idx="3"/>
          </p:nvPr>
        </p:nvSpPr>
        <p:spPr>
          <a:xfrm>
            <a:off x="1380000" y="2362650"/>
            <a:ext cx="2733600" cy="8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title" idx="4" hasCustomPrompt="1"/>
          </p:nvPr>
        </p:nvSpPr>
        <p:spPr>
          <a:xfrm>
            <a:off x="720000" y="3426453"/>
            <a:ext cx="736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48" name="Google Shape;48;p13"/>
          <p:cNvSpPr txBox="1">
            <a:spLocks noGrp="1"/>
          </p:cNvSpPr>
          <p:nvPr>
            <p:ph type="subTitle" idx="5"/>
          </p:nvPr>
        </p:nvSpPr>
        <p:spPr>
          <a:xfrm>
            <a:off x="1380000" y="3521250"/>
            <a:ext cx="2379600" cy="38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subTitle" idx="6"/>
          </p:nvPr>
        </p:nvSpPr>
        <p:spPr>
          <a:xfrm>
            <a:off x="1380000" y="3765000"/>
            <a:ext cx="2733600" cy="8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title" idx="7" hasCustomPrompt="1"/>
          </p:nvPr>
        </p:nvSpPr>
        <p:spPr>
          <a:xfrm>
            <a:off x="5030400" y="1922875"/>
            <a:ext cx="736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51" name="Google Shape;51;p13"/>
          <p:cNvSpPr txBox="1">
            <a:spLocks noGrp="1"/>
          </p:cNvSpPr>
          <p:nvPr>
            <p:ph type="subTitle" idx="8"/>
          </p:nvPr>
        </p:nvSpPr>
        <p:spPr>
          <a:xfrm>
            <a:off x="5690400" y="2055775"/>
            <a:ext cx="2379600" cy="45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subTitle" idx="9"/>
          </p:nvPr>
        </p:nvSpPr>
        <p:spPr>
          <a:xfrm>
            <a:off x="5690400" y="2362650"/>
            <a:ext cx="2733600" cy="8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title" idx="13" hasCustomPrompt="1"/>
          </p:nvPr>
        </p:nvSpPr>
        <p:spPr>
          <a:xfrm>
            <a:off x="5030400" y="3426450"/>
            <a:ext cx="736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54" name="Google Shape;54;p13"/>
          <p:cNvSpPr txBox="1">
            <a:spLocks noGrp="1"/>
          </p:cNvSpPr>
          <p:nvPr>
            <p:ph type="subTitle" idx="14"/>
          </p:nvPr>
        </p:nvSpPr>
        <p:spPr>
          <a:xfrm>
            <a:off x="5690400" y="3521250"/>
            <a:ext cx="2379600" cy="38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5"/>
          </p:nvPr>
        </p:nvSpPr>
        <p:spPr>
          <a:xfrm>
            <a:off x="5690400" y="3765000"/>
            <a:ext cx="2733600" cy="8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3">
  <p:cSld name="CUSTOM_8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3852000" cy="138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4" name="Google Shape;84;p19"/>
          <p:cNvSpPr txBox="1">
            <a:spLocks noGrp="1"/>
          </p:cNvSpPr>
          <p:nvPr>
            <p:ph type="subTitle" idx="1"/>
          </p:nvPr>
        </p:nvSpPr>
        <p:spPr>
          <a:xfrm>
            <a:off x="4572000" y="1709175"/>
            <a:ext cx="3852000" cy="27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dle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476373" y="2423696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76373" y="3045132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81255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layfair Display"/>
              <a:buNone/>
              <a:defRPr sz="36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layfair Display"/>
              <a:buNone/>
              <a:defRPr sz="36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layfair Display"/>
              <a:buNone/>
              <a:defRPr sz="36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layfair Display"/>
              <a:buNone/>
              <a:defRPr sz="36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layfair Display"/>
              <a:buNone/>
              <a:defRPr sz="36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layfair Display"/>
              <a:buNone/>
              <a:defRPr sz="36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layfair Display"/>
              <a:buNone/>
              <a:defRPr sz="36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layfair Display"/>
              <a:buNone/>
              <a:defRPr sz="36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247450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●"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  <a:defRPr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■"/>
              <a:defRPr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○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■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○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■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4" r:id="rId3"/>
    <p:sldLayoutId id="2147483655" r:id="rId4"/>
    <p:sldLayoutId id="2147483658" r:id="rId5"/>
    <p:sldLayoutId id="2147483659" r:id="rId6"/>
    <p:sldLayoutId id="2147483665" r:id="rId7"/>
    <p:sldLayoutId id="2147483679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deed.com/career-advice/career-development/importance-of-interpersonal-communication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indeed.com/career-advice/career-development/importance-of-interpersonal-communication#:~:text=Interpersonal%20skills%20are%20important%20for" TargetMode="External"/><Relationship Id="rId5" Type="http://schemas.openxmlformats.org/officeDocument/2006/relationships/hyperlink" Target="http://www.123helpme.com/essay/The-Role-Of-Interpersonal-Communication-In-Everyday-751006" TargetMode="External"/><Relationship Id="rId4" Type="http://schemas.openxmlformats.org/officeDocument/2006/relationships/hyperlink" Target="http://www.simpplr.com/blog/2021/causes-effects-poor-communication-workplace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0"/>
          <p:cNvSpPr txBox="1">
            <a:spLocks/>
          </p:cNvSpPr>
          <p:nvPr/>
        </p:nvSpPr>
        <p:spPr>
          <a:xfrm>
            <a:off x="3297249" y="3267566"/>
            <a:ext cx="2593804" cy="1115647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300" dirty="0">
                <a:solidFill>
                  <a:schemeClr val="accent4">
                    <a:lumMod val="75000"/>
                  </a:schemeClr>
                </a:solidFill>
              </a:rPr>
              <a:t>Prepared and presented by:</a:t>
            </a:r>
          </a:p>
          <a:p>
            <a:pPr algn="ctr"/>
            <a:r>
              <a:rPr lang="en-US" sz="1300" dirty="0">
                <a:solidFill>
                  <a:schemeClr val="accent4">
                    <a:lumMod val="75000"/>
                  </a:schemeClr>
                </a:solidFill>
              </a:rPr>
              <a:t> Heba N Bushiha</a:t>
            </a:r>
          </a:p>
        </p:txBody>
      </p:sp>
      <p:sp>
        <p:nvSpPr>
          <p:cNvPr id="12" name="Text Placeholder 23"/>
          <p:cNvSpPr txBox="1">
            <a:spLocks/>
          </p:cNvSpPr>
          <p:nvPr/>
        </p:nvSpPr>
        <p:spPr>
          <a:xfrm>
            <a:off x="3367852" y="3845661"/>
            <a:ext cx="2593804" cy="720042"/>
          </a:xfrm>
          <a:prstGeom prst="rect">
            <a:avLst/>
          </a:prstGeom>
        </p:spPr>
        <p:txBody>
          <a:bodyPr lIns="0" tIns="72000" rIns="72000" bIns="7200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1200" b="1" dirty="0">
                <a:solidFill>
                  <a:schemeClr val="accent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ID Number :</a:t>
            </a:r>
          </a:p>
          <a:p>
            <a:pPr marL="0" indent="0" algn="ctr">
              <a:lnSpc>
                <a:spcPts val="1400"/>
              </a:lnSpc>
              <a:buNone/>
            </a:pPr>
            <a:r>
              <a:rPr lang="en-US" sz="1200" b="1" dirty="0">
                <a:solidFill>
                  <a:schemeClr val="accent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3285</a:t>
            </a:r>
          </a:p>
        </p:txBody>
      </p:sp>
      <p:sp>
        <p:nvSpPr>
          <p:cNvPr id="15" name="Text Placeholder 20"/>
          <p:cNvSpPr txBox="1">
            <a:spLocks/>
          </p:cNvSpPr>
          <p:nvPr/>
        </p:nvSpPr>
        <p:spPr>
          <a:xfrm>
            <a:off x="2794298" y="2675204"/>
            <a:ext cx="3599706" cy="359819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300" dirty="0">
                <a:solidFill>
                  <a:schemeClr val="tx1">
                    <a:lumMod val="50000"/>
                  </a:schemeClr>
                </a:solidFill>
                <a:latin typeface="Poppins SemiBold"/>
              </a:rPr>
              <a:t>Personally &amp; Professionally</a:t>
            </a:r>
          </a:p>
        </p:txBody>
      </p:sp>
      <p:cxnSp>
        <p:nvCxnSpPr>
          <p:cNvPr id="18" name="رابط مستقيم 17"/>
          <p:cNvCxnSpPr/>
          <p:nvPr/>
        </p:nvCxnSpPr>
        <p:spPr>
          <a:xfrm>
            <a:off x="2777369" y="1941833"/>
            <a:ext cx="3362633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مستقيم 19"/>
          <p:cNvCxnSpPr/>
          <p:nvPr/>
        </p:nvCxnSpPr>
        <p:spPr>
          <a:xfrm>
            <a:off x="2885524" y="4565703"/>
            <a:ext cx="3254478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3"/>
          <p:cNvSpPr txBox="1">
            <a:spLocks/>
          </p:cNvSpPr>
          <p:nvPr/>
        </p:nvSpPr>
        <p:spPr>
          <a:xfrm>
            <a:off x="2602316" y="419167"/>
            <a:ext cx="4124876" cy="563649"/>
          </a:xfrm>
          <a:prstGeom prst="rect">
            <a:avLst/>
          </a:prstGeom>
        </p:spPr>
        <p:txBody>
          <a:bodyPr lIns="0" tIns="72000" rIns="72000" bIns="7200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lnSpc>
                <a:spcPts val="1400"/>
              </a:lnSpc>
              <a:buNone/>
            </a:pPr>
            <a:r>
              <a:rPr lang="en-US" sz="1800" dirty="0">
                <a:solidFill>
                  <a:schemeClr val="accent2">
                    <a:lumMod val="50000"/>
                  </a:schemeClr>
                </a:solidFill>
                <a:latin typeface="Poppins semobold"/>
                <a:ea typeface="Lato" charset="0"/>
                <a:cs typeface="Lato" charset="0"/>
              </a:rPr>
              <a:t>Libyan International Medical University</a:t>
            </a:r>
          </a:p>
        </p:txBody>
      </p:sp>
      <p:sp>
        <p:nvSpPr>
          <p:cNvPr id="22" name="Text Placeholder 23"/>
          <p:cNvSpPr txBox="1">
            <a:spLocks/>
          </p:cNvSpPr>
          <p:nvPr/>
        </p:nvSpPr>
        <p:spPr>
          <a:xfrm>
            <a:off x="3274490" y="760287"/>
            <a:ext cx="2865512" cy="550607"/>
          </a:xfrm>
          <a:prstGeom prst="rect">
            <a:avLst/>
          </a:prstGeom>
        </p:spPr>
        <p:txBody>
          <a:bodyPr lIns="0" tIns="72000" rIns="72000" bIns="7200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lnSpc>
                <a:spcPts val="1400"/>
              </a:lnSpc>
              <a:buNone/>
            </a:pPr>
            <a:r>
              <a:rPr lang="en-US" sz="1400" dirty="0">
                <a:solidFill>
                  <a:schemeClr val="accent2">
                    <a:lumMod val="50000"/>
                  </a:schemeClr>
                </a:solidFill>
                <a:latin typeface="Poppins SemiBold"/>
                <a:ea typeface="Lato" charset="0"/>
                <a:cs typeface="Lato" charset="0"/>
              </a:rPr>
              <a:t>Faculty 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  <a:latin typeface="Poppins SemiBold"/>
                <a:ea typeface="Lato" charset="0"/>
                <a:cs typeface="Lato" charset="0"/>
              </a:rPr>
              <a:t>of 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  <a:latin typeface="Poppins SemiBold"/>
                <a:ea typeface="Lato" charset="0"/>
                <a:cs typeface="Lato" charset="0"/>
              </a:rPr>
              <a:t>Business  Administration</a:t>
            </a:r>
          </a:p>
        </p:txBody>
      </p:sp>
      <p:pic>
        <p:nvPicPr>
          <p:cNvPr id="23" name="صورة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282" y="238050"/>
            <a:ext cx="1193722" cy="1008706"/>
          </a:xfrm>
          <a:prstGeom prst="rect">
            <a:avLst/>
          </a:prstGeom>
        </p:spPr>
      </p:pic>
      <p:pic>
        <p:nvPicPr>
          <p:cNvPr id="24" name="صورة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192" y="238659"/>
            <a:ext cx="1195075" cy="1008097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D20383A-EE21-1D47-AC1F-5E66CA9BC270}"/>
              </a:ext>
            </a:extLst>
          </p:cNvPr>
          <p:cNvSpPr/>
          <p:nvPr/>
        </p:nvSpPr>
        <p:spPr>
          <a:xfrm>
            <a:off x="8606118" y="223835"/>
            <a:ext cx="313955" cy="260562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565980-D8C6-5146-B7EF-BEF17D988E18}"/>
              </a:ext>
            </a:extLst>
          </p:cNvPr>
          <p:cNvSpPr txBox="1"/>
          <p:nvPr/>
        </p:nvSpPr>
        <p:spPr>
          <a:xfrm>
            <a:off x="1557197" y="2191324"/>
            <a:ext cx="676026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sz="2200" b="1" dirty="0">
                <a:solidFill>
                  <a:schemeClr val="tx1">
                    <a:lumMod val="50000"/>
                  </a:schemeClr>
                </a:solidFill>
              </a:rPr>
              <a:t>The Importance </a:t>
            </a:r>
            <a:r>
              <a:rPr lang="en-US" sz="2200" b="1" dirty="0">
                <a:solidFill>
                  <a:schemeClr val="tx1">
                    <a:lumMod val="50000"/>
                  </a:schemeClr>
                </a:solidFill>
              </a:rPr>
              <a:t>o</a:t>
            </a:r>
            <a:r>
              <a:rPr lang="en-LY" sz="2200" b="1" dirty="0" smtClean="0">
                <a:solidFill>
                  <a:schemeClr val="tx1">
                    <a:lumMod val="50000"/>
                  </a:schemeClr>
                </a:solidFill>
              </a:rPr>
              <a:t>f </a:t>
            </a:r>
            <a:r>
              <a:rPr lang="en-LY" sz="2200" b="1" dirty="0">
                <a:solidFill>
                  <a:schemeClr val="tx1">
                    <a:lumMod val="50000"/>
                  </a:schemeClr>
                </a:solidFill>
              </a:rPr>
              <a:t>Interperson</a:t>
            </a:r>
            <a:r>
              <a:rPr lang="en-US" sz="2200" b="1" dirty="0">
                <a:solidFill>
                  <a:schemeClr val="tx1">
                    <a:lumMod val="50000"/>
                  </a:schemeClr>
                </a:solidFill>
              </a:rPr>
              <a:t>al Communication</a:t>
            </a:r>
            <a:endParaRPr lang="en-LY" sz="22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5497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4"/>
          <p:cNvSpPr/>
          <p:nvPr/>
        </p:nvSpPr>
        <p:spPr>
          <a:xfrm>
            <a:off x="653740" y="677133"/>
            <a:ext cx="4857300" cy="383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2" name="Google Shape;172;p34"/>
          <p:cNvSpPr txBox="1">
            <a:spLocks noGrp="1"/>
          </p:cNvSpPr>
          <p:nvPr>
            <p:ph type="title"/>
          </p:nvPr>
        </p:nvSpPr>
        <p:spPr>
          <a:xfrm>
            <a:off x="657815" y="628904"/>
            <a:ext cx="5778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TABLE</a:t>
            </a:r>
            <a:r>
              <a:rPr lang="en-GB" dirty="0"/>
              <a:t> OF CONTENTS</a:t>
            </a:r>
            <a:endParaRPr dirty="0"/>
          </a:p>
        </p:txBody>
      </p:sp>
      <p:sp>
        <p:nvSpPr>
          <p:cNvPr id="173" name="Google Shape;173;p34"/>
          <p:cNvSpPr txBox="1">
            <a:spLocks noGrp="1"/>
          </p:cNvSpPr>
          <p:nvPr>
            <p:ph type="title" idx="2"/>
          </p:nvPr>
        </p:nvSpPr>
        <p:spPr>
          <a:xfrm>
            <a:off x="534153" y="1860781"/>
            <a:ext cx="736200" cy="66810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dirty="0"/>
              <a:t>01</a:t>
            </a:r>
            <a:endParaRPr sz="2800" dirty="0"/>
          </a:p>
        </p:txBody>
      </p:sp>
      <p:sp>
        <p:nvSpPr>
          <p:cNvPr id="174" name="Google Shape;174;p34"/>
          <p:cNvSpPr txBox="1">
            <a:spLocks noGrp="1"/>
          </p:cNvSpPr>
          <p:nvPr>
            <p:ph type="subTitle" idx="1"/>
          </p:nvPr>
        </p:nvSpPr>
        <p:spPr>
          <a:xfrm>
            <a:off x="1167215" y="2101796"/>
            <a:ext cx="2379600" cy="45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Introduction .</a:t>
            </a:r>
            <a:endParaRPr sz="1800" dirty="0"/>
          </a:p>
        </p:txBody>
      </p:sp>
      <p:sp>
        <p:nvSpPr>
          <p:cNvPr id="176" name="Google Shape;176;p34"/>
          <p:cNvSpPr txBox="1">
            <a:spLocks noGrp="1"/>
          </p:cNvSpPr>
          <p:nvPr>
            <p:ph type="title" idx="4"/>
          </p:nvPr>
        </p:nvSpPr>
        <p:spPr>
          <a:xfrm>
            <a:off x="4928666" y="1802507"/>
            <a:ext cx="753928" cy="70927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dirty="0"/>
              <a:t>03</a:t>
            </a:r>
            <a:endParaRPr sz="2800" dirty="0"/>
          </a:p>
        </p:txBody>
      </p:sp>
      <p:sp>
        <p:nvSpPr>
          <p:cNvPr id="179" name="Google Shape;179;p34"/>
          <p:cNvSpPr txBox="1">
            <a:spLocks noGrp="1"/>
          </p:cNvSpPr>
          <p:nvPr>
            <p:ph type="subTitle" idx="8"/>
          </p:nvPr>
        </p:nvSpPr>
        <p:spPr>
          <a:xfrm>
            <a:off x="1129193" y="3254213"/>
            <a:ext cx="3227654" cy="29827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T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he Importance of Interpersonal Communication In Personal Life.</a:t>
            </a:r>
          </a:p>
        </p:txBody>
      </p:sp>
      <p:sp>
        <p:nvSpPr>
          <p:cNvPr id="183" name="Google Shape;183;p34"/>
          <p:cNvSpPr txBox="1">
            <a:spLocks noGrp="1"/>
          </p:cNvSpPr>
          <p:nvPr>
            <p:ph type="title" idx="7"/>
          </p:nvPr>
        </p:nvSpPr>
        <p:spPr>
          <a:xfrm>
            <a:off x="518030" y="2825860"/>
            <a:ext cx="736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dirty="0"/>
              <a:t>02</a:t>
            </a:r>
            <a:endParaRPr sz="2800" dirty="0"/>
          </a:p>
        </p:txBody>
      </p:sp>
      <p:sp>
        <p:nvSpPr>
          <p:cNvPr id="184" name="Google Shape;184;p34"/>
          <p:cNvSpPr txBox="1">
            <a:spLocks noGrp="1"/>
          </p:cNvSpPr>
          <p:nvPr>
            <p:ph type="title" idx="13"/>
          </p:nvPr>
        </p:nvSpPr>
        <p:spPr>
          <a:xfrm>
            <a:off x="4928666" y="2737890"/>
            <a:ext cx="860175" cy="6947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dirty="0"/>
              <a:t>04</a:t>
            </a:r>
            <a:endParaRPr sz="2800" dirty="0"/>
          </a:p>
        </p:txBody>
      </p:sp>
      <p:cxnSp>
        <p:nvCxnSpPr>
          <p:cNvPr id="185" name="Google Shape;185;p34"/>
          <p:cNvCxnSpPr>
            <a:cxnSpLocks/>
          </p:cNvCxnSpPr>
          <p:nvPr/>
        </p:nvCxnSpPr>
        <p:spPr>
          <a:xfrm>
            <a:off x="623696" y="2511784"/>
            <a:ext cx="358561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6" name="Google Shape;186;p34"/>
          <p:cNvCxnSpPr/>
          <p:nvPr/>
        </p:nvCxnSpPr>
        <p:spPr>
          <a:xfrm>
            <a:off x="5003008" y="2436473"/>
            <a:ext cx="3750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7" name="Google Shape;187;p34"/>
          <p:cNvCxnSpPr/>
          <p:nvPr/>
        </p:nvCxnSpPr>
        <p:spPr>
          <a:xfrm>
            <a:off x="617100" y="3445958"/>
            <a:ext cx="3750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8" name="Google Shape;188;p34"/>
          <p:cNvCxnSpPr/>
          <p:nvPr/>
        </p:nvCxnSpPr>
        <p:spPr>
          <a:xfrm>
            <a:off x="5011711" y="3398560"/>
            <a:ext cx="3750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" name="Google Shape;176;p34">
            <a:extLst>
              <a:ext uri="{FF2B5EF4-FFF2-40B4-BE49-F238E27FC236}">
                <a16:creationId xmlns:a16="http://schemas.microsoft.com/office/drawing/2014/main" id="{8302D25C-E6A3-2A41-8689-12B97BFEAF87}"/>
              </a:ext>
            </a:extLst>
          </p:cNvPr>
          <p:cNvSpPr txBox="1">
            <a:spLocks/>
          </p:cNvSpPr>
          <p:nvPr/>
        </p:nvSpPr>
        <p:spPr>
          <a:xfrm>
            <a:off x="534153" y="3901726"/>
            <a:ext cx="736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Playfair Display"/>
              <a:buNone/>
              <a:defRPr sz="3000" b="0" i="0" u="none" strike="noStrike" cap="none">
                <a:solidFill>
                  <a:schemeClr val="accent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layfair Display"/>
              <a:buNone/>
              <a:defRPr sz="36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layfair Display"/>
              <a:buNone/>
              <a:defRPr sz="36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layfair Display"/>
              <a:buNone/>
              <a:defRPr sz="36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layfair Display"/>
              <a:buNone/>
              <a:defRPr sz="36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layfair Display"/>
              <a:buNone/>
              <a:defRPr sz="36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layfair Display"/>
              <a:buNone/>
              <a:defRPr sz="36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layfair Display"/>
              <a:buNone/>
              <a:defRPr sz="36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layfair Display"/>
              <a:buNone/>
              <a:defRPr sz="36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r>
              <a:rPr lang="en-GB" sz="2800" dirty="0"/>
              <a:t>05</a:t>
            </a:r>
          </a:p>
        </p:txBody>
      </p:sp>
      <p:sp>
        <p:nvSpPr>
          <p:cNvPr id="25" name="Google Shape;177;p34">
            <a:extLst>
              <a:ext uri="{FF2B5EF4-FFF2-40B4-BE49-F238E27FC236}">
                <a16:creationId xmlns:a16="http://schemas.microsoft.com/office/drawing/2014/main" id="{BE470BC0-912C-BF4C-B0AF-667BE4410D50}"/>
              </a:ext>
            </a:extLst>
          </p:cNvPr>
          <p:cNvSpPr txBox="1">
            <a:spLocks/>
          </p:cNvSpPr>
          <p:nvPr/>
        </p:nvSpPr>
        <p:spPr>
          <a:xfrm>
            <a:off x="1081534" y="4074198"/>
            <a:ext cx="2603656" cy="3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None/>
              <a:defRPr sz="2000" b="0" i="0" u="none" strike="noStrike" cap="none">
                <a:solidFill>
                  <a:schemeClr val="dk1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None/>
              <a:defRPr sz="16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None/>
              <a:defRPr sz="16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/>
            <a:r>
              <a:rPr lang="en-GB" sz="1600" dirty="0"/>
              <a:t>Refences.  </a:t>
            </a:r>
          </a:p>
        </p:txBody>
      </p:sp>
      <p:cxnSp>
        <p:nvCxnSpPr>
          <p:cNvPr id="26" name="Google Shape;186;p34">
            <a:extLst>
              <a:ext uri="{FF2B5EF4-FFF2-40B4-BE49-F238E27FC236}">
                <a16:creationId xmlns:a16="http://schemas.microsoft.com/office/drawing/2014/main" id="{613B23C8-ACD4-634D-8047-F9D4F898513B}"/>
              </a:ext>
            </a:extLst>
          </p:cNvPr>
          <p:cNvCxnSpPr/>
          <p:nvPr/>
        </p:nvCxnSpPr>
        <p:spPr>
          <a:xfrm>
            <a:off x="617100" y="4486466"/>
            <a:ext cx="3750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A5FE502C-BC63-D94C-B115-38131CEE09EC}"/>
              </a:ext>
            </a:extLst>
          </p:cNvPr>
          <p:cNvSpPr/>
          <p:nvPr/>
        </p:nvSpPr>
        <p:spPr>
          <a:xfrm>
            <a:off x="8606118" y="223835"/>
            <a:ext cx="313955" cy="260562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F0EC9C-8F1E-7949-BF71-3804F4CD22B8}"/>
              </a:ext>
            </a:extLst>
          </p:cNvPr>
          <p:cNvSpPr txBox="1"/>
          <p:nvPr/>
        </p:nvSpPr>
        <p:spPr>
          <a:xfrm>
            <a:off x="5527608" y="3045643"/>
            <a:ext cx="1613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Conclusion. </a:t>
            </a:r>
            <a:endParaRPr lang="en-LY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EA4B5C-68DC-564C-B9BB-8FBA7244A65C}"/>
              </a:ext>
            </a:extLst>
          </p:cNvPr>
          <p:cNvSpPr/>
          <p:nvPr/>
        </p:nvSpPr>
        <p:spPr>
          <a:xfrm>
            <a:off x="5567300" y="1990111"/>
            <a:ext cx="33527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/>
              <a:t>The Importance of Interpersonal Communication In Professional Life.</a:t>
            </a:r>
            <a:endParaRPr lang="en-LY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" grpId="0"/>
      <p:bldP spid="174" grpId="0" build="p"/>
      <p:bldP spid="176" grpId="0"/>
      <p:bldP spid="179" grpId="0" build="p"/>
      <p:bldP spid="183" grpId="0"/>
      <p:bldP spid="184" grpId="0"/>
      <p:bldP spid="24" grpId="0"/>
      <p:bldP spid="25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223;p38">
            <a:extLst>
              <a:ext uri="{FF2B5EF4-FFF2-40B4-BE49-F238E27FC236}">
                <a16:creationId xmlns:a16="http://schemas.microsoft.com/office/drawing/2014/main" id="{13461D4F-9BE0-5C4A-84BF-C192C5B995E7}"/>
              </a:ext>
            </a:extLst>
          </p:cNvPr>
          <p:cNvSpPr/>
          <p:nvPr/>
        </p:nvSpPr>
        <p:spPr>
          <a:xfrm>
            <a:off x="1976527" y="1088652"/>
            <a:ext cx="5508324" cy="368337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3" name="Google Shape;223;p38"/>
          <p:cNvSpPr/>
          <p:nvPr/>
        </p:nvSpPr>
        <p:spPr>
          <a:xfrm>
            <a:off x="223927" y="534333"/>
            <a:ext cx="4105835" cy="42427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38"/>
          <p:cNvSpPr txBox="1">
            <a:spLocks noGrp="1"/>
          </p:cNvSpPr>
          <p:nvPr>
            <p:ph type="title"/>
          </p:nvPr>
        </p:nvSpPr>
        <p:spPr>
          <a:xfrm>
            <a:off x="392898" y="133285"/>
            <a:ext cx="3375127" cy="95536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dirty="0">
                <a:solidFill>
                  <a:schemeClr val="accent4"/>
                </a:solidFill>
              </a:rPr>
              <a:t>Introduction</a:t>
            </a:r>
            <a:endParaRPr sz="3800" dirty="0">
              <a:solidFill>
                <a:schemeClr val="accent4"/>
              </a:solidFill>
            </a:endParaRPr>
          </a:p>
        </p:txBody>
      </p:sp>
      <p:sp>
        <p:nvSpPr>
          <p:cNvPr id="226" name="Google Shape;226;p38"/>
          <p:cNvSpPr txBox="1">
            <a:spLocks noGrp="1"/>
          </p:cNvSpPr>
          <p:nvPr>
            <p:ph type="subTitle" idx="1"/>
          </p:nvPr>
        </p:nvSpPr>
        <p:spPr>
          <a:xfrm>
            <a:off x="2338477" y="2201677"/>
            <a:ext cx="4176623" cy="186388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>
              <a:buFont typeface="Wingdings" pitchFamily="2" charset="2"/>
              <a:buChar char="Ø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Interpersonal communication is the process of sharing ideas and emotions verbally and nonverbally with another person.</a:t>
            </a:r>
          </a:p>
          <a:p>
            <a:pPr marL="0" lvl="0" indent="0" algn="just"/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It allows us to interact with and understand others in our personal and professional lives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. </a:t>
            </a:r>
          </a:p>
          <a:p>
            <a:pPr marL="0" lvl="0" indent="0" algn="just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      (Indeed Editorial Team,2021)</a:t>
            </a:r>
            <a:endParaRPr lang="en-US" sz="1400" b="1" u="sng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A29058D-1D7B-0547-BDE6-6564CA611E4A}"/>
              </a:ext>
            </a:extLst>
          </p:cNvPr>
          <p:cNvSpPr/>
          <p:nvPr/>
        </p:nvSpPr>
        <p:spPr>
          <a:xfrm>
            <a:off x="8606118" y="223835"/>
            <a:ext cx="313955" cy="260562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22E091-11CB-0B4A-847E-18C17FEE4B9E}"/>
              </a:ext>
            </a:extLst>
          </p:cNvPr>
          <p:cNvSpPr txBox="1"/>
          <p:nvPr/>
        </p:nvSpPr>
        <p:spPr>
          <a:xfrm>
            <a:off x="2338477" y="1361697"/>
            <a:ext cx="44010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sz="2000" b="1" dirty="0"/>
              <a:t>What is Interpersonal Communicational?</a:t>
            </a:r>
          </a:p>
        </p:txBody>
      </p:sp>
    </p:spTree>
    <p:extLst>
      <p:ext uri="{BB962C8B-B14F-4D97-AF65-F5344CB8AC3E}">
        <p14:creationId xmlns:p14="http://schemas.microsoft.com/office/powerpoint/2010/main" val="20680802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34;p47">
            <a:extLst>
              <a:ext uri="{FF2B5EF4-FFF2-40B4-BE49-F238E27FC236}">
                <a16:creationId xmlns:a16="http://schemas.microsoft.com/office/drawing/2014/main" id="{5BB0B32C-3186-624C-84C6-5D077B6A4D0D}"/>
              </a:ext>
            </a:extLst>
          </p:cNvPr>
          <p:cNvSpPr/>
          <p:nvPr/>
        </p:nvSpPr>
        <p:spPr>
          <a:xfrm>
            <a:off x="334991" y="621949"/>
            <a:ext cx="5721779" cy="49843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602F66B-1FFB-7F4F-A67C-B4CD741A6EF5}"/>
              </a:ext>
            </a:extLst>
          </p:cNvPr>
          <p:cNvSpPr/>
          <p:nvPr/>
        </p:nvSpPr>
        <p:spPr>
          <a:xfrm>
            <a:off x="8606118" y="223835"/>
            <a:ext cx="313955" cy="260562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54264A-3CAE-C94F-95ED-9FCCEE178B87}"/>
              </a:ext>
            </a:extLst>
          </p:cNvPr>
          <p:cNvSpPr txBox="1"/>
          <p:nvPr/>
        </p:nvSpPr>
        <p:spPr>
          <a:xfrm>
            <a:off x="597531" y="1655464"/>
            <a:ext cx="3775294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Wingdings" pitchFamily="2" charset="2"/>
              <a:buChar char="Ø"/>
            </a:pPr>
            <a:r>
              <a:rPr lang="en-US" sz="1600" dirty="0"/>
              <a:t>According to some researches, Interpersonal communication is very important in everyday life, it helps us build a relationship with another, it also helps us to satisfy our physical needs, identity needs, social needs and practical goals.</a:t>
            </a:r>
          </a:p>
          <a:p>
            <a:pPr lvl="0" algn="just"/>
            <a:endParaRPr lang="en-US" sz="1600" dirty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sz="1600" dirty="0"/>
              <a:t>Good interpersonal skills help you to communicate more effectively with family and friends and is likely to be particularly important with your partner.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6" name="Picture 5" descr="A picture containing application&#10;&#10;Description automatically generated">
            <a:extLst>
              <a:ext uri="{FF2B5EF4-FFF2-40B4-BE49-F238E27FC236}">
                <a16:creationId xmlns:a16="http://schemas.microsoft.com/office/drawing/2014/main" id="{CEF98C8A-259B-4943-AE44-75DEDFFAC3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78993" y="1756372"/>
            <a:ext cx="3628125" cy="2571184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5E7AB81-1A96-6743-A6C1-7C4B2EEC26B7}"/>
              </a:ext>
            </a:extLst>
          </p:cNvPr>
          <p:cNvCxnSpPr>
            <a:cxnSpLocks/>
          </p:cNvCxnSpPr>
          <p:nvPr/>
        </p:nvCxnSpPr>
        <p:spPr>
          <a:xfrm>
            <a:off x="4622005" y="1655464"/>
            <a:ext cx="0" cy="2916536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Google Shape;225;p38">
            <a:extLst>
              <a:ext uri="{FF2B5EF4-FFF2-40B4-BE49-F238E27FC236}">
                <a16:creationId xmlns:a16="http://schemas.microsoft.com/office/drawing/2014/main" id="{51995A43-3FBD-D14E-998E-43B57AACA92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408" y="223835"/>
            <a:ext cx="7061699" cy="95536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/>
              <a:t>Importance Of Communication In Personal Life</a:t>
            </a:r>
            <a:endParaRPr sz="3200" dirty="0"/>
          </a:p>
        </p:txBody>
      </p:sp>
    </p:spTree>
    <p:extLst>
      <p:ext uri="{BB962C8B-B14F-4D97-AF65-F5344CB8AC3E}">
        <p14:creationId xmlns:p14="http://schemas.microsoft.com/office/powerpoint/2010/main" val="7873422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val 31">
            <a:extLst>
              <a:ext uri="{FF2B5EF4-FFF2-40B4-BE49-F238E27FC236}">
                <a16:creationId xmlns:a16="http://schemas.microsoft.com/office/drawing/2014/main" id="{9602F66B-1FFB-7F4F-A67C-B4CD741A6EF5}"/>
              </a:ext>
            </a:extLst>
          </p:cNvPr>
          <p:cNvSpPr/>
          <p:nvPr/>
        </p:nvSpPr>
        <p:spPr>
          <a:xfrm>
            <a:off x="8606118" y="223835"/>
            <a:ext cx="313955" cy="260562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54264A-3CAE-C94F-95ED-9FCCEE178B87}"/>
              </a:ext>
            </a:extLst>
          </p:cNvPr>
          <p:cNvSpPr txBox="1"/>
          <p:nvPr/>
        </p:nvSpPr>
        <p:spPr>
          <a:xfrm>
            <a:off x="4794611" y="1655464"/>
            <a:ext cx="3775294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Wingdings" pitchFamily="2" charset="2"/>
              <a:buChar char="Ø"/>
            </a:pPr>
            <a:r>
              <a:rPr lang="en-US" sz="1600" dirty="0"/>
              <a:t>Some theorists </a:t>
            </a:r>
            <a:r>
              <a:rPr lang="en-US" sz="1600"/>
              <a:t>claimed that Interpersonal </a:t>
            </a:r>
            <a:r>
              <a:rPr lang="en-US" sz="1600" dirty="0"/>
              <a:t>communication skills can help you be productive in the workplace, build strong and positive relationships with your colleagues and complete team projects smoothly and effectively.</a:t>
            </a:r>
          </a:p>
          <a:p>
            <a:pPr lvl="0" algn="just"/>
            <a:endParaRPr lang="en-US" sz="1600" dirty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dirty="0"/>
              <a:t>In</a:t>
            </a:r>
            <a:r>
              <a:rPr lang="en-US" sz="1600" dirty="0"/>
              <a:t> the workplace, managers often look for employees with strong interpersonal skills who will collaborate and communicate well with their colleagues.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9" name="Picture 8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C8DDD2FC-F585-7E48-B0F8-CB797D7305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88074" y="1769764"/>
            <a:ext cx="3461316" cy="2889377"/>
          </a:xfrm>
          <a:prstGeom prst="rect">
            <a:avLst/>
          </a:prstGeom>
        </p:spPr>
      </p:pic>
      <p:sp>
        <p:nvSpPr>
          <p:cNvPr id="12" name="Google Shape;334;p47">
            <a:extLst>
              <a:ext uri="{FF2B5EF4-FFF2-40B4-BE49-F238E27FC236}">
                <a16:creationId xmlns:a16="http://schemas.microsoft.com/office/drawing/2014/main" id="{3549891B-06B6-9C43-B735-A364C4067E7B}"/>
              </a:ext>
            </a:extLst>
          </p:cNvPr>
          <p:cNvSpPr/>
          <p:nvPr/>
        </p:nvSpPr>
        <p:spPr>
          <a:xfrm>
            <a:off x="334991" y="621949"/>
            <a:ext cx="5721779" cy="49843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" name="Google Shape;225;p38">
            <a:extLst>
              <a:ext uri="{FF2B5EF4-FFF2-40B4-BE49-F238E27FC236}">
                <a16:creationId xmlns:a16="http://schemas.microsoft.com/office/drawing/2014/main" id="{229CEB60-58E5-3D4B-BD62-7A1EED848C7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408" y="223835"/>
            <a:ext cx="7061699" cy="95536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/>
              <a:t>Importance Of Communication In Professional Life</a:t>
            </a:r>
            <a:endParaRPr sz="3200" dirty="0"/>
          </a:p>
        </p:txBody>
      </p:sp>
    </p:spTree>
    <p:extLst>
      <p:ext uri="{BB962C8B-B14F-4D97-AF65-F5344CB8AC3E}">
        <p14:creationId xmlns:p14="http://schemas.microsoft.com/office/powerpoint/2010/main" val="681934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7"/>
          <p:cNvSpPr/>
          <p:nvPr/>
        </p:nvSpPr>
        <p:spPr>
          <a:xfrm>
            <a:off x="408375" y="1648830"/>
            <a:ext cx="3897900" cy="2694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47"/>
          <p:cNvSpPr/>
          <p:nvPr/>
        </p:nvSpPr>
        <p:spPr>
          <a:xfrm>
            <a:off x="1509700" y="800070"/>
            <a:ext cx="1843200" cy="353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5" name="Google Shape;335;p47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3852000" cy="138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CONCLUSION</a:t>
            </a:r>
            <a:endParaRPr dirty="0"/>
          </a:p>
        </p:txBody>
      </p:sp>
      <p:sp>
        <p:nvSpPr>
          <p:cNvPr id="336" name="Google Shape;336;p47"/>
          <p:cNvSpPr txBox="1">
            <a:spLocks noGrp="1"/>
          </p:cNvSpPr>
          <p:nvPr>
            <p:ph type="subTitle" idx="1"/>
          </p:nvPr>
        </p:nvSpPr>
        <p:spPr>
          <a:xfrm>
            <a:off x="4695500" y="2237467"/>
            <a:ext cx="3897900" cy="20473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-330200" algn="just">
              <a:buSzPts val="1600"/>
            </a:pPr>
            <a:r>
              <a:rPr lang="en-GB" dirty="0"/>
              <a:t>In conclusion, effective communication in personal life and workplace is fundamental to reaching all goals, as well as it sets organizational goals and helps co-workers collaborate better with each other.</a:t>
            </a:r>
            <a:endParaRPr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EEF1D32-7566-1F4C-9F53-BB2C27BCCABC}"/>
              </a:ext>
            </a:extLst>
          </p:cNvPr>
          <p:cNvSpPr/>
          <p:nvPr/>
        </p:nvSpPr>
        <p:spPr>
          <a:xfrm>
            <a:off x="8606118" y="223835"/>
            <a:ext cx="313955" cy="260562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6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29DEE4-E289-9C44-82A5-E003A6CBF3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150" y="2374595"/>
            <a:ext cx="1422400" cy="1422400"/>
          </a:xfrm>
          <a:prstGeom prst="rect">
            <a:avLst/>
          </a:prstGeom>
        </p:spPr>
      </p:pic>
      <p:pic>
        <p:nvPicPr>
          <p:cNvPr id="6" name="Picture 5" descr="Icon&#10;&#10;Description automatically generated with medium confidence">
            <a:extLst>
              <a:ext uri="{FF2B5EF4-FFF2-40B4-BE49-F238E27FC236}">
                <a16:creationId xmlns:a16="http://schemas.microsoft.com/office/drawing/2014/main" id="{250DCB3C-68C2-E74C-94C7-7D16985991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5375" y="1903335"/>
            <a:ext cx="3897900" cy="2694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p65"/>
          <p:cNvSpPr/>
          <p:nvPr/>
        </p:nvSpPr>
        <p:spPr>
          <a:xfrm>
            <a:off x="3169450" y="814375"/>
            <a:ext cx="3096900" cy="396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7" name="Google Shape;827;p65"/>
          <p:cNvSpPr txBox="1">
            <a:spLocks noGrp="1"/>
          </p:cNvSpPr>
          <p:nvPr>
            <p:ph type="title"/>
          </p:nvPr>
        </p:nvSpPr>
        <p:spPr>
          <a:xfrm>
            <a:off x="865900" y="482760"/>
            <a:ext cx="7704000" cy="52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REFRENCES</a:t>
            </a:r>
            <a:endParaRPr dirty="0"/>
          </a:p>
        </p:txBody>
      </p:sp>
      <p:sp>
        <p:nvSpPr>
          <p:cNvPr id="828" name="Google Shape;828;p65"/>
          <p:cNvSpPr txBox="1">
            <a:spLocks noGrp="1"/>
          </p:cNvSpPr>
          <p:nvPr>
            <p:ph type="body" idx="1"/>
          </p:nvPr>
        </p:nvSpPr>
        <p:spPr>
          <a:xfrm>
            <a:off x="720000" y="1542290"/>
            <a:ext cx="7704000" cy="332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-330200" algn="just">
              <a:buClr>
                <a:schemeClr val="lt2"/>
              </a:buClr>
              <a:buSzPts val="1600"/>
            </a:pPr>
            <a:r>
              <a:rPr lang="en-US" sz="1200" dirty="0"/>
              <a:t>Indeed Editorial Team. “Everything You Need to Know about the Importance of Interpersonal Communication at Work.” Indeed Career Guide, 19 Mar. 2021, </a:t>
            </a:r>
            <a:r>
              <a:rPr lang="en-US" sz="1200" dirty="0">
                <a:hlinkClick r:id="rId3"/>
              </a:rPr>
              <a:t>www.indeed.com/career-advice/career-development/importance-of-interpersonal-communication</a:t>
            </a:r>
            <a:r>
              <a:rPr lang="en-US" sz="1200" dirty="0"/>
              <a:t>. </a:t>
            </a:r>
          </a:p>
          <a:p>
            <a:pPr marL="127000" lvl="0" indent="0" algn="just">
              <a:buClr>
                <a:schemeClr val="lt2"/>
              </a:buClr>
              <a:buSzPts val="1600"/>
              <a:buNone/>
            </a:pPr>
            <a:endParaRPr lang="en-US" sz="1200" dirty="0"/>
          </a:p>
          <a:p>
            <a:pPr lvl="0" indent="-330200" algn="just">
              <a:buClr>
                <a:schemeClr val="lt2"/>
              </a:buClr>
              <a:buSzPts val="1600"/>
            </a:pPr>
            <a:endParaRPr lang="en-US" sz="1200" dirty="0"/>
          </a:p>
          <a:p>
            <a:pPr indent="-330200" algn="just">
              <a:buClr>
                <a:schemeClr val="lt2"/>
              </a:buClr>
              <a:buSzPts val="1600"/>
            </a:pPr>
            <a:r>
              <a:rPr lang="en-US" sz="1200" dirty="0"/>
              <a:t>Khan, Hani. “The Causes &amp; Effects of Poor Communication in the Workplace.” </a:t>
            </a:r>
            <a:r>
              <a:rPr lang="en-US" sz="1200" i="1" dirty="0"/>
              <a:t>Simpplr</a:t>
            </a:r>
            <a:r>
              <a:rPr lang="en-US" sz="1200" dirty="0"/>
              <a:t>, 19 Apr. 2021, </a:t>
            </a:r>
            <a:r>
              <a:rPr lang="en-US" sz="1200" dirty="0">
                <a:hlinkClick r:id="rId4"/>
              </a:rPr>
              <a:t>www.simpplr.com/blog/2021/causes-effects-poor-communication-workplace/</a:t>
            </a:r>
            <a:r>
              <a:rPr lang="en-US" sz="1200" dirty="0"/>
              <a:t>.</a:t>
            </a:r>
          </a:p>
          <a:p>
            <a:pPr indent="-330200" algn="just">
              <a:buClr>
                <a:schemeClr val="lt2"/>
              </a:buClr>
              <a:buSzPts val="1600"/>
            </a:pPr>
            <a:endParaRPr lang="en-US" sz="1200" dirty="0"/>
          </a:p>
          <a:p>
            <a:pPr lvl="0" indent="-330200" algn="just">
              <a:buClr>
                <a:schemeClr val="lt2"/>
              </a:buClr>
              <a:buSzPts val="1600"/>
            </a:pPr>
            <a:r>
              <a:rPr lang="en-US" sz="1200" dirty="0"/>
              <a:t>“The Role of Interpersonal Communication in Everyday Life | 123 Help Me.” Www.123helpme.com, </a:t>
            </a:r>
            <a:r>
              <a:rPr lang="en-US" sz="1200" dirty="0">
                <a:hlinkClick r:id="rId5"/>
              </a:rPr>
              <a:t>www.123helpme.com/essay/The-Role-Of-Interpersonal-Communication-In-Everyday-751006</a:t>
            </a:r>
            <a:r>
              <a:rPr lang="en-US" sz="1200" dirty="0"/>
              <a:t>. </a:t>
            </a:r>
          </a:p>
          <a:p>
            <a:pPr lvl="0" indent="-330200" algn="just">
              <a:buClr>
                <a:schemeClr val="lt2"/>
              </a:buClr>
              <a:buSzPts val="1600"/>
            </a:pPr>
            <a:endParaRPr lang="en-US" sz="1200" dirty="0"/>
          </a:p>
          <a:p>
            <a:pPr lvl="0" indent="-330200" algn="just">
              <a:buClr>
                <a:schemeClr val="lt2"/>
              </a:buClr>
              <a:buSzPts val="1600"/>
            </a:pPr>
            <a:r>
              <a:rPr lang="en-US" sz="1200" dirty="0"/>
              <a:t>“Everything You Need to Know about the Importance of Interpersonal Communication at Work.” Indeed Career Guide, </a:t>
            </a:r>
            <a:r>
              <a:rPr lang="en-US" sz="1200" dirty="0">
                <a:hlinkClick r:id="rId6"/>
              </a:rPr>
              <a:t>www.indeed.com/career-advice/career-development/importance-of-interpersonal-communication#:~:text=Interpersonal%20skills%20are%20important%20for</a:t>
            </a:r>
            <a:r>
              <a:rPr lang="en-US" sz="1200" dirty="0"/>
              <a:t>. </a:t>
            </a:r>
          </a:p>
          <a:p>
            <a:pPr marL="127000" lvl="0" indent="0" algn="just">
              <a:buClr>
                <a:schemeClr val="lt2"/>
              </a:buClr>
              <a:buSzPts val="1600"/>
              <a:buNone/>
            </a:pPr>
            <a:endParaRPr lang="en-US" sz="1200" dirty="0"/>
          </a:p>
          <a:p>
            <a:pPr marL="127000" lvl="0" indent="0">
              <a:buClr>
                <a:schemeClr val="lt2"/>
              </a:buClr>
              <a:buSzPts val="1600"/>
              <a:buNone/>
            </a:pPr>
            <a:endParaRPr lang="en-US" sz="1200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Char char="●"/>
            </a:pPr>
            <a:endParaRPr sz="1200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lt2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07AE13C-9A78-B241-B787-7A105C552CFB}"/>
              </a:ext>
            </a:extLst>
          </p:cNvPr>
          <p:cNvSpPr/>
          <p:nvPr/>
        </p:nvSpPr>
        <p:spPr>
          <a:xfrm>
            <a:off x="8489576" y="223835"/>
            <a:ext cx="430497" cy="258925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800" dirty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7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3"/>
          <p:cNvSpPr/>
          <p:nvPr/>
        </p:nvSpPr>
        <p:spPr>
          <a:xfrm>
            <a:off x="2878950" y="2078825"/>
            <a:ext cx="6400800" cy="782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43"/>
          <p:cNvSpPr txBox="1">
            <a:spLocks noGrp="1"/>
          </p:cNvSpPr>
          <p:nvPr>
            <p:ph type="title"/>
          </p:nvPr>
        </p:nvSpPr>
        <p:spPr>
          <a:xfrm>
            <a:off x="2646000" y="1627050"/>
            <a:ext cx="3852000" cy="188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 dirty="0"/>
              <a:t>THANK</a:t>
            </a:r>
            <a:br>
              <a:rPr lang="en-GB" sz="6000" dirty="0"/>
            </a:br>
            <a:r>
              <a:rPr lang="en-GB" sz="6000" dirty="0"/>
              <a:t>YOU</a:t>
            </a:r>
            <a:endParaRPr sz="6000" dirty="0"/>
          </a:p>
        </p:txBody>
      </p:sp>
      <p:cxnSp>
        <p:nvCxnSpPr>
          <p:cNvPr id="280" name="Google Shape;280;p43"/>
          <p:cNvCxnSpPr/>
          <p:nvPr/>
        </p:nvCxnSpPr>
        <p:spPr>
          <a:xfrm>
            <a:off x="4239750" y="3516450"/>
            <a:ext cx="6645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1" name="Google Shape;281;p43"/>
          <p:cNvSpPr txBox="1">
            <a:spLocks noGrp="1"/>
          </p:cNvSpPr>
          <p:nvPr>
            <p:ph type="subTitle" idx="1"/>
          </p:nvPr>
        </p:nvSpPr>
        <p:spPr>
          <a:xfrm>
            <a:off x="2646000" y="3671600"/>
            <a:ext cx="3852000" cy="58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Heba N </a:t>
            </a:r>
            <a:r>
              <a:rPr lang="en-US" dirty="0"/>
              <a:t>Bushiha</a:t>
            </a:r>
            <a:endParaRPr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118C1F0-E3F3-E74B-82B8-15557B5A1667}"/>
              </a:ext>
            </a:extLst>
          </p:cNvPr>
          <p:cNvSpPr/>
          <p:nvPr/>
        </p:nvSpPr>
        <p:spPr>
          <a:xfrm>
            <a:off x="8489576" y="223835"/>
            <a:ext cx="430497" cy="258925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800" dirty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8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Giany Presentation by Slidesgo">
  <a:themeElements>
    <a:clrScheme name="Simple Light">
      <a:dk1>
        <a:srgbClr val="383838"/>
      </a:dk1>
      <a:lt1>
        <a:srgbClr val="F7F5F3"/>
      </a:lt1>
      <a:dk2>
        <a:srgbClr val="FFDAA7"/>
      </a:dk2>
      <a:lt2>
        <a:srgbClr val="FFBC60"/>
      </a:lt2>
      <a:accent1>
        <a:srgbClr val="FFFFFF"/>
      </a:accent1>
      <a:accent2>
        <a:srgbClr val="383838"/>
      </a:accent2>
      <a:accent3>
        <a:srgbClr val="F7F5F3"/>
      </a:accent3>
      <a:accent4>
        <a:srgbClr val="383838"/>
      </a:accent4>
      <a:accent5>
        <a:srgbClr val="FFFFFF"/>
      </a:accent5>
      <a:accent6>
        <a:srgbClr val="FFDAA7"/>
      </a:accent6>
      <a:hlink>
        <a:srgbClr val="FFBC6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</TotalTime>
  <Words>389</Words>
  <Application>Microsoft Office PowerPoint</Application>
  <PresentationFormat>On-screen Show (16:9)</PresentationFormat>
  <Paragraphs>56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21" baseType="lpstr">
      <vt:lpstr>Raleway Light</vt:lpstr>
      <vt:lpstr>Arial</vt:lpstr>
      <vt:lpstr>Wingdings</vt:lpstr>
      <vt:lpstr>Roboto Condensed Light</vt:lpstr>
      <vt:lpstr>Raleway Black</vt:lpstr>
      <vt:lpstr>Poppins SemiBold</vt:lpstr>
      <vt:lpstr>Livvic</vt:lpstr>
      <vt:lpstr>Playfair Display Regular</vt:lpstr>
      <vt:lpstr>Poppins semobold</vt:lpstr>
      <vt:lpstr>Playfair Display</vt:lpstr>
      <vt:lpstr>Lato</vt:lpstr>
      <vt:lpstr>Montserrat</vt:lpstr>
      <vt:lpstr>Giany Presentation by Slidesgo</vt:lpstr>
      <vt:lpstr>PowerPoint Presentation</vt:lpstr>
      <vt:lpstr>TABLE OF CONTENTS</vt:lpstr>
      <vt:lpstr>Introduction</vt:lpstr>
      <vt:lpstr>Importance Of Communication In Personal Life</vt:lpstr>
      <vt:lpstr>Importance Of Communication In Professional Life</vt:lpstr>
      <vt:lpstr>CONCLUSION</vt:lpstr>
      <vt:lpstr>REFRENCES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user</cp:lastModifiedBy>
  <cp:revision>94</cp:revision>
  <dcterms:modified xsi:type="dcterms:W3CDTF">2021-11-18T06:57:26Z</dcterms:modified>
</cp:coreProperties>
</file>