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868" autoAdjust="0"/>
    <p:restoredTop sz="94721" autoAdjust="0"/>
  </p:normalViewPr>
  <p:slideViewPr>
    <p:cSldViewPr snapToGrid="0">
      <p:cViewPr>
        <p:scale>
          <a:sx n="15" d="100"/>
          <a:sy n="15" d="100"/>
        </p:scale>
        <p:origin x="1818" y="-1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6/12/2022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6/12/2022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a:t>
            </a:r>
            <a:r>
              <a:rPr lang="en-US" dirty="0" smtClean="0"/>
              <a:t>poster, </a:t>
            </a:r>
            <a:r>
              <a:rPr lang="en-US" dirty="0"/>
              <a:t>replace our sample content with your own. Or, if you'd rather start from a clean slate, press the New Slide button on the Home tab to insert a new page. Now enter your text and pictures in the empty placeholders. If you need more placeholders for titles, subtitles or body text, copy any of the existing placeholders, then drag the new one into place</a:t>
            </a:r>
            <a:r>
              <a:rPr lang="en-US" dirty="0" smtClean="0"/>
              <a:t>.</a:t>
            </a:r>
          </a:p>
        </p:txBody>
      </p:sp>
      <p:sp>
        <p:nvSpPr>
          <p:cNvPr id="4" name="Slide Number Placeholder 3"/>
          <p:cNvSpPr>
            <a:spLocks noGrp="1"/>
          </p:cNvSpPr>
          <p:nvPr>
            <p:ph type="sldNum" sz="quarter" idx="10"/>
          </p:nvPr>
        </p:nvSpPr>
        <p:spPr/>
        <p:txBody>
          <a:bodyPr/>
          <a:lstStyle/>
          <a:p>
            <a:fld id="{37C7F044-5458-4B2E-BFA0-52AAA1C529D4}" type="slidenum">
              <a:rPr lang="en-US" smtClean="0"/>
              <a:t>1</a:t>
            </a:fld>
            <a:endParaRPr lang="en-US"/>
          </a:p>
        </p:txBody>
      </p:sp>
    </p:spTree>
    <p:extLst>
      <p:ext uri="{BB962C8B-B14F-4D97-AF65-F5344CB8AC3E}">
        <p14:creationId xmlns:p14="http://schemas.microsoft.com/office/powerpoint/2010/main" val="3872615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1" name="Text Placeholder 6"/>
          <p:cNvSpPr>
            <a:spLocks noGrp="1"/>
          </p:cNvSpPr>
          <p:nvPr>
            <p:ph type="body" sz="quarter" idx="36"/>
          </p:nvPr>
        </p:nvSpPr>
        <p:spPr bwMode="auto">
          <a:xfrm>
            <a:off x="1158240" y="4093905"/>
            <a:ext cx="30174412" cy="646331"/>
          </a:xfrm>
        </p:spPr>
        <p:txBody>
          <a:bodyPr anchor="ctr">
            <a:noAutofit/>
          </a:bodyPr>
          <a:lstStyle>
            <a:lvl1pPr marL="0" indent="0">
              <a:spcBef>
                <a:spcPts val="0"/>
              </a:spcBef>
              <a:buNone/>
              <a:defRPr sz="3600">
                <a:solidFill>
                  <a:schemeClr val="bg1">
                    <a:lumMod val="75000"/>
                  </a:schemeClr>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smtClean="0"/>
              <a:t>Click to edit Master text styles</a:t>
            </a:r>
          </a:p>
        </p:txBody>
      </p:sp>
      <p:sp>
        <p:nvSpPr>
          <p:cNvPr id="7" name="Text Placeholder 6"/>
          <p:cNvSpPr>
            <a:spLocks noGrp="1"/>
          </p:cNvSpPr>
          <p:nvPr>
            <p:ph type="body" sz="quarter" idx="13" hasCustomPrompt="1"/>
          </p:nvPr>
        </p:nvSpPr>
        <p:spPr>
          <a:xfrm>
            <a:off x="1143000" y="5669280"/>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9" name="Text Placeholder 8"/>
          <p:cNvSpPr>
            <a:spLocks noGrp="1"/>
          </p:cNvSpPr>
          <p:nvPr>
            <p:ph type="body" sz="quarter" idx="39" hasCustomPrompt="1"/>
          </p:nvPr>
        </p:nvSpPr>
        <p:spPr bwMode="ltGray">
          <a:xfrm>
            <a:off x="1143000" y="7114032"/>
            <a:ext cx="12801600" cy="2732574"/>
          </a:xfrm>
          <a:solidFill>
            <a:schemeClr val="tx2">
              <a:lumMod val="10000"/>
              <a:lumOff val="90000"/>
            </a:schemeClr>
          </a:solidFill>
        </p:spPr>
        <p:txBody>
          <a:bodyPr lIns="365760" rIns="365760" anchor="ctr">
            <a:noAutofit/>
          </a:bodyPr>
          <a:lstStyle>
            <a:lvl1pPr marL="0" indent="0">
              <a:spcBef>
                <a:spcPts val="1200"/>
              </a:spcBef>
              <a:buFont typeface="Arial" panose="020B0604020202020204" pitchFamily="34" charset="0"/>
              <a:buNone/>
              <a:defRPr sz="4400" baseline="0"/>
            </a:lvl1pPr>
            <a:lvl2pPr marL="571500" indent="-571500">
              <a:spcBef>
                <a:spcPts val="1200"/>
              </a:spcBef>
              <a:buFont typeface="Arial" panose="020B0604020202020204" pitchFamily="34" charset="0"/>
              <a:buChar char="•"/>
              <a:defRPr sz="4400"/>
            </a:lvl2pPr>
            <a:lvl3pPr marL="571500" indent="-571500">
              <a:spcBef>
                <a:spcPts val="1200"/>
              </a:spcBef>
              <a:buFont typeface="Arial" panose="020B0604020202020204" pitchFamily="34" charset="0"/>
              <a:buChar char="•"/>
              <a:defRPr sz="4400"/>
            </a:lvl3pPr>
            <a:lvl4pPr marL="0" indent="0">
              <a:spcBef>
                <a:spcPts val="1200"/>
              </a:spcBef>
              <a:buNone/>
              <a:defRPr sz="4400"/>
            </a:lvl4pPr>
            <a:lvl5pPr marL="0" indent="0">
              <a:spcBef>
                <a:spcPts val="1200"/>
              </a:spcBef>
              <a:buNone/>
              <a:defRPr sz="4400"/>
            </a:lvl5pPr>
            <a:lvl6pPr marL="0" indent="0">
              <a:spcBef>
                <a:spcPts val="1200"/>
              </a:spcBef>
              <a:buNone/>
              <a:defRPr sz="4400"/>
            </a:lvl6pPr>
            <a:lvl7pPr marL="0" indent="0">
              <a:spcBef>
                <a:spcPts val="1200"/>
              </a:spcBef>
              <a:buNone/>
              <a:defRPr sz="4400"/>
            </a:lvl7pPr>
            <a:lvl8pPr marL="0" indent="0">
              <a:spcBef>
                <a:spcPts val="1200"/>
              </a:spcBef>
              <a:buNone/>
              <a:defRPr sz="4400"/>
            </a:lvl8pPr>
            <a:lvl9pPr marL="0" indent="0">
              <a:spcBef>
                <a:spcPts val="1200"/>
              </a:spcBef>
              <a:buNone/>
              <a:defRPr sz="4400"/>
            </a:lvl9pPr>
          </a:lstStyle>
          <a:p>
            <a:pPr lvl="0"/>
            <a:r>
              <a:rPr lang="en-US" dirty="0" smtClean="0"/>
              <a:t>Add your question or a statement of the problem here</a:t>
            </a:r>
            <a:endParaRPr lang="en-US" dirty="0"/>
          </a:p>
        </p:txBody>
      </p:sp>
      <p:sp>
        <p:nvSpPr>
          <p:cNvPr id="36" name="Text Placeholder 6"/>
          <p:cNvSpPr>
            <a:spLocks noGrp="1"/>
          </p:cNvSpPr>
          <p:nvPr>
            <p:ph type="body" sz="quarter" idx="37" hasCustomPrompt="1"/>
          </p:nvPr>
        </p:nvSpPr>
        <p:spPr>
          <a:xfrm>
            <a:off x="1143000" y="10497312"/>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7" name="Content Placeholder 17"/>
          <p:cNvSpPr>
            <a:spLocks noGrp="1"/>
          </p:cNvSpPr>
          <p:nvPr>
            <p:ph sz="quarter" idx="38" hasCustomPrompt="1"/>
          </p:nvPr>
        </p:nvSpPr>
        <p:spPr>
          <a:xfrm>
            <a:off x="1143000" y="11868912"/>
            <a:ext cx="12801600" cy="280750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p:txBody>
      </p:sp>
      <p:sp>
        <p:nvSpPr>
          <p:cNvPr id="11" name="Text Placeholder 6"/>
          <p:cNvSpPr>
            <a:spLocks noGrp="1"/>
          </p:cNvSpPr>
          <p:nvPr>
            <p:ph type="body" sz="quarter" idx="17" hasCustomPrompt="1"/>
          </p:nvPr>
        </p:nvSpPr>
        <p:spPr>
          <a:xfrm>
            <a:off x="1143000" y="1495044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1143000" y="16440912"/>
            <a:ext cx="12801600" cy="6027461"/>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11430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11430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554480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5544800" y="7114032"/>
            <a:ext cx="12801600" cy="679555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8" name="Text Placeholder 6"/>
          <p:cNvSpPr>
            <a:spLocks noGrp="1"/>
          </p:cNvSpPr>
          <p:nvPr>
            <p:ph type="body" sz="quarter" idx="40" hasCustomPrompt="1"/>
          </p:nvPr>
        </p:nvSpPr>
        <p:spPr>
          <a:xfrm>
            <a:off x="15544800" y="14328648"/>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18" name="Content Placeholder 17"/>
          <p:cNvSpPr>
            <a:spLocks noGrp="1"/>
          </p:cNvSpPr>
          <p:nvPr>
            <p:ph sz="quarter" idx="23" hasCustomPrompt="1"/>
          </p:nvPr>
        </p:nvSpPr>
        <p:spPr>
          <a:xfrm>
            <a:off x="15544800" y="15773399"/>
            <a:ext cx="12801600" cy="6694973"/>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4" name="Text Placeholder 6"/>
          <p:cNvSpPr>
            <a:spLocks noGrp="1"/>
          </p:cNvSpPr>
          <p:nvPr>
            <p:ph type="body" sz="quarter" idx="29" hasCustomPrompt="1"/>
          </p:nvPr>
        </p:nvSpPr>
        <p:spPr>
          <a:xfrm>
            <a:off x="155448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55448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990088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9900880" y="7114032"/>
            <a:ext cx="12801600" cy="731520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9900880" y="14914834"/>
            <a:ext cx="12801600" cy="453861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endParaRPr lang="en-US" dirty="0"/>
          </a:p>
        </p:txBody>
      </p:sp>
      <p:sp>
        <p:nvSpPr>
          <p:cNvPr id="39" name="Text Placeholder 6"/>
          <p:cNvSpPr>
            <a:spLocks noGrp="1"/>
          </p:cNvSpPr>
          <p:nvPr>
            <p:ph type="body" sz="quarter" idx="41" hasCustomPrompt="1"/>
          </p:nvPr>
        </p:nvSpPr>
        <p:spPr>
          <a:xfrm>
            <a:off x="29900880" y="19767596"/>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40" name="Content Placeholder 17"/>
          <p:cNvSpPr>
            <a:spLocks noGrp="1"/>
          </p:cNvSpPr>
          <p:nvPr>
            <p:ph sz="quarter" idx="42" hasCustomPrompt="1"/>
          </p:nvPr>
        </p:nvSpPr>
        <p:spPr>
          <a:xfrm>
            <a:off x="29900880" y="21212348"/>
            <a:ext cx="12801600" cy="434478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endParaRPr lang="en-US" dirty="0"/>
          </a:p>
        </p:txBody>
      </p:sp>
      <p:sp>
        <p:nvSpPr>
          <p:cNvPr id="29" name="Text Placeholder 6"/>
          <p:cNvSpPr>
            <a:spLocks noGrp="1"/>
          </p:cNvSpPr>
          <p:nvPr>
            <p:ph type="body" sz="quarter" idx="34" hasCustomPrompt="1"/>
          </p:nvPr>
        </p:nvSpPr>
        <p:spPr>
          <a:xfrm>
            <a:off x="29900880" y="2572207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9900880" y="27166824"/>
            <a:ext cx="12801600" cy="446227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endParaRPr lang="en-US" dirty="0"/>
          </a:p>
        </p:txBody>
      </p:sp>
      <p:sp>
        <p:nvSpPr>
          <p:cNvPr id="3" name="Date Placeholder 2"/>
          <p:cNvSpPr>
            <a:spLocks noGrp="1"/>
          </p:cNvSpPr>
          <p:nvPr>
            <p:ph type="dt" sz="half" idx="10"/>
          </p:nvPr>
        </p:nvSpPr>
        <p:spPr/>
        <p:txBody>
          <a:bodyPr/>
          <a:lstStyle/>
          <a:p>
            <a:fld id="{ECAA57DF-1C19-4726-AB84-014692BAD8F5}" type="datetimeFigureOut">
              <a:rPr lang="en-US" smtClean="0"/>
              <a:t>6/12/2022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8" name="Picture Placeholder 7"/>
          <p:cNvSpPr>
            <a:spLocks noGrp="1"/>
          </p:cNvSpPr>
          <p:nvPr>
            <p:ph type="pic" sz="quarter" idx="43"/>
          </p:nvPr>
        </p:nvSpPr>
        <p:spPr>
          <a:xfrm>
            <a:off x="32270700" y="0"/>
            <a:ext cx="11620500" cy="3842445"/>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en-US" smtClean="0"/>
              <a:t>Click icon to add picture</a:t>
            </a:r>
            <a:endParaRPr lang="en-US" dirty="0"/>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ltGray">
          <a:xfrm>
            <a:off x="0" y="0"/>
            <a:ext cx="43891200" cy="502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1158240" y="685860"/>
            <a:ext cx="30175200" cy="297174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58240" y="6019800"/>
            <a:ext cx="41589960" cy="236296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6/12/2022</a:t>
            </a:fld>
            <a:endParaRPr lang="en-US"/>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sp>
        <p:nvSpPr>
          <p:cNvPr id="8" name="Rectangle 7"/>
          <p:cNvSpPr/>
          <p:nvPr userDrawn="1"/>
        </p:nvSpPr>
        <p:spPr bwMode="gray">
          <a:xfrm>
            <a:off x="0" y="3886200"/>
            <a:ext cx="438912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0" y="3886200"/>
            <a:ext cx="438912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sz="11500" b="0" kern="1200">
          <a:solidFill>
            <a:schemeClr val="bg1"/>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41120" y="640080"/>
            <a:ext cx="30175200" cy="2445026"/>
          </a:xfrm>
        </p:spPr>
        <p:txBody>
          <a:bodyPr>
            <a:normAutofit fontScale="90000"/>
          </a:bodyPr>
          <a:lstStyle/>
          <a:p>
            <a:pPr algn="ctr"/>
            <a:r>
              <a:rPr lang="en-US" sz="9600" dirty="0"/>
              <a:t>Hepatitis B during </a:t>
            </a:r>
            <a:r>
              <a:rPr lang="en-US" sz="9600" dirty="0" smtClean="0"/>
              <a:t>pregnancy</a:t>
            </a:r>
            <a:br>
              <a:rPr lang="en-US" sz="9600" dirty="0" smtClean="0"/>
            </a:br>
            <a:r>
              <a:rPr lang="en-US" sz="9600" dirty="0" smtClean="0"/>
              <a:t>Libya international medical </a:t>
            </a:r>
            <a:r>
              <a:rPr lang="en-US" sz="9600" dirty="0" err="1" smtClean="0"/>
              <a:t>univeristy</a:t>
            </a:r>
            <a:endParaRPr lang="en-US" sz="9600" dirty="0"/>
          </a:p>
        </p:txBody>
      </p:sp>
      <p:sp>
        <p:nvSpPr>
          <p:cNvPr id="23" name="Text Placeholder 22"/>
          <p:cNvSpPr>
            <a:spLocks noGrp="1"/>
          </p:cNvSpPr>
          <p:nvPr>
            <p:ph type="body" sz="quarter" idx="36"/>
          </p:nvPr>
        </p:nvSpPr>
        <p:spPr>
          <a:xfrm>
            <a:off x="1298917" y="4375259"/>
            <a:ext cx="30174412" cy="646331"/>
          </a:xfrm>
        </p:spPr>
        <p:txBody>
          <a:bodyPr/>
          <a:lstStyle/>
          <a:p>
            <a:r>
              <a:rPr lang="en-US" dirty="0" smtClean="0">
                <a:solidFill>
                  <a:schemeClr val="bg1"/>
                </a:solidFill>
              </a:rPr>
              <a:t>Mahmoud </a:t>
            </a:r>
            <a:r>
              <a:rPr lang="en-US" dirty="0" err="1">
                <a:solidFill>
                  <a:schemeClr val="bg1"/>
                </a:solidFill>
              </a:rPr>
              <a:t>ali</a:t>
            </a:r>
            <a:r>
              <a:rPr lang="en-US" dirty="0">
                <a:solidFill>
                  <a:schemeClr val="bg1"/>
                </a:solidFill>
              </a:rPr>
              <a:t> </a:t>
            </a:r>
            <a:r>
              <a:rPr lang="en-US" dirty="0" err="1" smtClean="0">
                <a:solidFill>
                  <a:schemeClr val="bg1"/>
                </a:solidFill>
              </a:rPr>
              <a:t>alseihdi</a:t>
            </a:r>
            <a:r>
              <a:rPr lang="en-US" dirty="0" smtClean="0">
                <a:solidFill>
                  <a:schemeClr val="bg1"/>
                </a:solidFill>
              </a:rPr>
              <a:t>  2942 </a:t>
            </a:r>
            <a:r>
              <a:rPr lang="en-US" dirty="0" smtClean="0">
                <a:solidFill>
                  <a:schemeClr val="bg1"/>
                </a:solidFill>
              </a:rPr>
              <a:t>2nd </a:t>
            </a:r>
            <a:r>
              <a:rPr lang="en-US" dirty="0">
                <a:solidFill>
                  <a:schemeClr val="bg1"/>
                </a:solidFill>
              </a:rPr>
              <a:t>year dentistry student</a:t>
            </a:r>
          </a:p>
          <a:p>
            <a:endParaRPr lang="en-US" dirty="0"/>
          </a:p>
        </p:txBody>
      </p:sp>
      <p:sp>
        <p:nvSpPr>
          <p:cNvPr id="67" name="Text Placeholder 66"/>
          <p:cNvSpPr>
            <a:spLocks noGrp="1"/>
          </p:cNvSpPr>
          <p:nvPr>
            <p:ph type="body" sz="quarter" idx="13"/>
          </p:nvPr>
        </p:nvSpPr>
        <p:spPr/>
        <p:txBody>
          <a:bodyPr/>
          <a:lstStyle/>
          <a:p>
            <a:r>
              <a:rPr lang="en-US" sz="4000" dirty="0" smtClean="0"/>
              <a:t>introduction</a:t>
            </a:r>
            <a:endParaRPr lang="en-US" sz="4000" dirty="0"/>
          </a:p>
        </p:txBody>
      </p:sp>
      <p:sp>
        <p:nvSpPr>
          <p:cNvPr id="11" name="Content Placeholder 10"/>
          <p:cNvSpPr>
            <a:spLocks noGrp="1"/>
          </p:cNvSpPr>
          <p:nvPr>
            <p:ph sz="quarter" idx="38"/>
          </p:nvPr>
        </p:nvSpPr>
        <p:spPr/>
        <p:txBody>
          <a:bodyPr/>
          <a:lstStyle/>
          <a:p>
            <a:pPr marL="0" indent="0">
              <a:buNone/>
            </a:pPr>
            <a:endParaRPr lang="en-US" dirty="0" smtClean="0"/>
          </a:p>
          <a:p>
            <a:pPr marL="0" indent="0">
              <a:buNone/>
            </a:pPr>
            <a:endParaRPr lang="en-US" dirty="0" smtClean="0"/>
          </a:p>
        </p:txBody>
      </p:sp>
      <p:sp>
        <p:nvSpPr>
          <p:cNvPr id="7" name="Text Placeholder 6"/>
          <p:cNvSpPr>
            <a:spLocks noGrp="1"/>
          </p:cNvSpPr>
          <p:nvPr>
            <p:ph type="body" sz="quarter" idx="17"/>
          </p:nvPr>
        </p:nvSpPr>
        <p:spPr/>
        <p:txBody>
          <a:bodyPr/>
          <a:lstStyle/>
          <a:p>
            <a:r>
              <a:rPr lang="en-US" sz="4000" dirty="0" smtClean="0"/>
              <a:t>Risk factors</a:t>
            </a:r>
            <a:endParaRPr lang="en-US" sz="4000" dirty="0"/>
          </a:p>
        </p:txBody>
      </p:sp>
      <p:pic>
        <p:nvPicPr>
          <p:cNvPr id="10" name="Content Placeholder 9"/>
          <p:cNvPicPr>
            <a:picLocks noGrp="1" noChangeAspect="1"/>
          </p:cNvPicPr>
          <p:nvPr>
            <p:ph sz="quarter" idx="25"/>
          </p:nvPr>
        </p:nvPicPr>
        <p:blipFill>
          <a:blip r:embed="rId3"/>
          <a:stretch>
            <a:fillRect/>
          </a:stretch>
        </p:blipFill>
        <p:spPr>
          <a:xfrm>
            <a:off x="1097280" y="16215360"/>
            <a:ext cx="12557760" cy="6461760"/>
          </a:xfrm>
          <a:prstGeom prst="rect">
            <a:avLst/>
          </a:prstGeom>
        </p:spPr>
      </p:pic>
      <p:sp>
        <p:nvSpPr>
          <p:cNvPr id="8" name="Text Placeholder 7"/>
          <p:cNvSpPr>
            <a:spLocks noGrp="1"/>
          </p:cNvSpPr>
          <p:nvPr>
            <p:ph type="body" sz="quarter" idx="19"/>
          </p:nvPr>
        </p:nvSpPr>
        <p:spPr/>
        <p:txBody>
          <a:bodyPr/>
          <a:lstStyle/>
          <a:p>
            <a:r>
              <a:rPr lang="en-US" sz="4000" dirty="0" smtClean="0"/>
              <a:t>Method and material</a:t>
            </a:r>
            <a:endParaRPr lang="en-US" sz="4000" dirty="0"/>
          </a:p>
        </p:txBody>
      </p:sp>
      <p:sp>
        <p:nvSpPr>
          <p:cNvPr id="9" name="Text Placeholder 8"/>
          <p:cNvSpPr>
            <a:spLocks noGrp="1"/>
          </p:cNvSpPr>
          <p:nvPr>
            <p:ph type="body" sz="quarter" idx="21"/>
          </p:nvPr>
        </p:nvSpPr>
        <p:spPr/>
        <p:txBody>
          <a:bodyPr/>
          <a:lstStyle/>
          <a:p>
            <a:r>
              <a:rPr lang="en-US" sz="4000" dirty="0" smtClean="0"/>
              <a:t>study1</a:t>
            </a:r>
            <a:endParaRPr lang="en-US" sz="4000" dirty="0"/>
          </a:p>
        </p:txBody>
      </p:sp>
      <p:sp>
        <p:nvSpPr>
          <p:cNvPr id="70" name="Text Placeholder 69"/>
          <p:cNvSpPr>
            <a:spLocks noGrp="1"/>
          </p:cNvSpPr>
          <p:nvPr>
            <p:ph type="body" sz="quarter" idx="40"/>
          </p:nvPr>
        </p:nvSpPr>
        <p:spPr/>
        <p:txBody>
          <a:bodyPr/>
          <a:lstStyle/>
          <a:p>
            <a:endParaRPr lang="en-US" sz="4000" dirty="0"/>
          </a:p>
        </p:txBody>
      </p:sp>
      <p:sp>
        <p:nvSpPr>
          <p:cNvPr id="16" name="Text Placeholder 15"/>
          <p:cNvSpPr>
            <a:spLocks noGrp="1"/>
          </p:cNvSpPr>
          <p:nvPr>
            <p:ph type="body" sz="quarter" idx="29"/>
          </p:nvPr>
        </p:nvSpPr>
        <p:spPr/>
        <p:txBody>
          <a:bodyPr/>
          <a:lstStyle/>
          <a:p>
            <a:r>
              <a:rPr lang="en-US" sz="4000" dirty="0"/>
              <a:t>R</a:t>
            </a:r>
            <a:r>
              <a:rPr lang="en-US" sz="4000" dirty="0" smtClean="0"/>
              <a:t>esult</a:t>
            </a:r>
            <a:endParaRPr lang="en-US" sz="4000" dirty="0"/>
          </a:p>
        </p:txBody>
      </p:sp>
      <p:sp>
        <p:nvSpPr>
          <p:cNvPr id="71" name="Text Placeholder 70"/>
          <p:cNvSpPr>
            <a:spLocks noGrp="1"/>
          </p:cNvSpPr>
          <p:nvPr>
            <p:ph type="body" sz="quarter" idx="41"/>
          </p:nvPr>
        </p:nvSpPr>
        <p:spPr>
          <a:xfrm>
            <a:off x="29867192" y="5798933"/>
            <a:ext cx="12801600" cy="1219200"/>
          </a:xfrm>
        </p:spPr>
        <p:txBody>
          <a:bodyPr/>
          <a:lstStyle/>
          <a:p>
            <a:r>
              <a:rPr lang="en-US" sz="4000" dirty="0" smtClean="0"/>
              <a:t>Conclusion</a:t>
            </a:r>
            <a:endParaRPr lang="en-US" sz="4000" dirty="0"/>
          </a:p>
        </p:txBody>
      </p:sp>
      <p:sp>
        <p:nvSpPr>
          <p:cNvPr id="15" name="Content Placeholder 14"/>
          <p:cNvSpPr>
            <a:spLocks noGrp="1"/>
          </p:cNvSpPr>
          <p:nvPr>
            <p:ph sz="quarter" idx="42"/>
          </p:nvPr>
        </p:nvSpPr>
        <p:spPr>
          <a:xfrm>
            <a:off x="29953819" y="7402502"/>
            <a:ext cx="12801600" cy="4344786"/>
          </a:xfrm>
        </p:spPr>
        <p:txBody>
          <a:bodyPr/>
          <a:lstStyle/>
          <a:p>
            <a:pPr marL="0" indent="0">
              <a:buNone/>
            </a:pPr>
            <a:r>
              <a:rPr lang="en-US" dirty="0" smtClean="0"/>
              <a:t>.</a:t>
            </a:r>
            <a:endParaRPr lang="en-US" dirty="0"/>
          </a:p>
          <a:p>
            <a:r>
              <a:rPr lang="en-US" dirty="0"/>
              <a:t>The </a:t>
            </a:r>
            <a:r>
              <a:rPr lang="en-US" dirty="0" err="1"/>
              <a:t>seroprevalence</a:t>
            </a:r>
            <a:r>
              <a:rPr lang="en-US" dirty="0"/>
              <a:t> of HBV is in intermediate range in the study settings as per WHO classification of HBV </a:t>
            </a:r>
            <a:r>
              <a:rPr lang="en-US" dirty="0" err="1"/>
              <a:t>endemicity</a:t>
            </a:r>
            <a:r>
              <a:rPr lang="en-US" dirty="0"/>
              <a:t>. Contact with jaundice patients, multiple sexual partners, and sharing sharp materials were associated with increased risk of HBV infection. These factors are behavioral and hence, HBV infection can be prevented through modification of these factors.</a:t>
            </a:r>
          </a:p>
          <a:p>
            <a:endParaRPr lang="en-US" dirty="0" smtClean="0"/>
          </a:p>
        </p:txBody>
      </p:sp>
      <p:sp>
        <p:nvSpPr>
          <p:cNvPr id="21" name="Text Placeholder 20"/>
          <p:cNvSpPr>
            <a:spLocks noGrp="1"/>
          </p:cNvSpPr>
          <p:nvPr>
            <p:ph type="body" sz="quarter" idx="34"/>
          </p:nvPr>
        </p:nvSpPr>
        <p:spPr>
          <a:xfrm>
            <a:off x="29715594" y="13331952"/>
            <a:ext cx="12801600" cy="1219200"/>
          </a:xfrm>
        </p:spPr>
        <p:txBody>
          <a:bodyPr/>
          <a:lstStyle/>
          <a:p>
            <a:r>
              <a:rPr lang="en-US" sz="4000" dirty="0" smtClean="0"/>
              <a:t>Reference</a:t>
            </a:r>
            <a:endParaRPr lang="en-US" sz="4000" dirty="0"/>
          </a:p>
        </p:txBody>
      </p:sp>
      <p:pic>
        <p:nvPicPr>
          <p:cNvPr id="105" name="Picture Placeholder 104" descr="Closeup of glass beakers" title="Sample Picture"/>
          <p:cNvPicPr>
            <a:picLocks noGrp="1" noChangeAspect="1"/>
          </p:cNvPicPr>
          <p:nvPr>
            <p:ph type="pic" sz="quarter" idx="43"/>
          </p:nvPr>
        </p:nvPicPr>
        <p:blipFill rotWithShape="1">
          <a:blip r:embed="rId4" cstate="print">
            <a:extLst>
              <a:ext uri="{28A0092B-C50C-407E-A947-70E740481C1C}">
                <a14:useLocalDpi xmlns:a14="http://schemas.microsoft.com/office/drawing/2010/main" val="0"/>
              </a:ext>
            </a:extLst>
          </a:blip>
          <a:srcRect/>
          <a:stretch/>
        </p:blipFill>
        <p:spPr/>
      </p:pic>
      <p:sp>
        <p:nvSpPr>
          <p:cNvPr id="13" name="Content Placeholder 12"/>
          <p:cNvSpPr>
            <a:spLocks noGrp="1"/>
          </p:cNvSpPr>
          <p:nvPr>
            <p:ph sz="quarter" idx="26"/>
          </p:nvPr>
        </p:nvSpPr>
        <p:spPr/>
        <p:txBody>
          <a:bodyPr>
            <a:normAutofit/>
          </a:bodyPr>
          <a:lstStyle/>
          <a:p>
            <a:r>
              <a:rPr lang="en-US" sz="3600" dirty="0"/>
              <a:t>An institution based cross sectional study was conducted among pregnant women attending antenatal clinics of </a:t>
            </a:r>
            <a:r>
              <a:rPr lang="en-US" sz="3600" dirty="0" err="1"/>
              <a:t>Wolaita</a:t>
            </a:r>
            <a:r>
              <a:rPr lang="en-US" sz="3600" dirty="0"/>
              <a:t> Zone from October—November, 2018. Systematic random sampling was used to get respondents. A pretested, structured questionnaire was used to collect socio-demographic characteristics and other variables. In addition, 5 ml of venous blood was collected from each study </a:t>
            </a:r>
            <a:r>
              <a:rPr lang="en-US" sz="3600" dirty="0" smtClean="0"/>
              <a:t>participants</a:t>
            </a:r>
          </a:p>
          <a:p>
            <a:r>
              <a:rPr lang="en-US" sz="3600" dirty="0"/>
              <a:t>The final calculated sample size was 675.</a:t>
            </a:r>
          </a:p>
        </p:txBody>
      </p:sp>
      <p:pic>
        <p:nvPicPr>
          <p:cNvPr id="14" name="Picture 13"/>
          <p:cNvPicPr>
            <a:picLocks noChangeAspect="1"/>
          </p:cNvPicPr>
          <p:nvPr/>
        </p:nvPicPr>
        <p:blipFill>
          <a:blip r:embed="rId5"/>
          <a:stretch>
            <a:fillRect/>
          </a:stretch>
        </p:blipFill>
        <p:spPr>
          <a:xfrm>
            <a:off x="0" y="0"/>
            <a:ext cx="5120639" cy="3749039"/>
          </a:xfrm>
          <a:prstGeom prst="rect">
            <a:avLst/>
          </a:prstGeom>
        </p:spPr>
      </p:pic>
      <p:pic>
        <p:nvPicPr>
          <p:cNvPr id="20" name="Picture 19"/>
          <p:cNvPicPr>
            <a:picLocks noChangeAspect="1"/>
          </p:cNvPicPr>
          <p:nvPr/>
        </p:nvPicPr>
        <p:blipFill>
          <a:blip r:embed="rId6"/>
          <a:stretch>
            <a:fillRect/>
          </a:stretch>
        </p:blipFill>
        <p:spPr>
          <a:xfrm>
            <a:off x="28254960" y="0"/>
            <a:ext cx="4846320" cy="3749040"/>
          </a:xfrm>
          <a:prstGeom prst="rect">
            <a:avLst/>
          </a:prstGeom>
        </p:spPr>
      </p:pic>
      <p:pic>
        <p:nvPicPr>
          <p:cNvPr id="26" name="Content Placeholder 25"/>
          <p:cNvPicPr>
            <a:picLocks noGrp="1" noChangeAspect="1"/>
          </p:cNvPicPr>
          <p:nvPr>
            <p:ph sz="quarter" idx="27"/>
          </p:nvPr>
        </p:nvPicPr>
        <p:blipFill>
          <a:blip r:embed="rId7"/>
          <a:stretch>
            <a:fillRect/>
          </a:stretch>
        </p:blipFill>
        <p:spPr>
          <a:xfrm>
            <a:off x="15365437" y="15958458"/>
            <a:ext cx="12938760" cy="6071983"/>
          </a:xfrm>
          <a:prstGeom prst="rect">
            <a:avLst/>
          </a:prstGeom>
        </p:spPr>
      </p:pic>
      <p:sp>
        <p:nvSpPr>
          <p:cNvPr id="25" name="Text Placeholder 24"/>
          <p:cNvSpPr>
            <a:spLocks noGrp="1"/>
          </p:cNvSpPr>
          <p:nvPr>
            <p:ph type="body" sz="quarter" idx="39"/>
          </p:nvPr>
        </p:nvSpPr>
        <p:spPr>
          <a:xfrm>
            <a:off x="1143000" y="7114032"/>
            <a:ext cx="12801600" cy="7424928"/>
          </a:xfrm>
        </p:spPr>
        <p:txBody>
          <a:bodyPr/>
          <a:lstStyle/>
          <a:p>
            <a:r>
              <a:rPr lang="en-US" sz="4000" dirty="0"/>
              <a:t>Hepatitis B virus (HBV) infection is a serious public health problem in sub-Saharan Africa pregnant women. HBV Infection has high tendency of vertical transmission and have adverse effect on both the mother and child. However, there is no evidence on prevalence of hepatitis B virus among pregnant women in </a:t>
            </a:r>
            <a:r>
              <a:rPr lang="en-US" sz="4000" dirty="0" err="1"/>
              <a:t>Wolaita</a:t>
            </a:r>
            <a:r>
              <a:rPr lang="en-US" sz="4000" dirty="0"/>
              <a:t> Zone. Therefore, this study aims to determine prevalence of hepatitis B virus infection among pregnant attending Antenatal clinics of public Hospitals of </a:t>
            </a:r>
            <a:r>
              <a:rPr lang="en-US" sz="4000" dirty="0" err="1"/>
              <a:t>Wolaita</a:t>
            </a:r>
            <a:r>
              <a:rPr lang="en-US" sz="4000" dirty="0"/>
              <a:t> Zone.</a:t>
            </a:r>
          </a:p>
        </p:txBody>
      </p:sp>
      <p:pic>
        <p:nvPicPr>
          <p:cNvPr id="30" name="Content Placeholder 29"/>
          <p:cNvPicPr>
            <a:picLocks noGrp="1" noChangeAspect="1"/>
          </p:cNvPicPr>
          <p:nvPr>
            <p:ph sz="quarter" idx="23"/>
          </p:nvPr>
        </p:nvPicPr>
        <p:blipFill>
          <a:blip r:embed="rId8"/>
          <a:stretch>
            <a:fillRect/>
          </a:stretch>
        </p:blipFill>
        <p:spPr>
          <a:xfrm>
            <a:off x="16093440" y="7861456"/>
            <a:ext cx="11887200" cy="5601976"/>
          </a:xfrm>
          <a:prstGeom prst="rect">
            <a:avLst/>
          </a:prstGeom>
        </p:spPr>
      </p:pic>
      <p:sp>
        <p:nvSpPr>
          <p:cNvPr id="35" name="TextBox 34"/>
          <p:cNvSpPr txBox="1"/>
          <p:nvPr/>
        </p:nvSpPr>
        <p:spPr>
          <a:xfrm>
            <a:off x="15496674" y="24255663"/>
            <a:ext cx="12175958" cy="6863417"/>
          </a:xfrm>
          <a:prstGeom prst="rect">
            <a:avLst/>
          </a:prstGeom>
          <a:noFill/>
        </p:spPr>
        <p:txBody>
          <a:bodyPr wrap="square" rtlCol="0">
            <a:spAutoFit/>
          </a:bodyPr>
          <a:lstStyle/>
          <a:p>
            <a:r>
              <a:rPr lang="en-US" sz="4000" dirty="0"/>
              <a:t>From total of 675 study participants, 49(7.3%) were positive for </a:t>
            </a:r>
            <a:r>
              <a:rPr lang="en-US" sz="4000" dirty="0" err="1"/>
              <a:t>HBsAg</a:t>
            </a:r>
            <a:r>
              <a:rPr lang="en-US" sz="4000" dirty="0"/>
              <a:t> and the rest 726(92.7%) were negative for </a:t>
            </a:r>
            <a:r>
              <a:rPr lang="en-US" sz="4000" dirty="0" err="1" smtClean="0"/>
              <a:t>HBsAg</a:t>
            </a:r>
            <a:endParaRPr lang="en-US" sz="4000" dirty="0" smtClean="0"/>
          </a:p>
          <a:p>
            <a:r>
              <a:rPr lang="en-US" sz="4000" dirty="0"/>
              <a:t>WHO recommends that all infants receive the hepatitis B vaccine as soon as possible after birth, preferably within 24 hours, followed by 2 or 3 doses of hepatitis B vaccine at least 4 weeks apart to complete the vaccination series. Protection lasts at least 20 years and is probably </a:t>
            </a:r>
            <a:r>
              <a:rPr lang="en-US" sz="4000" dirty="0" smtClean="0"/>
              <a:t>lifelong</a:t>
            </a:r>
          </a:p>
          <a:p>
            <a:r>
              <a:rPr lang="en-US" sz="4000" dirty="0"/>
              <a:t>the use of antiviral prophylaxis for the prevention of hepatitis B transmission from mother-to-child</a:t>
            </a:r>
            <a:endParaRPr lang="en-US" sz="4000" dirty="0" smtClean="0"/>
          </a:p>
        </p:txBody>
      </p:sp>
      <p:sp>
        <p:nvSpPr>
          <p:cNvPr id="36" name="TextBox 35"/>
          <p:cNvSpPr txBox="1"/>
          <p:nvPr/>
        </p:nvSpPr>
        <p:spPr>
          <a:xfrm>
            <a:off x="29903286" y="15227167"/>
            <a:ext cx="12320337" cy="6494085"/>
          </a:xfrm>
          <a:prstGeom prst="rect">
            <a:avLst/>
          </a:prstGeom>
          <a:noFill/>
        </p:spPr>
        <p:txBody>
          <a:bodyPr wrap="square" rtlCol="0">
            <a:spAutoFit/>
          </a:bodyPr>
          <a:lstStyle/>
          <a:p>
            <a:r>
              <a:rPr lang="en-US" sz="3200" dirty="0"/>
              <a:t>. Korea Centers for Disease Control &amp; Prevention . Korea National Health and Nutrition Examination Survey (KNHANES) 2016 [Internet] </a:t>
            </a:r>
            <a:r>
              <a:rPr lang="en-US" sz="3200" dirty="0" err="1"/>
              <a:t>Cheongju</a:t>
            </a:r>
            <a:r>
              <a:rPr lang="en-US" sz="3200" dirty="0"/>
              <a:t> (KR): KCDC; 2016. [cited 2019 Feb 11]. Available from: http://knhanes.cdc.go.kr. [Google </a:t>
            </a:r>
            <a:r>
              <a:rPr lang="en-US" sz="3200" dirty="0" smtClean="0"/>
              <a:t>Scholar</a:t>
            </a:r>
          </a:p>
          <a:p>
            <a:r>
              <a:rPr lang="en-US" sz="3200" dirty="0"/>
              <a:t>] Mohammed </a:t>
            </a:r>
            <a:r>
              <a:rPr lang="en-US" sz="3200" dirty="0" err="1"/>
              <a:t>Seid</a:t>
            </a:r>
            <a:r>
              <a:rPr lang="en-US" sz="3200" dirty="0"/>
              <a:t> B.G., Abate </a:t>
            </a:r>
            <a:r>
              <a:rPr lang="en-US" sz="3200" dirty="0" err="1"/>
              <a:t>Assefa</a:t>
            </a:r>
            <a:r>
              <a:rPr lang="en-US" sz="3200" dirty="0"/>
              <a:t>, </a:t>
            </a:r>
            <a:r>
              <a:rPr lang="en-US" sz="3200" dirty="0" err="1"/>
              <a:t>Sero</a:t>
            </a:r>
            <a:r>
              <a:rPr lang="en-US" sz="3200" dirty="0"/>
              <a:t>-prevalence of HBV and HCV Infections Among Pregnant Women Attending Antenatal Care Clinic at Dessie Referral Hospital, Ethiopia. ADVANCES IN LIFE SCIENCES AND HEALTH, 2014. 1(2</a:t>
            </a:r>
            <a:r>
              <a:rPr lang="en-US" sz="3200" dirty="0" smtClean="0"/>
              <a:t>).</a:t>
            </a:r>
          </a:p>
          <a:p>
            <a:r>
              <a:rPr lang="en-US" sz="3200" dirty="0"/>
              <a:t>‏THOMAS, David L., et al. Viral hepatitis in health care personnel at the Johns Hopkins Hospital: the </a:t>
            </a:r>
            <a:r>
              <a:rPr lang="en-US" sz="3200" dirty="0" err="1"/>
              <a:t>seroprevalence</a:t>
            </a:r>
            <a:r>
              <a:rPr lang="en-US" sz="3200" dirty="0"/>
              <a:t> of and risk factors for hepatitis B virus and hepatitis C virus infection. Archives of internal medicine, 1993, 153.14: 1705-1712</a:t>
            </a:r>
          </a:p>
          <a:p>
            <a:endParaRPr lang="en-US" sz="3200" dirty="0" smtClean="0"/>
          </a:p>
        </p:txBody>
      </p:sp>
    </p:spTree>
    <p:extLst>
      <p:ext uri="{BB962C8B-B14F-4D97-AF65-F5344CB8AC3E}">
        <p14:creationId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cience Poster">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A3AC1795-03CA-4218-8E9C-394F2C72EB71}" vid="{9E91E023-53D0-48CE-AFD1-CE3DA49243D0}"/>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243</TotalTime>
  <Words>534</Words>
  <Application>Microsoft Office PowerPoint</Application>
  <PresentationFormat>Custom</PresentationFormat>
  <Paragraphs>22</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Science Poster</vt:lpstr>
      <vt:lpstr>Hepatitis B during pregnancy Libya international medical univeristy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Project Title</dc:title>
  <dc:creator>mahmoud</dc:creator>
  <cp:lastModifiedBy>Microsoft account</cp:lastModifiedBy>
  <cp:revision>17</cp:revision>
  <dcterms:created xsi:type="dcterms:W3CDTF">2013-01-20T21:20:28Z</dcterms:created>
  <dcterms:modified xsi:type="dcterms:W3CDTF">2022-06-12T15:03:09Z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0x0101007C1D5F340F01F94FA2FD29A5E6DC872E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