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12"/>
  </p:notesMasterIdLst>
  <p:sldIdLst>
    <p:sldId id="256" r:id="rId2"/>
    <p:sldId id="257" r:id="rId3"/>
    <p:sldId id="258" r:id="rId4"/>
    <p:sldId id="259" r:id="rId5"/>
    <p:sldId id="260" r:id="rId6"/>
    <p:sldId id="261" r:id="rId7"/>
    <p:sldId id="264" r:id="rId8"/>
    <p:sldId id="265" r:id="rId9"/>
    <p:sldId id="262"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686D"/>
    <a:srgbClr val="948B9E"/>
    <a:srgbClr val="7F7F7F"/>
    <a:srgbClr val="AAB4C0"/>
    <a:srgbClr val="A8B2BE"/>
    <a:srgbClr val="000C41"/>
    <a:srgbClr val="AFA9B7"/>
    <a:srgbClr val="D0CC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44" autoAdjust="0"/>
    <p:restoredTop sz="94660"/>
  </p:normalViewPr>
  <p:slideViewPr>
    <p:cSldViewPr snapToGrid="0">
      <p:cViewPr varScale="1">
        <p:scale>
          <a:sx n="71" d="100"/>
          <a:sy n="71" d="100"/>
        </p:scale>
        <p:origin x="104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DA3D08D4-2C15-4D7A-96D2-D1260B0D29C4}" type="datetimeFigureOut">
              <a:rPr lang="ar-LY" smtClean="0"/>
              <a:t>07/11/1443</a:t>
            </a:fld>
            <a:endParaRPr lang="ar-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D37C16F1-045B-49F7-B8A5-4CE45D6F8009}" type="slidenum">
              <a:rPr lang="ar-LY" smtClean="0"/>
              <a:t>‹#›</a:t>
            </a:fld>
            <a:endParaRPr lang="ar-LY"/>
          </a:p>
        </p:txBody>
      </p:sp>
    </p:spTree>
    <p:extLst>
      <p:ext uri="{BB962C8B-B14F-4D97-AF65-F5344CB8AC3E}">
        <p14:creationId xmlns:p14="http://schemas.microsoft.com/office/powerpoint/2010/main" val="2997711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FAD8D0F8-A128-4167-B6FA-B6F4DFE0B49B}" type="datetime8">
              <a:rPr lang="ar-LY" smtClean="0"/>
              <a:t>06 حزيران، 22</a:t>
            </a:fld>
            <a:endParaRPr lang="ar-LY"/>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ar-LY"/>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F186085A-64C4-477E-800C-9A427131043C}" type="slidenum">
              <a:rPr lang="ar-LY" smtClean="0"/>
              <a:t>‹#›</a:t>
            </a:fld>
            <a:endParaRPr lang="ar-LY"/>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2223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894A0D-7CBA-4BDE-9C8D-72BC20BB1BC6}" type="datetime8">
              <a:rPr lang="ar-LY" smtClean="0"/>
              <a:t>06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F186085A-64C4-477E-800C-9A427131043C}" type="slidenum">
              <a:rPr lang="ar-LY" smtClean="0"/>
              <a:t>‹#›</a:t>
            </a:fld>
            <a:endParaRPr lang="ar-LY"/>
          </a:p>
        </p:txBody>
      </p:sp>
    </p:spTree>
    <p:extLst>
      <p:ext uri="{BB962C8B-B14F-4D97-AF65-F5344CB8AC3E}">
        <p14:creationId xmlns:p14="http://schemas.microsoft.com/office/powerpoint/2010/main" val="2897389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8D980A-8A7F-4A08-8CAB-E1BEA8385823}" type="datetime8">
              <a:rPr lang="ar-LY" smtClean="0"/>
              <a:t>06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F186085A-64C4-477E-800C-9A427131043C}" type="slidenum">
              <a:rPr lang="ar-LY" smtClean="0"/>
              <a:t>‹#›</a:t>
            </a:fld>
            <a:endParaRPr lang="ar-LY"/>
          </a:p>
        </p:txBody>
      </p:sp>
    </p:spTree>
    <p:extLst>
      <p:ext uri="{BB962C8B-B14F-4D97-AF65-F5344CB8AC3E}">
        <p14:creationId xmlns:p14="http://schemas.microsoft.com/office/powerpoint/2010/main" val="2778404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0E12C1-DC66-41E9-A887-C85314D884A5}" type="datetime8">
              <a:rPr lang="ar-LY" smtClean="0"/>
              <a:t>06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F186085A-64C4-477E-800C-9A427131043C}" type="slidenum">
              <a:rPr lang="ar-LY" smtClean="0"/>
              <a:t>‹#›</a:t>
            </a:fld>
            <a:endParaRPr lang="ar-LY"/>
          </a:p>
        </p:txBody>
      </p:sp>
    </p:spTree>
    <p:extLst>
      <p:ext uri="{BB962C8B-B14F-4D97-AF65-F5344CB8AC3E}">
        <p14:creationId xmlns:p14="http://schemas.microsoft.com/office/powerpoint/2010/main" val="2927041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11920E-94BB-4BB1-B91A-122E7825B02F}" type="datetime8">
              <a:rPr lang="ar-LY" smtClean="0"/>
              <a:t>06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F186085A-64C4-477E-800C-9A427131043C}" type="slidenum">
              <a:rPr lang="ar-LY" smtClean="0"/>
              <a:t>‹#›</a:t>
            </a:fld>
            <a:endParaRPr lang="ar-LY"/>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24514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8BC41A6-91C2-48EB-9F29-6CBD21411CA2}" type="datetime8">
              <a:rPr lang="ar-LY" smtClean="0"/>
              <a:t>06 حزيران، 22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F186085A-64C4-477E-800C-9A427131043C}" type="slidenum">
              <a:rPr lang="ar-LY" smtClean="0"/>
              <a:t>‹#›</a:t>
            </a:fld>
            <a:endParaRPr lang="ar-LY"/>
          </a:p>
        </p:txBody>
      </p:sp>
    </p:spTree>
    <p:extLst>
      <p:ext uri="{BB962C8B-B14F-4D97-AF65-F5344CB8AC3E}">
        <p14:creationId xmlns:p14="http://schemas.microsoft.com/office/powerpoint/2010/main" val="2879947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9A5EE34-742A-4A13-AF8C-DBEE6051276A}" type="datetime8">
              <a:rPr lang="ar-LY" smtClean="0"/>
              <a:t>06 حزيران، 22</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F186085A-64C4-477E-800C-9A427131043C}" type="slidenum">
              <a:rPr lang="ar-LY" smtClean="0"/>
              <a:t>‹#›</a:t>
            </a:fld>
            <a:endParaRPr lang="ar-LY"/>
          </a:p>
        </p:txBody>
      </p:sp>
    </p:spTree>
    <p:extLst>
      <p:ext uri="{BB962C8B-B14F-4D97-AF65-F5344CB8AC3E}">
        <p14:creationId xmlns:p14="http://schemas.microsoft.com/office/powerpoint/2010/main" val="3854471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E6E74C2-A2E6-443B-BE9E-39EDB4C7F9E0}" type="datetime8">
              <a:rPr lang="ar-LY" smtClean="0"/>
              <a:t>06 حزيران، 22</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F186085A-64C4-477E-800C-9A427131043C}" type="slidenum">
              <a:rPr lang="ar-LY" smtClean="0"/>
              <a:t>‹#›</a:t>
            </a:fld>
            <a:endParaRPr lang="ar-LY"/>
          </a:p>
        </p:txBody>
      </p:sp>
    </p:spTree>
    <p:extLst>
      <p:ext uri="{BB962C8B-B14F-4D97-AF65-F5344CB8AC3E}">
        <p14:creationId xmlns:p14="http://schemas.microsoft.com/office/powerpoint/2010/main" val="1705430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5EF6D0-0981-492B-AD0A-4FF0BB69A93B}" type="datetime8">
              <a:rPr lang="ar-LY" smtClean="0"/>
              <a:t>06 حزيران، 22</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F186085A-64C4-477E-800C-9A427131043C}" type="slidenum">
              <a:rPr lang="ar-LY" smtClean="0"/>
              <a:t>‹#›</a:t>
            </a:fld>
            <a:endParaRPr lang="ar-LY"/>
          </a:p>
        </p:txBody>
      </p:sp>
    </p:spTree>
    <p:extLst>
      <p:ext uri="{BB962C8B-B14F-4D97-AF65-F5344CB8AC3E}">
        <p14:creationId xmlns:p14="http://schemas.microsoft.com/office/powerpoint/2010/main" val="390124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7E11387-9D7C-4BBF-9589-45248C57E147}" type="datetime8">
              <a:rPr lang="ar-LY" smtClean="0"/>
              <a:t>06 حزيران، 22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F186085A-64C4-477E-800C-9A427131043C}" type="slidenum">
              <a:rPr lang="ar-LY" smtClean="0"/>
              <a:t>‹#›</a:t>
            </a:fld>
            <a:endParaRPr lang="ar-LY"/>
          </a:p>
        </p:txBody>
      </p:sp>
    </p:spTree>
    <p:extLst>
      <p:ext uri="{BB962C8B-B14F-4D97-AF65-F5344CB8AC3E}">
        <p14:creationId xmlns:p14="http://schemas.microsoft.com/office/powerpoint/2010/main" val="3505045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59B2CE-DB2A-447C-9B9E-04E617907E62}" type="datetime8">
              <a:rPr lang="ar-LY" smtClean="0"/>
              <a:t>06 حزيران، 22</a:t>
            </a:fld>
            <a:endParaRPr lang="ar-LY"/>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86085A-64C4-477E-800C-9A427131043C}" type="slidenum">
              <a:rPr lang="ar-LY" smtClean="0"/>
              <a:t>‹#›</a:t>
            </a:fld>
            <a:endParaRPr lang="ar-LY"/>
          </a:p>
        </p:txBody>
      </p:sp>
    </p:spTree>
    <p:extLst>
      <p:ext uri="{BB962C8B-B14F-4D97-AF65-F5344CB8AC3E}">
        <p14:creationId xmlns:p14="http://schemas.microsoft.com/office/powerpoint/2010/main" val="120672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73C9B975-A2F8-4DA8-A9EE-25DCCB32E995}" type="datetime8">
              <a:rPr lang="ar-LY" smtClean="0"/>
              <a:t>06 حزيران، 22</a:t>
            </a:fld>
            <a:endParaRPr lang="ar-LY"/>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ar-LY"/>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F186085A-64C4-477E-800C-9A427131043C}" type="slidenum">
              <a:rPr lang="ar-LY" smtClean="0"/>
              <a:t>‹#›</a:t>
            </a:fld>
            <a:endParaRPr lang="ar-LY"/>
          </a:p>
        </p:txBody>
      </p:sp>
    </p:spTree>
    <p:extLst>
      <p:ext uri="{BB962C8B-B14F-4D97-AF65-F5344CB8AC3E}">
        <p14:creationId xmlns:p14="http://schemas.microsoft.com/office/powerpoint/2010/main" val="4235648644"/>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hf hdr="0" ftr="0" dt="0"/>
  <p:txStyles>
    <p:titleStyle>
      <a:lvl1pPr algn="l" defTabSz="914400" rtl="1"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r" defTabSz="914400" rtl="1"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r" defTabSz="914400" rtl="1"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dlineplus.gov/diabetescomplications.html" TargetMode="External"/><Relationship Id="rId2" Type="http://schemas.openxmlformats.org/officeDocument/2006/relationships/hyperlink" Target="https://www.diabetes.org/diabetes/type-1/symptom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AAB4C0"/>
        </a:solidFill>
        <a:effectLst/>
      </p:bgPr>
    </p:bg>
    <p:spTree>
      <p:nvGrpSpPr>
        <p:cNvPr id="1" name=""/>
        <p:cNvGrpSpPr/>
        <p:nvPr/>
      </p:nvGrpSpPr>
      <p:grpSpPr>
        <a:xfrm>
          <a:off x="0" y="0"/>
          <a:ext cx="0" cy="0"/>
          <a:chOff x="0" y="0"/>
          <a:chExt cx="0" cy="0"/>
        </a:xfrm>
      </p:grpSpPr>
      <p:pic>
        <p:nvPicPr>
          <p:cNvPr id="1026" name="Picture 2" descr="Image result for Libyan International Medical University">
            <a:extLst>
              <a:ext uri="{FF2B5EF4-FFF2-40B4-BE49-F238E27FC236}">
                <a16:creationId xmlns:a16="http://schemas.microsoft.com/office/drawing/2014/main" id="{78D98206-F199-4519-AB63-450DDCD8F4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1320" y="81914"/>
            <a:ext cx="1449706" cy="13696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60E6EF98-5B1D-326F-7879-1858AD479B5C}"/>
              </a:ext>
            </a:extLst>
          </p:cNvPr>
          <p:cNvPicPr>
            <a:picLocks noChangeAspect="1"/>
          </p:cNvPicPr>
          <p:nvPr/>
        </p:nvPicPr>
        <p:blipFill>
          <a:blip r:embed="rId3"/>
          <a:stretch>
            <a:fillRect/>
          </a:stretch>
        </p:blipFill>
        <p:spPr>
          <a:xfrm>
            <a:off x="180974" y="81914"/>
            <a:ext cx="1693546" cy="1369696"/>
          </a:xfrm>
          <a:prstGeom prst="rect">
            <a:avLst/>
          </a:prstGeom>
        </p:spPr>
      </p:pic>
      <p:pic>
        <p:nvPicPr>
          <p:cNvPr id="6" name="Picture 5">
            <a:extLst>
              <a:ext uri="{FF2B5EF4-FFF2-40B4-BE49-F238E27FC236}">
                <a16:creationId xmlns:a16="http://schemas.microsoft.com/office/drawing/2014/main" id="{34C59813-8316-895B-C702-7F2C72D27BB4}"/>
              </a:ext>
            </a:extLst>
          </p:cNvPr>
          <p:cNvPicPr>
            <a:picLocks noChangeAspect="1"/>
          </p:cNvPicPr>
          <p:nvPr/>
        </p:nvPicPr>
        <p:blipFill>
          <a:blip r:embed="rId4"/>
          <a:stretch>
            <a:fillRect/>
          </a:stretch>
        </p:blipFill>
        <p:spPr>
          <a:xfrm rot="16200000">
            <a:off x="3004273" y="-1337544"/>
            <a:ext cx="5061587" cy="12192000"/>
          </a:xfrm>
          <a:prstGeom prst="rect">
            <a:avLst/>
          </a:prstGeom>
        </p:spPr>
      </p:pic>
      <p:sp>
        <p:nvSpPr>
          <p:cNvPr id="3" name="Subtitle 2">
            <a:extLst>
              <a:ext uri="{FF2B5EF4-FFF2-40B4-BE49-F238E27FC236}">
                <a16:creationId xmlns:a16="http://schemas.microsoft.com/office/drawing/2014/main" id="{DA14245E-DD70-4491-B477-C47E2E438789}"/>
              </a:ext>
            </a:extLst>
          </p:cNvPr>
          <p:cNvSpPr>
            <a:spLocks noGrp="1"/>
          </p:cNvSpPr>
          <p:nvPr>
            <p:ph type="subTitle" idx="1"/>
          </p:nvPr>
        </p:nvSpPr>
        <p:spPr>
          <a:xfrm>
            <a:off x="7665720" y="4191000"/>
            <a:ext cx="4526280" cy="2585086"/>
          </a:xfrm>
          <a:solidFill>
            <a:schemeClr val="lt1">
              <a:alpha val="56000"/>
            </a:schemeClr>
          </a:solidFill>
          <a:ln>
            <a:noFill/>
          </a:ln>
          <a:effectLst>
            <a:softEdge rad="0"/>
          </a:effectLst>
        </p:spPr>
        <p:style>
          <a:lnRef idx="2">
            <a:schemeClr val="dk1"/>
          </a:lnRef>
          <a:fillRef idx="1">
            <a:schemeClr val="lt1"/>
          </a:fillRef>
          <a:effectRef idx="0">
            <a:schemeClr val="dk1"/>
          </a:effectRef>
          <a:fontRef idx="minor">
            <a:schemeClr val="dk1"/>
          </a:fontRef>
        </p:style>
        <p:txBody>
          <a:bodyPr anchor="t" anchorCtr="0">
            <a:normAutofit fontScale="92500" lnSpcReduction="20000"/>
          </a:bodyPr>
          <a:lstStyle/>
          <a:p>
            <a:pPr algn="ctr"/>
            <a:r>
              <a:rPr lang="en-US" sz="2000" b="1" dirty="0">
                <a:ln w="9525">
                  <a:solidFill>
                    <a:schemeClr val="bg1"/>
                  </a:solidFill>
                  <a:prstDash val="solid"/>
                </a:ln>
                <a:solidFill>
                  <a:schemeClr val="tx1"/>
                </a:solidFill>
                <a:cs typeface="+mj-cs"/>
              </a:rPr>
              <a:t> </a:t>
            </a:r>
            <a:r>
              <a:rPr lang="en-US" sz="2600" b="1" dirty="0">
                <a:ln w="9525">
                  <a:noFill/>
                  <a:prstDash val="solid"/>
                </a:ln>
                <a:solidFill>
                  <a:srgbClr val="000C41"/>
                </a:solidFill>
                <a:latin typeface="Bahnschrift" panose="020B0502040204020203" pitchFamily="34" charset="0"/>
                <a:cs typeface="+mj-cs"/>
              </a:rPr>
              <a:t>Name: Noor </a:t>
            </a:r>
            <a:r>
              <a:rPr lang="en-US" sz="2600" b="1" dirty="0" err="1">
                <a:ln w="9525">
                  <a:noFill/>
                  <a:prstDash val="solid"/>
                </a:ln>
                <a:solidFill>
                  <a:srgbClr val="000C41"/>
                </a:solidFill>
                <a:latin typeface="Bahnschrift" panose="020B0502040204020203" pitchFamily="34" charset="0"/>
                <a:cs typeface="+mj-cs"/>
              </a:rPr>
              <a:t>Alhuda</a:t>
            </a:r>
            <a:r>
              <a:rPr lang="en-US" sz="2600" b="1" dirty="0">
                <a:ln w="9525">
                  <a:noFill/>
                  <a:prstDash val="solid"/>
                </a:ln>
                <a:solidFill>
                  <a:srgbClr val="000C41"/>
                </a:solidFill>
                <a:latin typeface="Bahnschrift" panose="020B0502040204020203" pitchFamily="34" charset="0"/>
                <a:cs typeface="+mj-cs"/>
              </a:rPr>
              <a:t> Ibrahim </a:t>
            </a:r>
            <a:r>
              <a:rPr lang="en-US" sz="2600" b="1" dirty="0" err="1">
                <a:ln w="9525">
                  <a:noFill/>
                  <a:prstDash val="solid"/>
                </a:ln>
                <a:solidFill>
                  <a:srgbClr val="000C41"/>
                </a:solidFill>
                <a:latin typeface="Bahnschrift" panose="020B0502040204020203" pitchFamily="34" charset="0"/>
                <a:cs typeface="+mj-cs"/>
              </a:rPr>
              <a:t>Boud</a:t>
            </a:r>
            <a:r>
              <a:rPr lang="en-US" sz="2600" b="1" dirty="0">
                <a:ln w="9525">
                  <a:noFill/>
                  <a:prstDash val="solid"/>
                </a:ln>
                <a:solidFill>
                  <a:srgbClr val="000C41"/>
                </a:solidFill>
                <a:latin typeface="Bahnschrift" panose="020B0502040204020203" pitchFamily="34" charset="0"/>
                <a:cs typeface="+mj-cs"/>
              </a:rPr>
              <a:t> </a:t>
            </a:r>
          </a:p>
          <a:p>
            <a:pPr algn="ctr"/>
            <a:r>
              <a:rPr lang="en-US" sz="2600" b="1" dirty="0">
                <a:ln w="9525">
                  <a:noFill/>
                  <a:prstDash val="solid"/>
                </a:ln>
                <a:solidFill>
                  <a:srgbClr val="000C41"/>
                </a:solidFill>
                <a:latin typeface="Bahnschrift" panose="020B0502040204020203" pitchFamily="34" charset="0"/>
                <a:cs typeface="+mj-cs"/>
              </a:rPr>
              <a:t>Roll number: 3522</a:t>
            </a:r>
          </a:p>
          <a:p>
            <a:pPr algn="ctr"/>
            <a:r>
              <a:rPr lang="en-US" sz="2600" b="1" dirty="0">
                <a:ln w="9525">
                  <a:noFill/>
                  <a:prstDash val="solid"/>
                </a:ln>
                <a:solidFill>
                  <a:srgbClr val="000C41"/>
                </a:solidFill>
                <a:latin typeface="Bahnschrift" panose="020B0502040204020203" pitchFamily="34" charset="0"/>
                <a:cs typeface="+mj-cs"/>
              </a:rPr>
              <a:t>Academic year: First year </a:t>
            </a:r>
          </a:p>
          <a:p>
            <a:pPr algn="ctr"/>
            <a:r>
              <a:rPr lang="en-US" sz="2600" b="1" dirty="0">
                <a:ln w="9525">
                  <a:noFill/>
                  <a:prstDash val="solid"/>
                </a:ln>
                <a:solidFill>
                  <a:srgbClr val="000C41"/>
                </a:solidFill>
                <a:latin typeface="Bahnschrift" panose="020B0502040204020203" pitchFamily="34" charset="0"/>
                <a:cs typeface="+mj-cs"/>
              </a:rPr>
              <a:t>Block: PTS </a:t>
            </a:r>
          </a:p>
          <a:p>
            <a:pPr algn="ctr"/>
            <a:r>
              <a:rPr lang="en-US" sz="2600" b="1" dirty="0">
                <a:ln w="9525">
                  <a:noFill/>
                  <a:prstDash val="solid"/>
                </a:ln>
                <a:solidFill>
                  <a:srgbClr val="000C41"/>
                </a:solidFill>
                <a:latin typeface="Bahnschrift" panose="020B0502040204020203" pitchFamily="34" charset="0"/>
                <a:cs typeface="+mj-cs"/>
              </a:rPr>
              <a:t>Date: 18/5/2022</a:t>
            </a:r>
            <a:endParaRPr lang="en-US" sz="2000" b="1" dirty="0">
              <a:ln w="9525">
                <a:noFill/>
                <a:prstDash val="solid"/>
              </a:ln>
              <a:solidFill>
                <a:srgbClr val="000C41"/>
              </a:solidFill>
              <a:latin typeface="Bahnschrift" panose="020B0502040204020203" pitchFamily="34" charset="0"/>
              <a:cs typeface="+mj-cs"/>
            </a:endParaRPr>
          </a:p>
        </p:txBody>
      </p:sp>
      <p:sp>
        <p:nvSpPr>
          <p:cNvPr id="2" name="Title 1">
            <a:extLst>
              <a:ext uri="{FF2B5EF4-FFF2-40B4-BE49-F238E27FC236}">
                <a16:creationId xmlns:a16="http://schemas.microsoft.com/office/drawing/2014/main" id="{958546E7-21C2-4B26-8C02-0AE212898864}"/>
              </a:ext>
            </a:extLst>
          </p:cNvPr>
          <p:cNvSpPr>
            <a:spLocks noGrp="1"/>
          </p:cNvSpPr>
          <p:nvPr>
            <p:ph type="ctrTitle"/>
          </p:nvPr>
        </p:nvSpPr>
        <p:spPr>
          <a:xfrm>
            <a:off x="1" y="1811108"/>
            <a:ext cx="9539750" cy="1160363"/>
          </a:xfrm>
          <a:solidFill>
            <a:schemeClr val="bg1">
              <a:alpha val="36000"/>
            </a:schemeClr>
          </a:solidFill>
        </p:spPr>
        <p:style>
          <a:lnRef idx="2">
            <a:schemeClr val="accent2"/>
          </a:lnRef>
          <a:fillRef idx="1">
            <a:schemeClr val="lt1"/>
          </a:fillRef>
          <a:effectRef idx="0">
            <a:schemeClr val="accent2"/>
          </a:effectRef>
          <a:fontRef idx="minor">
            <a:schemeClr val="dk1"/>
          </a:fontRef>
        </p:style>
        <p:txBody>
          <a:bodyPr>
            <a:normAutofit/>
          </a:bodyPr>
          <a:lstStyle/>
          <a:p>
            <a:r>
              <a:rPr lang="en-US" sz="4800" b="1" cap="none" spc="0" dirty="0">
                <a:ln w="9525">
                  <a:solidFill>
                    <a:schemeClr val="bg1"/>
                  </a:solidFill>
                  <a:prstDash val="solid"/>
                </a:ln>
                <a:solidFill>
                  <a:srgbClr val="000C41"/>
                </a:solidFill>
                <a:latin typeface="Arial Black" panose="020B0A04020102020204" pitchFamily="34" charset="0"/>
              </a:rPr>
              <a:t>Diabetes in children</a:t>
            </a:r>
            <a:endParaRPr lang="ar-LY" sz="4800" b="1" cap="none" spc="0" dirty="0">
              <a:ln w="9525">
                <a:solidFill>
                  <a:schemeClr val="bg1"/>
                </a:solidFill>
                <a:prstDash val="solid"/>
              </a:ln>
              <a:solidFill>
                <a:srgbClr val="000C41"/>
              </a:solidFill>
              <a:latin typeface="Arial Black" panose="020B0A04020102020204" pitchFamily="34" charset="0"/>
            </a:endParaRPr>
          </a:p>
        </p:txBody>
      </p:sp>
      <p:sp>
        <p:nvSpPr>
          <p:cNvPr id="4" name="Slide Number Placeholder 3">
            <a:extLst>
              <a:ext uri="{FF2B5EF4-FFF2-40B4-BE49-F238E27FC236}">
                <a16:creationId xmlns:a16="http://schemas.microsoft.com/office/drawing/2014/main" id="{7EA2F577-9AFE-E101-D94F-EAFDE2F49FA3}"/>
              </a:ext>
            </a:extLst>
          </p:cNvPr>
          <p:cNvSpPr>
            <a:spLocks noGrp="1"/>
          </p:cNvSpPr>
          <p:nvPr>
            <p:ph type="sldNum" sz="quarter" idx="12"/>
          </p:nvPr>
        </p:nvSpPr>
        <p:spPr/>
        <p:txBody>
          <a:bodyPr>
            <a:normAutofit lnSpcReduction="10000"/>
          </a:bodyPr>
          <a:lstStyle/>
          <a:p>
            <a:fld id="{F186085A-64C4-477E-800C-9A427131043C}" type="slidenum">
              <a:rPr lang="ar-LY" smtClean="0"/>
              <a:t>1</a:t>
            </a:fld>
            <a:endParaRPr lang="ar-LY"/>
          </a:p>
        </p:txBody>
      </p:sp>
    </p:spTree>
    <p:extLst>
      <p:ext uri="{BB962C8B-B14F-4D97-AF65-F5344CB8AC3E}">
        <p14:creationId xmlns:p14="http://schemas.microsoft.com/office/powerpoint/2010/main" val="26940350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48B9E"/>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03C311B-ECCD-D47B-4EAD-5E1548620A09}"/>
              </a:ext>
            </a:extLst>
          </p:cNvPr>
          <p:cNvPicPr>
            <a:picLocks noGrp="1" noChangeAspect="1"/>
          </p:cNvPicPr>
          <p:nvPr>
            <p:ph idx="1"/>
          </p:nvPr>
        </p:nvPicPr>
        <p:blipFill>
          <a:blip r:embed="rId2"/>
          <a:stretch>
            <a:fillRect/>
          </a:stretch>
        </p:blipFill>
        <p:spPr>
          <a:xfrm>
            <a:off x="1277257" y="0"/>
            <a:ext cx="11074401" cy="6876000"/>
          </a:xfrm>
        </p:spPr>
      </p:pic>
      <p:sp>
        <p:nvSpPr>
          <p:cNvPr id="2" name="Title 1">
            <a:extLst>
              <a:ext uri="{FF2B5EF4-FFF2-40B4-BE49-F238E27FC236}">
                <a16:creationId xmlns:a16="http://schemas.microsoft.com/office/drawing/2014/main" id="{40109F76-5677-9382-DEF5-9892893E6154}"/>
              </a:ext>
            </a:extLst>
          </p:cNvPr>
          <p:cNvSpPr>
            <a:spLocks noGrp="1"/>
          </p:cNvSpPr>
          <p:nvPr>
            <p:ph type="title"/>
          </p:nvPr>
        </p:nvSpPr>
        <p:spPr>
          <a:xfrm>
            <a:off x="8038342" y="786383"/>
            <a:ext cx="4313316" cy="893826"/>
          </a:xfrm>
          <a:solidFill>
            <a:schemeClr val="bg1">
              <a:lumMod val="50000"/>
              <a:alpha val="33000"/>
            </a:schemeClr>
          </a:solidFill>
        </p:spPr>
        <p:txBody>
          <a:bodyPr/>
          <a:lstStyle/>
          <a:p>
            <a:r>
              <a:rPr lang="en-US" dirty="0">
                <a:solidFill>
                  <a:schemeClr val="bg1">
                    <a:lumMod val="50000"/>
                  </a:schemeClr>
                </a:solidFill>
                <a:latin typeface="Arial Black" panose="020B0A04020102020204" pitchFamily="34" charset="0"/>
              </a:rPr>
              <a:t>Thank you </a:t>
            </a:r>
            <a:endParaRPr lang="ar-LY" b="1" dirty="0">
              <a:solidFill>
                <a:schemeClr val="bg1">
                  <a:lumMod val="50000"/>
                </a:schemeClr>
              </a:solidFill>
              <a:latin typeface="Arial Black" panose="020B0A04020102020204" pitchFamily="34" charset="0"/>
            </a:endParaRPr>
          </a:p>
        </p:txBody>
      </p:sp>
      <p:cxnSp>
        <p:nvCxnSpPr>
          <p:cNvPr id="4" name="Straight Connector 3">
            <a:extLst>
              <a:ext uri="{FF2B5EF4-FFF2-40B4-BE49-F238E27FC236}">
                <a16:creationId xmlns:a16="http://schemas.microsoft.com/office/drawing/2014/main" id="{BB5480B5-CAF7-7AB0-18FF-9E5814FDA85A}"/>
              </a:ext>
            </a:extLst>
          </p:cNvPr>
          <p:cNvCxnSpPr>
            <a:cxnSpLocks/>
          </p:cNvCxnSpPr>
          <p:nvPr/>
        </p:nvCxnSpPr>
        <p:spPr>
          <a:xfrm>
            <a:off x="8595360" y="1817001"/>
            <a:ext cx="0" cy="5040999"/>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CF412B3-9108-3CE8-DA7C-ED94E5588445}"/>
              </a:ext>
            </a:extLst>
          </p:cNvPr>
          <p:cNvCxnSpPr>
            <a:cxnSpLocks/>
          </p:cNvCxnSpPr>
          <p:nvPr/>
        </p:nvCxnSpPr>
        <p:spPr>
          <a:xfrm>
            <a:off x="8595360" y="0"/>
            <a:ext cx="0" cy="58674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49672754-C0DF-6095-31D0-129597AA0DAC}"/>
              </a:ext>
            </a:extLst>
          </p:cNvPr>
          <p:cNvSpPr>
            <a:spLocks noGrp="1"/>
          </p:cNvSpPr>
          <p:nvPr>
            <p:ph type="sldNum" sz="quarter" idx="12"/>
          </p:nvPr>
        </p:nvSpPr>
        <p:spPr/>
        <p:txBody>
          <a:bodyPr>
            <a:normAutofit lnSpcReduction="10000"/>
          </a:bodyPr>
          <a:lstStyle/>
          <a:p>
            <a:fld id="{F186085A-64C4-477E-800C-9A427131043C}" type="slidenum">
              <a:rPr lang="ar-LY" smtClean="0"/>
              <a:t>10</a:t>
            </a:fld>
            <a:endParaRPr lang="ar-LY"/>
          </a:p>
        </p:txBody>
      </p:sp>
    </p:spTree>
    <p:extLst>
      <p:ext uri="{BB962C8B-B14F-4D97-AF65-F5344CB8AC3E}">
        <p14:creationId xmlns:p14="http://schemas.microsoft.com/office/powerpoint/2010/main" val="18306261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0741A-288D-4472-B6AD-C902AD78C3E5}"/>
              </a:ext>
            </a:extLst>
          </p:cNvPr>
          <p:cNvSpPr>
            <a:spLocks noGrp="1"/>
          </p:cNvSpPr>
          <p:nvPr>
            <p:ph type="title"/>
          </p:nvPr>
        </p:nvSpPr>
        <p:spPr>
          <a:xfrm>
            <a:off x="841248" y="1444752"/>
            <a:ext cx="3593592" cy="969264"/>
          </a:xfrm>
        </p:spPr>
        <p:txBody>
          <a:bodyPr>
            <a:normAutofit/>
          </a:bodyPr>
          <a:lstStyle/>
          <a:p>
            <a:r>
              <a:rPr lang="en-US" dirty="0"/>
              <a:t> </a:t>
            </a:r>
            <a:r>
              <a:rPr lang="en-US" b="1" dirty="0">
                <a:solidFill>
                  <a:srgbClr val="65686D"/>
                </a:solidFill>
                <a:latin typeface="Bahnschrift SemiLight" panose="020B0502040204020203" pitchFamily="34" charset="0"/>
              </a:rPr>
              <a:t>Objectives:</a:t>
            </a:r>
            <a:endParaRPr lang="ar-LY" b="1" dirty="0">
              <a:solidFill>
                <a:srgbClr val="65686D"/>
              </a:solidFill>
              <a:latin typeface="Bahnschrift SemiLight" panose="020B0502040204020203" pitchFamily="34" charset="0"/>
            </a:endParaRPr>
          </a:p>
        </p:txBody>
      </p:sp>
      <p:sp>
        <p:nvSpPr>
          <p:cNvPr id="3" name="Content Placeholder 2">
            <a:extLst>
              <a:ext uri="{FF2B5EF4-FFF2-40B4-BE49-F238E27FC236}">
                <a16:creationId xmlns:a16="http://schemas.microsoft.com/office/drawing/2014/main" id="{FE0FA9EC-8DBD-4D67-AAD4-2ECAC3E10549}"/>
              </a:ext>
            </a:extLst>
          </p:cNvPr>
          <p:cNvSpPr>
            <a:spLocks noGrp="1"/>
          </p:cNvSpPr>
          <p:nvPr>
            <p:ph idx="1"/>
          </p:nvPr>
        </p:nvSpPr>
        <p:spPr>
          <a:xfrm>
            <a:off x="1001268" y="2646044"/>
            <a:ext cx="9880092" cy="2634615"/>
          </a:xfrm>
        </p:spPr>
        <p:txBody>
          <a:bodyPr>
            <a:noAutofit/>
          </a:bodyPr>
          <a:lstStyle/>
          <a:p>
            <a:pPr marL="0" indent="0" algn="l">
              <a:buNone/>
            </a:pPr>
            <a:r>
              <a:rPr lang="en-US" sz="2800" dirty="0">
                <a:solidFill>
                  <a:srgbClr val="65686D"/>
                </a:solidFill>
              </a:rPr>
              <a:t>1- </a:t>
            </a:r>
            <a:r>
              <a:rPr lang="en-US" sz="2800" dirty="0"/>
              <a:t>Define diabetes and list types of diabetes. </a:t>
            </a:r>
          </a:p>
          <a:p>
            <a:pPr marL="0" indent="0" algn="l">
              <a:buNone/>
            </a:pPr>
            <a:r>
              <a:rPr lang="en-US" sz="2800" dirty="0">
                <a:solidFill>
                  <a:srgbClr val="65686D"/>
                </a:solidFill>
              </a:rPr>
              <a:t>2-</a:t>
            </a:r>
            <a:r>
              <a:rPr lang="en-US" sz="2800" dirty="0"/>
              <a:t> Outline the causes of </a:t>
            </a:r>
            <a:r>
              <a:rPr lang="en-US" sz="2800" dirty="0" err="1"/>
              <a:t>diabete</a:t>
            </a:r>
            <a:r>
              <a:rPr lang="en-US" sz="2800" dirty="0"/>
              <a:t> in children and symptoms.</a:t>
            </a:r>
          </a:p>
          <a:p>
            <a:pPr marL="0" indent="0" algn="l">
              <a:buNone/>
            </a:pPr>
            <a:r>
              <a:rPr lang="en-US" sz="2800" dirty="0">
                <a:solidFill>
                  <a:srgbClr val="65686D"/>
                </a:solidFill>
              </a:rPr>
              <a:t>3-</a:t>
            </a:r>
            <a:r>
              <a:rPr lang="en-US" sz="2800" dirty="0"/>
              <a:t> Discuss the complications of diabetes.</a:t>
            </a:r>
            <a:endParaRPr lang="ar-SA" sz="2800" dirty="0"/>
          </a:p>
          <a:p>
            <a:pPr marL="0" indent="0" algn="l">
              <a:buNone/>
            </a:pPr>
            <a:r>
              <a:rPr lang="en-US" sz="2800" dirty="0">
                <a:solidFill>
                  <a:srgbClr val="65686D"/>
                </a:solidFill>
              </a:rPr>
              <a:t>4-</a:t>
            </a:r>
            <a:r>
              <a:rPr lang="en-US" sz="2800" dirty="0"/>
              <a:t> Discuss the diagnosis of diabetes.</a:t>
            </a:r>
            <a:r>
              <a:rPr lang="ar-SA" sz="2800" dirty="0"/>
              <a:t> </a:t>
            </a:r>
            <a:endParaRPr lang="ar-LY" sz="2800" dirty="0"/>
          </a:p>
        </p:txBody>
      </p:sp>
      <p:cxnSp>
        <p:nvCxnSpPr>
          <p:cNvPr id="11" name="Straight Connector 10">
            <a:extLst>
              <a:ext uri="{FF2B5EF4-FFF2-40B4-BE49-F238E27FC236}">
                <a16:creationId xmlns:a16="http://schemas.microsoft.com/office/drawing/2014/main" id="{BACE9E2B-8F5D-A1C4-5FF0-0D40ACA6BB61}"/>
              </a:ext>
            </a:extLst>
          </p:cNvPr>
          <p:cNvCxnSpPr>
            <a:cxnSpLocks/>
          </p:cNvCxnSpPr>
          <p:nvPr/>
        </p:nvCxnSpPr>
        <p:spPr>
          <a:xfrm flipH="1">
            <a:off x="3878826" y="2182761"/>
            <a:ext cx="7471926"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DE0E202-EBA2-CCF7-3F0E-D7495A5CBF70}"/>
              </a:ext>
            </a:extLst>
          </p:cNvPr>
          <p:cNvCxnSpPr>
            <a:cxnSpLocks/>
          </p:cNvCxnSpPr>
          <p:nvPr/>
        </p:nvCxnSpPr>
        <p:spPr>
          <a:xfrm flipH="1">
            <a:off x="0" y="1938430"/>
            <a:ext cx="960857"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A53188C2-19AA-DE91-0816-E1BEF88ECDC7}"/>
              </a:ext>
            </a:extLst>
          </p:cNvPr>
          <p:cNvSpPr>
            <a:spLocks noGrp="1"/>
          </p:cNvSpPr>
          <p:nvPr>
            <p:ph type="sldNum" sz="quarter" idx="12"/>
          </p:nvPr>
        </p:nvSpPr>
        <p:spPr/>
        <p:txBody>
          <a:bodyPr>
            <a:normAutofit lnSpcReduction="10000"/>
          </a:bodyPr>
          <a:lstStyle/>
          <a:p>
            <a:fld id="{F186085A-64C4-477E-800C-9A427131043C}" type="slidenum">
              <a:rPr lang="ar-LY" smtClean="0"/>
              <a:t>2</a:t>
            </a:fld>
            <a:endParaRPr lang="ar-LY"/>
          </a:p>
        </p:txBody>
      </p:sp>
    </p:spTree>
    <p:extLst>
      <p:ext uri="{BB962C8B-B14F-4D97-AF65-F5344CB8AC3E}">
        <p14:creationId xmlns:p14="http://schemas.microsoft.com/office/powerpoint/2010/main" val="13377702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0112B-F885-4C27-9533-59F8735828AC}"/>
              </a:ext>
            </a:extLst>
          </p:cNvPr>
          <p:cNvSpPr>
            <a:spLocks noGrp="1"/>
          </p:cNvSpPr>
          <p:nvPr>
            <p:ph type="title"/>
          </p:nvPr>
        </p:nvSpPr>
        <p:spPr>
          <a:xfrm rot="10800000" flipV="1">
            <a:off x="1024129" y="382818"/>
            <a:ext cx="9720072" cy="1331682"/>
          </a:xfrm>
        </p:spPr>
        <p:txBody>
          <a:bodyPr>
            <a:normAutofit/>
          </a:bodyPr>
          <a:lstStyle/>
          <a:p>
            <a:r>
              <a:rPr lang="en-US" sz="4300" dirty="0">
                <a:solidFill>
                  <a:srgbClr val="65686D"/>
                </a:solidFill>
                <a:latin typeface="Bahnschrift SemiLight" panose="020B0502040204020203" pitchFamily="34" charset="0"/>
                <a:cs typeface="Arial" panose="020B0604020202020204" pitchFamily="34" charset="0"/>
              </a:rPr>
              <a:t>Diabetes</a:t>
            </a:r>
            <a:r>
              <a:rPr lang="en-US" sz="4400" b="0" dirty="0">
                <a:solidFill>
                  <a:srgbClr val="65686D"/>
                </a:solidFill>
                <a:latin typeface="Georgia (Headings)"/>
                <a:cs typeface="Arial" panose="020B0604020202020204" pitchFamily="34" charset="0"/>
              </a:rPr>
              <a:t>:</a:t>
            </a:r>
            <a:endParaRPr lang="ar-LY" sz="4400" b="0" dirty="0">
              <a:solidFill>
                <a:srgbClr val="65686D"/>
              </a:solidFill>
              <a:latin typeface="Georgia (Headings)"/>
              <a:cs typeface="Arial" panose="020B0604020202020204" pitchFamily="34" charset="0"/>
            </a:endParaRPr>
          </a:p>
        </p:txBody>
      </p:sp>
      <p:sp>
        <p:nvSpPr>
          <p:cNvPr id="3" name="Content Placeholder 2">
            <a:extLst>
              <a:ext uri="{FF2B5EF4-FFF2-40B4-BE49-F238E27FC236}">
                <a16:creationId xmlns:a16="http://schemas.microsoft.com/office/drawing/2014/main" id="{39451B45-9E09-4F18-A860-E80BE9C4DC6D}"/>
              </a:ext>
            </a:extLst>
          </p:cNvPr>
          <p:cNvSpPr>
            <a:spLocks noGrp="1"/>
          </p:cNvSpPr>
          <p:nvPr>
            <p:ph idx="1"/>
          </p:nvPr>
        </p:nvSpPr>
        <p:spPr>
          <a:xfrm>
            <a:off x="1024129" y="1588770"/>
            <a:ext cx="9720071" cy="4103370"/>
          </a:xfrm>
        </p:spPr>
        <p:txBody>
          <a:bodyPr>
            <a:normAutofit fontScale="85000" lnSpcReduction="20000"/>
          </a:bodyPr>
          <a:lstStyle/>
          <a:p>
            <a:pPr marL="0" indent="0" algn="l">
              <a:buNone/>
            </a:pPr>
            <a:endParaRPr lang="ar-SA" sz="2800" dirty="0">
              <a:latin typeface="Trebuchet MS" panose="020B0603020202020204" pitchFamily="34" charset="0"/>
              <a:cs typeface="+mj-cs"/>
            </a:endParaRPr>
          </a:p>
          <a:p>
            <a:pPr marL="0" indent="0" algn="l">
              <a:lnSpc>
                <a:spcPct val="120000"/>
              </a:lnSpc>
              <a:buNone/>
            </a:pPr>
            <a:r>
              <a:rPr lang="en-US" sz="2800" dirty="0">
                <a:latin typeface="Trebuchet MS" panose="020B0603020202020204" pitchFamily="34" charset="0"/>
                <a:cs typeface="+mj-cs"/>
              </a:rPr>
              <a:t>mellitus is a group of metabolic disease characterized by long-term hyperglycemia caused by insulin secretion, insulin action, or both.</a:t>
            </a:r>
            <a:r>
              <a:rPr lang="en-US" sz="2800" dirty="0"/>
              <a:t> </a:t>
            </a:r>
          </a:p>
          <a:p>
            <a:pPr marL="0" indent="0" algn="l">
              <a:buNone/>
            </a:pPr>
            <a:r>
              <a:rPr lang="en-US" sz="3300" dirty="0">
                <a:solidFill>
                  <a:srgbClr val="65686D"/>
                </a:solidFill>
                <a:latin typeface="Bahnschrift SemiLight" panose="020B0502040204020203" pitchFamily="34" charset="0"/>
              </a:rPr>
              <a:t>Types of diabetes: </a:t>
            </a:r>
          </a:p>
          <a:p>
            <a:pPr algn="l" rtl="0">
              <a:buFont typeface="Arial" panose="020B0604020202020204" pitchFamily="34" charset="0"/>
              <a:buChar char="•"/>
            </a:pPr>
            <a:r>
              <a:rPr lang="en-US" sz="3300" dirty="0"/>
              <a:t> Type 1</a:t>
            </a:r>
          </a:p>
          <a:p>
            <a:pPr algn="l" rtl="0">
              <a:buFont typeface="Arial" panose="020B0604020202020204" pitchFamily="34" charset="0"/>
              <a:buChar char="•"/>
            </a:pPr>
            <a:r>
              <a:rPr lang="en-US" sz="3300" dirty="0"/>
              <a:t> Type 2</a:t>
            </a:r>
          </a:p>
          <a:p>
            <a:pPr algn="l" rtl="0">
              <a:buFont typeface="Arial" panose="020B0604020202020204" pitchFamily="34" charset="0"/>
              <a:buChar char="•"/>
            </a:pPr>
            <a:r>
              <a:rPr lang="en-US" sz="3300" dirty="0"/>
              <a:t> Gestational Diabetes.</a:t>
            </a:r>
          </a:p>
          <a:p>
            <a:pPr marL="0" indent="0" algn="l">
              <a:buNone/>
            </a:pPr>
            <a:r>
              <a:rPr lang="ar-SA" sz="2800" dirty="0"/>
              <a:t>     </a:t>
            </a:r>
            <a:endParaRPr lang="ar-LY" sz="2800" dirty="0"/>
          </a:p>
        </p:txBody>
      </p:sp>
      <p:pic>
        <p:nvPicPr>
          <p:cNvPr id="5" name="Picture 4">
            <a:extLst>
              <a:ext uri="{FF2B5EF4-FFF2-40B4-BE49-F238E27FC236}">
                <a16:creationId xmlns:a16="http://schemas.microsoft.com/office/drawing/2014/main" id="{407DED52-3630-7B47-B65C-60998051E06C}"/>
              </a:ext>
            </a:extLst>
          </p:cNvPr>
          <p:cNvPicPr>
            <a:picLocks noChangeAspect="1"/>
          </p:cNvPicPr>
          <p:nvPr/>
        </p:nvPicPr>
        <p:blipFill>
          <a:blip r:embed="rId2"/>
          <a:stretch>
            <a:fillRect/>
          </a:stretch>
        </p:blipFill>
        <p:spPr>
          <a:xfrm>
            <a:off x="5209674" y="3067347"/>
            <a:ext cx="5726256" cy="3407836"/>
          </a:xfrm>
          <a:prstGeom prst="rect">
            <a:avLst/>
          </a:prstGeom>
          <a:solidFill>
            <a:schemeClr val="bg2"/>
          </a:solidFill>
        </p:spPr>
      </p:pic>
      <p:cxnSp>
        <p:nvCxnSpPr>
          <p:cNvPr id="6" name="Straight Connector 5">
            <a:extLst>
              <a:ext uri="{FF2B5EF4-FFF2-40B4-BE49-F238E27FC236}">
                <a16:creationId xmlns:a16="http://schemas.microsoft.com/office/drawing/2014/main" id="{1391F246-4502-E374-F629-5A403C75EE0B}"/>
              </a:ext>
            </a:extLst>
          </p:cNvPr>
          <p:cNvCxnSpPr>
            <a:cxnSpLocks/>
          </p:cNvCxnSpPr>
          <p:nvPr/>
        </p:nvCxnSpPr>
        <p:spPr>
          <a:xfrm flipH="1">
            <a:off x="3464004" y="1481721"/>
            <a:ext cx="7813596"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F8FDEBC-CDB3-BEDE-5FF5-EF61A9612993}"/>
              </a:ext>
            </a:extLst>
          </p:cNvPr>
          <p:cNvCxnSpPr>
            <a:cxnSpLocks/>
          </p:cNvCxnSpPr>
          <p:nvPr/>
        </p:nvCxnSpPr>
        <p:spPr>
          <a:xfrm flipH="1">
            <a:off x="0" y="1237390"/>
            <a:ext cx="1024129"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C90A245C-20B6-AAF7-D0BD-443636F0FAD6}"/>
              </a:ext>
            </a:extLst>
          </p:cNvPr>
          <p:cNvSpPr>
            <a:spLocks noGrp="1"/>
          </p:cNvSpPr>
          <p:nvPr>
            <p:ph type="sldNum" sz="quarter" idx="12"/>
          </p:nvPr>
        </p:nvSpPr>
        <p:spPr/>
        <p:txBody>
          <a:bodyPr>
            <a:normAutofit lnSpcReduction="10000"/>
          </a:bodyPr>
          <a:lstStyle/>
          <a:p>
            <a:fld id="{F186085A-64C4-477E-800C-9A427131043C}" type="slidenum">
              <a:rPr lang="ar-LY" smtClean="0"/>
              <a:t>3</a:t>
            </a:fld>
            <a:endParaRPr lang="ar-LY"/>
          </a:p>
        </p:txBody>
      </p:sp>
    </p:spTree>
    <p:extLst>
      <p:ext uri="{BB962C8B-B14F-4D97-AF65-F5344CB8AC3E}">
        <p14:creationId xmlns:p14="http://schemas.microsoft.com/office/powerpoint/2010/main" val="29173177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par>
                                <p:cTn id="16" presetID="16" presetClass="entr" presetSubtype="21"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barn(inVertical)">
                                      <p:cBhvr>
                                        <p:cTn id="18" dur="500"/>
                                        <p:tgtEl>
                                          <p:spTgt spid="3">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E150C13-8D84-5EDD-F442-F46D4198ED6E}"/>
              </a:ext>
            </a:extLst>
          </p:cNvPr>
          <p:cNvCxnSpPr>
            <a:cxnSpLocks/>
          </p:cNvCxnSpPr>
          <p:nvPr/>
        </p:nvCxnSpPr>
        <p:spPr>
          <a:xfrm flipH="1">
            <a:off x="2976324" y="1725561"/>
            <a:ext cx="3231736"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8652824-6B04-57F3-2327-C68DC5C02148}"/>
              </a:ext>
            </a:extLst>
          </p:cNvPr>
          <p:cNvSpPr>
            <a:spLocks noGrp="1"/>
          </p:cNvSpPr>
          <p:nvPr>
            <p:ph type="title"/>
          </p:nvPr>
        </p:nvSpPr>
        <p:spPr>
          <a:xfrm>
            <a:off x="1104138" y="996696"/>
            <a:ext cx="2884932" cy="946404"/>
          </a:xfrm>
        </p:spPr>
        <p:txBody>
          <a:bodyPr/>
          <a:lstStyle/>
          <a:p>
            <a:r>
              <a:rPr lang="en-US" sz="4300" b="1" dirty="0">
                <a:solidFill>
                  <a:srgbClr val="65686D"/>
                </a:solidFill>
              </a:rPr>
              <a:t>Causes</a:t>
            </a:r>
            <a:r>
              <a:rPr lang="en-US" sz="4300" b="0" dirty="0">
                <a:solidFill>
                  <a:srgbClr val="65686D"/>
                </a:solidFill>
              </a:rPr>
              <a:t>:</a:t>
            </a:r>
            <a:endParaRPr lang="ar-LY" sz="4300" b="0" dirty="0">
              <a:solidFill>
                <a:srgbClr val="65686D"/>
              </a:solidFill>
            </a:endParaRPr>
          </a:p>
        </p:txBody>
      </p:sp>
      <p:sp>
        <p:nvSpPr>
          <p:cNvPr id="3" name="Content Placeholder 2">
            <a:extLst>
              <a:ext uri="{FF2B5EF4-FFF2-40B4-BE49-F238E27FC236}">
                <a16:creationId xmlns:a16="http://schemas.microsoft.com/office/drawing/2014/main" id="{E0D3D446-89CD-3D44-8C3C-6F8AC572A372}"/>
              </a:ext>
            </a:extLst>
          </p:cNvPr>
          <p:cNvSpPr>
            <a:spLocks noGrp="1"/>
          </p:cNvSpPr>
          <p:nvPr>
            <p:ph idx="1"/>
          </p:nvPr>
        </p:nvSpPr>
        <p:spPr>
          <a:xfrm>
            <a:off x="1024128" y="2091690"/>
            <a:ext cx="4959813" cy="3247226"/>
          </a:xfrm>
        </p:spPr>
        <p:txBody>
          <a:bodyPr>
            <a:normAutofit/>
          </a:bodyPr>
          <a:lstStyle/>
          <a:p>
            <a:pPr marL="0" indent="0" algn="l">
              <a:buNone/>
            </a:pPr>
            <a:r>
              <a:rPr lang="en-US" sz="3200" dirty="0">
                <a:solidFill>
                  <a:srgbClr val="65686D"/>
                </a:solidFill>
              </a:rPr>
              <a:t>1-</a:t>
            </a:r>
            <a:r>
              <a:rPr lang="en-US" sz="3200" dirty="0"/>
              <a:t> Auto immune reaction </a:t>
            </a:r>
          </a:p>
          <a:p>
            <a:pPr marL="0" indent="0" algn="l">
              <a:buNone/>
            </a:pPr>
            <a:r>
              <a:rPr lang="en-US" sz="2400" b="0" i="0" dirty="0">
                <a:solidFill>
                  <a:srgbClr val="000000"/>
                </a:solidFill>
                <a:effectLst/>
              </a:rPr>
              <a:t>  </a:t>
            </a:r>
            <a:r>
              <a:rPr lang="en-US" sz="2800" b="0" i="0" dirty="0">
                <a:solidFill>
                  <a:srgbClr val="000000"/>
                </a:solidFill>
                <a:effectLst/>
              </a:rPr>
              <a:t>β-cell destruction which leads to absolute insulin deficiency</a:t>
            </a:r>
            <a:endParaRPr lang="ar-SA" sz="2400" b="0" i="0" dirty="0">
              <a:solidFill>
                <a:srgbClr val="000000"/>
              </a:solidFill>
              <a:effectLst/>
            </a:endParaRPr>
          </a:p>
          <a:p>
            <a:pPr marL="0" indent="0" algn="l">
              <a:buNone/>
            </a:pPr>
            <a:endParaRPr lang="en-US" sz="2400" b="0" i="0" dirty="0">
              <a:solidFill>
                <a:srgbClr val="000000"/>
              </a:solidFill>
              <a:effectLst/>
            </a:endParaRPr>
          </a:p>
          <a:p>
            <a:pPr marL="0" indent="0" algn="l">
              <a:buNone/>
            </a:pPr>
            <a:r>
              <a:rPr lang="en-US" sz="3200" dirty="0">
                <a:solidFill>
                  <a:srgbClr val="65686D"/>
                </a:solidFill>
              </a:rPr>
              <a:t>2-</a:t>
            </a:r>
            <a:r>
              <a:rPr lang="en-US" sz="3600" dirty="0"/>
              <a:t> </a:t>
            </a:r>
            <a:r>
              <a:rPr lang="en-US" sz="3200" dirty="0"/>
              <a:t>Certain genes</a:t>
            </a:r>
            <a:endParaRPr lang="en-US" sz="3200" i="0" dirty="0">
              <a:solidFill>
                <a:srgbClr val="000000"/>
              </a:solidFill>
              <a:effectLst/>
              <a:latin typeface="Verdana" panose="020B0604030504040204" pitchFamily="34" charset="0"/>
            </a:endParaRPr>
          </a:p>
          <a:p>
            <a:pPr algn="l"/>
            <a:endParaRPr lang="ar-LY" dirty="0"/>
          </a:p>
        </p:txBody>
      </p:sp>
      <p:pic>
        <p:nvPicPr>
          <p:cNvPr id="5" name="Picture 4">
            <a:extLst>
              <a:ext uri="{FF2B5EF4-FFF2-40B4-BE49-F238E27FC236}">
                <a16:creationId xmlns:a16="http://schemas.microsoft.com/office/drawing/2014/main" id="{D9406B83-7632-3B2F-D7CB-5A3424F84E76}"/>
              </a:ext>
            </a:extLst>
          </p:cNvPr>
          <p:cNvPicPr>
            <a:picLocks noChangeAspect="1"/>
          </p:cNvPicPr>
          <p:nvPr/>
        </p:nvPicPr>
        <p:blipFill>
          <a:blip r:embed="rId2"/>
          <a:stretch>
            <a:fillRect/>
          </a:stretch>
        </p:blipFill>
        <p:spPr>
          <a:xfrm>
            <a:off x="6208060" y="-15657"/>
            <a:ext cx="5119408" cy="6873657"/>
          </a:xfrm>
          <a:prstGeom prst="rect">
            <a:avLst/>
          </a:prstGeom>
        </p:spPr>
      </p:pic>
      <p:cxnSp>
        <p:nvCxnSpPr>
          <p:cNvPr id="9" name="Straight Connector 8">
            <a:extLst>
              <a:ext uri="{FF2B5EF4-FFF2-40B4-BE49-F238E27FC236}">
                <a16:creationId xmlns:a16="http://schemas.microsoft.com/office/drawing/2014/main" id="{506F18CA-8F9C-4B50-A484-B6A21567B2DF}"/>
              </a:ext>
            </a:extLst>
          </p:cNvPr>
          <p:cNvCxnSpPr>
            <a:cxnSpLocks/>
          </p:cNvCxnSpPr>
          <p:nvPr/>
        </p:nvCxnSpPr>
        <p:spPr>
          <a:xfrm flipH="1">
            <a:off x="0" y="1472577"/>
            <a:ext cx="1024128"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DE7933A8-2059-0B38-F300-2976ABD8F60E}"/>
              </a:ext>
            </a:extLst>
          </p:cNvPr>
          <p:cNvSpPr>
            <a:spLocks noGrp="1"/>
          </p:cNvSpPr>
          <p:nvPr>
            <p:ph type="sldNum" sz="quarter" idx="12"/>
          </p:nvPr>
        </p:nvSpPr>
        <p:spPr/>
        <p:txBody>
          <a:bodyPr>
            <a:normAutofit lnSpcReduction="10000"/>
          </a:bodyPr>
          <a:lstStyle/>
          <a:p>
            <a:fld id="{F186085A-64C4-477E-800C-9A427131043C}" type="slidenum">
              <a:rPr lang="ar-LY" smtClean="0"/>
              <a:t>4</a:t>
            </a:fld>
            <a:endParaRPr lang="ar-LY"/>
          </a:p>
        </p:txBody>
      </p:sp>
    </p:spTree>
    <p:extLst>
      <p:ext uri="{BB962C8B-B14F-4D97-AF65-F5344CB8AC3E}">
        <p14:creationId xmlns:p14="http://schemas.microsoft.com/office/powerpoint/2010/main" val="29994330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B47C9DCD-2930-B3AB-14CC-3F29D0D632BA}"/>
              </a:ext>
            </a:extLst>
          </p:cNvPr>
          <p:cNvCxnSpPr>
            <a:cxnSpLocks/>
          </p:cNvCxnSpPr>
          <p:nvPr/>
        </p:nvCxnSpPr>
        <p:spPr>
          <a:xfrm flipH="1">
            <a:off x="3723084" y="1618881"/>
            <a:ext cx="2483407"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8C0729B-00A7-C633-B6CD-75C016BE25E7}"/>
              </a:ext>
            </a:extLst>
          </p:cNvPr>
          <p:cNvSpPr>
            <a:spLocks noGrp="1"/>
          </p:cNvSpPr>
          <p:nvPr>
            <p:ph type="title"/>
          </p:nvPr>
        </p:nvSpPr>
        <p:spPr>
          <a:xfrm>
            <a:off x="921259" y="665226"/>
            <a:ext cx="5285232" cy="1152144"/>
          </a:xfrm>
        </p:spPr>
        <p:txBody>
          <a:bodyPr>
            <a:normAutofit/>
          </a:bodyPr>
          <a:lstStyle/>
          <a:p>
            <a:r>
              <a:rPr lang="en-US" sz="4300" dirty="0">
                <a:solidFill>
                  <a:srgbClr val="65686D"/>
                </a:solidFill>
                <a:latin typeface="Bahnschrift SemiLight" panose="020B0502040204020203" pitchFamily="34" charset="0"/>
              </a:rPr>
              <a:t>Symptoms</a:t>
            </a:r>
            <a:r>
              <a:rPr lang="en-US" sz="4300" dirty="0">
                <a:solidFill>
                  <a:srgbClr val="65686D"/>
                </a:solidFill>
              </a:rPr>
              <a:t>:</a:t>
            </a:r>
            <a:endParaRPr lang="ar-LY" sz="4300" dirty="0">
              <a:solidFill>
                <a:srgbClr val="65686D"/>
              </a:solidFill>
            </a:endParaRPr>
          </a:p>
        </p:txBody>
      </p:sp>
      <p:sp>
        <p:nvSpPr>
          <p:cNvPr id="3" name="Content Placeholder 2">
            <a:extLst>
              <a:ext uri="{FF2B5EF4-FFF2-40B4-BE49-F238E27FC236}">
                <a16:creationId xmlns:a16="http://schemas.microsoft.com/office/drawing/2014/main" id="{B9F489E4-B762-772A-F51D-37515F988B56}"/>
              </a:ext>
            </a:extLst>
          </p:cNvPr>
          <p:cNvSpPr>
            <a:spLocks noGrp="1"/>
          </p:cNvSpPr>
          <p:nvPr>
            <p:ph idx="1"/>
          </p:nvPr>
        </p:nvSpPr>
        <p:spPr>
          <a:xfrm>
            <a:off x="648084" y="1943100"/>
            <a:ext cx="5845301" cy="4000500"/>
          </a:xfrm>
        </p:spPr>
        <p:txBody>
          <a:bodyPr>
            <a:normAutofit/>
          </a:bodyPr>
          <a:lstStyle/>
          <a:p>
            <a:pPr algn="l" rtl="0">
              <a:buFont typeface="Arial" panose="020B0604020202020204" pitchFamily="34" charset="0"/>
              <a:buChar char="•"/>
            </a:pPr>
            <a:r>
              <a:rPr lang="en-US" sz="2400" dirty="0"/>
              <a:t> </a:t>
            </a:r>
            <a:r>
              <a:rPr lang="en-US" sz="3200" dirty="0"/>
              <a:t>Increased thirst and urination.</a:t>
            </a:r>
          </a:p>
          <a:p>
            <a:pPr algn="l" rtl="0">
              <a:buFont typeface="Arial" panose="020B0604020202020204" pitchFamily="34" charset="0"/>
              <a:buChar char="•"/>
            </a:pPr>
            <a:r>
              <a:rPr lang="en-US" sz="3200" dirty="0"/>
              <a:t> Increased hunger.</a:t>
            </a:r>
          </a:p>
          <a:p>
            <a:pPr algn="l" rtl="0">
              <a:buFont typeface="Arial" panose="020B0604020202020204" pitchFamily="34" charset="0"/>
              <a:buChar char="•"/>
            </a:pPr>
            <a:r>
              <a:rPr lang="en-US" sz="3200" dirty="0"/>
              <a:t> Blurry vision.</a:t>
            </a:r>
          </a:p>
          <a:p>
            <a:pPr algn="l" rtl="0">
              <a:buFont typeface="Arial" panose="020B0604020202020204" pitchFamily="34" charset="0"/>
              <a:buChar char="•"/>
            </a:pPr>
            <a:r>
              <a:rPr lang="en-US" sz="3200" dirty="0"/>
              <a:t> Numbness in the feet or hands.</a:t>
            </a:r>
          </a:p>
          <a:p>
            <a:pPr algn="l" rtl="0">
              <a:buFont typeface="Arial" panose="020B0604020202020204" pitchFamily="34" charset="0"/>
              <a:buChar char="•"/>
            </a:pPr>
            <a:r>
              <a:rPr lang="en-US" sz="3200" dirty="0"/>
              <a:t> Cuts that are slow to heal.</a:t>
            </a:r>
          </a:p>
          <a:p>
            <a:pPr algn="l" rtl="0">
              <a:buFont typeface="Arial" panose="020B0604020202020204" pitchFamily="34" charset="0"/>
              <a:buChar char="•"/>
            </a:pPr>
            <a:r>
              <a:rPr lang="en-US" sz="3200" dirty="0"/>
              <a:t> Unexplained weight loss</a:t>
            </a:r>
            <a:r>
              <a:rPr lang="en-US" sz="2000" dirty="0"/>
              <a:t>.</a:t>
            </a:r>
            <a:endParaRPr lang="ar-LY" sz="2400" dirty="0"/>
          </a:p>
        </p:txBody>
      </p:sp>
      <p:pic>
        <p:nvPicPr>
          <p:cNvPr id="2050" name="Picture 2" descr="See the source image">
            <a:extLst>
              <a:ext uri="{FF2B5EF4-FFF2-40B4-BE49-F238E27FC236}">
                <a16:creationId xmlns:a16="http://schemas.microsoft.com/office/drawing/2014/main" id="{B03E5ADF-FAE4-5076-771E-DE2397DEB2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4427" y="893826"/>
            <a:ext cx="4752883" cy="5278374"/>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E5EE0BF6-1A19-2BA0-8317-8A9EC48664EF}"/>
              </a:ext>
            </a:extLst>
          </p:cNvPr>
          <p:cNvCxnSpPr>
            <a:cxnSpLocks/>
          </p:cNvCxnSpPr>
          <p:nvPr/>
        </p:nvCxnSpPr>
        <p:spPr>
          <a:xfrm flipH="1">
            <a:off x="0" y="1381506"/>
            <a:ext cx="921259"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FCF69A45-43AA-C4A8-A39D-28A9DD6B964F}"/>
              </a:ext>
            </a:extLst>
          </p:cNvPr>
          <p:cNvSpPr>
            <a:spLocks noGrp="1"/>
          </p:cNvSpPr>
          <p:nvPr>
            <p:ph type="sldNum" sz="quarter" idx="12"/>
          </p:nvPr>
        </p:nvSpPr>
        <p:spPr/>
        <p:txBody>
          <a:bodyPr>
            <a:normAutofit lnSpcReduction="10000"/>
          </a:bodyPr>
          <a:lstStyle/>
          <a:p>
            <a:fld id="{F186085A-64C4-477E-800C-9A427131043C}" type="slidenum">
              <a:rPr lang="ar-LY" smtClean="0"/>
              <a:t>5</a:t>
            </a:fld>
            <a:endParaRPr lang="ar-LY"/>
          </a:p>
        </p:txBody>
      </p:sp>
    </p:spTree>
    <p:extLst>
      <p:ext uri="{BB962C8B-B14F-4D97-AF65-F5344CB8AC3E}">
        <p14:creationId xmlns:p14="http://schemas.microsoft.com/office/powerpoint/2010/main" val="35279225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B6A97-BEFF-74A4-D827-E4DF56AB6F42}"/>
              </a:ext>
            </a:extLst>
          </p:cNvPr>
          <p:cNvSpPr>
            <a:spLocks noGrp="1"/>
          </p:cNvSpPr>
          <p:nvPr>
            <p:ph type="title"/>
          </p:nvPr>
        </p:nvSpPr>
        <p:spPr>
          <a:xfrm>
            <a:off x="838961" y="667512"/>
            <a:ext cx="10058400" cy="1241298"/>
          </a:xfrm>
        </p:spPr>
        <p:txBody>
          <a:bodyPr>
            <a:normAutofit/>
          </a:bodyPr>
          <a:lstStyle/>
          <a:p>
            <a:r>
              <a:rPr lang="en-US" sz="4300" dirty="0">
                <a:solidFill>
                  <a:srgbClr val="65686D"/>
                </a:solidFill>
                <a:latin typeface="Bahnschrift SemiLight" panose="020B0502040204020203" pitchFamily="34" charset="0"/>
              </a:rPr>
              <a:t>Complications</a:t>
            </a:r>
            <a:r>
              <a:rPr lang="en-US" sz="4300" dirty="0"/>
              <a:t>:</a:t>
            </a:r>
            <a:endParaRPr lang="ar-LY" sz="4300" dirty="0"/>
          </a:p>
        </p:txBody>
      </p:sp>
      <p:sp>
        <p:nvSpPr>
          <p:cNvPr id="3" name="Content Placeholder 2">
            <a:extLst>
              <a:ext uri="{FF2B5EF4-FFF2-40B4-BE49-F238E27FC236}">
                <a16:creationId xmlns:a16="http://schemas.microsoft.com/office/drawing/2014/main" id="{9E0F763D-892C-CAFA-B078-51DC8EE12CA5}"/>
              </a:ext>
            </a:extLst>
          </p:cNvPr>
          <p:cNvSpPr>
            <a:spLocks noGrp="1"/>
          </p:cNvSpPr>
          <p:nvPr>
            <p:ph idx="1"/>
          </p:nvPr>
        </p:nvSpPr>
        <p:spPr>
          <a:xfrm>
            <a:off x="211836" y="2072640"/>
            <a:ext cx="9720071" cy="5063490"/>
          </a:xfrm>
        </p:spPr>
        <p:txBody>
          <a:bodyPr>
            <a:noAutofit/>
          </a:bodyPr>
          <a:lstStyle/>
          <a:p>
            <a:pPr lvl="2" algn="l" rtl="0">
              <a:buFont typeface="Arial" panose="020B0604020202020204" pitchFamily="34" charset="0"/>
              <a:buChar char="•"/>
            </a:pPr>
            <a:r>
              <a:rPr lang="en-US" sz="2800" dirty="0"/>
              <a:t> Sores and infections can develop on the feet and skin.</a:t>
            </a:r>
          </a:p>
          <a:p>
            <a:pPr lvl="2" algn="l" rtl="0">
              <a:buFont typeface="Arial" panose="020B0604020202020204" pitchFamily="34" charset="0"/>
              <a:buChar char="•"/>
            </a:pPr>
            <a:r>
              <a:rPr lang="ar-LY" sz="2800" dirty="0"/>
              <a:t> </a:t>
            </a:r>
            <a:r>
              <a:rPr lang="en-US" sz="2800" dirty="0"/>
              <a:t>Blood pressure and cholesterol control may be more  difficult if you have diabetes.</a:t>
            </a:r>
            <a:endParaRPr lang="ar-LY" sz="2800" dirty="0"/>
          </a:p>
          <a:p>
            <a:pPr lvl="2" algn="l" rtl="0">
              <a:buFont typeface="Arial" panose="020B0604020202020204" pitchFamily="34" charset="0"/>
              <a:buChar char="•"/>
            </a:pPr>
            <a:r>
              <a:rPr lang="en-US" sz="2800" dirty="0"/>
              <a:t> Diabetes might cause your immune system to deteriorate.</a:t>
            </a:r>
          </a:p>
          <a:p>
            <a:pPr lvl="2" algn="l" rtl="0">
              <a:buFont typeface="Arial" panose="020B0604020202020204" pitchFamily="34" charset="0"/>
              <a:buChar char="•"/>
            </a:pPr>
            <a:r>
              <a:rPr lang="en-US" sz="2800" dirty="0"/>
              <a:t> You can have issues digesting your food.</a:t>
            </a:r>
            <a:endParaRPr lang="ar-LY" sz="2800" dirty="0"/>
          </a:p>
          <a:p>
            <a:pPr lvl="2" algn="l" rtl="0">
              <a:buFont typeface="Arial" panose="020B0604020202020204" pitchFamily="34" charset="0"/>
              <a:buChar char="•"/>
            </a:pPr>
            <a:r>
              <a:rPr lang="en-US" sz="2800" dirty="0"/>
              <a:t> The body's nerves might be injured.</a:t>
            </a:r>
            <a:endParaRPr lang="ar-LY" sz="2800" dirty="0"/>
          </a:p>
          <a:p>
            <a:pPr lvl="2" algn="l" rtl="0">
              <a:buFont typeface="Arial" panose="020B0604020202020204" pitchFamily="34" charset="0"/>
              <a:buChar char="•"/>
            </a:pPr>
            <a:r>
              <a:rPr lang="en-US" sz="2800" dirty="0"/>
              <a:t> Increases the risk of bone diseases.</a:t>
            </a:r>
          </a:p>
          <a:p>
            <a:pPr lvl="2" algn="l" rtl="0">
              <a:buFont typeface="Arial" panose="020B0604020202020204" pitchFamily="34" charset="0"/>
              <a:buChar char="•"/>
            </a:pPr>
            <a:r>
              <a:rPr lang="en-US" sz="2800" dirty="0"/>
              <a:t> Vision problems.</a:t>
            </a:r>
          </a:p>
          <a:p>
            <a:pPr lvl="2" algn="l" rtl="0">
              <a:buFont typeface="Arial" panose="020B0604020202020204" pitchFamily="34" charset="0"/>
              <a:buChar char="•"/>
            </a:pPr>
            <a:r>
              <a:rPr lang="en-US" sz="2800" dirty="0"/>
              <a:t> Kidney damage. </a:t>
            </a:r>
          </a:p>
          <a:p>
            <a:pPr marL="548640" lvl="2" indent="0" algn="l" rtl="0">
              <a:buNone/>
            </a:pPr>
            <a:endParaRPr lang="ar-LY" sz="2800" dirty="0"/>
          </a:p>
        </p:txBody>
      </p:sp>
      <p:cxnSp>
        <p:nvCxnSpPr>
          <p:cNvPr id="4" name="Straight Connector 3">
            <a:extLst>
              <a:ext uri="{FF2B5EF4-FFF2-40B4-BE49-F238E27FC236}">
                <a16:creationId xmlns:a16="http://schemas.microsoft.com/office/drawing/2014/main" id="{3648F4B8-A903-09C1-B3FA-D5F102ABCF2A}"/>
              </a:ext>
            </a:extLst>
          </p:cNvPr>
          <p:cNvCxnSpPr>
            <a:cxnSpLocks/>
          </p:cNvCxnSpPr>
          <p:nvPr/>
        </p:nvCxnSpPr>
        <p:spPr>
          <a:xfrm flipH="1">
            <a:off x="4572761" y="1740801"/>
            <a:ext cx="6902959"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738724F-DB33-40EB-3009-4F22F8CA0A99}"/>
              </a:ext>
            </a:extLst>
          </p:cNvPr>
          <p:cNvCxnSpPr>
            <a:cxnSpLocks/>
          </p:cNvCxnSpPr>
          <p:nvPr/>
        </p:nvCxnSpPr>
        <p:spPr>
          <a:xfrm flipH="1">
            <a:off x="0" y="1444752"/>
            <a:ext cx="838961"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49302448-A933-24CF-166C-30B51EE0425B}"/>
              </a:ext>
            </a:extLst>
          </p:cNvPr>
          <p:cNvSpPr>
            <a:spLocks noGrp="1"/>
          </p:cNvSpPr>
          <p:nvPr>
            <p:ph type="sldNum" sz="quarter" idx="12"/>
          </p:nvPr>
        </p:nvSpPr>
        <p:spPr/>
        <p:txBody>
          <a:bodyPr>
            <a:normAutofit lnSpcReduction="10000"/>
          </a:bodyPr>
          <a:lstStyle/>
          <a:p>
            <a:fld id="{F186085A-64C4-477E-800C-9A427131043C}" type="slidenum">
              <a:rPr lang="ar-LY" smtClean="0"/>
              <a:t>6</a:t>
            </a:fld>
            <a:endParaRPr lang="ar-LY"/>
          </a:p>
        </p:txBody>
      </p:sp>
    </p:spTree>
    <p:extLst>
      <p:ext uri="{BB962C8B-B14F-4D97-AF65-F5344CB8AC3E}">
        <p14:creationId xmlns:p14="http://schemas.microsoft.com/office/powerpoint/2010/main" val="41423945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C4EC1-163D-6BF7-063A-64C71500E780}"/>
              </a:ext>
            </a:extLst>
          </p:cNvPr>
          <p:cNvSpPr>
            <a:spLocks noGrp="1"/>
          </p:cNvSpPr>
          <p:nvPr>
            <p:ph type="title"/>
          </p:nvPr>
        </p:nvSpPr>
        <p:spPr>
          <a:xfrm>
            <a:off x="948690" y="352044"/>
            <a:ext cx="4896612" cy="1344168"/>
          </a:xfrm>
        </p:spPr>
        <p:txBody>
          <a:bodyPr>
            <a:normAutofit/>
          </a:bodyPr>
          <a:lstStyle/>
          <a:p>
            <a:r>
              <a:rPr lang="en-US" sz="4300" b="1" dirty="0">
                <a:solidFill>
                  <a:srgbClr val="65686D"/>
                </a:solidFill>
              </a:rPr>
              <a:t>Diagnosis</a:t>
            </a:r>
            <a:r>
              <a:rPr lang="en-US" sz="4300" dirty="0">
                <a:solidFill>
                  <a:srgbClr val="65686D"/>
                </a:solidFill>
                <a:latin typeface="Bahnschrift SemiLight" panose="020B0502040204020203" pitchFamily="34" charset="0"/>
              </a:rPr>
              <a:t>:</a:t>
            </a:r>
            <a:endParaRPr lang="ar-LY" sz="4300" dirty="0">
              <a:solidFill>
                <a:srgbClr val="65686D"/>
              </a:solidFill>
              <a:latin typeface="Bahnschrift SemiLight" panose="020B0502040204020203" pitchFamily="34" charset="0"/>
            </a:endParaRPr>
          </a:p>
        </p:txBody>
      </p:sp>
      <p:sp>
        <p:nvSpPr>
          <p:cNvPr id="3" name="Content Placeholder 2">
            <a:extLst>
              <a:ext uri="{FF2B5EF4-FFF2-40B4-BE49-F238E27FC236}">
                <a16:creationId xmlns:a16="http://schemas.microsoft.com/office/drawing/2014/main" id="{DAAA2557-35CC-A01B-E5F7-7241007556AC}"/>
              </a:ext>
            </a:extLst>
          </p:cNvPr>
          <p:cNvSpPr>
            <a:spLocks noGrp="1"/>
          </p:cNvSpPr>
          <p:nvPr>
            <p:ph idx="1"/>
          </p:nvPr>
        </p:nvSpPr>
        <p:spPr>
          <a:xfrm>
            <a:off x="1081659" y="2091690"/>
            <a:ext cx="10028682" cy="3070098"/>
          </a:xfrm>
        </p:spPr>
        <p:txBody>
          <a:bodyPr/>
          <a:lstStyle/>
          <a:p>
            <a:pPr algn="l" rtl="0">
              <a:buFont typeface="Arial" panose="020B0604020202020204" pitchFamily="34" charset="0"/>
              <a:buChar char="•"/>
            </a:pPr>
            <a:r>
              <a:rPr lang="en-US" sz="3200" b="0" i="0" dirty="0">
                <a:solidFill>
                  <a:srgbClr val="000000"/>
                </a:solidFill>
                <a:effectLst/>
                <a:latin typeface="rebuchet MS (Body)"/>
              </a:rPr>
              <a:t>HbA1c ≥ 6.5 % (≥ 48 mmol/mol)</a:t>
            </a:r>
            <a:r>
              <a:rPr lang="en-US" sz="3200" dirty="0">
                <a:solidFill>
                  <a:srgbClr val="000000"/>
                </a:solidFill>
                <a:latin typeface="rebuchet MS (Body)"/>
              </a:rPr>
              <a:t>.</a:t>
            </a:r>
            <a:endParaRPr lang="en-US" sz="3200" b="0" i="0" dirty="0">
              <a:solidFill>
                <a:srgbClr val="000000"/>
              </a:solidFill>
              <a:effectLst/>
              <a:latin typeface="rebuchet MS (Body)"/>
            </a:endParaRPr>
          </a:p>
          <a:p>
            <a:pPr algn="l" rtl="0">
              <a:buFont typeface="Arial" panose="020B0604020202020204" pitchFamily="34" charset="0"/>
              <a:buChar char="•"/>
            </a:pPr>
            <a:r>
              <a:rPr lang="en-US" sz="3200" b="0" i="0" dirty="0">
                <a:solidFill>
                  <a:srgbClr val="000000"/>
                </a:solidFill>
                <a:effectLst/>
                <a:latin typeface="rebuchet MS (Body)"/>
              </a:rPr>
              <a:t>Random plasma glucose ≥ 200 mg/dl (≥ 11.1 mmol/l)</a:t>
            </a:r>
            <a:r>
              <a:rPr lang="en-US" sz="3200" dirty="0">
                <a:solidFill>
                  <a:srgbClr val="000000"/>
                </a:solidFill>
                <a:latin typeface="rebuchet MS (Body)"/>
              </a:rPr>
              <a:t>.</a:t>
            </a:r>
            <a:endParaRPr lang="en-US" sz="3200" b="0" i="0" dirty="0">
              <a:solidFill>
                <a:srgbClr val="000000"/>
              </a:solidFill>
              <a:effectLst/>
              <a:latin typeface="rebuchet MS (Body)"/>
            </a:endParaRPr>
          </a:p>
          <a:p>
            <a:pPr algn="l" rtl="0">
              <a:buFont typeface="Arial" panose="020B0604020202020204" pitchFamily="34" charset="0"/>
              <a:buChar char="•"/>
            </a:pPr>
            <a:r>
              <a:rPr lang="en-US" sz="3200" b="0" i="0" dirty="0">
                <a:solidFill>
                  <a:srgbClr val="000000"/>
                </a:solidFill>
                <a:effectLst/>
                <a:latin typeface="rebuchet MS (Body)"/>
              </a:rPr>
              <a:t>Fasting plasma glucose ≥ 126 mg/dl (≥ 7.0 mmol/dl)</a:t>
            </a:r>
            <a:r>
              <a:rPr lang="en-US" sz="3200" dirty="0">
                <a:solidFill>
                  <a:srgbClr val="000000"/>
                </a:solidFill>
                <a:latin typeface="rebuchet MS (Body)"/>
              </a:rPr>
              <a:t>.</a:t>
            </a:r>
            <a:endParaRPr lang="en-US" sz="3200" b="0" i="0" dirty="0">
              <a:solidFill>
                <a:srgbClr val="000000"/>
              </a:solidFill>
              <a:effectLst/>
              <a:latin typeface="rebuchet MS (Body)"/>
            </a:endParaRPr>
          </a:p>
          <a:p>
            <a:pPr algn="l" rtl="0">
              <a:buFont typeface="Arial" panose="020B0604020202020204" pitchFamily="34" charset="0"/>
              <a:buChar char="•"/>
            </a:pPr>
            <a:r>
              <a:rPr lang="en-US" sz="3200" b="0" i="0" dirty="0">
                <a:solidFill>
                  <a:srgbClr val="000000"/>
                </a:solidFill>
                <a:effectLst/>
                <a:latin typeface="rebuchet MS (Body)"/>
              </a:rPr>
              <a:t>OGTT 2‑hour glucose in venous plasma ≥ 200 mg/dl (≥ 11.1 mmol/l)</a:t>
            </a:r>
            <a:r>
              <a:rPr lang="en-US" sz="3200" dirty="0">
                <a:solidFill>
                  <a:srgbClr val="000000"/>
                </a:solidFill>
                <a:latin typeface="rebuchet MS (Body)"/>
              </a:rPr>
              <a:t>.</a:t>
            </a:r>
            <a:endParaRPr lang="en-US" sz="3200" b="0" i="0" dirty="0">
              <a:solidFill>
                <a:srgbClr val="000000"/>
              </a:solidFill>
              <a:effectLst/>
              <a:latin typeface="rebuchet MS (Body)"/>
            </a:endParaRPr>
          </a:p>
          <a:p>
            <a:endParaRPr lang="ar-LY" dirty="0"/>
          </a:p>
        </p:txBody>
      </p:sp>
      <p:cxnSp>
        <p:nvCxnSpPr>
          <p:cNvPr id="5" name="Straight Connector 4">
            <a:extLst>
              <a:ext uri="{FF2B5EF4-FFF2-40B4-BE49-F238E27FC236}">
                <a16:creationId xmlns:a16="http://schemas.microsoft.com/office/drawing/2014/main" id="{E27C24AA-EFBB-1572-42C9-B381321DF760}"/>
              </a:ext>
            </a:extLst>
          </p:cNvPr>
          <p:cNvCxnSpPr>
            <a:cxnSpLocks/>
          </p:cNvCxnSpPr>
          <p:nvPr/>
        </p:nvCxnSpPr>
        <p:spPr>
          <a:xfrm flipH="1">
            <a:off x="3414532" y="1496961"/>
            <a:ext cx="7893548"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026A19-B438-11BD-607E-207F2C4619B8}"/>
              </a:ext>
            </a:extLst>
          </p:cNvPr>
          <p:cNvCxnSpPr>
            <a:cxnSpLocks/>
          </p:cNvCxnSpPr>
          <p:nvPr/>
        </p:nvCxnSpPr>
        <p:spPr>
          <a:xfrm flipH="1">
            <a:off x="0" y="1237881"/>
            <a:ext cx="899160"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9BAFA4B7-A454-8BC8-9FEB-91B7EBE8EC3F}"/>
              </a:ext>
            </a:extLst>
          </p:cNvPr>
          <p:cNvSpPr>
            <a:spLocks noGrp="1"/>
          </p:cNvSpPr>
          <p:nvPr>
            <p:ph type="sldNum" sz="quarter" idx="12"/>
          </p:nvPr>
        </p:nvSpPr>
        <p:spPr/>
        <p:txBody>
          <a:bodyPr>
            <a:normAutofit lnSpcReduction="10000"/>
          </a:bodyPr>
          <a:lstStyle/>
          <a:p>
            <a:fld id="{F186085A-64C4-477E-800C-9A427131043C}" type="slidenum">
              <a:rPr lang="ar-LY" smtClean="0"/>
              <a:t>7</a:t>
            </a:fld>
            <a:endParaRPr lang="ar-LY"/>
          </a:p>
        </p:txBody>
      </p:sp>
    </p:spTree>
    <p:extLst>
      <p:ext uri="{BB962C8B-B14F-4D97-AF65-F5344CB8AC3E}">
        <p14:creationId xmlns:p14="http://schemas.microsoft.com/office/powerpoint/2010/main" val="298627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C5CD6-B476-B3FB-1595-3438B4C469E9}"/>
              </a:ext>
            </a:extLst>
          </p:cNvPr>
          <p:cNvSpPr>
            <a:spLocks noGrp="1"/>
          </p:cNvSpPr>
          <p:nvPr>
            <p:ph type="title"/>
          </p:nvPr>
        </p:nvSpPr>
        <p:spPr/>
        <p:txBody>
          <a:bodyPr>
            <a:normAutofit/>
          </a:bodyPr>
          <a:lstStyle/>
          <a:p>
            <a:r>
              <a:rPr lang="en-US" sz="4300" b="1" dirty="0">
                <a:solidFill>
                  <a:srgbClr val="65686D"/>
                </a:solidFill>
                <a:latin typeface="Bahnschrift SemiLight" panose="020B0502040204020203" pitchFamily="34" charset="0"/>
              </a:rPr>
              <a:t>Conclusion</a:t>
            </a:r>
            <a:r>
              <a:rPr lang="en-US" sz="4300" dirty="0">
                <a:solidFill>
                  <a:srgbClr val="948B9E"/>
                </a:solidFill>
                <a:latin typeface="Bahnschrift SemiLight" panose="020B0502040204020203" pitchFamily="34" charset="0"/>
              </a:rPr>
              <a:t>:</a:t>
            </a:r>
            <a:endParaRPr lang="ar-LY" sz="4300" dirty="0">
              <a:solidFill>
                <a:srgbClr val="948B9E"/>
              </a:solidFill>
              <a:latin typeface="Bahnschrift SemiLight" panose="020B0502040204020203" pitchFamily="34" charset="0"/>
            </a:endParaRPr>
          </a:p>
        </p:txBody>
      </p:sp>
      <p:sp>
        <p:nvSpPr>
          <p:cNvPr id="3" name="Content Placeholder 2">
            <a:extLst>
              <a:ext uri="{FF2B5EF4-FFF2-40B4-BE49-F238E27FC236}">
                <a16:creationId xmlns:a16="http://schemas.microsoft.com/office/drawing/2014/main" id="{D3D4E0EB-94D1-2C90-93A0-0975915E2536}"/>
              </a:ext>
            </a:extLst>
          </p:cNvPr>
          <p:cNvSpPr>
            <a:spLocks noGrp="1"/>
          </p:cNvSpPr>
          <p:nvPr>
            <p:ph idx="1"/>
          </p:nvPr>
        </p:nvSpPr>
        <p:spPr/>
        <p:txBody>
          <a:bodyPr/>
          <a:lstStyle/>
          <a:p>
            <a:pPr algn="l" rtl="0"/>
            <a:r>
              <a:rPr lang="en-US" sz="2800" dirty="0"/>
              <a:t>Diabetes is a growing health problem and people are required to lock after themselves most of the time. </a:t>
            </a:r>
            <a:endParaRPr lang="ar-SA" sz="2800" dirty="0"/>
          </a:p>
          <a:p>
            <a:pPr algn="l" rtl="0"/>
            <a:r>
              <a:rPr lang="en-US" sz="2800" dirty="0"/>
              <a:t>People with diabetes need good support and education to self manage their condition well and this should include facts about healthy eating, exercise, diabetes monitoring, taking diabetes medication, problem solving with diabetes and health coping.</a:t>
            </a:r>
          </a:p>
          <a:p>
            <a:pPr algn="l" rtl="0"/>
            <a:r>
              <a:rPr lang="en-US" sz="2800" dirty="0"/>
              <a:t>It is valuable to recognize for diagnosis, management and treatment.</a:t>
            </a:r>
            <a:endParaRPr lang="ar-LY" dirty="0"/>
          </a:p>
        </p:txBody>
      </p:sp>
      <p:sp>
        <p:nvSpPr>
          <p:cNvPr id="4" name="Slide Number Placeholder 3">
            <a:extLst>
              <a:ext uri="{FF2B5EF4-FFF2-40B4-BE49-F238E27FC236}">
                <a16:creationId xmlns:a16="http://schemas.microsoft.com/office/drawing/2014/main" id="{BB5BBED3-C8BC-A48D-6F47-BF0E92018F83}"/>
              </a:ext>
            </a:extLst>
          </p:cNvPr>
          <p:cNvSpPr>
            <a:spLocks noGrp="1"/>
          </p:cNvSpPr>
          <p:nvPr>
            <p:ph type="sldNum" sz="quarter" idx="12"/>
          </p:nvPr>
        </p:nvSpPr>
        <p:spPr/>
        <p:txBody>
          <a:bodyPr>
            <a:normAutofit lnSpcReduction="10000"/>
          </a:bodyPr>
          <a:lstStyle/>
          <a:p>
            <a:fld id="{F186085A-64C4-477E-800C-9A427131043C}" type="slidenum">
              <a:rPr lang="ar-LY" smtClean="0"/>
              <a:t>8</a:t>
            </a:fld>
            <a:endParaRPr lang="ar-LY"/>
          </a:p>
        </p:txBody>
      </p:sp>
      <p:cxnSp>
        <p:nvCxnSpPr>
          <p:cNvPr id="5" name="Straight Connector 4">
            <a:extLst>
              <a:ext uri="{FF2B5EF4-FFF2-40B4-BE49-F238E27FC236}">
                <a16:creationId xmlns:a16="http://schemas.microsoft.com/office/drawing/2014/main" id="{100BFD30-704A-ADB9-D3FB-B61300CFB8EC}"/>
              </a:ext>
            </a:extLst>
          </p:cNvPr>
          <p:cNvCxnSpPr>
            <a:cxnSpLocks/>
          </p:cNvCxnSpPr>
          <p:nvPr/>
        </p:nvCxnSpPr>
        <p:spPr>
          <a:xfrm flipH="1">
            <a:off x="4212838" y="1509307"/>
            <a:ext cx="7080002"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D65359D-E732-2129-64A6-ADA2138A0270}"/>
              </a:ext>
            </a:extLst>
          </p:cNvPr>
          <p:cNvCxnSpPr>
            <a:cxnSpLocks/>
          </p:cNvCxnSpPr>
          <p:nvPr/>
        </p:nvCxnSpPr>
        <p:spPr>
          <a:xfrm flipH="1">
            <a:off x="0" y="1191582"/>
            <a:ext cx="1169275"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017051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E5357-BCC9-1A0B-63F0-BAA887A17D5C}"/>
              </a:ext>
            </a:extLst>
          </p:cNvPr>
          <p:cNvSpPr>
            <a:spLocks noGrp="1"/>
          </p:cNvSpPr>
          <p:nvPr>
            <p:ph type="title"/>
          </p:nvPr>
        </p:nvSpPr>
        <p:spPr>
          <a:xfrm>
            <a:off x="804672" y="-524256"/>
            <a:ext cx="10058400" cy="1609344"/>
          </a:xfrm>
        </p:spPr>
        <p:txBody>
          <a:bodyPr/>
          <a:lstStyle/>
          <a:p>
            <a:r>
              <a:rPr lang="en-US" sz="4300" dirty="0">
                <a:solidFill>
                  <a:srgbClr val="65686D"/>
                </a:solidFill>
                <a:latin typeface="Bahnschrift SemiLight" panose="020B0502040204020203" pitchFamily="34" charset="0"/>
              </a:rPr>
              <a:t>References:</a:t>
            </a:r>
            <a:endParaRPr lang="ar-LY" sz="4300" dirty="0">
              <a:solidFill>
                <a:srgbClr val="65686D"/>
              </a:solidFill>
              <a:latin typeface="Bahnschrift SemiLight" panose="020B0502040204020203" pitchFamily="34" charset="0"/>
            </a:endParaRPr>
          </a:p>
        </p:txBody>
      </p:sp>
      <p:sp>
        <p:nvSpPr>
          <p:cNvPr id="3" name="Content Placeholder 2">
            <a:extLst>
              <a:ext uri="{FF2B5EF4-FFF2-40B4-BE49-F238E27FC236}">
                <a16:creationId xmlns:a16="http://schemas.microsoft.com/office/drawing/2014/main" id="{C9A38BA6-6F9E-8B50-A056-2DEBFCEAAFE1}"/>
              </a:ext>
            </a:extLst>
          </p:cNvPr>
          <p:cNvSpPr>
            <a:spLocks noGrp="1"/>
          </p:cNvSpPr>
          <p:nvPr>
            <p:ph idx="1"/>
          </p:nvPr>
        </p:nvSpPr>
        <p:spPr>
          <a:xfrm>
            <a:off x="566767" y="1105748"/>
            <a:ext cx="10058400" cy="5243517"/>
          </a:xfrm>
        </p:spPr>
        <p:txBody>
          <a:bodyPr>
            <a:noAutofit/>
          </a:bodyPr>
          <a:lstStyle/>
          <a:p>
            <a:pPr marL="0" indent="0" algn="l">
              <a:buNone/>
            </a:pPr>
            <a:r>
              <a:rPr lang="en-US" b="0" i="0" dirty="0">
                <a:solidFill>
                  <a:srgbClr val="000000"/>
                </a:solidFill>
                <a:effectLst/>
                <a:latin typeface="Open Sans" panose="020B0606030504020204" pitchFamily="34" charset="0"/>
              </a:rPr>
              <a:t> </a:t>
            </a:r>
            <a:r>
              <a:rPr lang="en-US" sz="1200" dirty="0"/>
              <a:t> </a:t>
            </a:r>
            <a:endParaRPr lang="ar-SA" sz="1800" dirty="0"/>
          </a:p>
        </p:txBody>
      </p:sp>
      <p:cxnSp>
        <p:nvCxnSpPr>
          <p:cNvPr id="4" name="Straight Connector 3">
            <a:extLst>
              <a:ext uri="{FF2B5EF4-FFF2-40B4-BE49-F238E27FC236}">
                <a16:creationId xmlns:a16="http://schemas.microsoft.com/office/drawing/2014/main" id="{E2137D76-C9FF-CCD2-1797-ECEAC996DFC2}"/>
              </a:ext>
            </a:extLst>
          </p:cNvPr>
          <p:cNvCxnSpPr>
            <a:cxnSpLocks/>
          </p:cNvCxnSpPr>
          <p:nvPr/>
        </p:nvCxnSpPr>
        <p:spPr>
          <a:xfrm flipH="1">
            <a:off x="3826001" y="887361"/>
            <a:ext cx="7710679"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B3042CD4-631E-3C00-C981-6597F5A7B384}"/>
              </a:ext>
            </a:extLst>
          </p:cNvPr>
          <p:cNvCxnSpPr>
            <a:cxnSpLocks/>
          </p:cNvCxnSpPr>
          <p:nvPr/>
        </p:nvCxnSpPr>
        <p:spPr>
          <a:xfrm flipH="1">
            <a:off x="0" y="628281"/>
            <a:ext cx="804672" cy="0"/>
          </a:xfrm>
          <a:prstGeom prst="line">
            <a:avLst/>
          </a:prstGeom>
          <a:ln w="47625">
            <a:solidFill>
              <a:srgbClr val="948B9E"/>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BBFF0F4F-88F8-F656-4892-4A070A23C906}"/>
              </a:ext>
            </a:extLst>
          </p:cNvPr>
          <p:cNvSpPr>
            <a:spLocks noGrp="1"/>
          </p:cNvSpPr>
          <p:nvPr>
            <p:ph type="sldNum" sz="quarter" idx="12"/>
          </p:nvPr>
        </p:nvSpPr>
        <p:spPr/>
        <p:txBody>
          <a:bodyPr>
            <a:normAutofit lnSpcReduction="10000"/>
          </a:bodyPr>
          <a:lstStyle/>
          <a:p>
            <a:fld id="{F186085A-64C4-477E-800C-9A427131043C}" type="slidenum">
              <a:rPr lang="ar-LY" smtClean="0"/>
              <a:t>9</a:t>
            </a:fld>
            <a:endParaRPr lang="ar-LY"/>
          </a:p>
        </p:txBody>
      </p:sp>
      <p:sp>
        <p:nvSpPr>
          <p:cNvPr id="8" name="TextBox 7">
            <a:extLst>
              <a:ext uri="{FF2B5EF4-FFF2-40B4-BE49-F238E27FC236}">
                <a16:creationId xmlns:a16="http://schemas.microsoft.com/office/drawing/2014/main" id="{0DF71AC7-E5F3-44DE-E4F7-9B1F8DCF59EA}"/>
              </a:ext>
            </a:extLst>
          </p:cNvPr>
          <p:cNvSpPr txBox="1"/>
          <p:nvPr/>
        </p:nvSpPr>
        <p:spPr>
          <a:xfrm>
            <a:off x="725745" y="1562554"/>
            <a:ext cx="10288283" cy="4678204"/>
          </a:xfrm>
          <a:prstGeom prst="rect">
            <a:avLst/>
          </a:prstGeom>
          <a:noFill/>
        </p:spPr>
        <p:txBody>
          <a:bodyPr wrap="square">
            <a:spAutoFit/>
          </a:bodyPr>
          <a:lstStyle/>
          <a:p>
            <a:pPr marL="285750" indent="-285750">
              <a:buFont typeface="Arial" panose="020B0604020202020204" pitchFamily="34" charset="0"/>
              <a:buChar char="•"/>
            </a:pPr>
            <a:r>
              <a:rPr lang="ar-LY" sz="1600" dirty="0"/>
              <a:t>[Intern</a:t>
            </a:r>
            <a:r>
              <a:rPr lang="ar-LY" dirty="0"/>
              <a:t>] </a:t>
            </a:r>
            <a:r>
              <a:rPr lang="ar-LY" sz="1600" dirty="0"/>
              <a:t>D1wqtxts1xzle7.cloudfront.net. 2022 [cited 17 May 2022]. Available from: https://d1wqtxts1xzle7.cloudfront.net/48916558/Definition_epidemiology_and_classificati20160917-14131-1fzbbru-with-cover-page-v2.pdf?Expires=1652818887&amp;Signature=ReKb05bqcXmvDlr8Zzho4i0tCLfZ~0GFocotvWHl7X70iSVm2Ntfl35iSgv8s2bjVPYiU4oJJ3iSzd3FcZeA0LOH1prjsIRi597twuQG2u7ZO-2GM16Qp4COkuautzmN6-3whO6QOA-L3Q9G6JcgrqIoMelSdUEv8w42Np0~PsUvwQShraGK-dsLQhY9f-ESPL9F6RO40bwQcct3mvCBxWsHhR02ixCgVF9DBS2~uZYnw6HOHgMo3x6JsWKsAYBBhJ4Wl3xIt8SgDvEvVYNC2r3I~4SbYIxKGpDA9OqwsZMVjZYh~JbGSnqO~cQ-zYxuj40pxgtkSciI08BmX7lBJA__&amp;Key-Pair-Id=APKAJLOHF5GGSLRBV4ZA</a:t>
            </a:r>
            <a:endParaRPr lang="en-US" sz="1600" dirty="0"/>
          </a:p>
          <a:p>
            <a:endParaRPr lang="en-US" sz="2400" dirty="0"/>
          </a:p>
          <a:p>
            <a:pPr marL="285750" indent="-285750">
              <a:buFont typeface="Arial" panose="020B0604020202020204" pitchFamily="34" charset="0"/>
              <a:buChar char="•"/>
            </a:pPr>
            <a:r>
              <a:rPr lang="en-US" dirty="0"/>
              <a:t>Type 1 Diabetes - Symptoms | ADA [Internet]. Diabetes.org. 2022 [cited 17 May 2022]. Available from: </a:t>
            </a:r>
            <a:r>
              <a:rPr lang="en-US" dirty="0">
                <a:hlinkClick r:id="rId2"/>
              </a:rPr>
              <a:t>https://www.diabetes.org/diabetes/type-1/symptoms</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Topics H. Diabetes Complications | MedlinePlus [Internet]. Medlineplus.gov. 2022 [cited 17 May 2022]. Available from: </a:t>
            </a:r>
            <a:r>
              <a:rPr lang="en-US" dirty="0">
                <a:hlinkClick r:id="rId3"/>
              </a:rPr>
              <a:t>https://medlineplus.gov/diabetescomplications.html</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Diagnosis of Diabetes | NEJM [Internet]. New England Journal of Medicine. 2022 [cited 17 May 2022]. Available from: https://www.nejm.org/doi/full/10.1056/NEJMcp1103643</a:t>
            </a:r>
            <a:endParaRPr lang="ar-LY" dirty="0"/>
          </a:p>
        </p:txBody>
      </p:sp>
    </p:spTree>
    <p:extLst>
      <p:ext uri="{BB962C8B-B14F-4D97-AF65-F5344CB8AC3E}">
        <p14:creationId xmlns:p14="http://schemas.microsoft.com/office/powerpoint/2010/main" val="7042450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View">
  <a:themeElements>
    <a:clrScheme name="Custom 6">
      <a:dk1>
        <a:sysClr val="windowText" lastClr="000000"/>
      </a:dk1>
      <a:lt1>
        <a:sysClr val="window" lastClr="FFFFFF"/>
      </a:lt1>
      <a:dk2>
        <a:srgbClr val="C6C1CB"/>
      </a:dk2>
      <a:lt2>
        <a:srgbClr val="F8F8F8"/>
      </a:lt2>
      <a:accent1>
        <a:srgbClr val="B2B2B2"/>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View</Template>
  <TotalTime>1251</TotalTime>
  <Words>550</Words>
  <Application>Microsoft Office PowerPoint</Application>
  <PresentationFormat>Widescreen</PresentationFormat>
  <Paragraphs>69</Paragraphs>
  <Slides>10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10</vt:i4>
      </vt:variant>
    </vt:vector>
  </HeadingPairs>
  <TitlesOfParts>
    <vt:vector size="23" baseType="lpstr">
      <vt:lpstr>Arial</vt:lpstr>
      <vt:lpstr>Arial Black</vt:lpstr>
      <vt:lpstr>Bahnschrift</vt:lpstr>
      <vt:lpstr>Bahnschrift SemiLight</vt:lpstr>
      <vt:lpstr>Calibri</vt:lpstr>
      <vt:lpstr>Calibri Light</vt:lpstr>
      <vt:lpstr>Georgia (Headings)</vt:lpstr>
      <vt:lpstr>Open Sans</vt:lpstr>
      <vt:lpstr>rebuchet MS (Body)</vt:lpstr>
      <vt:lpstr>Trebuchet MS</vt:lpstr>
      <vt:lpstr>Verdana</vt:lpstr>
      <vt:lpstr>Wingdings 2</vt:lpstr>
      <vt:lpstr>View</vt:lpstr>
      <vt:lpstr>Diabetes in children</vt:lpstr>
      <vt:lpstr> Objectives:</vt:lpstr>
      <vt:lpstr>Diabetes:</vt:lpstr>
      <vt:lpstr>Causes:</vt:lpstr>
      <vt:lpstr>Symptoms:</vt:lpstr>
      <vt:lpstr>Complications:</vt:lpstr>
      <vt:lpstr>Diagnosis:</vt:lpstr>
      <vt:lpstr>Conclusion:</vt:lpstr>
      <vt:lpstr>References: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Diabetes in children</dc:title>
  <dc:creator>218915309529</dc:creator>
  <cp:lastModifiedBy>218915309529</cp:lastModifiedBy>
  <cp:revision>38</cp:revision>
  <dcterms:created xsi:type="dcterms:W3CDTF">2022-04-13T08:10:51Z</dcterms:created>
  <dcterms:modified xsi:type="dcterms:W3CDTF">2022-06-06T21:42:49Z</dcterms:modified>
</cp:coreProperties>
</file>