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sldIdLst>
    <p:sldId id="268" r:id="rId2"/>
    <p:sldId id="256" r:id="rId3"/>
    <p:sldId id="257" r:id="rId4"/>
    <p:sldId id="258" r:id="rId5"/>
    <p:sldId id="259" r:id="rId6"/>
    <p:sldId id="260" r:id="rId7"/>
    <p:sldId id="261"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4708"/>
  </p:normalViewPr>
  <p:slideViewPr>
    <p:cSldViewPr snapToGrid="0" snapToObjects="1">
      <p:cViewPr varScale="1">
        <p:scale>
          <a:sx n="88" d="100"/>
          <a:sy n="88" d="100"/>
        </p:scale>
        <p:origin x="123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1/23/18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1/23/18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1/23/18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1/23/18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t>1/23/18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1/23/18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3.png"/><Relationship Id="rId21" Type="http://schemas.openxmlformats.org/officeDocument/2006/relationships/image" Target="../media/image4.png"/><Relationship Id="rId22"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1/23/18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091034855"/>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NULL"/><Relationship Id="rId3" Type="http://schemas.openxmlformats.org/officeDocument/2006/relationships/image" Target="../media/image6.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NUL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isenepali.com/2015/01/advantages-disadvantages-of-simple.html" TargetMode="External"/><Relationship Id="rId3" Type="http://schemas.openxmlformats.org/officeDocument/2006/relationships/hyperlink" Target="http://www.wisenepali.com/2015/01/advantages-disadvantages-of-divisional.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059541"/>
            <a:ext cx="8969828" cy="5312229"/>
          </a:xfrm>
        </p:spPr>
        <p:txBody>
          <a:bodyPr/>
          <a:lstStyle/>
          <a:p>
            <a:r>
              <a:rPr lang="en-US" sz="9600" b="1" dirty="0" smtClean="0"/>
              <a:t>     OMAR </a:t>
            </a:r>
            <a:br>
              <a:rPr lang="en-US" sz="9600" b="1" dirty="0" smtClean="0"/>
            </a:br>
            <a:r>
              <a:rPr lang="en-US" sz="9600" b="1" dirty="0" smtClean="0"/>
              <a:t>         A  </a:t>
            </a:r>
            <a:br>
              <a:rPr lang="en-US" sz="9600" b="1" dirty="0" smtClean="0"/>
            </a:br>
            <a:r>
              <a:rPr lang="en-US" sz="9600" b="1" dirty="0" smtClean="0"/>
              <a:t>ALSHUHOMY</a:t>
            </a:r>
            <a:endParaRPr lang="en-US" sz="9600" b="1" dirty="0"/>
          </a:p>
        </p:txBody>
      </p:sp>
      <p:sp>
        <p:nvSpPr>
          <p:cNvPr id="3" name="Content Placeholder 2"/>
          <p:cNvSpPr>
            <a:spLocks noGrp="1"/>
          </p:cNvSpPr>
          <p:nvPr>
            <p:ph idx="1"/>
          </p:nvPr>
        </p:nvSpPr>
        <p:spPr>
          <a:xfrm>
            <a:off x="0" y="7524804"/>
            <a:ext cx="8946541" cy="4195481"/>
          </a:xfrm>
        </p:spPr>
        <p:txBody>
          <a:bodyPr/>
          <a:lstStyle/>
          <a:p>
            <a:endParaRPr lang="en-US"/>
          </a:p>
        </p:txBody>
      </p:sp>
    </p:spTree>
    <p:extLst>
      <p:ext uri="{BB962C8B-B14F-4D97-AF65-F5344CB8AC3E}">
        <p14:creationId xmlns:p14="http://schemas.microsoft.com/office/powerpoint/2010/main" val="9727217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148" y="251239"/>
            <a:ext cx="11886852" cy="2738457"/>
          </a:xfrm>
        </p:spPr>
        <p:txBody>
          <a:bodyPr/>
          <a:lstStyle/>
          <a:p>
            <a:r>
              <a:rPr lang="en-US" sz="4800" b="1" dirty="0"/>
              <a:t>Disadvantages of </a:t>
            </a:r>
            <a:r>
              <a:rPr lang="en-US" sz="4800" b="1" dirty="0" smtClean="0"/>
              <a:t>traditional </a:t>
            </a:r>
            <a:r>
              <a:rPr lang="en-US" sz="4800" b="1" dirty="0"/>
              <a:t>functional </a:t>
            </a:r>
            <a:r>
              <a:rPr lang="en-US" sz="4800" b="1" dirty="0" smtClean="0"/>
              <a:t>structure.</a:t>
            </a:r>
            <a:br>
              <a:rPr lang="en-US" sz="4800" b="1" dirty="0" smtClean="0"/>
            </a:br>
            <a:r>
              <a:rPr lang="en-US" b="1" dirty="0"/>
              <a:t> </a:t>
            </a:r>
            <a:r>
              <a:rPr lang="en-US" b="1" dirty="0" smtClean="0"/>
              <a:t>            </a:t>
            </a:r>
            <a:br>
              <a:rPr lang="en-US" b="1" dirty="0" smtClean="0"/>
            </a:br>
            <a:r>
              <a:rPr lang="en-US" b="1" dirty="0"/>
              <a:t> </a:t>
            </a:r>
            <a:r>
              <a:rPr lang="en-US" b="1" dirty="0" smtClean="0"/>
              <a:t>            </a:t>
            </a:r>
            <a:r>
              <a:rPr lang="en-US" b="1" dirty="0"/>
              <a:t>Multiple command system</a:t>
            </a:r>
            <a:br>
              <a:rPr lang="en-US" b="1" dirty="0"/>
            </a:br>
            <a:endParaRPr lang="en-US" b="1" dirty="0"/>
          </a:p>
        </p:txBody>
      </p:sp>
      <p:sp>
        <p:nvSpPr>
          <p:cNvPr id="3" name="Content Placeholder 2"/>
          <p:cNvSpPr>
            <a:spLocks noGrp="1"/>
          </p:cNvSpPr>
          <p:nvPr>
            <p:ph idx="1"/>
          </p:nvPr>
        </p:nvSpPr>
        <p:spPr>
          <a:xfrm>
            <a:off x="305148" y="3192896"/>
            <a:ext cx="11886853" cy="4559086"/>
          </a:xfrm>
        </p:spPr>
        <p:txBody>
          <a:bodyPr>
            <a:normAutofit fontScale="70000" lnSpcReduction="20000"/>
          </a:bodyPr>
          <a:lstStyle/>
          <a:p>
            <a:pPr marL="0" indent="0" rtl="1">
              <a:buNone/>
            </a:pPr>
            <a:r>
              <a:rPr lang="en-US" sz="4100" dirty="0" smtClean="0"/>
              <a:t>The </a:t>
            </a:r>
            <a:r>
              <a:rPr lang="en-US" sz="4100" dirty="0"/>
              <a:t>lack </a:t>
            </a:r>
            <a:r>
              <a:rPr lang="en-US" sz="4100" dirty="0" smtClean="0"/>
              <a:t>of unity </a:t>
            </a:r>
            <a:r>
              <a:rPr lang="en-US" sz="4100" dirty="0"/>
              <a:t>of command is the major limitation of </a:t>
            </a:r>
            <a:r>
              <a:rPr lang="en-US" sz="4100" dirty="0" smtClean="0"/>
              <a:t>traditional functional structure</a:t>
            </a:r>
            <a:r>
              <a:rPr lang="en-US" sz="4100" dirty="0"/>
              <a:t>. The subordinates are always in confusion to obey orders because they receive more than one order at a time. There may be a possibility of division of loyalty of subordinates among many functional managers. Besides, there is more difficulty in fixing the responsibility of jobs. Here, both functional specialists and subordinates do not want to take full responsibility of works because of the violation of the principle of unity of command.</a:t>
            </a:r>
          </a:p>
          <a:p>
            <a:pPr marL="0" indent="0">
              <a:buNone/>
            </a:pPr>
            <a:r>
              <a:rPr lang="en-US" sz="4100" dirty="0"/>
              <a:t/>
            </a:r>
            <a:br>
              <a:rPr lang="en-US" sz="4100" dirty="0"/>
            </a:br>
            <a:endParaRPr lang="en-US" sz="4100" dirty="0"/>
          </a:p>
          <a:p>
            <a:endParaRPr lang="en-US" dirty="0"/>
          </a:p>
        </p:txBody>
      </p:sp>
    </p:spTree>
    <p:extLst>
      <p:ext uri="{BB962C8B-B14F-4D97-AF65-F5344CB8AC3E}">
        <p14:creationId xmlns:p14="http://schemas.microsoft.com/office/powerpoint/2010/main" val="659954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4564" y="683385"/>
            <a:ext cx="7819078" cy="1400530"/>
          </a:xfrm>
        </p:spPr>
        <p:txBody>
          <a:bodyPr/>
          <a:lstStyle/>
          <a:p>
            <a:r>
              <a:rPr lang="en-US" b="1" dirty="0"/>
              <a:t>High administrative cost</a:t>
            </a:r>
            <a:br>
              <a:rPr lang="en-US" b="1" dirty="0"/>
            </a:br>
            <a:endParaRPr lang="en-US" b="1" dirty="0"/>
          </a:p>
        </p:txBody>
      </p:sp>
      <p:sp>
        <p:nvSpPr>
          <p:cNvPr id="3" name="Content Placeholder 2"/>
          <p:cNvSpPr>
            <a:spLocks noGrp="1"/>
          </p:cNvSpPr>
          <p:nvPr>
            <p:ph idx="1"/>
          </p:nvPr>
        </p:nvSpPr>
        <p:spPr>
          <a:xfrm>
            <a:off x="371959" y="2083915"/>
            <a:ext cx="11670224" cy="4502865"/>
          </a:xfrm>
        </p:spPr>
        <p:txBody>
          <a:bodyPr>
            <a:normAutofit/>
          </a:bodyPr>
          <a:lstStyle/>
          <a:p>
            <a:pPr marL="0" indent="0" rtl="1">
              <a:buNone/>
            </a:pPr>
            <a:r>
              <a:rPr lang="en-US" sz="3600" dirty="0" smtClean="0"/>
              <a:t>The traditional functional structure needs </a:t>
            </a:r>
            <a:r>
              <a:rPr lang="en-US" sz="3600" dirty="0"/>
              <a:t>more administrative cost. In </a:t>
            </a:r>
            <a:r>
              <a:rPr lang="en-US" sz="3600" dirty="0" smtClean="0"/>
              <a:t>this case an organization, </a:t>
            </a:r>
            <a:r>
              <a:rPr lang="en-US" sz="3600" dirty="0"/>
              <a:t>many functional specialists are appointed in various departments. The functional experts are to be paid more remuneration. So, it is impossible to minimize cost and maintain higher efficiency in operation. Thus, this structure is not suitable for small and medium scale enterprises having limited resources. </a:t>
            </a:r>
          </a:p>
          <a:p>
            <a:pPr marL="0" indent="0" rtl="1">
              <a:buNone/>
            </a:pPr>
            <a:endParaRPr lang="en-US" dirty="0"/>
          </a:p>
        </p:txBody>
      </p:sp>
    </p:spTree>
    <p:extLst>
      <p:ext uri="{BB962C8B-B14F-4D97-AF65-F5344CB8AC3E}">
        <p14:creationId xmlns:p14="http://schemas.microsoft.com/office/powerpoint/2010/main" val="912409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393" y="1952786"/>
            <a:ext cx="10724827" cy="4726982"/>
          </a:xfrm>
        </p:spPr>
        <p:txBody>
          <a:bodyPr/>
          <a:lstStyle/>
          <a:p>
            <a:r>
              <a:rPr lang="en-US" sz="9600" b="1" i="1" dirty="0" smtClean="0"/>
              <a:t>THANK YOU FOR YOUR ATTENTION</a:t>
            </a:r>
            <a:endParaRPr lang="en-US" sz="9600" b="1" i="1" dirty="0"/>
          </a:p>
        </p:txBody>
      </p:sp>
      <p:sp>
        <p:nvSpPr>
          <p:cNvPr id="3" name="Content Placeholder 2"/>
          <p:cNvSpPr>
            <a:spLocks noGrp="1"/>
          </p:cNvSpPr>
          <p:nvPr>
            <p:ph idx="1"/>
          </p:nvPr>
        </p:nvSpPr>
        <p:spPr>
          <a:xfrm>
            <a:off x="-322532" y="6858000"/>
            <a:ext cx="8946541" cy="4195481"/>
          </a:xfrm>
        </p:spPr>
        <p:txBody>
          <a:bodyPr/>
          <a:lstStyle/>
          <a:p>
            <a:endParaRPr lang="en-US" dirty="0"/>
          </a:p>
        </p:txBody>
      </p:sp>
    </p:spTree>
    <p:extLst>
      <p:ext uri="{BB962C8B-B14F-4D97-AF65-F5344CB8AC3E}">
        <p14:creationId xmlns:p14="http://schemas.microsoft.com/office/powerpoint/2010/main" val="188795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64948"/>
            <a:ext cx="11623728" cy="1162373"/>
          </a:xfrm>
        </p:spPr>
        <p:txBody>
          <a:bodyPr/>
          <a:lstStyle/>
          <a:p>
            <a:r>
              <a:rPr lang="en-US" sz="4800" dirty="0"/>
              <a:t/>
            </a:r>
            <a:br>
              <a:rPr lang="en-US" sz="4800" dirty="0"/>
            </a:br>
            <a:r>
              <a:rPr lang="en-US" sz="4800" b="1" dirty="0"/>
              <a:t> </a:t>
            </a:r>
            <a:r>
              <a:rPr lang="en-US" sz="4800" b="1" dirty="0" smtClean="0"/>
              <a:t>The </a:t>
            </a:r>
            <a:r>
              <a:rPr lang="en-US" sz="4800" b="1" dirty="0"/>
              <a:t>Traditional Functional </a:t>
            </a:r>
            <a:r>
              <a:rPr lang="en-US" sz="4800" b="1" dirty="0" smtClean="0"/>
              <a:t>Structure</a:t>
            </a:r>
            <a:endParaRPr lang="en-US" sz="4800" b="1" dirty="0"/>
          </a:p>
        </p:txBody>
      </p:sp>
      <p:sp>
        <p:nvSpPr>
          <p:cNvPr id="3" name="Subtitle 2"/>
          <p:cNvSpPr>
            <a:spLocks noGrp="1"/>
          </p:cNvSpPr>
          <p:nvPr>
            <p:ph type="subTitle" idx="1"/>
          </p:nvPr>
        </p:nvSpPr>
        <p:spPr>
          <a:xfrm>
            <a:off x="232475" y="2634712"/>
            <a:ext cx="11959524" cy="4223288"/>
          </a:xfrm>
        </p:spPr>
        <p:txBody>
          <a:bodyPr>
            <a:normAutofit/>
          </a:bodyPr>
          <a:lstStyle/>
          <a:p>
            <a:r>
              <a:rPr lang="en-US" sz="3600" dirty="0"/>
              <a:t>The traditional inline structure is organized in such a way in which a president or CEO is at the top. Then there are directors or VP’s of specific areas, followed by managers and so </a:t>
            </a:r>
            <a:r>
              <a:rPr lang="en-US" sz="3600" dirty="0" smtClean="0"/>
              <a:t>on and </a:t>
            </a:r>
            <a:r>
              <a:rPr lang="en-US" sz="3600" dirty="0"/>
              <a:t>operational personnel are at the bottom.</a:t>
            </a:r>
          </a:p>
          <a:p>
            <a:endParaRPr lang="en-US" dirty="0"/>
          </a:p>
        </p:txBody>
      </p:sp>
    </p:spTree>
    <p:extLst>
      <p:ext uri="{BB962C8B-B14F-4D97-AF65-F5344CB8AC3E}">
        <p14:creationId xmlns:p14="http://schemas.microsoft.com/office/powerpoint/2010/main" val="1982217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146" y="229759"/>
            <a:ext cx="11809707" cy="2061274"/>
          </a:xfrm>
        </p:spPr>
        <p:txBody>
          <a:bodyPr/>
          <a:lstStyle/>
          <a:p>
            <a:r>
              <a:rPr lang="en-US" sz="3600" i="1" dirty="0"/>
              <a:t>A typical example of processing an order in a traditional functional-oriented firm can be seen in the figure below. As one can easily see, the natural </a:t>
            </a:r>
            <a:r>
              <a:rPr lang="en-US" sz="3600" i="1" dirty="0" smtClean="0"/>
              <a:t>sequence.</a:t>
            </a:r>
            <a:r>
              <a:rPr lang="en-US" sz="3600" i="1" dirty="0"/>
              <a:t/>
            </a:r>
            <a:br>
              <a:rPr lang="en-US" sz="3600" i="1" dirty="0"/>
            </a:br>
            <a:endParaRPr lang="en-US" sz="3600" i="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flipH="1" flipV="1">
            <a:off x="11080794" y="2859315"/>
            <a:ext cx="153262" cy="9454312"/>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520791"/>
            <a:ext cx="12191999" cy="4337209"/>
          </a:xfrm>
          <a:prstGeom prst="rect">
            <a:avLst/>
          </a:prstGeom>
        </p:spPr>
      </p:pic>
    </p:spTree>
    <p:extLst>
      <p:ext uri="{BB962C8B-B14F-4D97-AF65-F5344CB8AC3E}">
        <p14:creationId xmlns:p14="http://schemas.microsoft.com/office/powerpoint/2010/main" val="1943643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949" y="542441"/>
            <a:ext cx="11727051" cy="6067586"/>
          </a:xfrm>
        </p:spPr>
        <p:txBody>
          <a:bodyPr/>
          <a:lstStyle/>
          <a:p>
            <a:r>
              <a:rPr lang="en-US" sz="4000" dirty="0" smtClean="0"/>
              <a:t>This </a:t>
            </a:r>
            <a:r>
              <a:rPr lang="en-US" sz="4000" dirty="0"/>
              <a:t>is a very rigid structure, with little information exchange, typical of bureaucratic companies in which there is little collaboration.</a:t>
            </a:r>
            <a:br>
              <a:rPr lang="en-US" sz="4000" dirty="0"/>
            </a:br>
            <a:r>
              <a:rPr lang="en-US" sz="4000" dirty="0" smtClean="0"/>
              <a:t>Nowadays</a:t>
            </a:r>
            <a:r>
              <a:rPr lang="en-US" sz="4000" dirty="0"/>
              <a:t>, it’s not usual but still practiced on the military, religious, and even academic organizations. In this way, one area doesn’t interfere with the work of the other and staff only obey the ‘orders’ of the immediate superior.</a:t>
            </a:r>
            <a:br>
              <a:rPr lang="en-US" sz="4000" dirty="0"/>
            </a:br>
            <a:endParaRPr lang="en-US" sz="4000" dirty="0"/>
          </a:p>
        </p:txBody>
      </p:sp>
      <p:sp>
        <p:nvSpPr>
          <p:cNvPr id="3" name="Content Placeholder 2"/>
          <p:cNvSpPr>
            <a:spLocks noGrp="1"/>
          </p:cNvSpPr>
          <p:nvPr>
            <p:ph idx="1"/>
          </p:nvPr>
        </p:nvSpPr>
        <p:spPr>
          <a:xfrm flipV="1">
            <a:off x="-1577895" y="7240291"/>
            <a:ext cx="8946541" cy="105906"/>
          </a:xfrm>
        </p:spPr>
        <p:txBody>
          <a:bodyPr>
            <a:normAutofit fontScale="25000" lnSpcReduction="20000"/>
          </a:bodyPr>
          <a:lstStyle/>
          <a:p>
            <a:endParaRPr lang="en-US"/>
          </a:p>
        </p:txBody>
      </p:sp>
    </p:spTree>
    <p:extLst>
      <p:ext uri="{BB962C8B-B14F-4D97-AF65-F5344CB8AC3E}">
        <p14:creationId xmlns:p14="http://schemas.microsoft.com/office/powerpoint/2010/main" val="1441239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235" y="6858000"/>
            <a:ext cx="9404723" cy="1400530"/>
          </a:xfrm>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77724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7641771"/>
          </a:xfrm>
          <a:prstGeom prst="rect">
            <a:avLst/>
          </a:prstGeom>
        </p:spPr>
      </p:pic>
    </p:spTree>
    <p:extLst>
      <p:ext uri="{BB962C8B-B14F-4D97-AF65-F5344CB8AC3E}">
        <p14:creationId xmlns:p14="http://schemas.microsoft.com/office/powerpoint/2010/main" val="1254771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967" y="294468"/>
            <a:ext cx="11639226" cy="1558780"/>
          </a:xfrm>
        </p:spPr>
        <p:txBody>
          <a:bodyPr/>
          <a:lstStyle/>
          <a:p>
            <a:r>
              <a:rPr lang="en-US" sz="4800" b="1" dirty="0"/>
              <a:t>Advantages of Functional Traditional </a:t>
            </a:r>
            <a:r>
              <a:rPr lang="en-US" sz="4800" b="1" dirty="0" smtClean="0"/>
              <a:t>Structure.</a:t>
            </a:r>
            <a:r>
              <a:rPr lang="en-US" sz="4800" dirty="0"/>
              <a:t/>
            </a:r>
            <a:br>
              <a:rPr lang="en-US" sz="4800" dirty="0"/>
            </a:br>
            <a:endParaRPr lang="en-US" sz="4800" dirty="0"/>
          </a:p>
        </p:txBody>
      </p:sp>
      <p:sp>
        <p:nvSpPr>
          <p:cNvPr id="3" name="Content Placeholder 2"/>
          <p:cNvSpPr>
            <a:spLocks noGrp="1"/>
          </p:cNvSpPr>
          <p:nvPr>
            <p:ph idx="1"/>
          </p:nvPr>
        </p:nvSpPr>
        <p:spPr/>
        <p:txBody>
          <a:bodyPr/>
          <a:lstStyle/>
          <a:p>
            <a:pPr marL="0" indent="0">
              <a:buNone/>
            </a:pPr>
            <a:endParaRPr lang="en-US" dirty="0"/>
          </a:p>
          <a:p>
            <a:pPr>
              <a:buFont typeface="Wingdings" charset="2"/>
              <a:buChar char="v"/>
            </a:pPr>
            <a:r>
              <a:rPr lang="en-US" sz="3600" b="1" dirty="0">
                <a:hlinkClick r:id="rId2"/>
              </a:rPr>
              <a:t>Simple organization </a:t>
            </a:r>
            <a:endParaRPr lang="en-US" sz="3600" dirty="0"/>
          </a:p>
          <a:p>
            <a:pPr>
              <a:buFont typeface="Wingdings" charset="2"/>
              <a:buChar char="v"/>
            </a:pPr>
            <a:r>
              <a:rPr lang="en-US" sz="3600" dirty="0"/>
              <a:t>Functional organization</a:t>
            </a:r>
          </a:p>
          <a:p>
            <a:pPr>
              <a:buFont typeface="Wingdings" charset="2"/>
              <a:buChar char="v"/>
            </a:pPr>
            <a:r>
              <a:rPr lang="en-US" sz="3600" b="1" dirty="0">
                <a:hlinkClick r:id="rId3"/>
              </a:rPr>
              <a:t>Divisional organization</a:t>
            </a:r>
            <a:endParaRPr lang="en-US" sz="3600" dirty="0"/>
          </a:p>
          <a:p>
            <a:pPr>
              <a:buFont typeface="Wingdings" charset="2"/>
              <a:buChar char="v"/>
            </a:pPr>
            <a:r>
              <a:rPr lang="en-US" sz="3600" dirty="0"/>
              <a:t>Line and staff organization</a:t>
            </a:r>
          </a:p>
          <a:p>
            <a:pPr>
              <a:buFont typeface="Wingdings" charset="2"/>
              <a:buChar char="v"/>
            </a:pPr>
            <a:endParaRPr lang="en-US" sz="3600" dirty="0"/>
          </a:p>
        </p:txBody>
      </p:sp>
    </p:spTree>
    <p:extLst>
      <p:ext uri="{BB962C8B-B14F-4D97-AF65-F5344CB8AC3E}">
        <p14:creationId xmlns:p14="http://schemas.microsoft.com/office/powerpoint/2010/main" val="2073182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367" y="824677"/>
            <a:ext cx="9105437" cy="1400530"/>
          </a:xfrm>
        </p:spPr>
        <p:txBody>
          <a:bodyPr/>
          <a:lstStyle/>
          <a:p>
            <a:r>
              <a:rPr lang="en-US" sz="5400" b="1" dirty="0"/>
              <a:t>Benefits of specialization</a:t>
            </a:r>
            <a:br>
              <a:rPr lang="en-US" sz="5400" b="1" dirty="0"/>
            </a:br>
            <a:endParaRPr lang="en-US" sz="5400" b="1" dirty="0"/>
          </a:p>
        </p:txBody>
      </p:sp>
      <p:sp>
        <p:nvSpPr>
          <p:cNvPr id="3" name="Content Placeholder 2"/>
          <p:cNvSpPr>
            <a:spLocks noGrp="1"/>
          </p:cNvSpPr>
          <p:nvPr>
            <p:ph idx="1"/>
          </p:nvPr>
        </p:nvSpPr>
        <p:spPr>
          <a:xfrm>
            <a:off x="278970" y="2665710"/>
            <a:ext cx="12088678" cy="4029558"/>
          </a:xfrm>
        </p:spPr>
        <p:txBody>
          <a:bodyPr>
            <a:noAutofit/>
          </a:bodyPr>
          <a:lstStyle/>
          <a:p>
            <a:pPr marL="0" indent="0">
              <a:buNone/>
            </a:pPr>
            <a:r>
              <a:rPr lang="en-US" sz="4800" dirty="0" smtClean="0"/>
              <a:t>The traditional functional </a:t>
            </a:r>
            <a:r>
              <a:rPr lang="en-US" sz="4800" dirty="0"/>
              <a:t>structure provides the benefit of functional specialization. Every manager </a:t>
            </a:r>
            <a:r>
              <a:rPr lang="en-US" sz="4800" dirty="0" smtClean="0"/>
              <a:t>is an </a:t>
            </a:r>
            <a:r>
              <a:rPr lang="en-US" sz="4800" dirty="0"/>
              <a:t>expert in his own field of knowledge</a:t>
            </a:r>
            <a:r>
              <a:rPr lang="en-US" sz="4800" dirty="0" smtClean="0"/>
              <a:t>.</a:t>
            </a:r>
            <a:endParaRPr lang="en-US" sz="4800" dirty="0"/>
          </a:p>
        </p:txBody>
      </p:sp>
    </p:spTree>
    <p:extLst>
      <p:ext uri="{BB962C8B-B14F-4D97-AF65-F5344CB8AC3E}">
        <p14:creationId xmlns:p14="http://schemas.microsoft.com/office/powerpoint/2010/main" val="628649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59" y="419913"/>
            <a:ext cx="11034793" cy="1400530"/>
          </a:xfrm>
        </p:spPr>
        <p:txBody>
          <a:bodyPr/>
          <a:lstStyle/>
          <a:p>
            <a:r>
              <a:rPr lang="en-US" sz="4800" b="1" dirty="0"/>
              <a:t>Healthy competition among experts</a:t>
            </a:r>
            <a:br>
              <a:rPr lang="en-US" sz="4800" b="1" dirty="0"/>
            </a:br>
            <a:endParaRPr lang="en-US" sz="4800" b="1" dirty="0"/>
          </a:p>
        </p:txBody>
      </p:sp>
      <p:sp>
        <p:nvSpPr>
          <p:cNvPr id="3" name="Content Placeholder 2"/>
          <p:cNvSpPr>
            <a:spLocks noGrp="1"/>
          </p:cNvSpPr>
          <p:nvPr>
            <p:ph idx="1"/>
          </p:nvPr>
        </p:nvSpPr>
        <p:spPr>
          <a:xfrm>
            <a:off x="480448" y="2185260"/>
            <a:ext cx="11453248" cy="4672739"/>
          </a:xfrm>
        </p:spPr>
        <p:txBody>
          <a:bodyPr>
            <a:normAutofit fontScale="62500" lnSpcReduction="20000"/>
          </a:bodyPr>
          <a:lstStyle/>
          <a:p>
            <a:pPr marL="0" indent="0">
              <a:buNone/>
            </a:pPr>
            <a:r>
              <a:rPr lang="en-US" sz="5400" dirty="0"/>
              <a:t>The traditional functional structure </a:t>
            </a:r>
            <a:r>
              <a:rPr lang="en-US" sz="5100" dirty="0" smtClean="0"/>
              <a:t>gives </a:t>
            </a:r>
            <a:r>
              <a:rPr lang="en-US" sz="5100" dirty="0"/>
              <a:t>importance to functional specialization. Here, the management makes the recruitment, selection, appointment and placement of the managers on the basis of their specialization. Besides, functional organization encourages healthy competition among functional experts. In the present day of competitive business environment, every manager wants to demonstrate a better performance. Obviously, this spirit of healthy competition brings out efficient executives. </a:t>
            </a:r>
          </a:p>
          <a:p>
            <a:endParaRPr lang="en-US" dirty="0"/>
          </a:p>
        </p:txBody>
      </p:sp>
    </p:spTree>
    <p:extLst>
      <p:ext uri="{BB962C8B-B14F-4D97-AF65-F5344CB8AC3E}">
        <p14:creationId xmlns:p14="http://schemas.microsoft.com/office/powerpoint/2010/main" val="1163181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5776" y="452718"/>
            <a:ext cx="8005058" cy="1298590"/>
          </a:xfrm>
        </p:spPr>
        <p:txBody>
          <a:bodyPr/>
          <a:lstStyle/>
          <a:p>
            <a:r>
              <a:rPr lang="en-US" sz="5400" b="1" dirty="0"/>
              <a:t>Relief to executives</a:t>
            </a:r>
            <a:br>
              <a:rPr lang="en-US" sz="5400" b="1" dirty="0"/>
            </a:br>
            <a:endParaRPr lang="en-US" sz="5400" b="1" dirty="0"/>
          </a:p>
        </p:txBody>
      </p:sp>
      <p:sp>
        <p:nvSpPr>
          <p:cNvPr id="3" name="Content Placeholder 2"/>
          <p:cNvSpPr>
            <a:spLocks noGrp="1"/>
          </p:cNvSpPr>
          <p:nvPr>
            <p:ph idx="1"/>
          </p:nvPr>
        </p:nvSpPr>
        <p:spPr>
          <a:xfrm>
            <a:off x="325464" y="1751308"/>
            <a:ext cx="11546238" cy="4804475"/>
          </a:xfrm>
        </p:spPr>
        <p:txBody>
          <a:bodyPr>
            <a:noAutofit/>
          </a:bodyPr>
          <a:lstStyle/>
          <a:p>
            <a:pPr marL="0" indent="0">
              <a:buNone/>
            </a:pPr>
            <a:r>
              <a:rPr lang="en-US" sz="3600" dirty="0"/>
              <a:t>There is a provision of functional specialization and standardization in work in </a:t>
            </a:r>
            <a:r>
              <a:rPr lang="en-US" sz="3600" dirty="0" smtClean="0"/>
              <a:t>traditional functional </a:t>
            </a:r>
            <a:r>
              <a:rPr lang="en-US" sz="3600" dirty="0"/>
              <a:t>organizations. This contributes to developing working efficiency of both the executive and subordinate level members. The development of efficiency facilitates in maximizing productivity of the enterprise. Thus, an enterprise can be involved in mass production and distribution on the basis of requirement. </a:t>
            </a:r>
          </a:p>
        </p:txBody>
      </p:sp>
    </p:spTree>
    <p:extLst>
      <p:ext uri="{BB962C8B-B14F-4D97-AF65-F5344CB8AC3E}">
        <p14:creationId xmlns:p14="http://schemas.microsoft.com/office/powerpoint/2010/main" val="9780900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238</TotalTime>
  <Words>448</Words>
  <Application>Microsoft Macintosh PowerPoint</Application>
  <PresentationFormat>Widescreen</PresentationFormat>
  <Paragraphs>23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Century Gothic</vt:lpstr>
      <vt:lpstr>Wingdings</vt:lpstr>
      <vt:lpstr>Wingdings 3</vt:lpstr>
      <vt:lpstr>Arial</vt:lpstr>
      <vt:lpstr>Ion</vt:lpstr>
      <vt:lpstr>     OMAR           A   ALSHUHOMY</vt:lpstr>
      <vt:lpstr>  The Traditional Functional Structure</vt:lpstr>
      <vt:lpstr>A typical example of processing an order in a traditional functional-oriented firm can be seen in the figure below. As one can easily see, the natural sequence. </vt:lpstr>
      <vt:lpstr>This is a very rigid structure, with little information exchange, typical of bureaucratic companies in which there is little collaboration. Nowadays, it’s not usual but still practiced on the military, religious, and even academic organizations. In this way, one area doesn’t interfere with the work of the other and staff only obey the ‘orders’ of the immediate superior. </vt:lpstr>
      <vt:lpstr>PowerPoint Presentation</vt:lpstr>
      <vt:lpstr>Advantages of Functional Traditional Structure. </vt:lpstr>
      <vt:lpstr>Benefits of specialization </vt:lpstr>
      <vt:lpstr>Healthy competition among experts </vt:lpstr>
      <vt:lpstr>Relief to executives </vt:lpstr>
      <vt:lpstr>Disadvantages of traditional functional structure.                            Multiple command system </vt:lpstr>
      <vt:lpstr>High administrative cost </vt:lpstr>
      <vt:lpstr>THANK YOU FOR YOUR ATTENTION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Traditional Functional Structure</dc:title>
  <dc:creator>Microsoft Office User</dc:creator>
  <cp:lastModifiedBy>Microsoft Office User</cp:lastModifiedBy>
  <cp:revision>19</cp:revision>
  <dcterms:created xsi:type="dcterms:W3CDTF">2018-01-22T17:16:38Z</dcterms:created>
  <dcterms:modified xsi:type="dcterms:W3CDTF">2018-01-22T23:23:19Z</dcterms:modified>
</cp:coreProperties>
</file>