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21"/>
  </p:notesMasterIdLst>
  <p:sldIdLst>
    <p:sldId id="323" r:id="rId2"/>
    <p:sldId id="308" r:id="rId3"/>
    <p:sldId id="259" r:id="rId4"/>
    <p:sldId id="260" r:id="rId5"/>
    <p:sldId id="309" r:id="rId6"/>
    <p:sldId id="310" r:id="rId7"/>
    <p:sldId id="311" r:id="rId8"/>
    <p:sldId id="312" r:id="rId9"/>
    <p:sldId id="313" r:id="rId10"/>
    <p:sldId id="315" r:id="rId11"/>
    <p:sldId id="316" r:id="rId12"/>
    <p:sldId id="317" r:id="rId13"/>
    <p:sldId id="319" r:id="rId14"/>
    <p:sldId id="324" r:id="rId15"/>
    <p:sldId id="325" r:id="rId16"/>
    <p:sldId id="318" r:id="rId17"/>
    <p:sldId id="321" r:id="rId18"/>
    <p:sldId id="322" r:id="rId19"/>
    <p:sldId id="320" r:id="rId20"/>
  </p:sldIdLst>
  <p:sldSz cx="9144000" cy="5143500" type="screen16x9"/>
  <p:notesSz cx="6858000" cy="9144000"/>
  <p:embeddedFontLst>
    <p:embeddedFont>
      <p:font typeface="Source Sans Pro Black" panose="020B0604020202020204" charset="0"/>
      <p:bold r:id="rId22"/>
      <p:boldItalic r:id="rId23"/>
    </p:embeddedFont>
    <p:embeddedFont>
      <p:font typeface="Rockwell" panose="02060603020205020403" pitchFamily="18" charset="0"/>
      <p:regular r:id="rId24"/>
      <p:bold r:id="rId25"/>
      <p:italic r:id="rId26"/>
      <p:boldItalic r:id="rId27"/>
    </p:embeddedFont>
    <p:embeddedFont>
      <p:font typeface="Palanquin" panose="020B0604020202020204" charset="0"/>
      <p:regular r:id="rId28"/>
      <p:bold r:id="rId29"/>
    </p:embeddedFont>
    <p:embeddedFont>
      <p:font typeface="Source Sans Pro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888AC5B-CF36-4D23-957E-FB0FD903B8EE}">
  <a:tblStyle styleId="{D888AC5B-CF36-4D23-957E-FB0FD903B8E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660"/>
  </p:normalViewPr>
  <p:slideViewPr>
    <p:cSldViewPr snapToGrid="0">
      <p:cViewPr varScale="1">
        <p:scale>
          <a:sx n="93" d="100"/>
          <a:sy n="93" d="100"/>
        </p:scale>
        <p:origin x="8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408611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805955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04698009ef_0_3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104698009ef_0_3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6981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105c4027d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105c4027d7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369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105c4027d7c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105c4027d7c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8746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3"/>
          <p:cNvPicPr preferRelativeResize="0"/>
          <p:nvPr/>
        </p:nvPicPr>
        <p:blipFill rotWithShape="1">
          <a:blip r:embed="rId2">
            <a:alphaModFix/>
          </a:blip>
          <a:srcRect l="11634" t="12977" r="12573" b="13906"/>
          <a:stretch/>
        </p:blipFill>
        <p:spPr>
          <a:xfrm>
            <a:off x="-19900" y="0"/>
            <a:ext cx="91838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/>
          <p:nvPr/>
        </p:nvSpPr>
        <p:spPr>
          <a:xfrm rot="-171636">
            <a:off x="485469" y="350031"/>
            <a:ext cx="8115212" cy="4382775"/>
          </a:xfrm>
          <a:prstGeom prst="roundRect">
            <a:avLst>
              <a:gd name="adj" fmla="val 3478"/>
            </a:avLst>
          </a:prstGeom>
          <a:solidFill>
            <a:srgbClr val="FFFFFF">
              <a:alpha val="480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564125" y="397025"/>
            <a:ext cx="7994400" cy="4317600"/>
          </a:xfrm>
          <a:prstGeom prst="roundRect">
            <a:avLst>
              <a:gd name="adj" fmla="val 5732"/>
            </a:avLst>
          </a:prstGeom>
          <a:solidFill>
            <a:schemeClr val="lt1"/>
          </a:solidFill>
          <a:ln>
            <a:noFill/>
          </a:ln>
          <a:effectLst>
            <a:outerShdw blurRad="57150" dist="228600" dir="708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2833900" y="2811167"/>
            <a:ext cx="40050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4063275" y="1292750"/>
            <a:ext cx="1447800" cy="93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6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2834050" y="3762143"/>
            <a:ext cx="4004700" cy="28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7"/>
          <p:cNvPicPr preferRelativeResize="0"/>
          <p:nvPr/>
        </p:nvPicPr>
        <p:blipFill rotWithShape="1">
          <a:blip r:embed="rId2">
            <a:alphaModFix/>
          </a:blip>
          <a:srcRect l="9575" t="12494" r="3844" b="3983"/>
          <a:stretch/>
        </p:blipFill>
        <p:spPr>
          <a:xfrm>
            <a:off x="-19900" y="0"/>
            <a:ext cx="91838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7"/>
          <p:cNvSpPr/>
          <p:nvPr/>
        </p:nvSpPr>
        <p:spPr>
          <a:xfrm rot="-171636">
            <a:off x="485469" y="350031"/>
            <a:ext cx="8115212" cy="4382775"/>
          </a:xfrm>
          <a:prstGeom prst="roundRect">
            <a:avLst>
              <a:gd name="adj" fmla="val 3478"/>
            </a:avLst>
          </a:prstGeom>
          <a:solidFill>
            <a:srgbClr val="FFFFFF">
              <a:alpha val="480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7"/>
          <p:cNvSpPr/>
          <p:nvPr/>
        </p:nvSpPr>
        <p:spPr>
          <a:xfrm>
            <a:off x="564125" y="397025"/>
            <a:ext cx="7994400" cy="4317600"/>
          </a:xfrm>
          <a:prstGeom prst="roundRect">
            <a:avLst>
              <a:gd name="adj" fmla="val 5732"/>
            </a:avLst>
          </a:prstGeom>
          <a:solidFill>
            <a:schemeClr val="lt1"/>
          </a:solidFill>
          <a:ln>
            <a:noFill/>
          </a:ln>
          <a:effectLst>
            <a:outerShdw blurRad="57150" dist="228600" dir="708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713225" y="521200"/>
            <a:ext cx="7717500" cy="493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SzPts val="3200"/>
              <a:buNone/>
              <a:defRPr b="0">
                <a:latin typeface="Source Sans Pro Black"/>
                <a:ea typeface="Source Sans Pro Black"/>
                <a:cs typeface="Source Sans Pro Black"/>
                <a:sym typeface="Source Sans Pr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ubTitle" idx="1"/>
          </p:nvPr>
        </p:nvSpPr>
        <p:spPr>
          <a:xfrm>
            <a:off x="3587225" y="1605450"/>
            <a:ext cx="4228200" cy="226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3"/>
          <p:cNvPicPr preferRelativeResize="0"/>
          <p:nvPr/>
        </p:nvPicPr>
        <p:blipFill rotWithShape="1">
          <a:blip r:embed="rId2">
            <a:alphaModFix/>
          </a:blip>
          <a:srcRect l="31659" t="8327" r="2779" b="28152"/>
          <a:stretch/>
        </p:blipFill>
        <p:spPr>
          <a:xfrm>
            <a:off x="-47775" y="0"/>
            <a:ext cx="926062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3"/>
          <p:cNvSpPr/>
          <p:nvPr/>
        </p:nvSpPr>
        <p:spPr>
          <a:xfrm rot="-171636">
            <a:off x="485469" y="350031"/>
            <a:ext cx="8115212" cy="4382775"/>
          </a:xfrm>
          <a:prstGeom prst="roundRect">
            <a:avLst>
              <a:gd name="adj" fmla="val 3478"/>
            </a:avLst>
          </a:prstGeom>
          <a:solidFill>
            <a:srgbClr val="FFFFFF">
              <a:alpha val="480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3"/>
          <p:cNvSpPr/>
          <p:nvPr/>
        </p:nvSpPr>
        <p:spPr>
          <a:xfrm>
            <a:off x="564125" y="397025"/>
            <a:ext cx="7994400" cy="4317600"/>
          </a:xfrm>
          <a:prstGeom prst="roundRect">
            <a:avLst>
              <a:gd name="adj" fmla="val 5732"/>
            </a:avLst>
          </a:prstGeom>
          <a:solidFill>
            <a:schemeClr val="lt1"/>
          </a:solidFill>
          <a:ln>
            <a:noFill/>
          </a:ln>
          <a:effectLst>
            <a:outerShdw blurRad="57150" dist="228600" dir="708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1"/>
          </p:nvPr>
        </p:nvSpPr>
        <p:spPr>
          <a:xfrm>
            <a:off x="1057375" y="2352985"/>
            <a:ext cx="2101800" cy="4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subTitle" idx="2"/>
          </p:nvPr>
        </p:nvSpPr>
        <p:spPr>
          <a:xfrm>
            <a:off x="1056775" y="1956816"/>
            <a:ext cx="2103000" cy="3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title" hasCustomPrompt="1"/>
          </p:nvPr>
        </p:nvSpPr>
        <p:spPr>
          <a:xfrm>
            <a:off x="1913450" y="1522156"/>
            <a:ext cx="382200" cy="38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3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3"/>
          </p:nvPr>
        </p:nvSpPr>
        <p:spPr>
          <a:xfrm>
            <a:off x="3529584" y="2354566"/>
            <a:ext cx="2101800" cy="4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4"/>
          </p:nvPr>
        </p:nvSpPr>
        <p:spPr>
          <a:xfrm>
            <a:off x="3525350" y="1956816"/>
            <a:ext cx="2103000" cy="3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 idx="5" hasCustomPrompt="1"/>
          </p:nvPr>
        </p:nvSpPr>
        <p:spPr>
          <a:xfrm>
            <a:off x="4384842" y="1522156"/>
            <a:ext cx="384000" cy="38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3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6"/>
          </p:nvPr>
        </p:nvSpPr>
        <p:spPr>
          <a:xfrm>
            <a:off x="5994525" y="2355249"/>
            <a:ext cx="2101800" cy="4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7"/>
          </p:nvPr>
        </p:nvSpPr>
        <p:spPr>
          <a:xfrm>
            <a:off x="5993925" y="1959173"/>
            <a:ext cx="2103000" cy="3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 idx="8" hasCustomPrompt="1"/>
          </p:nvPr>
        </p:nvSpPr>
        <p:spPr>
          <a:xfrm>
            <a:off x="6853425" y="1522156"/>
            <a:ext cx="384000" cy="38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3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2" name="Google Shape;82;p13"/>
          <p:cNvSpPr txBox="1">
            <a:spLocks noGrp="1"/>
          </p:cNvSpPr>
          <p:nvPr>
            <p:ph type="subTitle" idx="9"/>
          </p:nvPr>
        </p:nvSpPr>
        <p:spPr>
          <a:xfrm>
            <a:off x="1057375" y="3941485"/>
            <a:ext cx="2101800" cy="4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13"/>
          </p:nvPr>
        </p:nvSpPr>
        <p:spPr>
          <a:xfrm>
            <a:off x="1056775" y="3545316"/>
            <a:ext cx="2103000" cy="3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14" hasCustomPrompt="1"/>
          </p:nvPr>
        </p:nvSpPr>
        <p:spPr>
          <a:xfrm>
            <a:off x="1912550" y="3080881"/>
            <a:ext cx="384000" cy="38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3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5"/>
          </p:nvPr>
        </p:nvSpPr>
        <p:spPr>
          <a:xfrm>
            <a:off x="3529584" y="3943066"/>
            <a:ext cx="2101800" cy="4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6"/>
          </p:nvPr>
        </p:nvSpPr>
        <p:spPr>
          <a:xfrm>
            <a:off x="3525350" y="3545316"/>
            <a:ext cx="2103000" cy="3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17" hasCustomPrompt="1"/>
          </p:nvPr>
        </p:nvSpPr>
        <p:spPr>
          <a:xfrm>
            <a:off x="4384842" y="3080881"/>
            <a:ext cx="384000" cy="38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3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18"/>
          </p:nvPr>
        </p:nvSpPr>
        <p:spPr>
          <a:xfrm>
            <a:off x="5994525" y="3943749"/>
            <a:ext cx="2101800" cy="4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9"/>
          </p:nvPr>
        </p:nvSpPr>
        <p:spPr>
          <a:xfrm>
            <a:off x="5993925" y="3547673"/>
            <a:ext cx="2103000" cy="3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20" hasCustomPrompt="1"/>
          </p:nvPr>
        </p:nvSpPr>
        <p:spPr>
          <a:xfrm>
            <a:off x="6860200" y="3080881"/>
            <a:ext cx="384000" cy="38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3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13"/>
          <p:cNvSpPr txBox="1">
            <a:spLocks noGrp="1"/>
          </p:cNvSpPr>
          <p:nvPr>
            <p:ph type="title" idx="21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b="0">
                <a:latin typeface="Source Sans Pro Black"/>
                <a:ea typeface="Source Sans Pro Black"/>
                <a:cs typeface="Source Sans Pro Black"/>
                <a:sym typeface="Source Sans Pro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Palanquin"/>
                <a:ea typeface="Palanquin"/>
                <a:cs typeface="Palanquin"/>
                <a:sym typeface="Palanqu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Palanquin"/>
                <a:ea typeface="Palanquin"/>
                <a:cs typeface="Palanquin"/>
                <a:sym typeface="Palanqu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Palanquin"/>
                <a:ea typeface="Palanquin"/>
                <a:cs typeface="Palanquin"/>
                <a:sym typeface="Palanqu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Palanquin"/>
                <a:ea typeface="Palanquin"/>
                <a:cs typeface="Palanquin"/>
                <a:sym typeface="Palanqu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Palanquin"/>
                <a:ea typeface="Palanquin"/>
                <a:cs typeface="Palanquin"/>
                <a:sym typeface="Palanqu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Palanquin"/>
                <a:ea typeface="Palanquin"/>
                <a:cs typeface="Palanquin"/>
                <a:sym typeface="Palanqu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Palanquin"/>
                <a:ea typeface="Palanquin"/>
                <a:cs typeface="Palanquin"/>
                <a:sym typeface="Palanqu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Palanquin"/>
                <a:ea typeface="Palanquin"/>
                <a:cs typeface="Palanquin"/>
                <a:sym typeface="Palanqu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29"/>
          <p:cNvPicPr preferRelativeResize="0"/>
          <p:nvPr/>
        </p:nvPicPr>
        <p:blipFill rotWithShape="1">
          <a:blip r:embed="rId2">
            <a:alphaModFix/>
          </a:blip>
          <a:srcRect l="9575" t="12494" r="3844" b="3983"/>
          <a:stretch/>
        </p:blipFill>
        <p:spPr>
          <a:xfrm>
            <a:off x="-39800" y="0"/>
            <a:ext cx="91838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9"/>
          <p:cNvSpPr/>
          <p:nvPr/>
        </p:nvSpPr>
        <p:spPr>
          <a:xfrm rot="-156578">
            <a:off x="916002" y="474124"/>
            <a:ext cx="3419646" cy="4383891"/>
          </a:xfrm>
          <a:prstGeom prst="roundRect">
            <a:avLst>
              <a:gd name="adj" fmla="val 3478"/>
            </a:avLst>
          </a:prstGeom>
          <a:solidFill>
            <a:srgbClr val="FFFFFF">
              <a:alpha val="480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9"/>
          <p:cNvSpPr/>
          <p:nvPr/>
        </p:nvSpPr>
        <p:spPr>
          <a:xfrm>
            <a:off x="998420" y="397025"/>
            <a:ext cx="3354600" cy="4317600"/>
          </a:xfrm>
          <a:prstGeom prst="roundRect">
            <a:avLst>
              <a:gd name="adj" fmla="val 5732"/>
            </a:avLst>
          </a:prstGeom>
          <a:solidFill>
            <a:schemeClr val="lt1"/>
          </a:solidFill>
          <a:ln>
            <a:noFill/>
          </a:ln>
          <a:effectLst>
            <a:outerShdw blurRad="57150" dist="228600" dir="708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9"/>
          <p:cNvSpPr/>
          <p:nvPr/>
        </p:nvSpPr>
        <p:spPr>
          <a:xfrm rot="-156578">
            <a:off x="4808352" y="475399"/>
            <a:ext cx="3419646" cy="4383891"/>
          </a:xfrm>
          <a:prstGeom prst="roundRect">
            <a:avLst>
              <a:gd name="adj" fmla="val 3478"/>
            </a:avLst>
          </a:prstGeom>
          <a:solidFill>
            <a:srgbClr val="FFFFFF">
              <a:alpha val="480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9"/>
          <p:cNvSpPr/>
          <p:nvPr/>
        </p:nvSpPr>
        <p:spPr>
          <a:xfrm>
            <a:off x="4890770" y="398300"/>
            <a:ext cx="3354600" cy="4317600"/>
          </a:xfrm>
          <a:prstGeom prst="roundRect">
            <a:avLst>
              <a:gd name="adj" fmla="val 5732"/>
            </a:avLst>
          </a:prstGeom>
          <a:solidFill>
            <a:schemeClr val="lt1"/>
          </a:solidFill>
          <a:ln>
            <a:noFill/>
          </a:ln>
          <a:effectLst>
            <a:outerShdw blurRad="57150" dist="228600" dir="708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1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30"/>
          <p:cNvPicPr preferRelativeResize="0"/>
          <p:nvPr/>
        </p:nvPicPr>
        <p:blipFill rotWithShape="1">
          <a:blip r:embed="rId2">
            <a:alphaModFix/>
          </a:blip>
          <a:srcRect l="9575" t="12494" r="3844" b="3983"/>
          <a:stretch/>
        </p:blipFill>
        <p:spPr>
          <a:xfrm>
            <a:off x="-19900" y="0"/>
            <a:ext cx="91838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0"/>
          <p:cNvSpPr/>
          <p:nvPr/>
        </p:nvSpPr>
        <p:spPr>
          <a:xfrm rot="-82820">
            <a:off x="489349" y="2663734"/>
            <a:ext cx="8107453" cy="2121832"/>
          </a:xfrm>
          <a:prstGeom prst="roundRect">
            <a:avLst>
              <a:gd name="adj" fmla="val 9619"/>
            </a:avLst>
          </a:prstGeom>
          <a:solidFill>
            <a:srgbClr val="FFFFFF">
              <a:alpha val="480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30"/>
          <p:cNvSpPr/>
          <p:nvPr/>
        </p:nvSpPr>
        <p:spPr>
          <a:xfrm>
            <a:off x="564125" y="2690756"/>
            <a:ext cx="7994400" cy="2081700"/>
          </a:xfrm>
          <a:prstGeom prst="roundRect">
            <a:avLst>
              <a:gd name="adj" fmla="val 5732"/>
            </a:avLst>
          </a:prstGeom>
          <a:solidFill>
            <a:schemeClr val="lt1"/>
          </a:solidFill>
          <a:ln>
            <a:noFill/>
          </a:ln>
          <a:effectLst>
            <a:outerShdw blurRad="57150" dist="228600" dir="708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30"/>
          <p:cNvSpPr/>
          <p:nvPr/>
        </p:nvSpPr>
        <p:spPr>
          <a:xfrm rot="-82820">
            <a:off x="518274" y="357934"/>
            <a:ext cx="8107453" cy="2121832"/>
          </a:xfrm>
          <a:prstGeom prst="roundRect">
            <a:avLst>
              <a:gd name="adj" fmla="val 9619"/>
            </a:avLst>
          </a:prstGeom>
          <a:solidFill>
            <a:srgbClr val="FFFFFF">
              <a:alpha val="480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30"/>
          <p:cNvSpPr/>
          <p:nvPr/>
        </p:nvSpPr>
        <p:spPr>
          <a:xfrm>
            <a:off x="593050" y="384956"/>
            <a:ext cx="7994400" cy="2081700"/>
          </a:xfrm>
          <a:prstGeom prst="roundRect">
            <a:avLst>
              <a:gd name="adj" fmla="val 5732"/>
            </a:avLst>
          </a:prstGeom>
          <a:solidFill>
            <a:schemeClr val="lt1"/>
          </a:solidFill>
          <a:ln>
            <a:noFill/>
          </a:ln>
          <a:effectLst>
            <a:outerShdw blurRad="57150" dist="228600" dir="708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ource Sans Pro"/>
              <a:buNone/>
              <a:defRPr sz="3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ource Sans Pro"/>
              <a:buNone/>
              <a:defRPr sz="3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ource Sans Pro"/>
              <a:buNone/>
              <a:defRPr sz="3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ource Sans Pro"/>
              <a:buNone/>
              <a:defRPr sz="3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ource Sans Pro"/>
              <a:buNone/>
              <a:defRPr sz="3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ource Sans Pro"/>
              <a:buNone/>
              <a:defRPr sz="3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ource Sans Pro"/>
              <a:buNone/>
              <a:defRPr sz="3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ource Sans Pro"/>
              <a:buNone/>
              <a:defRPr sz="3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ource Sans Pro"/>
              <a:buNone/>
              <a:defRPr sz="3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alanquin"/>
              <a:buChar char="●"/>
              <a:defRPr sz="18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alanquin"/>
              <a:buChar char="○"/>
              <a:defRPr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alanquin"/>
              <a:buChar char="■"/>
              <a:defRPr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alanquin"/>
              <a:buChar char="●"/>
              <a:defRPr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alanquin"/>
              <a:buChar char="○"/>
              <a:defRPr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alanquin"/>
              <a:buChar char="■"/>
              <a:defRPr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alanquin"/>
              <a:buChar char="●"/>
              <a:defRPr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alanquin"/>
              <a:buChar char="○"/>
              <a:defRPr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alanquin"/>
              <a:buChar char="■"/>
              <a:defRPr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8" r:id="rId3"/>
    <p:sldLayoutId id="2147483659" r:id="rId4"/>
    <p:sldLayoutId id="2147483675" r:id="rId5"/>
    <p:sldLayoutId id="214748367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404748" y="2743574"/>
            <a:ext cx="6205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AGGRESSIVE PERIODONTITIS</a:t>
            </a:r>
            <a:endParaRPr lang="ar-LY" sz="3200" b="1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862" y="-128389"/>
            <a:ext cx="1142304" cy="1007620"/>
          </a:xfrm>
          <a:prstGeom prst="rect">
            <a:avLst/>
          </a:prstGeom>
          <a:ln>
            <a:noFill/>
          </a:ln>
          <a:effectLst>
            <a:reflection blurRad="6350" stA="50000" endA="300" endPos="55500" dist="50800" dir="5400000" sy="-100000" algn="bl" rotWithShape="0"/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8185" cy="753027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5271" y="753027"/>
            <a:ext cx="5084505" cy="3603048"/>
          </a:xfrm>
          <a:prstGeom prst="rect">
            <a:avLst/>
          </a:prstGeom>
        </p:spPr>
      </p:pic>
      <p:sp>
        <p:nvSpPr>
          <p:cNvPr id="14" name="مربع نص 13"/>
          <p:cNvSpPr txBox="1"/>
          <p:nvPr/>
        </p:nvSpPr>
        <p:spPr>
          <a:xfrm>
            <a:off x="577541" y="3548800"/>
            <a:ext cx="4501663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b="1" dirty="0" smtClean="0"/>
              <a:t>Presented by </a:t>
            </a:r>
            <a:r>
              <a:rPr lang="en-US" sz="1800" dirty="0" smtClean="0"/>
              <a:t>:Abdullah </a:t>
            </a:r>
            <a:r>
              <a:rPr lang="en-US" sz="1800" dirty="0" err="1" smtClean="0"/>
              <a:t>ibraheem</a:t>
            </a:r>
            <a:endParaRPr lang="en-US" sz="1800" dirty="0" smtClean="0"/>
          </a:p>
          <a:p>
            <a:r>
              <a:rPr lang="en-US" sz="1800" b="1" dirty="0" smtClean="0"/>
              <a:t>Student ID </a:t>
            </a:r>
            <a:r>
              <a:rPr lang="en-US" sz="1800" dirty="0" smtClean="0"/>
              <a:t>: 2435</a:t>
            </a:r>
          </a:p>
          <a:p>
            <a:r>
              <a:rPr lang="en-US" sz="1800" b="1" dirty="0" smtClean="0"/>
              <a:t>Block</a:t>
            </a:r>
            <a:r>
              <a:rPr lang="en-US" sz="1800" dirty="0" smtClean="0"/>
              <a:t> :PTS </a:t>
            </a:r>
          </a:p>
          <a:p>
            <a:r>
              <a:rPr lang="en-US" sz="1800" b="1" dirty="0" smtClean="0"/>
              <a:t>Date </a:t>
            </a:r>
            <a:r>
              <a:rPr lang="en-US" sz="1800" dirty="0" smtClean="0"/>
              <a:t>:2022/5/10</a:t>
            </a:r>
            <a:endParaRPr lang="ar-LY" sz="1800" dirty="0"/>
          </a:p>
        </p:txBody>
      </p:sp>
      <p:pic>
        <p:nvPicPr>
          <p:cNvPr id="16" name="صورة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11702">
            <a:off x="5626034" y="3543080"/>
            <a:ext cx="1916710" cy="149503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7" name="مربع نص 16"/>
          <p:cNvSpPr txBox="1"/>
          <p:nvPr/>
        </p:nvSpPr>
        <p:spPr>
          <a:xfrm>
            <a:off x="8440615" y="4618892"/>
            <a:ext cx="50409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1</a:t>
            </a: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val="36592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2207" y="634216"/>
            <a:ext cx="5609690" cy="493500"/>
          </a:xfrm>
        </p:spPr>
        <p:txBody>
          <a:bodyPr/>
          <a:lstStyle/>
          <a:p>
            <a:r>
              <a:rPr lang="en-US" dirty="0"/>
              <a:t>CLINICAL FEATURES OF LAP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32206" y="1284270"/>
            <a:ext cx="7520683" cy="3195263"/>
          </a:xfrm>
        </p:spPr>
        <p:txBody>
          <a:bodyPr/>
          <a:lstStyle/>
          <a:p>
            <a:r>
              <a:rPr lang="en-US" dirty="0" smtClean="0"/>
              <a:t>Maxillary </a:t>
            </a:r>
            <a:r>
              <a:rPr lang="en-US" dirty="0"/>
              <a:t>incisors migrate in </a:t>
            </a:r>
            <a:r>
              <a:rPr lang="en-US" dirty="0" err="1"/>
              <a:t>distolabial</a:t>
            </a:r>
            <a:r>
              <a:rPr lang="en-US" dirty="0"/>
              <a:t> migration </a:t>
            </a:r>
            <a:r>
              <a:rPr lang="en-US" dirty="0" smtClean="0"/>
              <a:t>– diastema</a:t>
            </a:r>
          </a:p>
          <a:p>
            <a:endParaRPr lang="en-US" dirty="0" smtClean="0"/>
          </a:p>
          <a:p>
            <a:r>
              <a:rPr lang="en-US" dirty="0" smtClean="0"/>
              <a:t>Increasing </a:t>
            </a:r>
            <a:r>
              <a:rPr lang="en-US" dirty="0"/>
              <a:t>mobility of affected </a:t>
            </a:r>
            <a:r>
              <a:rPr lang="en-US" dirty="0" smtClean="0"/>
              <a:t>teeth</a:t>
            </a:r>
          </a:p>
          <a:p>
            <a:endParaRPr lang="en-US" dirty="0" smtClean="0"/>
          </a:p>
          <a:p>
            <a:r>
              <a:rPr lang="en-US" dirty="0" smtClean="0"/>
              <a:t>Periodontal </a:t>
            </a:r>
            <a:r>
              <a:rPr lang="en-US" dirty="0"/>
              <a:t>abscess </a:t>
            </a:r>
            <a:r>
              <a:rPr lang="en-US" dirty="0" smtClean="0"/>
              <a:t>formation</a:t>
            </a:r>
          </a:p>
          <a:p>
            <a:endParaRPr lang="en-US" dirty="0" smtClean="0"/>
          </a:p>
          <a:p>
            <a:r>
              <a:rPr lang="en-US" dirty="0" smtClean="0"/>
              <a:t>Sensitive </a:t>
            </a:r>
            <a:r>
              <a:rPr lang="en-US" dirty="0"/>
              <a:t>root surface </a:t>
            </a:r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220" y="2007056"/>
            <a:ext cx="4315147" cy="2315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8053754" y="4479533"/>
            <a:ext cx="5040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10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6249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3225" y="521200"/>
            <a:ext cx="4855368" cy="493500"/>
          </a:xfrm>
        </p:spPr>
        <p:txBody>
          <a:bodyPr/>
          <a:lstStyle/>
          <a:p>
            <a:r>
              <a:rPr lang="en-US" dirty="0"/>
              <a:t>RADIOGRAPHIC FINDINGS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3225" y="1243173"/>
            <a:ext cx="7717500" cy="3226085"/>
          </a:xfrm>
        </p:spPr>
        <p:txBody>
          <a:bodyPr/>
          <a:lstStyle/>
          <a:p>
            <a:r>
              <a:rPr lang="en-US" sz="2000" dirty="0"/>
              <a:t>Vertical bone loss 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Usually </a:t>
            </a:r>
            <a:r>
              <a:rPr lang="en-US" sz="2000" dirty="0"/>
              <a:t>bilateral affecting first permanent molars &amp; </a:t>
            </a:r>
            <a:r>
              <a:rPr lang="en-US" sz="2000" dirty="0" smtClean="0"/>
              <a:t>incisors</a:t>
            </a:r>
          </a:p>
          <a:p>
            <a:r>
              <a:rPr lang="en-US" sz="2000" dirty="0" smtClean="0"/>
              <a:t>Vertical </a:t>
            </a:r>
            <a:r>
              <a:rPr lang="en-US" sz="2000" dirty="0"/>
              <a:t>loss of bone in an “arc-shape” extending from the distal of the </a:t>
            </a:r>
            <a:r>
              <a:rPr lang="en-US" sz="2000" dirty="0" smtClean="0"/>
              <a:t>2nd </a:t>
            </a:r>
            <a:r>
              <a:rPr lang="en-US" sz="2000" dirty="0"/>
              <a:t>premolar to the mesial of the </a:t>
            </a:r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molar </a:t>
            </a:r>
            <a:endParaRPr lang="ar-LY" sz="2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836" y="2402633"/>
            <a:ext cx="5465851" cy="2202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8053754" y="4149969"/>
            <a:ext cx="46892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905367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فرعي 2"/>
          <p:cNvSpPr>
            <a:spLocks noGrp="1"/>
          </p:cNvSpPr>
          <p:nvPr>
            <p:ph type="title"/>
          </p:nvPr>
        </p:nvSpPr>
        <p:spPr>
          <a:xfrm>
            <a:off x="678095" y="719523"/>
            <a:ext cx="5009562" cy="1579563"/>
          </a:xfrm>
        </p:spPr>
        <p:txBody>
          <a:bodyPr/>
          <a:lstStyle/>
          <a:p>
            <a:r>
              <a:rPr lang="en-US" dirty="0"/>
              <a:t>GENERALIZED AGGRESSIVE PERIODONTITIS</a:t>
            </a:r>
            <a:endParaRPr lang="ar-LY" dirty="0"/>
          </a:p>
        </p:txBody>
      </p:sp>
      <p:sp>
        <p:nvSpPr>
          <p:cNvPr id="6" name="Google Shape;475;p39"/>
          <p:cNvSpPr/>
          <p:nvPr/>
        </p:nvSpPr>
        <p:spPr>
          <a:xfrm>
            <a:off x="7952358" y="821107"/>
            <a:ext cx="246874" cy="247835"/>
          </a:xfrm>
          <a:custGeom>
            <a:avLst/>
            <a:gdLst/>
            <a:ahLst/>
            <a:cxnLst/>
            <a:rect l="l" t="t" r="r" b="b"/>
            <a:pathLst>
              <a:path w="3084" h="3096" extrusionOk="0">
                <a:moveTo>
                  <a:pt x="1548" y="0"/>
                </a:moveTo>
                <a:cubicBezTo>
                  <a:pt x="695" y="0"/>
                  <a:pt x="0" y="695"/>
                  <a:pt x="0" y="1548"/>
                </a:cubicBezTo>
                <a:cubicBezTo>
                  <a:pt x="0" y="2401"/>
                  <a:pt x="695" y="3096"/>
                  <a:pt x="1548" y="3096"/>
                </a:cubicBezTo>
                <a:cubicBezTo>
                  <a:pt x="2401" y="3096"/>
                  <a:pt x="3083" y="2401"/>
                  <a:pt x="3083" y="1548"/>
                </a:cubicBezTo>
                <a:cubicBezTo>
                  <a:pt x="3083" y="695"/>
                  <a:pt x="2401" y="0"/>
                  <a:pt x="15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483;p39"/>
          <p:cNvSpPr/>
          <p:nvPr/>
        </p:nvSpPr>
        <p:spPr>
          <a:xfrm>
            <a:off x="7390405" y="617940"/>
            <a:ext cx="211732" cy="203167"/>
          </a:xfrm>
          <a:custGeom>
            <a:avLst/>
            <a:gdLst/>
            <a:ahLst/>
            <a:cxnLst/>
            <a:rect l="l" t="t" r="r" b="b"/>
            <a:pathLst>
              <a:path w="2645" h="2538" extrusionOk="0">
                <a:moveTo>
                  <a:pt x="1270" y="291"/>
                </a:moveTo>
                <a:cubicBezTo>
                  <a:pt x="1556" y="291"/>
                  <a:pt x="1843" y="421"/>
                  <a:pt x="2036" y="657"/>
                </a:cubicBezTo>
                <a:cubicBezTo>
                  <a:pt x="2291" y="962"/>
                  <a:pt x="2316" y="1425"/>
                  <a:pt x="2109" y="1766"/>
                </a:cubicBezTo>
                <a:cubicBezTo>
                  <a:pt x="1946" y="2061"/>
                  <a:pt x="1629" y="2238"/>
                  <a:pt x="1295" y="2238"/>
                </a:cubicBezTo>
                <a:cubicBezTo>
                  <a:pt x="1229" y="2238"/>
                  <a:pt x="1163" y="2231"/>
                  <a:pt x="1097" y="2217"/>
                </a:cubicBezTo>
                <a:cubicBezTo>
                  <a:pt x="634" y="2132"/>
                  <a:pt x="305" y="1729"/>
                  <a:pt x="305" y="1266"/>
                </a:cubicBezTo>
                <a:cubicBezTo>
                  <a:pt x="305" y="852"/>
                  <a:pt x="549" y="486"/>
                  <a:pt x="939" y="352"/>
                </a:cubicBezTo>
                <a:cubicBezTo>
                  <a:pt x="1045" y="311"/>
                  <a:pt x="1157" y="291"/>
                  <a:pt x="1270" y="291"/>
                </a:cubicBezTo>
                <a:close/>
                <a:moveTo>
                  <a:pt x="1283" y="1"/>
                </a:moveTo>
                <a:cubicBezTo>
                  <a:pt x="1201" y="1"/>
                  <a:pt x="1118" y="8"/>
                  <a:pt x="1036" y="23"/>
                </a:cubicBezTo>
                <a:cubicBezTo>
                  <a:pt x="458" y="120"/>
                  <a:pt x="34" y="657"/>
                  <a:pt x="1" y="1247"/>
                </a:cubicBezTo>
                <a:lnTo>
                  <a:pt x="1" y="1247"/>
                </a:lnTo>
                <a:cubicBezTo>
                  <a:pt x="1" y="1253"/>
                  <a:pt x="0" y="1260"/>
                  <a:pt x="0" y="1266"/>
                </a:cubicBezTo>
                <a:cubicBezTo>
                  <a:pt x="0" y="1790"/>
                  <a:pt x="329" y="2253"/>
                  <a:pt x="829" y="2461"/>
                </a:cubicBezTo>
                <a:cubicBezTo>
                  <a:pt x="967" y="2512"/>
                  <a:pt x="1115" y="2538"/>
                  <a:pt x="1262" y="2538"/>
                </a:cubicBezTo>
                <a:cubicBezTo>
                  <a:pt x="1635" y="2538"/>
                  <a:pt x="2010" y="2376"/>
                  <a:pt x="2255" y="2071"/>
                </a:cubicBezTo>
                <a:cubicBezTo>
                  <a:pt x="2596" y="1669"/>
                  <a:pt x="2645" y="1084"/>
                  <a:pt x="2377" y="608"/>
                </a:cubicBezTo>
                <a:cubicBezTo>
                  <a:pt x="2151" y="218"/>
                  <a:pt x="1725" y="1"/>
                  <a:pt x="12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477;p39"/>
          <p:cNvSpPr/>
          <p:nvPr/>
        </p:nvSpPr>
        <p:spPr>
          <a:xfrm>
            <a:off x="7683419" y="1261809"/>
            <a:ext cx="143530" cy="143530"/>
          </a:xfrm>
          <a:custGeom>
            <a:avLst/>
            <a:gdLst/>
            <a:ahLst/>
            <a:cxnLst/>
            <a:rect l="l" t="t" r="r" b="b"/>
            <a:pathLst>
              <a:path w="1793" h="1793" extrusionOk="0">
                <a:moveTo>
                  <a:pt x="890" y="1"/>
                </a:moveTo>
                <a:cubicBezTo>
                  <a:pt x="403" y="1"/>
                  <a:pt x="1" y="403"/>
                  <a:pt x="1" y="902"/>
                </a:cubicBezTo>
                <a:cubicBezTo>
                  <a:pt x="1" y="1390"/>
                  <a:pt x="403" y="1792"/>
                  <a:pt x="890" y="1792"/>
                </a:cubicBezTo>
                <a:cubicBezTo>
                  <a:pt x="1390" y="1792"/>
                  <a:pt x="1792" y="1390"/>
                  <a:pt x="1792" y="902"/>
                </a:cubicBezTo>
                <a:cubicBezTo>
                  <a:pt x="1792" y="403"/>
                  <a:pt x="1390" y="1"/>
                  <a:pt x="8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83;p39"/>
          <p:cNvSpPr/>
          <p:nvPr/>
        </p:nvSpPr>
        <p:spPr>
          <a:xfrm>
            <a:off x="6796334" y="945024"/>
            <a:ext cx="211732" cy="203167"/>
          </a:xfrm>
          <a:custGeom>
            <a:avLst/>
            <a:gdLst/>
            <a:ahLst/>
            <a:cxnLst/>
            <a:rect l="l" t="t" r="r" b="b"/>
            <a:pathLst>
              <a:path w="2645" h="2538" extrusionOk="0">
                <a:moveTo>
                  <a:pt x="1270" y="291"/>
                </a:moveTo>
                <a:cubicBezTo>
                  <a:pt x="1556" y="291"/>
                  <a:pt x="1843" y="421"/>
                  <a:pt x="2036" y="657"/>
                </a:cubicBezTo>
                <a:cubicBezTo>
                  <a:pt x="2291" y="962"/>
                  <a:pt x="2316" y="1425"/>
                  <a:pt x="2109" y="1766"/>
                </a:cubicBezTo>
                <a:cubicBezTo>
                  <a:pt x="1946" y="2061"/>
                  <a:pt x="1629" y="2238"/>
                  <a:pt x="1295" y="2238"/>
                </a:cubicBezTo>
                <a:cubicBezTo>
                  <a:pt x="1229" y="2238"/>
                  <a:pt x="1163" y="2231"/>
                  <a:pt x="1097" y="2217"/>
                </a:cubicBezTo>
                <a:cubicBezTo>
                  <a:pt x="634" y="2132"/>
                  <a:pt x="305" y="1729"/>
                  <a:pt x="305" y="1266"/>
                </a:cubicBezTo>
                <a:cubicBezTo>
                  <a:pt x="305" y="852"/>
                  <a:pt x="549" y="486"/>
                  <a:pt x="939" y="352"/>
                </a:cubicBezTo>
                <a:cubicBezTo>
                  <a:pt x="1045" y="311"/>
                  <a:pt x="1157" y="291"/>
                  <a:pt x="1270" y="291"/>
                </a:cubicBezTo>
                <a:close/>
                <a:moveTo>
                  <a:pt x="1283" y="1"/>
                </a:moveTo>
                <a:cubicBezTo>
                  <a:pt x="1201" y="1"/>
                  <a:pt x="1118" y="8"/>
                  <a:pt x="1036" y="23"/>
                </a:cubicBezTo>
                <a:cubicBezTo>
                  <a:pt x="458" y="120"/>
                  <a:pt x="34" y="657"/>
                  <a:pt x="1" y="1247"/>
                </a:cubicBezTo>
                <a:lnTo>
                  <a:pt x="1" y="1247"/>
                </a:lnTo>
                <a:cubicBezTo>
                  <a:pt x="1" y="1253"/>
                  <a:pt x="0" y="1260"/>
                  <a:pt x="0" y="1266"/>
                </a:cubicBezTo>
                <a:cubicBezTo>
                  <a:pt x="0" y="1790"/>
                  <a:pt x="329" y="2253"/>
                  <a:pt x="829" y="2461"/>
                </a:cubicBezTo>
                <a:cubicBezTo>
                  <a:pt x="967" y="2512"/>
                  <a:pt x="1115" y="2538"/>
                  <a:pt x="1262" y="2538"/>
                </a:cubicBezTo>
                <a:cubicBezTo>
                  <a:pt x="1635" y="2538"/>
                  <a:pt x="2010" y="2376"/>
                  <a:pt x="2255" y="2071"/>
                </a:cubicBezTo>
                <a:cubicBezTo>
                  <a:pt x="2596" y="1669"/>
                  <a:pt x="2645" y="1084"/>
                  <a:pt x="2377" y="608"/>
                </a:cubicBezTo>
                <a:cubicBezTo>
                  <a:pt x="2151" y="218"/>
                  <a:pt x="1725" y="1"/>
                  <a:pt x="12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880" y="1578522"/>
            <a:ext cx="5101352" cy="3148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مربع نص 1"/>
          <p:cNvSpPr txBox="1"/>
          <p:nvPr/>
        </p:nvSpPr>
        <p:spPr>
          <a:xfrm>
            <a:off x="8199232" y="4419600"/>
            <a:ext cx="61652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6477156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5627" y="552023"/>
            <a:ext cx="5188449" cy="493500"/>
          </a:xfrm>
        </p:spPr>
        <p:txBody>
          <a:bodyPr/>
          <a:lstStyle/>
          <a:p>
            <a:r>
              <a:rPr lang="en-US" dirty="0"/>
              <a:t>CLINICAL FEATURES OF GAP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8368" y="1222625"/>
            <a:ext cx="7654247" cy="3349375"/>
          </a:xfrm>
        </p:spPr>
        <p:txBody>
          <a:bodyPr/>
          <a:lstStyle/>
          <a:p>
            <a:r>
              <a:rPr lang="en-US" sz="2000" dirty="0"/>
              <a:t>Usually affects persons 30 years &amp; younger but can affect older </a:t>
            </a:r>
            <a:r>
              <a:rPr lang="en-US" sz="2000" dirty="0" smtClean="0"/>
              <a:t>persons</a:t>
            </a:r>
          </a:p>
          <a:p>
            <a:endParaRPr lang="en-US" sz="2000" dirty="0"/>
          </a:p>
          <a:p>
            <a:r>
              <a:rPr lang="en-US" sz="2000" dirty="0"/>
              <a:t>Bone &amp; attachment loss affects at least 3 teeth other than first molars &amp; incisors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Episodic nature to </a:t>
            </a:r>
            <a:r>
              <a:rPr lang="en-US" sz="2000" dirty="0" smtClean="0"/>
              <a:t>disease             Periods </a:t>
            </a:r>
            <a:r>
              <a:rPr lang="en-US" sz="2000" dirty="0"/>
              <a:t>of </a:t>
            </a:r>
            <a:r>
              <a:rPr lang="en-US" sz="2000" dirty="0" smtClean="0"/>
              <a:t>inactivity</a:t>
            </a:r>
            <a:endParaRPr lang="ar-LY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077200" y="4185138"/>
            <a:ext cx="46892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13</a:t>
            </a:r>
            <a:endParaRPr lang="ar-LY" dirty="0"/>
          </a:p>
        </p:txBody>
      </p:sp>
      <p:sp>
        <p:nvSpPr>
          <p:cNvPr id="5" name="سهم إلى اليمين 4"/>
          <p:cNvSpPr/>
          <p:nvPr/>
        </p:nvSpPr>
        <p:spPr>
          <a:xfrm>
            <a:off x="4089115" y="3113070"/>
            <a:ext cx="554804" cy="1232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806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9113" y="369523"/>
            <a:ext cx="5297157" cy="493500"/>
          </a:xfrm>
        </p:spPr>
        <p:txBody>
          <a:bodyPr/>
          <a:lstStyle/>
          <a:p>
            <a:r>
              <a:rPr lang="en-US" dirty="0"/>
              <a:t>CLINICAL FEATURES OF </a:t>
            </a:r>
            <a:r>
              <a:rPr lang="en-US" dirty="0" smtClean="0"/>
              <a:t>GAP</a:t>
            </a:r>
            <a:r>
              <a:rPr lang="en-US" dirty="0"/>
              <a:t> </a:t>
            </a:r>
            <a:r>
              <a:rPr lang="en-US" sz="2000" u="sng" dirty="0" smtClean="0"/>
              <a:t>Destructive </a:t>
            </a:r>
            <a:r>
              <a:rPr lang="en-US" sz="2000" u="sng" dirty="0"/>
              <a:t>phase</a:t>
            </a:r>
            <a:r>
              <a:rPr lang="en-US" dirty="0"/>
              <a:t>: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01384" y="1284270"/>
            <a:ext cx="7602877" cy="3287730"/>
          </a:xfrm>
        </p:spPr>
        <p:txBody>
          <a:bodyPr/>
          <a:lstStyle/>
          <a:p>
            <a:r>
              <a:rPr lang="en-US" sz="2000" dirty="0"/>
              <a:t>Tissue appears severely inflamed, ulcerated </a:t>
            </a:r>
            <a:r>
              <a:rPr lang="en-US" sz="2000" dirty="0" smtClean="0"/>
              <a:t>&amp; red</a:t>
            </a:r>
          </a:p>
          <a:p>
            <a:endParaRPr lang="en-US" sz="2000" dirty="0"/>
          </a:p>
          <a:p>
            <a:r>
              <a:rPr lang="en-US" sz="2000" dirty="0" smtClean="0"/>
              <a:t>Bleeding </a:t>
            </a:r>
            <a:r>
              <a:rPr lang="en-US" sz="2000" dirty="0"/>
              <a:t>with or without stimulation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Suppuration 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/>
              <a:t>Active attachment &amp; bone loss </a:t>
            </a:r>
            <a:endParaRPr lang="ar-LY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670560" y="4613098"/>
            <a:ext cx="55695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14</a:t>
            </a:r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692" y="2126765"/>
            <a:ext cx="3531314" cy="2486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4292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3225" y="521200"/>
            <a:ext cx="5225238" cy="493500"/>
          </a:xfrm>
        </p:spPr>
        <p:txBody>
          <a:bodyPr/>
          <a:lstStyle/>
          <a:p>
            <a:r>
              <a:rPr lang="en-US" dirty="0"/>
              <a:t>CLINICAL FEATURES OF GAP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11658" y="1171255"/>
            <a:ext cx="7510409" cy="3339100"/>
          </a:xfrm>
        </p:spPr>
        <p:txBody>
          <a:bodyPr/>
          <a:lstStyle/>
          <a:p>
            <a:r>
              <a:rPr lang="en-US" sz="1800" b="1" u="sng" dirty="0"/>
              <a:t>Non-destructive </a:t>
            </a:r>
            <a:r>
              <a:rPr lang="en-US" sz="1800" b="1" u="sng" dirty="0" smtClean="0"/>
              <a:t>phase</a:t>
            </a:r>
          </a:p>
          <a:p>
            <a:endParaRPr lang="en-US" sz="1800" b="1" u="sng" dirty="0"/>
          </a:p>
          <a:p>
            <a:r>
              <a:rPr lang="en-US" sz="2000" dirty="0"/>
              <a:t>Tissues appear pink with some stippling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Lack </a:t>
            </a:r>
            <a:r>
              <a:rPr lang="en-US" sz="2000" dirty="0"/>
              <a:t>of </a:t>
            </a:r>
            <a:r>
              <a:rPr lang="en-US" sz="2000" dirty="0" smtClean="0"/>
              <a:t>inflammation</a:t>
            </a:r>
          </a:p>
          <a:p>
            <a:endParaRPr lang="en-US" sz="2000" dirty="0" smtClean="0"/>
          </a:p>
          <a:p>
            <a:r>
              <a:rPr lang="en-US" sz="2000" dirty="0" smtClean="0"/>
              <a:t>Probing </a:t>
            </a:r>
            <a:r>
              <a:rPr lang="en-US" sz="2000" dirty="0"/>
              <a:t>will reveal deep </a:t>
            </a:r>
            <a:r>
              <a:rPr lang="en-US" sz="2000" dirty="0" smtClean="0"/>
              <a:t>pockets</a:t>
            </a:r>
          </a:p>
          <a:p>
            <a:endParaRPr lang="en-US" sz="2000" dirty="0" smtClean="0"/>
          </a:p>
          <a:p>
            <a:r>
              <a:rPr lang="en-US" sz="2000" dirty="0" smtClean="0"/>
              <a:t>Bone </a:t>
            </a:r>
            <a:r>
              <a:rPr lang="en-US" sz="2000" dirty="0"/>
              <a:t>&amp; attachment levels relatively stable</a:t>
            </a:r>
            <a:endParaRPr lang="ar-LY" sz="2000" b="1" u="sng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418" y="1991316"/>
            <a:ext cx="3277456" cy="1553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8054939" y="4212404"/>
            <a:ext cx="39041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52968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4595" y="552022"/>
            <a:ext cx="6221831" cy="493500"/>
          </a:xfrm>
        </p:spPr>
        <p:txBody>
          <a:bodyPr/>
          <a:lstStyle/>
          <a:p>
            <a:r>
              <a:rPr lang="en-US" dirty="0"/>
              <a:t>RADIOGRAPHIC FEATURES OF GAP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64595" y="1284269"/>
            <a:ext cx="7459039" cy="3215812"/>
          </a:xfrm>
        </p:spPr>
        <p:txBody>
          <a:bodyPr/>
          <a:lstStyle/>
          <a:p>
            <a:r>
              <a:rPr lang="en-US" sz="2400" dirty="0"/>
              <a:t>Majority of teeth affected by advanced bone loss</a:t>
            </a:r>
            <a:endParaRPr lang="ar-LY" sz="24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99" y="1837349"/>
            <a:ext cx="7263829" cy="27757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ربع نص 5"/>
          <p:cNvSpPr txBox="1"/>
          <p:nvPr/>
        </p:nvSpPr>
        <p:spPr>
          <a:xfrm>
            <a:off x="8126028" y="4613098"/>
            <a:ext cx="40152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16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9072156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05779" y="1290692"/>
            <a:ext cx="8332392" cy="3760340"/>
          </a:xfrm>
        </p:spPr>
        <p:txBody>
          <a:bodyPr/>
          <a:lstStyle/>
          <a:p>
            <a:r>
              <a:rPr lang="en-US" sz="2000" b="1" dirty="0" smtClean="0">
                <a:latin typeface="Rockwell" panose="02060603020205020403" pitchFamily="18" charset="0"/>
              </a:rPr>
              <a:t>1. – AP is characterized by multiple periodontal tissue loss</a:t>
            </a:r>
          </a:p>
          <a:p>
            <a:endParaRPr lang="en-US" sz="2000" b="1" dirty="0">
              <a:latin typeface="Rockwell" panose="02060603020205020403" pitchFamily="18" charset="0"/>
            </a:endParaRPr>
          </a:p>
          <a:p>
            <a:r>
              <a:rPr lang="en-US" sz="2000" b="1" dirty="0" smtClean="0">
                <a:latin typeface="Rockwell" panose="02060603020205020403" pitchFamily="18" charset="0"/>
              </a:rPr>
              <a:t>2 - It can be related to age or to genetic causes</a:t>
            </a:r>
          </a:p>
          <a:p>
            <a:endParaRPr lang="en-US" sz="2000" b="1" dirty="0">
              <a:latin typeface="Rockwell" panose="02060603020205020403" pitchFamily="18" charset="0"/>
            </a:endParaRPr>
          </a:p>
          <a:p>
            <a:r>
              <a:rPr lang="en-US" sz="2000" b="1" dirty="0" smtClean="0">
                <a:latin typeface="Rockwell" panose="02060603020205020403" pitchFamily="18" charset="0"/>
              </a:rPr>
              <a:t>3 –it can be classified to generalized and </a:t>
            </a:r>
            <a:r>
              <a:rPr lang="en-US" sz="2000" b="1" dirty="0" smtClean="0">
                <a:latin typeface="Rockwell" panose="02060603020205020403" pitchFamily="18" charset="0"/>
              </a:rPr>
              <a:t>localized</a:t>
            </a:r>
            <a:endParaRPr lang="en-US" sz="2000" b="1" dirty="0" smtClean="0">
              <a:latin typeface="Rockwell" panose="02060603020205020403" pitchFamily="18" charset="0"/>
            </a:endParaRPr>
          </a:p>
          <a:p>
            <a:endParaRPr lang="en-US" sz="2000" b="1" dirty="0">
              <a:latin typeface="Rockwell" panose="02060603020205020403" pitchFamily="18" charset="0"/>
            </a:endParaRPr>
          </a:p>
          <a:p>
            <a:r>
              <a:rPr lang="en-US" sz="2000" b="1" dirty="0" smtClean="0">
                <a:latin typeface="Rockwell" panose="02060603020205020403" pitchFamily="18" charset="0"/>
              </a:rPr>
              <a:t>4 –LAP can cause sensitive root surface and abscess formation</a:t>
            </a:r>
          </a:p>
          <a:p>
            <a:endParaRPr lang="en-US" sz="2000" b="1" dirty="0">
              <a:latin typeface="Rockwell" panose="02060603020205020403" pitchFamily="18" charset="0"/>
            </a:endParaRPr>
          </a:p>
          <a:p>
            <a:r>
              <a:rPr lang="en-US" sz="2000" b="1" dirty="0" smtClean="0">
                <a:latin typeface="Rockwell" panose="02060603020205020403" pitchFamily="18" charset="0"/>
              </a:rPr>
              <a:t>5 – GAP affect elderly and causes Bone and attachment loss</a:t>
            </a:r>
            <a:endParaRPr lang="ar-LY" sz="2000" b="1" dirty="0">
              <a:latin typeface="Rockwell" panose="02060603020205020403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7866185" y="4114800"/>
            <a:ext cx="56454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17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95648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References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3225" y="1510301"/>
            <a:ext cx="7102200" cy="3102796"/>
          </a:xfrm>
        </p:spPr>
        <p:txBody>
          <a:bodyPr/>
          <a:lstStyle/>
          <a:p>
            <a:r>
              <a:rPr lang="en-US" u="sng" dirty="0" err="1"/>
              <a:t>Niemiec</a:t>
            </a:r>
            <a:r>
              <a:rPr lang="en-US" u="sng" dirty="0"/>
              <a:t>, B. A. (2008). Periodontal disease</a:t>
            </a:r>
            <a:r>
              <a:rPr lang="en-US" u="sng" dirty="0" smtClean="0"/>
              <a:t>.</a:t>
            </a:r>
            <a:r>
              <a:rPr lang="en-US" b="1" u="sng" dirty="0">
                <a:solidFill>
                  <a:schemeClr val="accent1"/>
                </a:solidFill>
              </a:rPr>
              <a:t> </a:t>
            </a:r>
            <a:r>
              <a:rPr lang="en-US" u="sng" dirty="0">
                <a:solidFill>
                  <a:schemeClr val="tx1"/>
                </a:solidFill>
              </a:rPr>
              <a:t>common findings </a:t>
            </a:r>
            <a:r>
              <a:rPr lang="en-US" u="sng" dirty="0" smtClean="0">
                <a:solidFill>
                  <a:schemeClr val="tx1"/>
                </a:solidFill>
              </a:rPr>
              <a:t>of aggressive periodontitis </a:t>
            </a:r>
            <a:r>
              <a:rPr lang="en-US" b="1" u="sng" dirty="0" smtClean="0">
                <a:solidFill>
                  <a:schemeClr val="accent1"/>
                </a:solidFill>
              </a:rPr>
              <a:t>  </a:t>
            </a:r>
            <a:r>
              <a:rPr lang="en-US" u="sng" dirty="0" smtClean="0"/>
              <a:t>, </a:t>
            </a:r>
            <a:r>
              <a:rPr lang="en-US" u="sng" dirty="0"/>
              <a:t>23(2), 72-80.</a:t>
            </a:r>
            <a:r>
              <a:rPr lang="en-US" u="sng" dirty="0" smtClean="0"/>
              <a:t>‏</a:t>
            </a:r>
          </a:p>
          <a:p>
            <a:endParaRPr lang="en-US" u="sng" dirty="0"/>
          </a:p>
          <a:p>
            <a:pPr marL="114300" indent="0">
              <a:buNone/>
            </a:pPr>
            <a:endParaRPr lang="en-US" u="sng" dirty="0"/>
          </a:p>
          <a:p>
            <a:pPr marL="114300" indent="0">
              <a:buNone/>
            </a:pPr>
            <a:endParaRPr lang="en-US" u="sng" dirty="0" smtClean="0"/>
          </a:p>
          <a:p>
            <a:pPr marL="114300" indent="0">
              <a:buNone/>
            </a:pPr>
            <a:endParaRPr lang="en-US" u="sng" dirty="0"/>
          </a:p>
          <a:p>
            <a:pPr marL="114300" indent="0">
              <a:buNone/>
            </a:pPr>
            <a:r>
              <a:rPr lang="en-US" u="sng" dirty="0" err="1" smtClean="0"/>
              <a:t>Genco</a:t>
            </a:r>
            <a:r>
              <a:rPr lang="en-US" u="sng" dirty="0"/>
              <a:t>, R. J., &amp; </a:t>
            </a:r>
            <a:r>
              <a:rPr lang="en-US" u="sng" dirty="0" err="1"/>
              <a:t>Borgnakke</a:t>
            </a:r>
            <a:r>
              <a:rPr lang="en-US" u="sng" dirty="0"/>
              <a:t>, W. S. (2013</a:t>
            </a:r>
            <a:r>
              <a:rPr lang="en-US" u="sng" dirty="0" smtClean="0"/>
              <a:t>).</a:t>
            </a:r>
            <a:r>
              <a:rPr lang="en-US" b="1" u="sng" dirty="0">
                <a:solidFill>
                  <a:schemeClr val="accent1"/>
                </a:solidFill>
              </a:rPr>
              <a:t> </a:t>
            </a:r>
            <a:r>
              <a:rPr lang="en-US" u="sng" dirty="0">
                <a:solidFill>
                  <a:schemeClr val="tx1"/>
                </a:solidFill>
              </a:rPr>
              <a:t>Classification of aggressive periodontitis </a:t>
            </a:r>
            <a:r>
              <a:rPr lang="en-US" b="1" u="sng" dirty="0">
                <a:solidFill>
                  <a:schemeClr val="accent1"/>
                </a:solidFill>
              </a:rPr>
              <a:t/>
            </a:r>
            <a:br>
              <a:rPr lang="en-US" b="1" u="sng" dirty="0">
                <a:solidFill>
                  <a:schemeClr val="accent1"/>
                </a:solidFill>
              </a:rPr>
            </a:br>
            <a:r>
              <a:rPr lang="en-US" u="sng" dirty="0" smtClean="0"/>
              <a:t>. </a:t>
            </a:r>
            <a:r>
              <a:rPr lang="en-US" u="sng" dirty="0"/>
              <a:t>Periodontology 2000, 62(1), 59-94.‏</a:t>
            </a:r>
            <a:endParaRPr lang="ar-LY" u="sng" dirty="0"/>
          </a:p>
        </p:txBody>
      </p:sp>
      <p:sp>
        <p:nvSpPr>
          <p:cNvPr id="4" name="مربع نص 3"/>
          <p:cNvSpPr txBox="1"/>
          <p:nvPr/>
        </p:nvSpPr>
        <p:spPr>
          <a:xfrm>
            <a:off x="7986314" y="4182240"/>
            <a:ext cx="53926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9245825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492;p40"/>
          <p:cNvSpPr txBox="1">
            <a:spLocks noGrp="1"/>
          </p:cNvSpPr>
          <p:nvPr>
            <p:ph type="title"/>
          </p:nvPr>
        </p:nvSpPr>
        <p:spPr>
          <a:xfrm>
            <a:off x="712788" y="444500"/>
            <a:ext cx="7718425" cy="273021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>
              <a:spcBef>
                <a:spcPts val="2400"/>
              </a:spcBef>
              <a:spcAft>
                <a:spcPts val="600"/>
              </a:spcAft>
            </a:pPr>
            <a:r>
              <a:rPr lang="en-US" sz="8000" dirty="0"/>
              <a:t>THANK YOU</a:t>
            </a:r>
            <a:endParaRPr sz="8000" dirty="0"/>
          </a:p>
        </p:txBody>
      </p:sp>
    </p:spTree>
    <p:extLst>
      <p:ext uri="{BB962C8B-B14F-4D97-AF65-F5344CB8AC3E}">
        <p14:creationId xmlns:p14="http://schemas.microsoft.com/office/powerpoint/2010/main" val="17168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6"/>
          <p:cNvSpPr/>
          <p:nvPr/>
        </p:nvSpPr>
        <p:spPr>
          <a:xfrm>
            <a:off x="1833475" y="1429250"/>
            <a:ext cx="549600" cy="549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FF7D3"/>
              </a:gs>
            </a:gsLst>
            <a:path path="circle">
              <a:fillToRect r="100000" b="100000"/>
            </a:path>
            <a:tileRect l="-100000" t="-100000"/>
          </a:gradFill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36"/>
          <p:cNvSpPr/>
          <p:nvPr/>
        </p:nvSpPr>
        <p:spPr>
          <a:xfrm>
            <a:off x="4342394" y="1451733"/>
            <a:ext cx="549600" cy="549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FF7D3"/>
              </a:gs>
            </a:gsLst>
            <a:path path="circle">
              <a:fillToRect r="100000" b="100000"/>
            </a:path>
            <a:tileRect l="-100000" t="-100000"/>
          </a:gradFill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6"/>
          <p:cNvSpPr/>
          <p:nvPr/>
        </p:nvSpPr>
        <p:spPr>
          <a:xfrm>
            <a:off x="6805220" y="1415792"/>
            <a:ext cx="549600" cy="549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FF7D3"/>
              </a:gs>
            </a:gsLst>
            <a:path path="circle">
              <a:fillToRect r="100000" b="100000"/>
            </a:path>
            <a:tileRect l="-100000" t="-100000"/>
          </a:gradFill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6"/>
          <p:cNvSpPr txBox="1">
            <a:spLocks noGrp="1"/>
          </p:cNvSpPr>
          <p:nvPr>
            <p:ph type="title" idx="21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3600" dirty="0"/>
              <a:t>objectives</a:t>
            </a:r>
            <a:endParaRPr sz="3600" dirty="0"/>
          </a:p>
        </p:txBody>
      </p:sp>
      <p:sp>
        <p:nvSpPr>
          <p:cNvPr id="359" name="Google Shape;359;p36"/>
          <p:cNvSpPr txBox="1">
            <a:spLocks noGrp="1"/>
          </p:cNvSpPr>
          <p:nvPr>
            <p:ph type="subTitle" idx="1"/>
          </p:nvPr>
        </p:nvSpPr>
        <p:spPr>
          <a:xfrm>
            <a:off x="3548432" y="2119852"/>
            <a:ext cx="2137523" cy="498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/>
            <a:r>
              <a:rPr lang="en-US" sz="1800" b="1" dirty="0" smtClean="0">
                <a:solidFill>
                  <a:schemeClr val="accent1"/>
                </a:solidFill>
              </a:rPr>
              <a:t>Describe common findings of disease</a:t>
            </a:r>
            <a:endParaRPr sz="1800" b="1" dirty="0">
              <a:solidFill>
                <a:schemeClr val="accent1"/>
              </a:solidFill>
            </a:endParaRPr>
          </a:p>
        </p:txBody>
      </p:sp>
      <p:sp>
        <p:nvSpPr>
          <p:cNvPr id="361" name="Google Shape;361;p36"/>
          <p:cNvSpPr txBox="1">
            <a:spLocks noGrp="1"/>
          </p:cNvSpPr>
          <p:nvPr>
            <p:ph type="title"/>
          </p:nvPr>
        </p:nvSpPr>
        <p:spPr>
          <a:xfrm>
            <a:off x="1913450" y="1522156"/>
            <a:ext cx="382200" cy="38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62" name="Google Shape;362;p36"/>
          <p:cNvSpPr txBox="1">
            <a:spLocks noGrp="1"/>
          </p:cNvSpPr>
          <p:nvPr>
            <p:ph type="subTitle" idx="3"/>
          </p:nvPr>
        </p:nvSpPr>
        <p:spPr>
          <a:xfrm>
            <a:off x="6029120" y="2114009"/>
            <a:ext cx="2101800" cy="498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accent1"/>
                </a:solidFill>
              </a:rPr>
              <a:t>Discus C</a:t>
            </a:r>
            <a:r>
              <a:rPr lang="en" sz="1800" b="1" dirty="0" smtClean="0">
                <a:solidFill>
                  <a:schemeClr val="accent1"/>
                </a:solidFill>
              </a:rPr>
              <a:t>lassfecation of aggressive periodontitis </a:t>
            </a:r>
            <a:endParaRPr sz="1800" b="1" dirty="0">
              <a:solidFill>
                <a:schemeClr val="accent1"/>
              </a:solidFill>
            </a:endParaRPr>
          </a:p>
        </p:txBody>
      </p:sp>
      <p:sp>
        <p:nvSpPr>
          <p:cNvPr id="364" name="Google Shape;364;p36"/>
          <p:cNvSpPr txBox="1">
            <a:spLocks noGrp="1"/>
          </p:cNvSpPr>
          <p:nvPr>
            <p:ph type="title" idx="5"/>
          </p:nvPr>
        </p:nvSpPr>
        <p:spPr>
          <a:xfrm>
            <a:off x="4384842" y="1522156"/>
            <a:ext cx="384000" cy="38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67" name="Google Shape;367;p36"/>
          <p:cNvSpPr txBox="1">
            <a:spLocks noGrp="1"/>
          </p:cNvSpPr>
          <p:nvPr>
            <p:ph type="title" idx="8"/>
          </p:nvPr>
        </p:nvSpPr>
        <p:spPr>
          <a:xfrm>
            <a:off x="6853425" y="1522156"/>
            <a:ext cx="384000" cy="38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68" name="Google Shape;368;p36"/>
          <p:cNvSpPr/>
          <p:nvPr/>
        </p:nvSpPr>
        <p:spPr>
          <a:xfrm>
            <a:off x="3159175" y="1017725"/>
            <a:ext cx="2687805" cy="114375"/>
          </a:xfrm>
          <a:custGeom>
            <a:avLst/>
            <a:gdLst/>
            <a:ahLst/>
            <a:cxnLst/>
            <a:rect l="l" t="t" r="r" b="b"/>
            <a:pathLst>
              <a:path w="39057" h="1662" extrusionOk="0">
                <a:moveTo>
                  <a:pt x="22644" y="0"/>
                </a:moveTo>
                <a:cubicBezTo>
                  <a:pt x="18003" y="0"/>
                  <a:pt x="13353" y="147"/>
                  <a:pt x="8713" y="442"/>
                </a:cubicBezTo>
                <a:cubicBezTo>
                  <a:pt x="5911" y="624"/>
                  <a:pt x="3108" y="868"/>
                  <a:pt x="305" y="1161"/>
                </a:cubicBezTo>
                <a:cubicBezTo>
                  <a:pt x="8" y="1172"/>
                  <a:pt x="1" y="1661"/>
                  <a:pt x="296" y="1661"/>
                </a:cubicBezTo>
                <a:cubicBezTo>
                  <a:pt x="303" y="1661"/>
                  <a:pt x="310" y="1661"/>
                  <a:pt x="317" y="1660"/>
                </a:cubicBezTo>
                <a:cubicBezTo>
                  <a:pt x="5301" y="1136"/>
                  <a:pt x="10298" y="795"/>
                  <a:pt x="15294" y="624"/>
                </a:cubicBezTo>
                <a:cubicBezTo>
                  <a:pt x="17792" y="545"/>
                  <a:pt x="20293" y="506"/>
                  <a:pt x="22794" y="506"/>
                </a:cubicBezTo>
                <a:cubicBezTo>
                  <a:pt x="25295" y="506"/>
                  <a:pt x="27797" y="545"/>
                  <a:pt x="30295" y="624"/>
                </a:cubicBezTo>
                <a:cubicBezTo>
                  <a:pt x="33098" y="734"/>
                  <a:pt x="35925" y="892"/>
                  <a:pt x="38727" y="1100"/>
                </a:cubicBezTo>
                <a:cubicBezTo>
                  <a:pt x="38731" y="1100"/>
                  <a:pt x="38735" y="1100"/>
                  <a:pt x="38739" y="1100"/>
                </a:cubicBezTo>
                <a:cubicBezTo>
                  <a:pt x="39056" y="1100"/>
                  <a:pt x="39053" y="612"/>
                  <a:pt x="38727" y="588"/>
                </a:cubicBezTo>
                <a:cubicBezTo>
                  <a:pt x="33731" y="222"/>
                  <a:pt x="28735" y="15"/>
                  <a:pt x="23714" y="3"/>
                </a:cubicBezTo>
                <a:cubicBezTo>
                  <a:pt x="23357" y="1"/>
                  <a:pt x="23001" y="0"/>
                  <a:pt x="2264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36"/>
          <p:cNvSpPr/>
          <p:nvPr/>
        </p:nvSpPr>
        <p:spPr>
          <a:xfrm>
            <a:off x="1333996" y="913097"/>
            <a:ext cx="211732" cy="203167"/>
          </a:xfrm>
          <a:custGeom>
            <a:avLst/>
            <a:gdLst/>
            <a:ahLst/>
            <a:cxnLst/>
            <a:rect l="l" t="t" r="r" b="b"/>
            <a:pathLst>
              <a:path w="2645" h="2538" extrusionOk="0">
                <a:moveTo>
                  <a:pt x="1270" y="291"/>
                </a:moveTo>
                <a:cubicBezTo>
                  <a:pt x="1556" y="291"/>
                  <a:pt x="1843" y="421"/>
                  <a:pt x="2036" y="657"/>
                </a:cubicBezTo>
                <a:cubicBezTo>
                  <a:pt x="2291" y="962"/>
                  <a:pt x="2316" y="1425"/>
                  <a:pt x="2109" y="1766"/>
                </a:cubicBezTo>
                <a:cubicBezTo>
                  <a:pt x="1946" y="2061"/>
                  <a:pt x="1629" y="2238"/>
                  <a:pt x="1295" y="2238"/>
                </a:cubicBezTo>
                <a:cubicBezTo>
                  <a:pt x="1229" y="2238"/>
                  <a:pt x="1163" y="2231"/>
                  <a:pt x="1097" y="2217"/>
                </a:cubicBezTo>
                <a:cubicBezTo>
                  <a:pt x="634" y="2132"/>
                  <a:pt x="305" y="1729"/>
                  <a:pt x="305" y="1266"/>
                </a:cubicBezTo>
                <a:cubicBezTo>
                  <a:pt x="305" y="852"/>
                  <a:pt x="549" y="486"/>
                  <a:pt x="939" y="352"/>
                </a:cubicBezTo>
                <a:cubicBezTo>
                  <a:pt x="1045" y="311"/>
                  <a:pt x="1157" y="291"/>
                  <a:pt x="1270" y="291"/>
                </a:cubicBezTo>
                <a:close/>
                <a:moveTo>
                  <a:pt x="1283" y="1"/>
                </a:moveTo>
                <a:cubicBezTo>
                  <a:pt x="1201" y="1"/>
                  <a:pt x="1118" y="8"/>
                  <a:pt x="1036" y="23"/>
                </a:cubicBezTo>
                <a:cubicBezTo>
                  <a:pt x="458" y="120"/>
                  <a:pt x="34" y="657"/>
                  <a:pt x="1" y="1247"/>
                </a:cubicBezTo>
                <a:lnTo>
                  <a:pt x="1" y="1247"/>
                </a:lnTo>
                <a:cubicBezTo>
                  <a:pt x="1" y="1253"/>
                  <a:pt x="0" y="1260"/>
                  <a:pt x="0" y="1266"/>
                </a:cubicBezTo>
                <a:cubicBezTo>
                  <a:pt x="0" y="1790"/>
                  <a:pt x="329" y="2253"/>
                  <a:pt x="829" y="2461"/>
                </a:cubicBezTo>
                <a:cubicBezTo>
                  <a:pt x="967" y="2512"/>
                  <a:pt x="1115" y="2538"/>
                  <a:pt x="1262" y="2538"/>
                </a:cubicBezTo>
                <a:cubicBezTo>
                  <a:pt x="1635" y="2538"/>
                  <a:pt x="2010" y="2376"/>
                  <a:pt x="2255" y="2071"/>
                </a:cubicBezTo>
                <a:cubicBezTo>
                  <a:pt x="2596" y="1669"/>
                  <a:pt x="2645" y="1084"/>
                  <a:pt x="2377" y="608"/>
                </a:cubicBezTo>
                <a:cubicBezTo>
                  <a:pt x="2151" y="218"/>
                  <a:pt x="1725" y="1"/>
                  <a:pt x="12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6"/>
          <p:cNvSpPr/>
          <p:nvPr/>
        </p:nvSpPr>
        <p:spPr>
          <a:xfrm>
            <a:off x="878122" y="691275"/>
            <a:ext cx="143530" cy="143530"/>
          </a:xfrm>
          <a:custGeom>
            <a:avLst/>
            <a:gdLst/>
            <a:ahLst/>
            <a:cxnLst/>
            <a:rect l="l" t="t" r="r" b="b"/>
            <a:pathLst>
              <a:path w="1793" h="1793" extrusionOk="0">
                <a:moveTo>
                  <a:pt x="890" y="1"/>
                </a:moveTo>
                <a:cubicBezTo>
                  <a:pt x="403" y="1"/>
                  <a:pt x="1" y="403"/>
                  <a:pt x="1" y="902"/>
                </a:cubicBezTo>
                <a:cubicBezTo>
                  <a:pt x="1" y="1390"/>
                  <a:pt x="403" y="1792"/>
                  <a:pt x="890" y="1792"/>
                </a:cubicBezTo>
                <a:cubicBezTo>
                  <a:pt x="1390" y="1792"/>
                  <a:pt x="1792" y="1390"/>
                  <a:pt x="1792" y="902"/>
                </a:cubicBezTo>
                <a:cubicBezTo>
                  <a:pt x="1792" y="403"/>
                  <a:pt x="1390" y="1"/>
                  <a:pt x="8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6"/>
          </p:nvPr>
        </p:nvSpPr>
        <p:spPr>
          <a:xfrm>
            <a:off x="981398" y="2201975"/>
            <a:ext cx="2103000" cy="376800"/>
          </a:xfrm>
        </p:spPr>
        <p:txBody>
          <a:bodyPr/>
          <a:lstStyle/>
          <a:p>
            <a:r>
              <a:rPr lang="en-US" sz="1800" dirty="0" smtClean="0">
                <a:latin typeface="Palanquin" panose="020B0604020202020204" charset="0"/>
                <a:cs typeface="Palanquin" panose="020B0604020202020204" charset="0"/>
              </a:rPr>
              <a:t>Define aggressive periodontitis</a:t>
            </a:r>
            <a:endParaRPr lang="ar-LY" sz="1800" dirty="0">
              <a:latin typeface="Palanquin" panose="020B0604020202020204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018585" y="4123625"/>
            <a:ext cx="4121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2</a:t>
            </a: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val="2548542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7"/>
          <p:cNvSpPr/>
          <p:nvPr/>
        </p:nvSpPr>
        <p:spPr>
          <a:xfrm>
            <a:off x="3916725" y="973243"/>
            <a:ext cx="1740900" cy="1740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FF7D3"/>
              </a:gs>
            </a:gsLst>
            <a:path path="circle">
              <a:fillToRect r="100000" b="100000"/>
            </a:path>
            <a:tileRect l="-100000" t="-100000"/>
          </a:gradFill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37"/>
          <p:cNvSpPr txBox="1">
            <a:spLocks noGrp="1"/>
          </p:cNvSpPr>
          <p:nvPr>
            <p:ph type="title"/>
          </p:nvPr>
        </p:nvSpPr>
        <p:spPr>
          <a:xfrm>
            <a:off x="2808196" y="2796834"/>
            <a:ext cx="40050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definition</a:t>
            </a:r>
            <a:endParaRPr dirty="0"/>
          </a:p>
        </p:txBody>
      </p:sp>
      <p:sp>
        <p:nvSpPr>
          <p:cNvPr id="386" name="Google Shape;386;p37"/>
          <p:cNvSpPr txBox="1">
            <a:spLocks noGrp="1"/>
          </p:cNvSpPr>
          <p:nvPr>
            <p:ph type="title" idx="2"/>
          </p:nvPr>
        </p:nvSpPr>
        <p:spPr>
          <a:xfrm>
            <a:off x="4063275" y="1292750"/>
            <a:ext cx="1447800" cy="93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388" name="Google Shape;388;p37"/>
          <p:cNvSpPr/>
          <p:nvPr/>
        </p:nvSpPr>
        <p:spPr>
          <a:xfrm>
            <a:off x="2034743" y="2340650"/>
            <a:ext cx="246874" cy="247835"/>
          </a:xfrm>
          <a:custGeom>
            <a:avLst/>
            <a:gdLst/>
            <a:ahLst/>
            <a:cxnLst/>
            <a:rect l="l" t="t" r="r" b="b"/>
            <a:pathLst>
              <a:path w="3084" h="3096" extrusionOk="0">
                <a:moveTo>
                  <a:pt x="1548" y="0"/>
                </a:moveTo>
                <a:cubicBezTo>
                  <a:pt x="695" y="0"/>
                  <a:pt x="0" y="695"/>
                  <a:pt x="0" y="1548"/>
                </a:cubicBezTo>
                <a:cubicBezTo>
                  <a:pt x="0" y="2401"/>
                  <a:pt x="695" y="3096"/>
                  <a:pt x="1548" y="3096"/>
                </a:cubicBezTo>
                <a:cubicBezTo>
                  <a:pt x="2401" y="3096"/>
                  <a:pt x="3083" y="2401"/>
                  <a:pt x="3083" y="1548"/>
                </a:cubicBezTo>
                <a:cubicBezTo>
                  <a:pt x="3083" y="695"/>
                  <a:pt x="2401" y="0"/>
                  <a:pt x="15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37"/>
          <p:cNvSpPr/>
          <p:nvPr/>
        </p:nvSpPr>
        <p:spPr>
          <a:xfrm>
            <a:off x="1369746" y="3437097"/>
            <a:ext cx="211732" cy="203167"/>
          </a:xfrm>
          <a:custGeom>
            <a:avLst/>
            <a:gdLst/>
            <a:ahLst/>
            <a:cxnLst/>
            <a:rect l="l" t="t" r="r" b="b"/>
            <a:pathLst>
              <a:path w="2645" h="2538" extrusionOk="0">
                <a:moveTo>
                  <a:pt x="1270" y="291"/>
                </a:moveTo>
                <a:cubicBezTo>
                  <a:pt x="1556" y="291"/>
                  <a:pt x="1843" y="421"/>
                  <a:pt x="2036" y="657"/>
                </a:cubicBezTo>
                <a:cubicBezTo>
                  <a:pt x="2291" y="962"/>
                  <a:pt x="2316" y="1425"/>
                  <a:pt x="2109" y="1766"/>
                </a:cubicBezTo>
                <a:cubicBezTo>
                  <a:pt x="1946" y="2061"/>
                  <a:pt x="1629" y="2238"/>
                  <a:pt x="1295" y="2238"/>
                </a:cubicBezTo>
                <a:cubicBezTo>
                  <a:pt x="1229" y="2238"/>
                  <a:pt x="1163" y="2231"/>
                  <a:pt x="1097" y="2217"/>
                </a:cubicBezTo>
                <a:cubicBezTo>
                  <a:pt x="634" y="2132"/>
                  <a:pt x="305" y="1729"/>
                  <a:pt x="305" y="1266"/>
                </a:cubicBezTo>
                <a:cubicBezTo>
                  <a:pt x="305" y="852"/>
                  <a:pt x="549" y="486"/>
                  <a:pt x="939" y="352"/>
                </a:cubicBezTo>
                <a:cubicBezTo>
                  <a:pt x="1045" y="311"/>
                  <a:pt x="1157" y="291"/>
                  <a:pt x="1270" y="291"/>
                </a:cubicBezTo>
                <a:close/>
                <a:moveTo>
                  <a:pt x="1283" y="1"/>
                </a:moveTo>
                <a:cubicBezTo>
                  <a:pt x="1201" y="1"/>
                  <a:pt x="1118" y="8"/>
                  <a:pt x="1036" y="23"/>
                </a:cubicBezTo>
                <a:cubicBezTo>
                  <a:pt x="458" y="120"/>
                  <a:pt x="34" y="657"/>
                  <a:pt x="1" y="1247"/>
                </a:cubicBezTo>
                <a:lnTo>
                  <a:pt x="1" y="1247"/>
                </a:lnTo>
                <a:cubicBezTo>
                  <a:pt x="1" y="1253"/>
                  <a:pt x="0" y="1260"/>
                  <a:pt x="0" y="1266"/>
                </a:cubicBezTo>
                <a:cubicBezTo>
                  <a:pt x="0" y="1790"/>
                  <a:pt x="329" y="2253"/>
                  <a:pt x="829" y="2461"/>
                </a:cubicBezTo>
                <a:cubicBezTo>
                  <a:pt x="967" y="2512"/>
                  <a:pt x="1115" y="2538"/>
                  <a:pt x="1262" y="2538"/>
                </a:cubicBezTo>
                <a:cubicBezTo>
                  <a:pt x="1635" y="2538"/>
                  <a:pt x="2010" y="2376"/>
                  <a:pt x="2255" y="2071"/>
                </a:cubicBezTo>
                <a:cubicBezTo>
                  <a:pt x="2596" y="1669"/>
                  <a:pt x="2645" y="1084"/>
                  <a:pt x="2377" y="608"/>
                </a:cubicBezTo>
                <a:cubicBezTo>
                  <a:pt x="2151" y="218"/>
                  <a:pt x="1725" y="1"/>
                  <a:pt x="12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37"/>
          <p:cNvSpPr/>
          <p:nvPr/>
        </p:nvSpPr>
        <p:spPr>
          <a:xfrm>
            <a:off x="3314022" y="691900"/>
            <a:ext cx="143530" cy="143530"/>
          </a:xfrm>
          <a:custGeom>
            <a:avLst/>
            <a:gdLst/>
            <a:ahLst/>
            <a:cxnLst/>
            <a:rect l="l" t="t" r="r" b="b"/>
            <a:pathLst>
              <a:path w="1793" h="1793" extrusionOk="0">
                <a:moveTo>
                  <a:pt x="890" y="1"/>
                </a:moveTo>
                <a:cubicBezTo>
                  <a:pt x="403" y="1"/>
                  <a:pt x="1" y="403"/>
                  <a:pt x="1" y="902"/>
                </a:cubicBezTo>
                <a:cubicBezTo>
                  <a:pt x="1" y="1390"/>
                  <a:pt x="403" y="1792"/>
                  <a:pt x="890" y="1792"/>
                </a:cubicBezTo>
                <a:cubicBezTo>
                  <a:pt x="1390" y="1792"/>
                  <a:pt x="1792" y="1390"/>
                  <a:pt x="1792" y="902"/>
                </a:cubicBezTo>
                <a:cubicBezTo>
                  <a:pt x="1792" y="403"/>
                  <a:pt x="1390" y="1"/>
                  <a:pt x="8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37"/>
          <p:cNvSpPr/>
          <p:nvPr/>
        </p:nvSpPr>
        <p:spPr>
          <a:xfrm>
            <a:off x="8307943" y="691900"/>
            <a:ext cx="246874" cy="247835"/>
          </a:xfrm>
          <a:custGeom>
            <a:avLst/>
            <a:gdLst/>
            <a:ahLst/>
            <a:cxnLst/>
            <a:rect l="l" t="t" r="r" b="b"/>
            <a:pathLst>
              <a:path w="3084" h="3096" extrusionOk="0">
                <a:moveTo>
                  <a:pt x="1548" y="0"/>
                </a:moveTo>
                <a:cubicBezTo>
                  <a:pt x="695" y="0"/>
                  <a:pt x="0" y="695"/>
                  <a:pt x="0" y="1548"/>
                </a:cubicBezTo>
                <a:cubicBezTo>
                  <a:pt x="0" y="2401"/>
                  <a:pt x="695" y="3096"/>
                  <a:pt x="1548" y="3096"/>
                </a:cubicBezTo>
                <a:cubicBezTo>
                  <a:pt x="2401" y="3096"/>
                  <a:pt x="3083" y="2401"/>
                  <a:pt x="3083" y="1548"/>
                </a:cubicBezTo>
                <a:cubicBezTo>
                  <a:pt x="3083" y="695"/>
                  <a:pt x="2401" y="0"/>
                  <a:pt x="15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37"/>
          <p:cNvSpPr/>
          <p:nvPr/>
        </p:nvSpPr>
        <p:spPr>
          <a:xfrm>
            <a:off x="7948446" y="3309472"/>
            <a:ext cx="211732" cy="203167"/>
          </a:xfrm>
          <a:custGeom>
            <a:avLst/>
            <a:gdLst/>
            <a:ahLst/>
            <a:cxnLst/>
            <a:rect l="l" t="t" r="r" b="b"/>
            <a:pathLst>
              <a:path w="2645" h="2538" extrusionOk="0">
                <a:moveTo>
                  <a:pt x="1270" y="291"/>
                </a:moveTo>
                <a:cubicBezTo>
                  <a:pt x="1556" y="291"/>
                  <a:pt x="1843" y="421"/>
                  <a:pt x="2036" y="657"/>
                </a:cubicBezTo>
                <a:cubicBezTo>
                  <a:pt x="2291" y="962"/>
                  <a:pt x="2316" y="1425"/>
                  <a:pt x="2109" y="1766"/>
                </a:cubicBezTo>
                <a:cubicBezTo>
                  <a:pt x="1946" y="2061"/>
                  <a:pt x="1629" y="2238"/>
                  <a:pt x="1295" y="2238"/>
                </a:cubicBezTo>
                <a:cubicBezTo>
                  <a:pt x="1229" y="2238"/>
                  <a:pt x="1163" y="2231"/>
                  <a:pt x="1097" y="2217"/>
                </a:cubicBezTo>
                <a:cubicBezTo>
                  <a:pt x="634" y="2132"/>
                  <a:pt x="305" y="1729"/>
                  <a:pt x="305" y="1266"/>
                </a:cubicBezTo>
                <a:cubicBezTo>
                  <a:pt x="305" y="852"/>
                  <a:pt x="549" y="486"/>
                  <a:pt x="939" y="352"/>
                </a:cubicBezTo>
                <a:cubicBezTo>
                  <a:pt x="1045" y="311"/>
                  <a:pt x="1157" y="291"/>
                  <a:pt x="1270" y="291"/>
                </a:cubicBezTo>
                <a:close/>
                <a:moveTo>
                  <a:pt x="1283" y="1"/>
                </a:moveTo>
                <a:cubicBezTo>
                  <a:pt x="1201" y="1"/>
                  <a:pt x="1118" y="8"/>
                  <a:pt x="1036" y="23"/>
                </a:cubicBezTo>
                <a:cubicBezTo>
                  <a:pt x="458" y="120"/>
                  <a:pt x="34" y="657"/>
                  <a:pt x="1" y="1247"/>
                </a:cubicBezTo>
                <a:lnTo>
                  <a:pt x="1" y="1247"/>
                </a:lnTo>
                <a:cubicBezTo>
                  <a:pt x="1" y="1253"/>
                  <a:pt x="0" y="1260"/>
                  <a:pt x="0" y="1266"/>
                </a:cubicBezTo>
                <a:cubicBezTo>
                  <a:pt x="0" y="1790"/>
                  <a:pt x="329" y="2253"/>
                  <a:pt x="829" y="2461"/>
                </a:cubicBezTo>
                <a:cubicBezTo>
                  <a:pt x="967" y="2512"/>
                  <a:pt x="1115" y="2538"/>
                  <a:pt x="1262" y="2538"/>
                </a:cubicBezTo>
                <a:cubicBezTo>
                  <a:pt x="1635" y="2538"/>
                  <a:pt x="2010" y="2376"/>
                  <a:pt x="2255" y="2071"/>
                </a:cubicBezTo>
                <a:cubicBezTo>
                  <a:pt x="2596" y="1669"/>
                  <a:pt x="2645" y="1084"/>
                  <a:pt x="2377" y="608"/>
                </a:cubicBezTo>
                <a:cubicBezTo>
                  <a:pt x="2151" y="218"/>
                  <a:pt x="1725" y="1"/>
                  <a:pt x="12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7"/>
          <p:cNvSpPr/>
          <p:nvPr/>
        </p:nvSpPr>
        <p:spPr>
          <a:xfrm>
            <a:off x="1016497" y="829713"/>
            <a:ext cx="143530" cy="143530"/>
          </a:xfrm>
          <a:custGeom>
            <a:avLst/>
            <a:gdLst/>
            <a:ahLst/>
            <a:cxnLst/>
            <a:rect l="l" t="t" r="r" b="b"/>
            <a:pathLst>
              <a:path w="1793" h="1793" extrusionOk="0">
                <a:moveTo>
                  <a:pt x="890" y="1"/>
                </a:moveTo>
                <a:cubicBezTo>
                  <a:pt x="403" y="1"/>
                  <a:pt x="1" y="403"/>
                  <a:pt x="1" y="902"/>
                </a:cubicBezTo>
                <a:cubicBezTo>
                  <a:pt x="1" y="1390"/>
                  <a:pt x="403" y="1792"/>
                  <a:pt x="890" y="1792"/>
                </a:cubicBezTo>
                <a:cubicBezTo>
                  <a:pt x="1390" y="1792"/>
                  <a:pt x="1792" y="1390"/>
                  <a:pt x="1792" y="902"/>
                </a:cubicBezTo>
                <a:cubicBezTo>
                  <a:pt x="1792" y="403"/>
                  <a:pt x="1390" y="1"/>
                  <a:pt x="8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7"/>
          <p:cNvSpPr/>
          <p:nvPr/>
        </p:nvSpPr>
        <p:spPr>
          <a:xfrm>
            <a:off x="2808196" y="1345772"/>
            <a:ext cx="211732" cy="203167"/>
          </a:xfrm>
          <a:custGeom>
            <a:avLst/>
            <a:gdLst/>
            <a:ahLst/>
            <a:cxnLst/>
            <a:rect l="l" t="t" r="r" b="b"/>
            <a:pathLst>
              <a:path w="2645" h="2538" extrusionOk="0">
                <a:moveTo>
                  <a:pt x="1270" y="291"/>
                </a:moveTo>
                <a:cubicBezTo>
                  <a:pt x="1556" y="291"/>
                  <a:pt x="1843" y="421"/>
                  <a:pt x="2036" y="657"/>
                </a:cubicBezTo>
                <a:cubicBezTo>
                  <a:pt x="2291" y="962"/>
                  <a:pt x="2316" y="1425"/>
                  <a:pt x="2109" y="1766"/>
                </a:cubicBezTo>
                <a:cubicBezTo>
                  <a:pt x="1946" y="2061"/>
                  <a:pt x="1629" y="2238"/>
                  <a:pt x="1295" y="2238"/>
                </a:cubicBezTo>
                <a:cubicBezTo>
                  <a:pt x="1229" y="2238"/>
                  <a:pt x="1163" y="2231"/>
                  <a:pt x="1097" y="2217"/>
                </a:cubicBezTo>
                <a:cubicBezTo>
                  <a:pt x="634" y="2132"/>
                  <a:pt x="305" y="1729"/>
                  <a:pt x="305" y="1266"/>
                </a:cubicBezTo>
                <a:cubicBezTo>
                  <a:pt x="305" y="852"/>
                  <a:pt x="549" y="486"/>
                  <a:pt x="939" y="352"/>
                </a:cubicBezTo>
                <a:cubicBezTo>
                  <a:pt x="1045" y="311"/>
                  <a:pt x="1157" y="291"/>
                  <a:pt x="1270" y="291"/>
                </a:cubicBezTo>
                <a:close/>
                <a:moveTo>
                  <a:pt x="1283" y="1"/>
                </a:moveTo>
                <a:cubicBezTo>
                  <a:pt x="1201" y="1"/>
                  <a:pt x="1118" y="8"/>
                  <a:pt x="1036" y="23"/>
                </a:cubicBezTo>
                <a:cubicBezTo>
                  <a:pt x="458" y="120"/>
                  <a:pt x="34" y="657"/>
                  <a:pt x="1" y="1247"/>
                </a:cubicBezTo>
                <a:lnTo>
                  <a:pt x="1" y="1247"/>
                </a:lnTo>
                <a:cubicBezTo>
                  <a:pt x="1" y="1253"/>
                  <a:pt x="0" y="1260"/>
                  <a:pt x="0" y="1266"/>
                </a:cubicBezTo>
                <a:cubicBezTo>
                  <a:pt x="0" y="1790"/>
                  <a:pt x="329" y="2253"/>
                  <a:pt x="829" y="2461"/>
                </a:cubicBezTo>
                <a:cubicBezTo>
                  <a:pt x="967" y="2512"/>
                  <a:pt x="1115" y="2538"/>
                  <a:pt x="1262" y="2538"/>
                </a:cubicBezTo>
                <a:cubicBezTo>
                  <a:pt x="1635" y="2538"/>
                  <a:pt x="2010" y="2376"/>
                  <a:pt x="2255" y="2071"/>
                </a:cubicBezTo>
                <a:cubicBezTo>
                  <a:pt x="2596" y="1669"/>
                  <a:pt x="2645" y="1084"/>
                  <a:pt x="2377" y="608"/>
                </a:cubicBezTo>
                <a:cubicBezTo>
                  <a:pt x="2151" y="218"/>
                  <a:pt x="1725" y="1"/>
                  <a:pt x="12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7"/>
          <p:cNvSpPr/>
          <p:nvPr/>
        </p:nvSpPr>
        <p:spPr>
          <a:xfrm>
            <a:off x="7299472" y="1782000"/>
            <a:ext cx="143530" cy="143530"/>
          </a:xfrm>
          <a:custGeom>
            <a:avLst/>
            <a:gdLst/>
            <a:ahLst/>
            <a:cxnLst/>
            <a:rect l="l" t="t" r="r" b="b"/>
            <a:pathLst>
              <a:path w="1793" h="1793" extrusionOk="0">
                <a:moveTo>
                  <a:pt x="890" y="1"/>
                </a:moveTo>
                <a:cubicBezTo>
                  <a:pt x="403" y="1"/>
                  <a:pt x="1" y="403"/>
                  <a:pt x="1" y="902"/>
                </a:cubicBezTo>
                <a:cubicBezTo>
                  <a:pt x="1" y="1390"/>
                  <a:pt x="403" y="1792"/>
                  <a:pt x="890" y="1792"/>
                </a:cubicBezTo>
                <a:cubicBezTo>
                  <a:pt x="1390" y="1792"/>
                  <a:pt x="1792" y="1390"/>
                  <a:pt x="1792" y="902"/>
                </a:cubicBezTo>
                <a:cubicBezTo>
                  <a:pt x="1792" y="403"/>
                  <a:pt x="1390" y="1"/>
                  <a:pt x="8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37"/>
          <p:cNvSpPr/>
          <p:nvPr/>
        </p:nvSpPr>
        <p:spPr>
          <a:xfrm>
            <a:off x="6232121" y="736547"/>
            <a:ext cx="211732" cy="203167"/>
          </a:xfrm>
          <a:custGeom>
            <a:avLst/>
            <a:gdLst/>
            <a:ahLst/>
            <a:cxnLst/>
            <a:rect l="l" t="t" r="r" b="b"/>
            <a:pathLst>
              <a:path w="2645" h="2538" extrusionOk="0">
                <a:moveTo>
                  <a:pt x="1270" y="291"/>
                </a:moveTo>
                <a:cubicBezTo>
                  <a:pt x="1556" y="291"/>
                  <a:pt x="1843" y="421"/>
                  <a:pt x="2036" y="657"/>
                </a:cubicBezTo>
                <a:cubicBezTo>
                  <a:pt x="2291" y="962"/>
                  <a:pt x="2316" y="1425"/>
                  <a:pt x="2109" y="1766"/>
                </a:cubicBezTo>
                <a:cubicBezTo>
                  <a:pt x="1946" y="2061"/>
                  <a:pt x="1629" y="2238"/>
                  <a:pt x="1295" y="2238"/>
                </a:cubicBezTo>
                <a:cubicBezTo>
                  <a:pt x="1229" y="2238"/>
                  <a:pt x="1163" y="2231"/>
                  <a:pt x="1097" y="2217"/>
                </a:cubicBezTo>
                <a:cubicBezTo>
                  <a:pt x="634" y="2132"/>
                  <a:pt x="305" y="1729"/>
                  <a:pt x="305" y="1266"/>
                </a:cubicBezTo>
                <a:cubicBezTo>
                  <a:pt x="305" y="852"/>
                  <a:pt x="549" y="486"/>
                  <a:pt x="939" y="352"/>
                </a:cubicBezTo>
                <a:cubicBezTo>
                  <a:pt x="1045" y="311"/>
                  <a:pt x="1157" y="291"/>
                  <a:pt x="1270" y="291"/>
                </a:cubicBezTo>
                <a:close/>
                <a:moveTo>
                  <a:pt x="1283" y="1"/>
                </a:moveTo>
                <a:cubicBezTo>
                  <a:pt x="1201" y="1"/>
                  <a:pt x="1118" y="8"/>
                  <a:pt x="1036" y="23"/>
                </a:cubicBezTo>
                <a:cubicBezTo>
                  <a:pt x="458" y="120"/>
                  <a:pt x="34" y="657"/>
                  <a:pt x="1" y="1247"/>
                </a:cubicBezTo>
                <a:lnTo>
                  <a:pt x="1" y="1247"/>
                </a:lnTo>
                <a:cubicBezTo>
                  <a:pt x="1" y="1253"/>
                  <a:pt x="0" y="1260"/>
                  <a:pt x="0" y="1266"/>
                </a:cubicBezTo>
                <a:cubicBezTo>
                  <a:pt x="0" y="1790"/>
                  <a:pt x="329" y="2253"/>
                  <a:pt x="829" y="2461"/>
                </a:cubicBezTo>
                <a:cubicBezTo>
                  <a:pt x="967" y="2512"/>
                  <a:pt x="1115" y="2538"/>
                  <a:pt x="1262" y="2538"/>
                </a:cubicBezTo>
                <a:cubicBezTo>
                  <a:pt x="1635" y="2538"/>
                  <a:pt x="2010" y="2376"/>
                  <a:pt x="2255" y="2071"/>
                </a:cubicBezTo>
                <a:cubicBezTo>
                  <a:pt x="2596" y="1669"/>
                  <a:pt x="2645" y="1084"/>
                  <a:pt x="2377" y="608"/>
                </a:cubicBezTo>
                <a:cubicBezTo>
                  <a:pt x="2151" y="218"/>
                  <a:pt x="1725" y="1"/>
                  <a:pt x="12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37"/>
          <p:cNvSpPr/>
          <p:nvPr/>
        </p:nvSpPr>
        <p:spPr>
          <a:xfrm>
            <a:off x="6232121" y="2470159"/>
            <a:ext cx="211732" cy="203167"/>
          </a:xfrm>
          <a:custGeom>
            <a:avLst/>
            <a:gdLst/>
            <a:ahLst/>
            <a:cxnLst/>
            <a:rect l="l" t="t" r="r" b="b"/>
            <a:pathLst>
              <a:path w="2645" h="2538" extrusionOk="0">
                <a:moveTo>
                  <a:pt x="1270" y="291"/>
                </a:moveTo>
                <a:cubicBezTo>
                  <a:pt x="1556" y="291"/>
                  <a:pt x="1843" y="421"/>
                  <a:pt x="2036" y="657"/>
                </a:cubicBezTo>
                <a:cubicBezTo>
                  <a:pt x="2291" y="962"/>
                  <a:pt x="2316" y="1425"/>
                  <a:pt x="2109" y="1766"/>
                </a:cubicBezTo>
                <a:cubicBezTo>
                  <a:pt x="1946" y="2061"/>
                  <a:pt x="1629" y="2238"/>
                  <a:pt x="1295" y="2238"/>
                </a:cubicBezTo>
                <a:cubicBezTo>
                  <a:pt x="1229" y="2238"/>
                  <a:pt x="1163" y="2231"/>
                  <a:pt x="1097" y="2217"/>
                </a:cubicBezTo>
                <a:cubicBezTo>
                  <a:pt x="634" y="2132"/>
                  <a:pt x="305" y="1729"/>
                  <a:pt x="305" y="1266"/>
                </a:cubicBezTo>
                <a:cubicBezTo>
                  <a:pt x="305" y="852"/>
                  <a:pt x="549" y="486"/>
                  <a:pt x="939" y="352"/>
                </a:cubicBezTo>
                <a:cubicBezTo>
                  <a:pt x="1045" y="311"/>
                  <a:pt x="1157" y="291"/>
                  <a:pt x="1270" y="291"/>
                </a:cubicBezTo>
                <a:close/>
                <a:moveTo>
                  <a:pt x="1283" y="1"/>
                </a:moveTo>
                <a:cubicBezTo>
                  <a:pt x="1201" y="1"/>
                  <a:pt x="1118" y="8"/>
                  <a:pt x="1036" y="23"/>
                </a:cubicBezTo>
                <a:cubicBezTo>
                  <a:pt x="458" y="120"/>
                  <a:pt x="34" y="657"/>
                  <a:pt x="1" y="1247"/>
                </a:cubicBezTo>
                <a:lnTo>
                  <a:pt x="1" y="1247"/>
                </a:lnTo>
                <a:cubicBezTo>
                  <a:pt x="1" y="1253"/>
                  <a:pt x="0" y="1260"/>
                  <a:pt x="0" y="1266"/>
                </a:cubicBezTo>
                <a:cubicBezTo>
                  <a:pt x="0" y="1790"/>
                  <a:pt x="329" y="2253"/>
                  <a:pt x="829" y="2461"/>
                </a:cubicBezTo>
                <a:cubicBezTo>
                  <a:pt x="967" y="2512"/>
                  <a:pt x="1115" y="2538"/>
                  <a:pt x="1262" y="2538"/>
                </a:cubicBezTo>
                <a:cubicBezTo>
                  <a:pt x="1635" y="2538"/>
                  <a:pt x="2010" y="2376"/>
                  <a:pt x="2255" y="2071"/>
                </a:cubicBezTo>
                <a:cubicBezTo>
                  <a:pt x="2596" y="1669"/>
                  <a:pt x="2645" y="1084"/>
                  <a:pt x="2377" y="608"/>
                </a:cubicBezTo>
                <a:cubicBezTo>
                  <a:pt x="2151" y="218"/>
                  <a:pt x="1725" y="1"/>
                  <a:pt x="12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مربع نص 2"/>
          <p:cNvSpPr txBox="1"/>
          <p:nvPr/>
        </p:nvSpPr>
        <p:spPr>
          <a:xfrm>
            <a:off x="7948446" y="4140485"/>
            <a:ext cx="35949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8"/>
          <p:cNvSpPr/>
          <p:nvPr/>
        </p:nvSpPr>
        <p:spPr>
          <a:xfrm rot="5400000">
            <a:off x="807839" y="1641377"/>
            <a:ext cx="2525308" cy="2645293"/>
          </a:xfrm>
          <a:custGeom>
            <a:avLst/>
            <a:gdLst/>
            <a:ahLst/>
            <a:cxnLst/>
            <a:rect l="l" t="t" r="r" b="b"/>
            <a:pathLst>
              <a:path w="58889" h="63501" extrusionOk="0">
                <a:moveTo>
                  <a:pt x="44717" y="1"/>
                </a:moveTo>
                <a:cubicBezTo>
                  <a:pt x="39355" y="1"/>
                  <a:pt x="33182" y="2061"/>
                  <a:pt x="28453" y="5417"/>
                </a:cubicBezTo>
                <a:cubicBezTo>
                  <a:pt x="17441" y="13256"/>
                  <a:pt x="13888" y="27712"/>
                  <a:pt x="7134" y="39403"/>
                </a:cubicBezTo>
                <a:cubicBezTo>
                  <a:pt x="4042" y="44800"/>
                  <a:pt x="0" y="50252"/>
                  <a:pt x="326" y="56464"/>
                </a:cubicBezTo>
                <a:cubicBezTo>
                  <a:pt x="407" y="58444"/>
                  <a:pt x="1031" y="60559"/>
                  <a:pt x="2550" y="61916"/>
                </a:cubicBezTo>
                <a:cubicBezTo>
                  <a:pt x="3869" y="63097"/>
                  <a:pt x="5631" y="63501"/>
                  <a:pt x="7454" y="63501"/>
                </a:cubicBezTo>
                <a:cubicBezTo>
                  <a:pt x="8518" y="63501"/>
                  <a:pt x="9603" y="63363"/>
                  <a:pt x="10633" y="63163"/>
                </a:cubicBezTo>
                <a:cubicBezTo>
                  <a:pt x="18824" y="61563"/>
                  <a:pt x="26175" y="56925"/>
                  <a:pt x="32224" y="51202"/>
                </a:cubicBezTo>
                <a:cubicBezTo>
                  <a:pt x="38245" y="45424"/>
                  <a:pt x="43127" y="38589"/>
                  <a:pt x="47820" y="31673"/>
                </a:cubicBezTo>
                <a:cubicBezTo>
                  <a:pt x="51075" y="26845"/>
                  <a:pt x="54329" y="21854"/>
                  <a:pt x="55821" y="16239"/>
                </a:cubicBezTo>
                <a:cubicBezTo>
                  <a:pt x="58888" y="4571"/>
                  <a:pt x="52703" y="1"/>
                  <a:pt x="44717" y="1"/>
                </a:cubicBezTo>
                <a:close/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38"/>
          <p:cNvSpPr/>
          <p:nvPr/>
        </p:nvSpPr>
        <p:spPr>
          <a:xfrm>
            <a:off x="5824476" y="1305545"/>
            <a:ext cx="246874" cy="247835"/>
          </a:xfrm>
          <a:custGeom>
            <a:avLst/>
            <a:gdLst/>
            <a:ahLst/>
            <a:cxnLst/>
            <a:rect l="l" t="t" r="r" b="b"/>
            <a:pathLst>
              <a:path w="3084" h="3096" extrusionOk="0">
                <a:moveTo>
                  <a:pt x="1548" y="0"/>
                </a:moveTo>
                <a:cubicBezTo>
                  <a:pt x="695" y="0"/>
                  <a:pt x="0" y="695"/>
                  <a:pt x="0" y="1548"/>
                </a:cubicBezTo>
                <a:cubicBezTo>
                  <a:pt x="0" y="2401"/>
                  <a:pt x="695" y="3096"/>
                  <a:pt x="1548" y="3096"/>
                </a:cubicBezTo>
                <a:cubicBezTo>
                  <a:pt x="2401" y="3096"/>
                  <a:pt x="3083" y="2401"/>
                  <a:pt x="3083" y="1548"/>
                </a:cubicBezTo>
                <a:cubicBezTo>
                  <a:pt x="3083" y="695"/>
                  <a:pt x="2401" y="0"/>
                  <a:pt x="15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38"/>
          <p:cNvSpPr/>
          <p:nvPr/>
        </p:nvSpPr>
        <p:spPr>
          <a:xfrm>
            <a:off x="6959280" y="1612577"/>
            <a:ext cx="211732" cy="203167"/>
          </a:xfrm>
          <a:custGeom>
            <a:avLst/>
            <a:gdLst/>
            <a:ahLst/>
            <a:cxnLst/>
            <a:rect l="l" t="t" r="r" b="b"/>
            <a:pathLst>
              <a:path w="2645" h="2538" extrusionOk="0">
                <a:moveTo>
                  <a:pt x="1270" y="291"/>
                </a:moveTo>
                <a:cubicBezTo>
                  <a:pt x="1556" y="291"/>
                  <a:pt x="1843" y="421"/>
                  <a:pt x="2036" y="657"/>
                </a:cubicBezTo>
                <a:cubicBezTo>
                  <a:pt x="2291" y="962"/>
                  <a:pt x="2316" y="1425"/>
                  <a:pt x="2109" y="1766"/>
                </a:cubicBezTo>
                <a:cubicBezTo>
                  <a:pt x="1946" y="2061"/>
                  <a:pt x="1629" y="2238"/>
                  <a:pt x="1295" y="2238"/>
                </a:cubicBezTo>
                <a:cubicBezTo>
                  <a:pt x="1229" y="2238"/>
                  <a:pt x="1163" y="2231"/>
                  <a:pt x="1097" y="2217"/>
                </a:cubicBezTo>
                <a:cubicBezTo>
                  <a:pt x="634" y="2132"/>
                  <a:pt x="305" y="1729"/>
                  <a:pt x="305" y="1266"/>
                </a:cubicBezTo>
                <a:cubicBezTo>
                  <a:pt x="305" y="852"/>
                  <a:pt x="549" y="486"/>
                  <a:pt x="939" y="352"/>
                </a:cubicBezTo>
                <a:cubicBezTo>
                  <a:pt x="1045" y="311"/>
                  <a:pt x="1157" y="291"/>
                  <a:pt x="1270" y="291"/>
                </a:cubicBezTo>
                <a:close/>
                <a:moveTo>
                  <a:pt x="1283" y="1"/>
                </a:moveTo>
                <a:cubicBezTo>
                  <a:pt x="1201" y="1"/>
                  <a:pt x="1118" y="8"/>
                  <a:pt x="1036" y="23"/>
                </a:cubicBezTo>
                <a:cubicBezTo>
                  <a:pt x="458" y="120"/>
                  <a:pt x="34" y="657"/>
                  <a:pt x="1" y="1247"/>
                </a:cubicBezTo>
                <a:lnTo>
                  <a:pt x="1" y="1247"/>
                </a:lnTo>
                <a:cubicBezTo>
                  <a:pt x="1" y="1253"/>
                  <a:pt x="0" y="1260"/>
                  <a:pt x="0" y="1266"/>
                </a:cubicBezTo>
                <a:cubicBezTo>
                  <a:pt x="0" y="1790"/>
                  <a:pt x="329" y="2253"/>
                  <a:pt x="829" y="2461"/>
                </a:cubicBezTo>
                <a:cubicBezTo>
                  <a:pt x="967" y="2512"/>
                  <a:pt x="1115" y="2538"/>
                  <a:pt x="1262" y="2538"/>
                </a:cubicBezTo>
                <a:cubicBezTo>
                  <a:pt x="1635" y="2538"/>
                  <a:pt x="2010" y="2376"/>
                  <a:pt x="2255" y="2071"/>
                </a:cubicBezTo>
                <a:cubicBezTo>
                  <a:pt x="2596" y="1669"/>
                  <a:pt x="2645" y="1084"/>
                  <a:pt x="2377" y="608"/>
                </a:cubicBezTo>
                <a:cubicBezTo>
                  <a:pt x="2151" y="218"/>
                  <a:pt x="1725" y="1"/>
                  <a:pt x="12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38"/>
          <p:cNvSpPr/>
          <p:nvPr/>
        </p:nvSpPr>
        <p:spPr>
          <a:xfrm>
            <a:off x="7084476" y="1040180"/>
            <a:ext cx="143530" cy="143530"/>
          </a:xfrm>
          <a:custGeom>
            <a:avLst/>
            <a:gdLst/>
            <a:ahLst/>
            <a:cxnLst/>
            <a:rect l="l" t="t" r="r" b="b"/>
            <a:pathLst>
              <a:path w="1793" h="1793" extrusionOk="0">
                <a:moveTo>
                  <a:pt x="890" y="1"/>
                </a:moveTo>
                <a:cubicBezTo>
                  <a:pt x="403" y="1"/>
                  <a:pt x="1" y="403"/>
                  <a:pt x="1" y="902"/>
                </a:cubicBezTo>
                <a:cubicBezTo>
                  <a:pt x="1" y="1390"/>
                  <a:pt x="403" y="1792"/>
                  <a:pt x="890" y="1792"/>
                </a:cubicBezTo>
                <a:cubicBezTo>
                  <a:pt x="1390" y="1792"/>
                  <a:pt x="1792" y="1390"/>
                  <a:pt x="1792" y="902"/>
                </a:cubicBezTo>
                <a:cubicBezTo>
                  <a:pt x="1792" y="403"/>
                  <a:pt x="1390" y="1"/>
                  <a:pt x="8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38"/>
          <p:cNvSpPr/>
          <p:nvPr/>
        </p:nvSpPr>
        <p:spPr>
          <a:xfrm>
            <a:off x="938933" y="1054757"/>
            <a:ext cx="2687805" cy="114375"/>
          </a:xfrm>
          <a:custGeom>
            <a:avLst/>
            <a:gdLst/>
            <a:ahLst/>
            <a:cxnLst/>
            <a:rect l="l" t="t" r="r" b="b"/>
            <a:pathLst>
              <a:path w="39057" h="1662" extrusionOk="0">
                <a:moveTo>
                  <a:pt x="22644" y="0"/>
                </a:moveTo>
                <a:cubicBezTo>
                  <a:pt x="18003" y="0"/>
                  <a:pt x="13353" y="147"/>
                  <a:pt x="8713" y="442"/>
                </a:cubicBezTo>
                <a:cubicBezTo>
                  <a:pt x="5911" y="624"/>
                  <a:pt x="3108" y="868"/>
                  <a:pt x="305" y="1161"/>
                </a:cubicBezTo>
                <a:cubicBezTo>
                  <a:pt x="8" y="1172"/>
                  <a:pt x="1" y="1661"/>
                  <a:pt x="296" y="1661"/>
                </a:cubicBezTo>
                <a:cubicBezTo>
                  <a:pt x="303" y="1661"/>
                  <a:pt x="310" y="1661"/>
                  <a:pt x="317" y="1660"/>
                </a:cubicBezTo>
                <a:cubicBezTo>
                  <a:pt x="5301" y="1136"/>
                  <a:pt x="10298" y="795"/>
                  <a:pt x="15294" y="624"/>
                </a:cubicBezTo>
                <a:cubicBezTo>
                  <a:pt x="17792" y="545"/>
                  <a:pt x="20293" y="506"/>
                  <a:pt x="22794" y="506"/>
                </a:cubicBezTo>
                <a:cubicBezTo>
                  <a:pt x="25295" y="506"/>
                  <a:pt x="27797" y="545"/>
                  <a:pt x="30295" y="624"/>
                </a:cubicBezTo>
                <a:cubicBezTo>
                  <a:pt x="33098" y="734"/>
                  <a:pt x="35925" y="892"/>
                  <a:pt x="38727" y="1100"/>
                </a:cubicBezTo>
                <a:cubicBezTo>
                  <a:pt x="38731" y="1100"/>
                  <a:pt x="38735" y="1100"/>
                  <a:pt x="38739" y="1100"/>
                </a:cubicBezTo>
                <a:cubicBezTo>
                  <a:pt x="39056" y="1100"/>
                  <a:pt x="39053" y="612"/>
                  <a:pt x="38727" y="588"/>
                </a:cubicBezTo>
                <a:cubicBezTo>
                  <a:pt x="33731" y="222"/>
                  <a:pt x="28735" y="15"/>
                  <a:pt x="23714" y="3"/>
                </a:cubicBezTo>
                <a:cubicBezTo>
                  <a:pt x="23357" y="1"/>
                  <a:pt x="23001" y="0"/>
                  <a:pt x="2264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803188" y="1211440"/>
            <a:ext cx="4228200" cy="2268600"/>
          </a:xfrm>
        </p:spPr>
        <p:txBody>
          <a:bodyPr/>
          <a:lstStyle/>
          <a:p>
            <a:pPr marL="114300" indent="0">
              <a:buNone/>
            </a:pPr>
            <a:r>
              <a:rPr lang="en-US" sz="2400" dirty="0" smtClean="0"/>
              <a:t>A</a:t>
            </a:r>
            <a:r>
              <a:rPr lang="en-US" sz="2400" dirty="0"/>
              <a:t>ggressive periodontitis is a destructive disease characterized by </a:t>
            </a:r>
            <a:r>
              <a:rPr lang="en-US" sz="2400" dirty="0" smtClean="0"/>
              <a:t>the </a:t>
            </a:r>
            <a:r>
              <a:rPr lang="en-US" sz="2400" dirty="0"/>
              <a:t>involvement of multiple teeth with a distinctive pattern of periodontal tissue loss; a high rate of disease progression; an early age of onset; and the absence of systemic diseases</a:t>
            </a:r>
          </a:p>
        </p:txBody>
      </p:sp>
      <p:sp>
        <p:nvSpPr>
          <p:cNvPr id="70" name="عنوان فرعي 2"/>
          <p:cNvSpPr>
            <a:spLocks noGrp="1"/>
          </p:cNvSpPr>
          <p:nvPr>
            <p:ph type="title"/>
          </p:nvPr>
        </p:nvSpPr>
        <p:spPr>
          <a:xfrm>
            <a:off x="373868" y="324848"/>
            <a:ext cx="3817937" cy="858862"/>
          </a:xfrm>
        </p:spPr>
        <p:txBody>
          <a:bodyPr/>
          <a:lstStyle/>
          <a:p>
            <a:r>
              <a:rPr lang="en-US" sz="2400" b="1" dirty="0" smtClean="0">
                <a:latin typeface="Palanquin" panose="020B0604020202020204" charset="0"/>
                <a:cs typeface="Palanquin" panose="020B0604020202020204" charset="0"/>
              </a:rPr>
              <a:t>Define aggressive periodontitis</a:t>
            </a:r>
            <a:endParaRPr lang="ar-LY" sz="2400" b="1" dirty="0">
              <a:latin typeface="Palanquin" panose="020B060402020202020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667" y="932994"/>
            <a:ext cx="3889831" cy="2385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/>
          <p:nvPr/>
        </p:nvSpPr>
        <p:spPr>
          <a:xfrm>
            <a:off x="8548099" y="4654193"/>
            <a:ext cx="42139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ar-LY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0483" y="2904804"/>
            <a:ext cx="7717500" cy="4935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common </a:t>
            </a:r>
            <a:r>
              <a:rPr lang="en-US" b="1" dirty="0">
                <a:solidFill>
                  <a:schemeClr val="accent1"/>
                </a:solidFill>
              </a:rPr>
              <a:t>findings of disease</a:t>
            </a:r>
            <a:br>
              <a:rPr lang="en-US" b="1" dirty="0">
                <a:solidFill>
                  <a:schemeClr val="accent1"/>
                </a:solidFill>
              </a:rPr>
            </a:br>
            <a:endParaRPr lang="ar-LY" dirty="0"/>
          </a:p>
        </p:txBody>
      </p:sp>
      <p:sp>
        <p:nvSpPr>
          <p:cNvPr id="4" name="Google Shape;384;p37"/>
          <p:cNvSpPr/>
          <p:nvPr/>
        </p:nvSpPr>
        <p:spPr>
          <a:xfrm>
            <a:off x="3732347" y="752695"/>
            <a:ext cx="1740900" cy="1740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FF7D3"/>
              </a:gs>
            </a:gsLst>
            <a:path path="circle">
              <a:fillToRect r="100000" b="100000"/>
            </a:path>
            <a:tileRect l="-100000" t="-100000"/>
          </a:gradFill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1" dirty="0" smtClean="0"/>
              <a:t>02</a:t>
            </a:r>
            <a:endParaRPr sz="66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065477" y="4009292"/>
            <a:ext cx="58615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2463236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2740" y="798602"/>
            <a:ext cx="5153269" cy="493500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OMMON </a:t>
            </a:r>
            <a:r>
              <a:rPr lang="en-US" dirty="0"/>
              <a:t>FINDINGS: 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64573" y="1543804"/>
            <a:ext cx="7539688" cy="3007647"/>
          </a:xfrm>
        </p:spPr>
        <p:txBody>
          <a:bodyPr/>
          <a:lstStyle/>
          <a:p>
            <a:r>
              <a:rPr lang="en-US" sz="2000" dirty="0" smtClean="0"/>
              <a:t>Patient </a:t>
            </a:r>
            <a:r>
              <a:rPr lang="en-US" sz="2000" dirty="0"/>
              <a:t>otherwise clinically healthy, usually &lt; 30 </a:t>
            </a:r>
            <a:r>
              <a:rPr lang="en-US" sz="2000" dirty="0" smtClean="0"/>
              <a:t>years</a:t>
            </a:r>
          </a:p>
          <a:p>
            <a:endParaRPr lang="en-US" sz="2000" dirty="0" smtClean="0"/>
          </a:p>
          <a:p>
            <a:r>
              <a:rPr lang="en-US" sz="2000" dirty="0" smtClean="0"/>
              <a:t>Characterized </a:t>
            </a:r>
            <a:r>
              <a:rPr lang="en-US" sz="2000" dirty="0"/>
              <a:t>by rapid bone </a:t>
            </a:r>
            <a:r>
              <a:rPr lang="ar-LY" sz="2000" dirty="0" smtClean="0"/>
              <a:t> &amp;</a:t>
            </a:r>
            <a:r>
              <a:rPr lang="en-US" sz="2000" dirty="0" smtClean="0"/>
              <a:t>attachment </a:t>
            </a:r>
            <a:r>
              <a:rPr lang="en-US" sz="2000" dirty="0"/>
              <a:t>loss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Absence </a:t>
            </a:r>
            <a:r>
              <a:rPr lang="en-US" sz="2000" dirty="0"/>
              <a:t>of large amounts of plaque &amp; </a:t>
            </a:r>
            <a:r>
              <a:rPr lang="en-US" sz="2000" dirty="0" smtClean="0"/>
              <a:t>calculus</a:t>
            </a:r>
          </a:p>
          <a:p>
            <a:endParaRPr lang="en-US" sz="2000" dirty="0" smtClean="0"/>
          </a:p>
          <a:p>
            <a:r>
              <a:rPr lang="en-US" sz="2000" dirty="0" smtClean="0"/>
              <a:t>Family </a:t>
            </a:r>
            <a:r>
              <a:rPr lang="en-US" sz="2000" dirty="0"/>
              <a:t>history – genetic trait </a:t>
            </a:r>
            <a:endParaRPr lang="ar-LY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253046" y="4243754"/>
            <a:ext cx="44547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54836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0286" y="736957"/>
            <a:ext cx="3714887" cy="493500"/>
          </a:xfrm>
        </p:spPr>
        <p:txBody>
          <a:bodyPr/>
          <a:lstStyle/>
          <a:p>
            <a:r>
              <a:rPr lang="en-US" dirty="0"/>
              <a:t>OTHER FINDINGS 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60286" y="1417833"/>
            <a:ext cx="7572056" cy="3082247"/>
          </a:xfrm>
        </p:spPr>
        <p:txBody>
          <a:bodyPr/>
          <a:lstStyle/>
          <a:p>
            <a:r>
              <a:rPr lang="en-US" sz="2000" dirty="0"/>
              <a:t>Host response </a:t>
            </a:r>
            <a:r>
              <a:rPr lang="en-US" sz="2000" dirty="0" smtClean="0"/>
              <a:t>abnormalities </a:t>
            </a:r>
            <a:r>
              <a:rPr lang="en-US" sz="2000" dirty="0"/>
              <a:t>(phagocytosis, chemotaxis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r>
              <a:rPr lang="en-US" sz="2000" dirty="0"/>
              <a:t>Hyperactive macrophages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Produce </a:t>
            </a:r>
            <a:r>
              <a:rPr lang="en-US" sz="2000" dirty="0"/>
              <a:t>excess amounts of </a:t>
            </a:r>
            <a:r>
              <a:rPr lang="en-US" sz="2000" dirty="0" smtClean="0"/>
              <a:t>prostaglandins</a:t>
            </a:r>
            <a:r>
              <a:rPr lang="en-US" sz="2000" dirty="0"/>
              <a:t>, interleukin – 1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Disease may be self-arresting </a:t>
            </a:r>
            <a:endParaRPr lang="ar-LY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147538" y="3985846"/>
            <a:ext cx="44547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46882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3224" y="3449335"/>
            <a:ext cx="7717500" cy="4935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Classification </a:t>
            </a:r>
            <a:r>
              <a:rPr lang="en-US" b="1" dirty="0">
                <a:solidFill>
                  <a:schemeClr val="accent1"/>
                </a:solidFill>
              </a:rPr>
              <a:t>of aggressive periodontitis </a:t>
            </a:r>
            <a:br>
              <a:rPr lang="en-US" b="1" dirty="0">
                <a:solidFill>
                  <a:schemeClr val="accent1"/>
                </a:solidFill>
              </a:rPr>
            </a:br>
            <a:endParaRPr lang="ar-LY" dirty="0"/>
          </a:p>
        </p:txBody>
      </p:sp>
      <p:sp>
        <p:nvSpPr>
          <p:cNvPr id="4" name="Google Shape;384;p37"/>
          <p:cNvSpPr>
            <a:spLocks noGrp="1"/>
          </p:cNvSpPr>
          <p:nvPr>
            <p:ph type="subTitle" idx="1"/>
          </p:nvPr>
        </p:nvSpPr>
        <p:spPr>
          <a:xfrm>
            <a:off x="3678895" y="1489752"/>
            <a:ext cx="1786159" cy="1593187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FF7D3"/>
              </a:gs>
            </a:gsLst>
            <a:path path="circle">
              <a:fillToRect r="100000" b="100000"/>
            </a:path>
            <a:tileRect l="-100000" t="-100000"/>
          </a:gradFill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1" dirty="0"/>
              <a:t>0</a:t>
            </a:r>
            <a:r>
              <a:rPr lang="en-US" sz="6600" b="1" dirty="0" smtClean="0"/>
              <a:t>3</a:t>
            </a:r>
            <a:endParaRPr sz="66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088923" y="4196862"/>
            <a:ext cx="52753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25878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1552" y="377361"/>
            <a:ext cx="7717500" cy="493500"/>
          </a:xfrm>
        </p:spPr>
        <p:txBody>
          <a:bodyPr/>
          <a:lstStyle/>
          <a:p>
            <a:r>
              <a:rPr lang="en-US" dirty="0"/>
              <a:t>CLASSIFICATION OF AGGRESSIVE PERIODONTITIS 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3224" y="1479479"/>
            <a:ext cx="7639665" cy="3092521"/>
          </a:xfrm>
        </p:spPr>
        <p:txBody>
          <a:bodyPr/>
          <a:lstStyle/>
          <a:p>
            <a:r>
              <a:rPr lang="it-IT" sz="2000" dirty="0"/>
              <a:t>Localised Aggressive </a:t>
            </a:r>
            <a:r>
              <a:rPr lang="it-IT" sz="2000" dirty="0" smtClean="0"/>
              <a:t>Periodontitis</a:t>
            </a:r>
          </a:p>
          <a:p>
            <a:endParaRPr lang="it-IT" sz="2000" dirty="0"/>
          </a:p>
          <a:p>
            <a:endParaRPr lang="it-IT" sz="2000" dirty="0" smtClean="0"/>
          </a:p>
          <a:p>
            <a:endParaRPr lang="it-IT" sz="2000" dirty="0"/>
          </a:p>
          <a:p>
            <a:r>
              <a:rPr lang="it-IT" sz="2000" dirty="0"/>
              <a:t>Generalised Aggressive Periodontitis </a:t>
            </a:r>
            <a:endParaRPr lang="ar-LY" sz="2000" dirty="0"/>
          </a:p>
          <a:p>
            <a:endParaRPr lang="it-IT" sz="2000" dirty="0" smtClean="0"/>
          </a:p>
          <a:p>
            <a:endParaRPr lang="it-IT" sz="2000" dirty="0"/>
          </a:p>
          <a:p>
            <a:endParaRPr lang="it-IT" sz="2000" dirty="0" smtClean="0"/>
          </a:p>
          <a:p>
            <a:endParaRPr lang="it-IT" sz="2000" dirty="0"/>
          </a:p>
          <a:p>
            <a:endParaRPr lang="it-IT" sz="2000" dirty="0" smtClean="0"/>
          </a:p>
          <a:p>
            <a:pPr marL="114300" indent="0">
              <a:buNone/>
            </a:pPr>
            <a:endParaRPr lang="it-IT" sz="2000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8077200" y="3974123"/>
            <a:ext cx="49236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92988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ellow Fever Disease by Slidesgo ">
  <a:themeElements>
    <a:clrScheme name="Simple Light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C0000"/>
      </a:accent1>
      <a:accent2>
        <a:srgbClr val="FFCF20"/>
      </a:accent2>
      <a:accent3>
        <a:srgbClr val="FFDD37"/>
      </a:accent3>
      <a:accent4>
        <a:srgbClr val="FFF7D3"/>
      </a:accent4>
      <a:accent5>
        <a:srgbClr val="CF2A2A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446</Words>
  <Application>Microsoft Office PowerPoint</Application>
  <PresentationFormat>عرض على الشاشة (9:16)‏</PresentationFormat>
  <Paragraphs>121</Paragraphs>
  <Slides>19</Slides>
  <Notes>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5" baseType="lpstr">
      <vt:lpstr>Source Sans Pro Black</vt:lpstr>
      <vt:lpstr>Rockwell</vt:lpstr>
      <vt:lpstr>Palanquin</vt:lpstr>
      <vt:lpstr>Arial</vt:lpstr>
      <vt:lpstr>Source Sans Pro</vt:lpstr>
      <vt:lpstr>Yellow Fever Disease by Slidesgo </vt:lpstr>
      <vt:lpstr>عرض تقديمي في PowerPoint</vt:lpstr>
      <vt:lpstr>objectives</vt:lpstr>
      <vt:lpstr>definition</vt:lpstr>
      <vt:lpstr>Define aggressive periodontitis</vt:lpstr>
      <vt:lpstr>common findings of disease </vt:lpstr>
      <vt:lpstr>COMMON FINDINGS: </vt:lpstr>
      <vt:lpstr>OTHER FINDINGS </vt:lpstr>
      <vt:lpstr>Classification of aggressive periodontitis  </vt:lpstr>
      <vt:lpstr>CLASSIFICATION OF AGGRESSIVE PERIODONTITIS </vt:lpstr>
      <vt:lpstr>CLINICAL FEATURES OF LAP</vt:lpstr>
      <vt:lpstr>RADIOGRAPHIC FINDINGS</vt:lpstr>
      <vt:lpstr>GENERALIZED AGGRESSIVE PERIODONTITIS</vt:lpstr>
      <vt:lpstr>CLINICAL FEATURES OF GAP</vt:lpstr>
      <vt:lpstr>CLINICAL FEATURES OF GAP Destructive phase:</vt:lpstr>
      <vt:lpstr>CLINICAL FEATURES OF GAP</vt:lpstr>
      <vt:lpstr>RADIOGRAPHIC FEATURES OF GAP</vt:lpstr>
      <vt:lpstr>Conclusion </vt:lpstr>
      <vt:lpstr>References 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Yellow Fever Disease </dc:title>
  <dc:creator>E-ALMNDOMA</dc:creator>
  <cp:lastModifiedBy>E-ALMNDOMA</cp:lastModifiedBy>
  <cp:revision>48</cp:revision>
  <dcterms:modified xsi:type="dcterms:W3CDTF">2022-05-10T07:34:04Z</dcterms:modified>
</cp:coreProperties>
</file>