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10105E2-A66F-F548-9AAD-2D4EDD61DE7B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338694B-FBB7-C646-803A-2FD361DE72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MEDIASTINAL 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mtClean="0"/>
              <a:t>Omar Mangoush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</a:t>
            </a:r>
            <a:r>
              <a:rPr lang="en-US" dirty="0" err="1" smtClean="0"/>
              <a:t>histo</a:t>
            </a:r>
            <a:r>
              <a:rPr lang="en-US" dirty="0" smtClean="0"/>
              <a:t>-pathology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FNA / </a:t>
            </a:r>
            <a:r>
              <a:rPr lang="en-US" dirty="0" err="1" smtClean="0"/>
              <a:t>Tru</a:t>
            </a:r>
            <a:r>
              <a:rPr lang="en-US" dirty="0" smtClean="0"/>
              <a:t>-cut</a:t>
            </a:r>
          </a:p>
          <a:p>
            <a:pPr lvl="1"/>
            <a:r>
              <a:rPr lang="en-US" dirty="0" smtClean="0"/>
              <a:t>CT guided</a:t>
            </a:r>
          </a:p>
          <a:p>
            <a:pPr lvl="1"/>
            <a:r>
              <a:rPr lang="en-US" dirty="0" smtClean="0"/>
              <a:t>EUS guided</a:t>
            </a:r>
          </a:p>
          <a:p>
            <a:r>
              <a:rPr lang="en-US" dirty="0" err="1" smtClean="0"/>
              <a:t>Mediastinoscope</a:t>
            </a:r>
            <a:endParaRPr lang="en-US" dirty="0" smtClean="0"/>
          </a:p>
          <a:p>
            <a:r>
              <a:rPr lang="en-US" smtClean="0"/>
              <a:t>Mediastinostomy</a:t>
            </a:r>
            <a:endParaRPr lang="en-US" dirty="0" smtClean="0"/>
          </a:p>
          <a:p>
            <a:r>
              <a:rPr lang="en-US" dirty="0" smtClean="0"/>
              <a:t>VATs</a:t>
            </a:r>
          </a:p>
          <a:p>
            <a:r>
              <a:rPr lang="en-US" dirty="0" smtClean="0"/>
              <a:t>Thoracotomy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7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</a:p>
          <a:p>
            <a:r>
              <a:rPr lang="en-US" dirty="0" smtClean="0"/>
              <a:t>Pathology</a:t>
            </a:r>
          </a:p>
          <a:p>
            <a:r>
              <a:rPr lang="en-US" dirty="0" smtClean="0"/>
              <a:t>Clinical presentation</a:t>
            </a:r>
          </a:p>
          <a:p>
            <a:r>
              <a:rPr lang="en-US" dirty="0" smtClean="0"/>
              <a:t>Investigations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6" name="Content Placeholder 5" descr="Mediastinal_mass_compartme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8475" y="1576306"/>
            <a:ext cx="4825462" cy="5035859"/>
          </a:xfrm>
          <a:noFill/>
        </p:spPr>
      </p:pic>
    </p:spTree>
    <p:extLst>
      <p:ext uri="{BB962C8B-B14F-4D97-AF65-F5344CB8AC3E}">
        <p14:creationId xmlns:p14="http://schemas.microsoft.com/office/powerpoint/2010/main" val="23984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Mediastinal</a:t>
            </a:r>
            <a:r>
              <a:rPr lang="en-US" dirty="0" smtClean="0"/>
              <a:t>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28800"/>
            <a:ext cx="3422152" cy="4208930"/>
          </a:xfrm>
        </p:spPr>
        <p:txBody>
          <a:bodyPr>
            <a:normAutofit/>
          </a:bodyPr>
          <a:lstStyle/>
          <a:p>
            <a:r>
              <a:rPr lang="en-US" dirty="0" smtClean="0"/>
              <a:t>None neoplastic</a:t>
            </a:r>
          </a:p>
          <a:p>
            <a:pPr lvl="1"/>
            <a:r>
              <a:rPr lang="en-US" dirty="0" err="1"/>
              <a:t>Mediastinitis</a:t>
            </a:r>
            <a:endParaRPr lang="en-US" dirty="0"/>
          </a:p>
          <a:p>
            <a:pPr lvl="1"/>
            <a:r>
              <a:rPr lang="en-US" dirty="0" err="1" smtClean="0"/>
              <a:t>Pneumomediastinum</a:t>
            </a:r>
            <a:endParaRPr lang="en-US" dirty="0" smtClean="0"/>
          </a:p>
          <a:p>
            <a:r>
              <a:rPr lang="en-US" dirty="0" smtClean="0"/>
              <a:t>Congenital</a:t>
            </a:r>
          </a:p>
          <a:p>
            <a:pPr lvl="1"/>
            <a:r>
              <a:rPr lang="en-US" dirty="0" smtClean="0"/>
              <a:t>Cysts</a:t>
            </a:r>
          </a:p>
          <a:p>
            <a:pPr lvl="1"/>
            <a:r>
              <a:rPr lang="en-US" dirty="0" smtClean="0"/>
              <a:t>Hernias</a:t>
            </a:r>
          </a:p>
          <a:p>
            <a:r>
              <a:rPr lang="en-US" dirty="0" smtClean="0"/>
              <a:t>Acquired</a:t>
            </a:r>
          </a:p>
          <a:p>
            <a:pPr lvl="1"/>
            <a:r>
              <a:rPr lang="en-US" dirty="0" smtClean="0"/>
              <a:t>Benign</a:t>
            </a:r>
          </a:p>
          <a:p>
            <a:pPr lvl="1"/>
            <a:r>
              <a:rPr lang="en-US" dirty="0" smtClean="0"/>
              <a:t>Malignant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49179" y="1981200"/>
            <a:ext cx="3422152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Most Common:</a:t>
            </a:r>
          </a:p>
          <a:p>
            <a:pPr lvl="1"/>
            <a:r>
              <a:rPr lang="en-US" dirty="0" smtClean="0"/>
              <a:t>Thymus</a:t>
            </a:r>
          </a:p>
          <a:p>
            <a:pPr lvl="1"/>
            <a:r>
              <a:rPr lang="en-US" dirty="0" smtClean="0"/>
              <a:t>Thyroid</a:t>
            </a:r>
          </a:p>
          <a:p>
            <a:pPr lvl="1"/>
            <a:r>
              <a:rPr lang="en-US" dirty="0" err="1" smtClean="0"/>
              <a:t>Teratoma</a:t>
            </a:r>
            <a:endParaRPr lang="en-US" dirty="0" smtClean="0"/>
          </a:p>
          <a:p>
            <a:pPr lvl="1"/>
            <a:r>
              <a:rPr lang="en-US" dirty="0" smtClean="0"/>
              <a:t>Lymphoma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3751383" cy="4208930"/>
          </a:xfrm>
        </p:spPr>
        <p:txBody>
          <a:bodyPr>
            <a:normAutofit/>
          </a:bodyPr>
          <a:lstStyle/>
          <a:p>
            <a:r>
              <a:rPr lang="en-US" dirty="0" smtClean="0"/>
              <a:t>Most asymptomatic, Incidental finding</a:t>
            </a:r>
          </a:p>
          <a:p>
            <a:r>
              <a:rPr lang="en-US" dirty="0" smtClean="0"/>
              <a:t>Airway compression </a:t>
            </a:r>
            <a:r>
              <a:rPr lang="en-US" dirty="0" smtClean="0">
                <a:sym typeface="Wingdings"/>
              </a:rPr>
              <a:t> pneumonia</a:t>
            </a:r>
          </a:p>
          <a:p>
            <a:r>
              <a:rPr lang="en-US" dirty="0" smtClean="0">
                <a:sym typeface="Wingdings"/>
              </a:rPr>
              <a:t>Dysphagia</a:t>
            </a:r>
          </a:p>
          <a:p>
            <a:r>
              <a:rPr lang="en-US" dirty="0" smtClean="0">
                <a:sym typeface="Wingdings"/>
              </a:rPr>
              <a:t>Paralysis</a:t>
            </a:r>
          </a:p>
          <a:p>
            <a:r>
              <a:rPr lang="en-US" dirty="0" smtClean="0">
                <a:sym typeface="Wingdings"/>
              </a:rPr>
              <a:t>Hoarseness – RLN</a:t>
            </a:r>
          </a:p>
          <a:p>
            <a:r>
              <a:rPr lang="en-US" dirty="0" smtClean="0">
                <a:sym typeface="Wingdings"/>
              </a:rPr>
              <a:t>Elevated HD – phrenic</a:t>
            </a: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29668" y="1981200"/>
            <a:ext cx="3751383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ym typeface="Wingdings"/>
              </a:rPr>
              <a:t>Horner’s </a:t>
            </a:r>
            <a:r>
              <a:rPr lang="en-US" dirty="0" err="1" smtClean="0">
                <a:sym typeface="Wingdings"/>
              </a:rPr>
              <a:t>Synd</a:t>
            </a:r>
            <a:r>
              <a:rPr lang="en-US" dirty="0" smtClean="0">
                <a:sym typeface="Wingdings"/>
              </a:rPr>
              <a:t> – Sympathetic </a:t>
            </a:r>
          </a:p>
          <a:p>
            <a:r>
              <a:rPr lang="en-US" dirty="0" smtClean="0">
                <a:sym typeface="Wingdings"/>
              </a:rPr>
              <a:t>SVC </a:t>
            </a:r>
            <a:r>
              <a:rPr lang="en-US" dirty="0" err="1" smtClean="0">
                <a:sym typeface="Wingdings"/>
              </a:rPr>
              <a:t>synd</a:t>
            </a:r>
            <a:endParaRPr lang="en-US" dirty="0" smtClean="0">
              <a:sym typeface="Wingdings"/>
            </a:endParaRPr>
          </a:p>
          <a:p>
            <a:r>
              <a:rPr lang="en-US" dirty="0" err="1" smtClean="0">
                <a:sym typeface="Wingdings"/>
              </a:rPr>
              <a:t>Haemoptysis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Constitutional</a:t>
            </a:r>
          </a:p>
          <a:p>
            <a:r>
              <a:rPr lang="en-US" dirty="0" smtClean="0">
                <a:sym typeface="Wingdings"/>
              </a:rPr>
              <a:t>Associated with systemic disease: </a:t>
            </a:r>
            <a:r>
              <a:rPr lang="en-US" dirty="0" err="1" smtClean="0">
                <a:sym typeface="Wingdings"/>
              </a:rPr>
              <a:t>Mythenia</a:t>
            </a:r>
            <a:r>
              <a:rPr lang="en-US" dirty="0" smtClean="0">
                <a:sym typeface="Wingdings"/>
              </a:rPr>
              <a:t>, thyrotoxicosis, Cushing’s and </a:t>
            </a:r>
            <a:r>
              <a:rPr lang="en-US" dirty="0" err="1" smtClean="0">
                <a:sym typeface="Wingdings"/>
              </a:rPr>
              <a:t>parathyrodism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7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Investigations: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CXR</a:t>
            </a:r>
            <a:endParaRPr lang="en-US" dirty="0"/>
          </a:p>
        </p:txBody>
      </p:sp>
      <p:pic>
        <p:nvPicPr>
          <p:cNvPr id="4" name="Picture 5" descr="xray_1001_1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6749" y="2461745"/>
            <a:ext cx="3398396" cy="4129696"/>
          </a:xfrm>
          <a:prstGeom prst="rect">
            <a:avLst/>
          </a:prstGeom>
          <a:noFill/>
        </p:spPr>
      </p:pic>
      <p:pic>
        <p:nvPicPr>
          <p:cNvPr id="5" name="Picture 5" descr="cxr2_1002_1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4553" y="2456827"/>
            <a:ext cx="3884403" cy="413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5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</a:t>
            </a:r>
            <a:endParaRPr lang="en-US" dirty="0"/>
          </a:p>
        </p:txBody>
      </p:sp>
      <p:pic>
        <p:nvPicPr>
          <p:cNvPr id="4" name="Content Placeholder 7" descr="Thymoma_CT_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87" y="2960519"/>
            <a:ext cx="4456113" cy="2862263"/>
          </a:xfrm>
          <a:prstGeom prst="rect">
            <a:avLst/>
          </a:prstGeom>
        </p:spPr>
      </p:pic>
      <p:pic>
        <p:nvPicPr>
          <p:cNvPr id="5" name="Content Placeholder 6" descr="Retrosternal_goiter_C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8209" y="2735730"/>
            <a:ext cx="38354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3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Investigations: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MRI</a:t>
            </a:r>
          </a:p>
          <a:p>
            <a:r>
              <a:rPr lang="en-US" dirty="0" smtClean="0"/>
              <a:t>US</a:t>
            </a:r>
          </a:p>
          <a:p>
            <a:r>
              <a:rPr lang="en-US" dirty="0" smtClean="0"/>
              <a:t>PET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  <a:r>
              <a:rPr lang="en-US" dirty="0" smtClean="0"/>
              <a:t>: laboratory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TFT</a:t>
            </a:r>
          </a:p>
          <a:p>
            <a:r>
              <a:rPr lang="en-US" dirty="0" smtClean="0"/>
              <a:t>PTH</a:t>
            </a:r>
          </a:p>
          <a:p>
            <a:r>
              <a:rPr lang="en-US" dirty="0" smtClean="0"/>
              <a:t>Urine </a:t>
            </a:r>
            <a:r>
              <a:rPr lang="en-US" dirty="0" err="1" smtClean="0"/>
              <a:t>metanephrine</a:t>
            </a:r>
            <a:r>
              <a:rPr lang="en-US" dirty="0" smtClean="0"/>
              <a:t> and </a:t>
            </a:r>
            <a:r>
              <a:rPr lang="en-US" dirty="0" err="1" smtClean="0"/>
              <a:t>catecholamines</a:t>
            </a:r>
            <a:endParaRPr lang="en-US" dirty="0" smtClean="0"/>
          </a:p>
          <a:p>
            <a:r>
              <a:rPr lang="en-US" dirty="0" smtClean="0"/>
              <a:t>AFP &amp; Beta HCG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1457</TotalTime>
  <Words>110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Trebuchet MS</vt:lpstr>
      <vt:lpstr>Wingdings</vt:lpstr>
      <vt:lpstr>Wingdings 2</vt:lpstr>
      <vt:lpstr>Revolution</vt:lpstr>
      <vt:lpstr>MEDIASTINAL DISEASES</vt:lpstr>
      <vt:lpstr>PowerPoint Presentation</vt:lpstr>
      <vt:lpstr>Anatomy</vt:lpstr>
      <vt:lpstr>Mediastinal Pathology</vt:lpstr>
      <vt:lpstr>Clinical Presentation</vt:lpstr>
      <vt:lpstr>Investigations: Imaging</vt:lpstr>
      <vt:lpstr>Investigations: Imaging</vt:lpstr>
      <vt:lpstr>Investigations: Imaging</vt:lpstr>
      <vt:lpstr>Investigations: laboratory </vt:lpstr>
      <vt:lpstr>Investigations: histo-pathology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MEDIASTINAL DISEASES</dc:title>
  <dc:creator>Omar Mangoush</dc:creator>
  <cp:lastModifiedBy>SARA</cp:lastModifiedBy>
  <cp:revision>17</cp:revision>
  <dcterms:created xsi:type="dcterms:W3CDTF">2019-03-20T18:05:58Z</dcterms:created>
  <dcterms:modified xsi:type="dcterms:W3CDTF">2020-06-20T09:52:05Z</dcterms:modified>
</cp:coreProperties>
</file>