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4"/>
  </p:notesMasterIdLst>
  <p:sldIdLst>
    <p:sldId id="256" r:id="rId2"/>
    <p:sldId id="257" r:id="rId3"/>
    <p:sldId id="259" r:id="rId4"/>
    <p:sldId id="310" r:id="rId5"/>
    <p:sldId id="260" r:id="rId6"/>
    <p:sldId id="272" r:id="rId7"/>
    <p:sldId id="275" r:id="rId8"/>
    <p:sldId id="307" r:id="rId9"/>
    <p:sldId id="308" r:id="rId10"/>
    <p:sldId id="314" r:id="rId11"/>
    <p:sldId id="316" r:id="rId12"/>
    <p:sldId id="265" r:id="rId13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15"/>
      <p:bold r:id="rId16"/>
      <p:italic r:id="rId17"/>
      <p:boldItalic r:id="rId18"/>
    </p:embeddedFont>
    <p:embeddedFont>
      <p:font typeface="Open Sans Light" panose="020B0604020202020204" charset="0"/>
      <p:regular r:id="rId19"/>
      <p:bold r:id="rId20"/>
      <p:italic r:id="rId21"/>
      <p:boldItalic r:id="rId22"/>
    </p:embeddedFont>
    <p:embeddedFont>
      <p:font typeface="DM Serif Display" panose="020B0604020202020204" charset="0"/>
      <p:regular r:id="rId23"/>
      <p: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19154D-307B-45F8-A689-0521FD60E0BB}">
  <a:tblStyle styleId="{F819154D-307B-45F8-A689-0521FD60E0B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97280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7872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4744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6035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5522eb7919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5522eb7919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2379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dfce81f19_0_1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dfce81f19_0_1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6931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8207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721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45caf3b9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45caf3b9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0628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5f24f68604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5f24f68604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996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5f24f68604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5f24f68604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02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1048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600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449550" y="1472625"/>
            <a:ext cx="42450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4800"/>
              <a:buFont typeface="DM Serif Display"/>
              <a:buNone/>
              <a:defRPr sz="4800">
                <a:solidFill>
                  <a:srgbClr val="CCCCCC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70875" y="2901600"/>
            <a:ext cx="50022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200"/>
              <a:buNone/>
              <a:defRPr>
                <a:solidFill>
                  <a:srgbClr val="CCCCCC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2800"/>
              <a:buNone/>
              <a:defRPr sz="2800">
                <a:solidFill>
                  <a:srgbClr val="CCCCC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27">
    <p:bg>
      <p:bgPr>
        <a:solidFill>
          <a:srgbClr val="FFFFFF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1578888" y="1536078"/>
            <a:ext cx="7618500" cy="486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2869492" y="2202425"/>
            <a:ext cx="11700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2133184" y="2617473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2285884" y="1624335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 idx="3"/>
          </p:nvPr>
        </p:nvSpPr>
        <p:spPr>
          <a:xfrm>
            <a:off x="3965788" y="2199025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4"/>
          </p:nvPr>
        </p:nvSpPr>
        <p:spPr>
          <a:xfrm>
            <a:off x="4240888" y="2612183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5" hasCustomPrompt="1"/>
          </p:nvPr>
        </p:nvSpPr>
        <p:spPr>
          <a:xfrm>
            <a:off x="4483545" y="16209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 idx="6"/>
          </p:nvPr>
        </p:nvSpPr>
        <p:spPr>
          <a:xfrm>
            <a:off x="6974340" y="2199050"/>
            <a:ext cx="1444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7"/>
          </p:nvPr>
        </p:nvSpPr>
        <p:spPr>
          <a:xfrm>
            <a:off x="6512506" y="2612198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8" hasCustomPrompt="1"/>
          </p:nvPr>
        </p:nvSpPr>
        <p:spPr>
          <a:xfrm>
            <a:off x="6665206" y="162094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200"/>
              <a:buFont typeface="Fira Sans Extra Condensed Medium"/>
              <a:buNone/>
              <a:defRPr sz="5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9"/>
          </p:nvPr>
        </p:nvSpPr>
        <p:spPr>
          <a:xfrm>
            <a:off x="725626" y="3784901"/>
            <a:ext cx="11700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3"/>
          </p:nvPr>
        </p:nvSpPr>
        <p:spPr>
          <a:xfrm>
            <a:off x="725625" y="4199959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4" hasCustomPrompt="1"/>
          </p:nvPr>
        </p:nvSpPr>
        <p:spPr>
          <a:xfrm>
            <a:off x="725637" y="3219993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5"/>
          </p:nvPr>
        </p:nvSpPr>
        <p:spPr>
          <a:xfrm>
            <a:off x="2870600" y="3781501"/>
            <a:ext cx="1128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6"/>
          </p:nvPr>
        </p:nvSpPr>
        <p:spPr>
          <a:xfrm>
            <a:off x="2870596" y="4194668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7" hasCustomPrompt="1"/>
          </p:nvPr>
        </p:nvSpPr>
        <p:spPr>
          <a:xfrm>
            <a:off x="2870612" y="3216594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ctrTitle" idx="18"/>
          </p:nvPr>
        </p:nvSpPr>
        <p:spPr>
          <a:xfrm>
            <a:off x="5015575" y="3781526"/>
            <a:ext cx="916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9"/>
          </p:nvPr>
        </p:nvSpPr>
        <p:spPr>
          <a:xfrm>
            <a:off x="5015575" y="419468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title" idx="20" hasCustomPrompt="1"/>
          </p:nvPr>
        </p:nvSpPr>
        <p:spPr>
          <a:xfrm>
            <a:off x="5015587" y="3216604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1" name="Google Shape;31;p3"/>
          <p:cNvSpPr/>
          <p:nvPr/>
        </p:nvSpPr>
        <p:spPr>
          <a:xfrm>
            <a:off x="737900" y="547725"/>
            <a:ext cx="749700" cy="4869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2" name="Google Shape;32;p3"/>
          <p:cNvSpPr txBox="1">
            <a:spLocks noGrp="1"/>
          </p:cNvSpPr>
          <p:nvPr>
            <p:ph type="ctrTitle" idx="21"/>
          </p:nvPr>
        </p:nvSpPr>
        <p:spPr>
          <a:xfrm>
            <a:off x="723600" y="470622"/>
            <a:ext cx="17538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-99062" y="3110610"/>
            <a:ext cx="7618500" cy="486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13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 flipH="1">
            <a:off x="4804872" y="2123400"/>
            <a:ext cx="2847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None/>
              <a:defRPr>
                <a:solidFill>
                  <a:srgbClr val="B7B7B7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1"/>
          </p:nvPr>
        </p:nvSpPr>
        <p:spPr>
          <a:xfrm>
            <a:off x="2178957" y="2185251"/>
            <a:ext cx="1995900" cy="11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14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ctrTitle"/>
          </p:nvPr>
        </p:nvSpPr>
        <p:spPr>
          <a:xfrm>
            <a:off x="38709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4754950" y="2314225"/>
            <a:ext cx="29832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design 1">
  <p:cSld name="CUSTOM_7_2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ctrTitle"/>
          </p:nvPr>
        </p:nvSpPr>
        <p:spPr>
          <a:xfrm flipH="1">
            <a:off x="4101725" y="2243225"/>
            <a:ext cx="2755800" cy="19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3600"/>
              <a:buNone/>
              <a:defRPr sz="3600">
                <a:solidFill>
                  <a:srgbClr val="CCCCC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6500"/>
              <a:buNone/>
              <a:defRPr sz="6500">
                <a:solidFill>
                  <a:srgbClr val="CCCCCC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-746050" y="2419325"/>
            <a:ext cx="4488300" cy="16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0"/>
              <a:buNone/>
              <a:defRPr sz="16000">
                <a:solidFill>
                  <a:srgbClr val="CCCCC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0"/>
              <a:buFont typeface="Fira Sans Extra Condensed Medium"/>
              <a:buNone/>
              <a:defRPr sz="14000">
                <a:solidFill>
                  <a:srgbClr val="CCCCCC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6"/>
          <p:cNvSpPr/>
          <p:nvPr/>
        </p:nvSpPr>
        <p:spPr>
          <a:xfrm>
            <a:off x="2522400" y="753125"/>
            <a:ext cx="4099200" cy="3583200"/>
          </a:xfrm>
          <a:prstGeom prst="rect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CCCCCC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design 2">
  <p:cSld name="CUSTOM_18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/>
          <p:nvPr/>
        </p:nvSpPr>
        <p:spPr>
          <a:xfrm>
            <a:off x="2522400" y="753125"/>
            <a:ext cx="4099200" cy="3583200"/>
          </a:xfrm>
          <a:prstGeom prst="rect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</p:txBody>
      </p:sp>
      <p:sp>
        <p:nvSpPr>
          <p:cNvPr id="71" name="Google Shape;71;p11"/>
          <p:cNvSpPr txBox="1">
            <a:spLocks noGrp="1"/>
          </p:cNvSpPr>
          <p:nvPr>
            <p:ph type="ctrTitle"/>
          </p:nvPr>
        </p:nvSpPr>
        <p:spPr>
          <a:xfrm flipH="1">
            <a:off x="2730125" y="2243225"/>
            <a:ext cx="2755800" cy="19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3600"/>
              <a:buNone/>
              <a:defRPr sz="3600">
                <a:solidFill>
                  <a:srgbClr val="B7B7B7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6500"/>
              <a:buNone/>
              <a:defRPr sz="6500">
                <a:solidFill>
                  <a:srgbClr val="B7B7B7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3514050" y="2419325"/>
            <a:ext cx="4488300" cy="16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0"/>
              <a:buNone/>
              <a:defRPr sz="16000">
                <a:solidFill>
                  <a:srgbClr val="B7B7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0"/>
              <a:buFont typeface="Fira Sans Extra Condensed Medium"/>
              <a:buNone/>
              <a:defRPr sz="14000">
                <a:solidFill>
                  <a:srgbClr val="B7B7B7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6_1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ctrTitle"/>
          </p:nvPr>
        </p:nvSpPr>
        <p:spPr>
          <a:xfrm>
            <a:off x="723600" y="470625"/>
            <a:ext cx="14976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1">
  <p:cSld name="CUSTOM_2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>
            <a:spLocks noGrp="1"/>
          </p:cNvSpPr>
          <p:nvPr>
            <p:ph type="subTitle" idx="1"/>
          </p:nvPr>
        </p:nvSpPr>
        <p:spPr>
          <a:xfrm>
            <a:off x="865200" y="303565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ubTitle" idx="2"/>
          </p:nvPr>
        </p:nvSpPr>
        <p:spPr>
          <a:xfrm>
            <a:off x="3663000" y="303565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ctrTitle"/>
          </p:nvPr>
        </p:nvSpPr>
        <p:spPr>
          <a:xfrm>
            <a:off x="464600" y="2727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ctrTitle" idx="3"/>
          </p:nvPr>
        </p:nvSpPr>
        <p:spPr>
          <a:xfrm>
            <a:off x="3262350" y="2727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ubTitle" idx="4"/>
          </p:nvPr>
        </p:nvSpPr>
        <p:spPr>
          <a:xfrm>
            <a:off x="6460750" y="303565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ctrTitle" idx="5"/>
          </p:nvPr>
        </p:nvSpPr>
        <p:spPr>
          <a:xfrm>
            <a:off x="6060100" y="2727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ctrTitle" idx="6"/>
          </p:nvPr>
        </p:nvSpPr>
        <p:spPr>
          <a:xfrm>
            <a:off x="723600" y="470625"/>
            <a:ext cx="20781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6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●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○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■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●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○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■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●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○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 Light"/>
              <a:buChar char="■"/>
              <a:defRPr sz="12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7" r:id="rId6"/>
    <p:sldLayoutId id="2147483658" r:id="rId7"/>
    <p:sldLayoutId id="2147483661" r:id="rId8"/>
    <p:sldLayoutId id="2147483669" r:id="rId9"/>
    <p:sldLayoutId id="214748367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hatfix.com/blog/knowledge-managemen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/>
          <p:nvPr/>
        </p:nvSpPr>
        <p:spPr>
          <a:xfrm rot="10800000">
            <a:off x="7782000" y="367900"/>
            <a:ext cx="952500" cy="826275"/>
          </a:xfrm>
          <a:custGeom>
            <a:avLst/>
            <a:gdLst/>
            <a:ahLst/>
            <a:cxnLst/>
            <a:rect l="l" t="t" r="r" b="b"/>
            <a:pathLst>
              <a:path w="38100" h="33051" extrusionOk="0">
                <a:moveTo>
                  <a:pt x="0" y="0"/>
                </a:moveTo>
                <a:lnTo>
                  <a:pt x="0" y="33051"/>
                </a:lnTo>
                <a:lnTo>
                  <a:pt x="38100" y="33051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Google Shape;145;p29"/>
          <p:cNvSpPr/>
          <p:nvPr/>
        </p:nvSpPr>
        <p:spPr>
          <a:xfrm>
            <a:off x="381075" y="3949313"/>
            <a:ext cx="952500" cy="826275"/>
          </a:xfrm>
          <a:custGeom>
            <a:avLst/>
            <a:gdLst/>
            <a:ahLst/>
            <a:cxnLst/>
            <a:rect l="l" t="t" r="r" b="b"/>
            <a:pathLst>
              <a:path w="38100" h="33051" extrusionOk="0">
                <a:moveTo>
                  <a:pt x="0" y="0"/>
                </a:moveTo>
                <a:lnTo>
                  <a:pt x="0" y="33051"/>
                </a:lnTo>
                <a:lnTo>
                  <a:pt x="38100" y="33051"/>
                </a:lnTo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Google Shape;146;p29"/>
          <p:cNvSpPr txBox="1">
            <a:spLocks noGrp="1"/>
          </p:cNvSpPr>
          <p:nvPr>
            <p:ph type="subTitle" idx="1"/>
          </p:nvPr>
        </p:nvSpPr>
        <p:spPr>
          <a:xfrm>
            <a:off x="2213399" y="3949313"/>
            <a:ext cx="40647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Abdullah </a:t>
            </a:r>
            <a:r>
              <a:rPr lang="en-GB" dirty="0" err="1"/>
              <a:t>Abdalsalam</a:t>
            </a:r>
            <a:r>
              <a:rPr lang="en-GB" dirty="0"/>
              <a:t> 2104</a:t>
            </a:r>
            <a:endParaRPr lang="en-US" dirty="0"/>
          </a:p>
        </p:txBody>
      </p:sp>
      <p:sp>
        <p:nvSpPr>
          <p:cNvPr id="147" name="Google Shape;147;p29"/>
          <p:cNvSpPr txBox="1">
            <a:spLocks noGrp="1"/>
          </p:cNvSpPr>
          <p:nvPr>
            <p:ph type="ctrTitle"/>
          </p:nvPr>
        </p:nvSpPr>
        <p:spPr>
          <a:xfrm>
            <a:off x="1333575" y="1774110"/>
            <a:ext cx="6172755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Types of Knowledge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9" y="-64632"/>
            <a:ext cx="1096098" cy="109609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76" y="81208"/>
            <a:ext cx="946763" cy="9467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77789" y="361595"/>
            <a:ext cx="5484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Libyan International Medical University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Faculty of Business Administration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073552" cy="460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>
            <a:spLocks noGrp="1"/>
          </p:cNvSpPr>
          <p:nvPr>
            <p:ph type="ctrTitle"/>
          </p:nvPr>
        </p:nvSpPr>
        <p:spPr>
          <a:xfrm>
            <a:off x="3221994" y="-879850"/>
            <a:ext cx="5197796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dirty="0"/>
              <a:t>Conclusion</a:t>
            </a:r>
            <a:br>
              <a:rPr lang="en-US" dirty="0"/>
            </a:br>
            <a:endParaRPr sz="2800" dirty="0"/>
          </a:p>
        </p:txBody>
      </p:sp>
      <p:sp>
        <p:nvSpPr>
          <p:cNvPr id="186" name="Google Shape;186;p32"/>
          <p:cNvSpPr txBox="1">
            <a:spLocks noGrp="1"/>
          </p:cNvSpPr>
          <p:nvPr>
            <p:ph type="subTitle" idx="1"/>
          </p:nvPr>
        </p:nvSpPr>
        <p:spPr>
          <a:xfrm>
            <a:off x="3528509" y="1409549"/>
            <a:ext cx="5335792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en-US" sz="2400" dirty="0"/>
              <a:t>The differences in various types of knowledge, you can’t identify knowledge gaps that exist within your organization.</a:t>
            </a:r>
            <a:endParaRPr sz="2400" dirty="0">
              <a:sym typeface="Open Sans Light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1729675" y="2063475"/>
            <a:ext cx="955875" cy="1130375"/>
          </a:xfrm>
          <a:prstGeom prst="flowChartInternalStorage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8065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073552" cy="460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>
            <a:spLocks noGrp="1"/>
          </p:cNvSpPr>
          <p:nvPr>
            <p:ph type="ctrTitle"/>
          </p:nvPr>
        </p:nvSpPr>
        <p:spPr>
          <a:xfrm>
            <a:off x="1656610" y="-731408"/>
            <a:ext cx="5197796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DM Serif Display" panose="020B0604020202020204" charset="0"/>
              </a:rPr>
              <a:t>Reference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sz="2800" dirty="0"/>
          </a:p>
        </p:txBody>
      </p:sp>
      <p:sp>
        <p:nvSpPr>
          <p:cNvPr id="186" name="Google Shape;186;p32"/>
          <p:cNvSpPr txBox="1">
            <a:spLocks noGrp="1"/>
          </p:cNvSpPr>
          <p:nvPr>
            <p:ph type="subTitle" idx="1"/>
          </p:nvPr>
        </p:nvSpPr>
        <p:spPr>
          <a:xfrm>
            <a:off x="3186752" y="1409549"/>
            <a:ext cx="5677549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2000" dirty="0"/>
              <a:t>References</a:t>
            </a:r>
          </a:p>
          <a:p>
            <a:pPr algn="l"/>
            <a:r>
              <a:rPr lang="en-US" sz="2000" dirty="0"/>
              <a:t>7 Types of Knowledge: Explicit, Implicit, Tacit, &amp; More | </a:t>
            </a:r>
            <a:r>
              <a:rPr lang="en-US" sz="2000" dirty="0" err="1"/>
              <a:t>Whatfix</a:t>
            </a:r>
            <a:r>
              <a:rPr lang="en-US" sz="2000" dirty="0"/>
              <a:t>. (2022). Retrieved 5 April 2022, from https://whatfix.com/blog/types-of-knowledge/</a:t>
            </a:r>
          </a:p>
          <a:p>
            <a:pPr marL="0" lvl="0" indent="0" algn="l"/>
            <a:endParaRPr sz="2000" dirty="0">
              <a:sym typeface="Open Sans Light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1729675" y="2063475"/>
            <a:ext cx="955875" cy="1130375"/>
          </a:xfrm>
          <a:prstGeom prst="flowChartInternalStorage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510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>
            <a:spLocks noGrp="1"/>
          </p:cNvSpPr>
          <p:nvPr>
            <p:ph type="ctrTitle"/>
          </p:nvPr>
        </p:nvSpPr>
        <p:spPr>
          <a:xfrm flipH="1">
            <a:off x="2558001" y="849854"/>
            <a:ext cx="4090223" cy="31854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>
                <a:solidFill>
                  <a:srgbClr val="F3F3F3"/>
                </a:solidFill>
              </a:rPr>
              <a:t>THANK YOU</a:t>
            </a:r>
            <a:endParaRPr sz="8000" dirty="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>
            <a:spLocks noGrp="1"/>
          </p:cNvSpPr>
          <p:nvPr>
            <p:ph type="ctrTitle" idx="6"/>
          </p:nvPr>
        </p:nvSpPr>
        <p:spPr>
          <a:xfrm>
            <a:off x="7164071" y="1967427"/>
            <a:ext cx="2079259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en-GB" sz="1600" dirty="0">
                <a:solidFill>
                  <a:schemeClr val="tx1"/>
                </a:solidFill>
              </a:rPr>
              <a:t>The Types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154" name="Google Shape;154;p30"/>
          <p:cNvSpPr txBox="1">
            <a:spLocks noGrp="1"/>
          </p:cNvSpPr>
          <p:nvPr>
            <p:ph type="title" idx="8"/>
          </p:nvPr>
        </p:nvSpPr>
        <p:spPr>
          <a:xfrm>
            <a:off x="6665206" y="145034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03</a:t>
            </a:r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ctrTitle" idx="21"/>
          </p:nvPr>
        </p:nvSpPr>
        <p:spPr>
          <a:xfrm>
            <a:off x="723600" y="470622"/>
            <a:ext cx="17538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</a:rPr>
              <a:t>T</a:t>
            </a:r>
            <a:r>
              <a:rPr lang="es" dirty="0"/>
              <a:t>able of Contents</a:t>
            </a:r>
            <a:endParaRPr dirty="0"/>
          </a:p>
        </p:txBody>
      </p:sp>
      <p:sp>
        <p:nvSpPr>
          <p:cNvPr id="158" name="Google Shape;158;p30"/>
          <p:cNvSpPr txBox="1">
            <a:spLocks noGrp="1"/>
          </p:cNvSpPr>
          <p:nvPr>
            <p:ph type="title" idx="2"/>
          </p:nvPr>
        </p:nvSpPr>
        <p:spPr>
          <a:xfrm>
            <a:off x="2301884" y="1436048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01</a:t>
            </a:r>
            <a:endParaRPr dirty="0"/>
          </a:p>
        </p:txBody>
      </p:sp>
      <p:sp>
        <p:nvSpPr>
          <p:cNvPr id="159" name="Google Shape;159;p30"/>
          <p:cNvSpPr txBox="1">
            <a:spLocks noGrp="1"/>
          </p:cNvSpPr>
          <p:nvPr>
            <p:ph type="ctrTitle" idx="3"/>
          </p:nvPr>
        </p:nvSpPr>
        <p:spPr>
          <a:xfrm>
            <a:off x="4988231" y="2118936"/>
            <a:ext cx="2008213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1400" b="1" dirty="0"/>
              <a:t>7 Types of Knowledge</a:t>
            </a:r>
            <a:br>
              <a:rPr lang="en-US" sz="1400" b="1" dirty="0"/>
            </a:br>
            <a:endParaRPr sz="1400" dirty="0"/>
          </a:p>
        </p:txBody>
      </p:sp>
      <p:sp>
        <p:nvSpPr>
          <p:cNvPr id="161" name="Google Shape;161;p30"/>
          <p:cNvSpPr txBox="1">
            <a:spLocks noGrp="1"/>
          </p:cNvSpPr>
          <p:nvPr>
            <p:ph type="title" idx="5"/>
          </p:nvPr>
        </p:nvSpPr>
        <p:spPr>
          <a:xfrm>
            <a:off x="4483545" y="14503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02</a:t>
            </a:r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type="ctrTitle" idx="9"/>
          </p:nvPr>
        </p:nvSpPr>
        <p:spPr>
          <a:xfrm>
            <a:off x="197892" y="3368041"/>
            <a:ext cx="2156678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SzPts val="1100"/>
            </a:pPr>
            <a:r>
              <a:rPr lang="en-US" sz="1600" dirty="0"/>
              <a:t>Conclusion</a:t>
            </a:r>
            <a:endParaRPr sz="1600" dirty="0"/>
          </a:p>
        </p:txBody>
      </p:sp>
      <p:sp>
        <p:nvSpPr>
          <p:cNvPr id="164" name="Google Shape;164;p30"/>
          <p:cNvSpPr txBox="1">
            <a:spLocks noGrp="1"/>
          </p:cNvSpPr>
          <p:nvPr>
            <p:ph type="title" idx="14"/>
          </p:nvPr>
        </p:nvSpPr>
        <p:spPr>
          <a:xfrm>
            <a:off x="725637" y="281737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04</a:t>
            </a:r>
            <a:endParaRPr/>
          </a:p>
        </p:txBody>
      </p:sp>
      <p:sp>
        <p:nvSpPr>
          <p:cNvPr id="165" name="Google Shape;165;p30"/>
          <p:cNvSpPr txBox="1">
            <a:spLocks noGrp="1"/>
          </p:cNvSpPr>
          <p:nvPr>
            <p:ph type="ctrTitle" idx="15"/>
          </p:nvPr>
        </p:nvSpPr>
        <p:spPr>
          <a:xfrm>
            <a:off x="2631538" y="3347250"/>
            <a:ext cx="1852007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SzPts val="1100"/>
            </a:pPr>
            <a:r>
              <a:rPr lang="en-US" sz="1400" dirty="0">
                <a:solidFill>
                  <a:schemeClr val="tx1"/>
                </a:solidFill>
                <a:latin typeface="DM Serif Display" panose="020B0604020202020204" charset="0"/>
              </a:rPr>
              <a:t>Reference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167" name="Google Shape;167;p30"/>
          <p:cNvSpPr txBox="1">
            <a:spLocks noGrp="1"/>
          </p:cNvSpPr>
          <p:nvPr>
            <p:ph type="title" idx="17"/>
          </p:nvPr>
        </p:nvSpPr>
        <p:spPr>
          <a:xfrm>
            <a:off x="2870612" y="2813978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05</a:t>
            </a:r>
            <a:endParaRPr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2817158" y="1921942"/>
            <a:ext cx="2191491" cy="577800"/>
          </a:xfrm>
        </p:spPr>
        <p:txBody>
          <a:bodyPr/>
          <a:lstStyle/>
          <a:p>
            <a:pPr algn="l"/>
            <a:r>
              <a:rPr lang="en-GB" sz="1600" dirty="0">
                <a:solidFill>
                  <a:schemeClr val="tx1"/>
                </a:solidFill>
              </a:rPr>
              <a:t>What is Knowledge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073552" cy="460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>
            <a:spLocks noGrp="1"/>
          </p:cNvSpPr>
          <p:nvPr>
            <p:ph type="ctrTitle"/>
          </p:nvPr>
        </p:nvSpPr>
        <p:spPr>
          <a:xfrm>
            <a:off x="61415" y="578708"/>
            <a:ext cx="3012137" cy="6142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What is Knowledge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86" name="Google Shape;186;p32"/>
          <p:cNvSpPr txBox="1">
            <a:spLocks noGrp="1"/>
          </p:cNvSpPr>
          <p:nvPr>
            <p:ph type="subTitle" idx="1"/>
          </p:nvPr>
        </p:nvSpPr>
        <p:spPr>
          <a:xfrm>
            <a:off x="3419327" y="885838"/>
            <a:ext cx="5271246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Your entire organization is built upon knowledge. Knowledge is acquired, transferred, and put into practice in all your company processes – marketing products or services, hiring new employees, participating in daily meetings, etc. This is why </a:t>
            </a:r>
            <a:r>
              <a:rPr lang="en-US" sz="2000" dirty="0">
                <a:hlinkClick r:id="rId4"/>
              </a:rPr>
              <a:t>knowledge management</a:t>
            </a:r>
            <a:r>
              <a:rPr lang="en-US" sz="2000" dirty="0"/>
              <a:t> is critical to an organizations’ success. </a:t>
            </a:r>
          </a:p>
        </p:txBody>
      </p:sp>
      <p:sp>
        <p:nvSpPr>
          <p:cNvPr id="188" name="Google Shape;188;p32"/>
          <p:cNvSpPr/>
          <p:nvPr/>
        </p:nvSpPr>
        <p:spPr>
          <a:xfrm>
            <a:off x="1729675" y="2063475"/>
            <a:ext cx="955875" cy="1130375"/>
          </a:xfrm>
          <a:prstGeom prst="flowChartInternalStorage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073552" cy="460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2"/>
          <p:cNvSpPr txBox="1">
            <a:spLocks noGrp="1"/>
          </p:cNvSpPr>
          <p:nvPr>
            <p:ph type="subTitle" idx="1"/>
          </p:nvPr>
        </p:nvSpPr>
        <p:spPr>
          <a:xfrm>
            <a:off x="3073551" y="279075"/>
            <a:ext cx="6070449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/>
            <a:r>
              <a:rPr lang="en-US" sz="2000" b="1" dirty="0"/>
              <a:t>7 Types of Knowledge</a:t>
            </a:r>
          </a:p>
          <a:p>
            <a:pPr marL="0" lvl="0" indent="0" algn="l"/>
            <a:endParaRPr lang="en-GB" sz="2000" b="1" dirty="0">
              <a:sym typeface="Open Sans Light"/>
            </a:endParaRPr>
          </a:p>
          <a:p>
            <a:pPr marL="0" lvl="0" indent="0" algn="l"/>
            <a:endParaRPr lang="en-GB" sz="2000" b="1" dirty="0"/>
          </a:p>
          <a:p>
            <a:pPr algn="l"/>
            <a:r>
              <a:rPr lang="en-US" sz="2000" dirty="0"/>
              <a:t>1- Explicit knowledge</a:t>
            </a:r>
          </a:p>
          <a:p>
            <a:pPr algn="l"/>
            <a:r>
              <a:rPr lang="en-US" sz="2000" dirty="0"/>
              <a:t>2- Implicit knowledge</a:t>
            </a:r>
          </a:p>
          <a:p>
            <a:pPr algn="l"/>
            <a:r>
              <a:rPr lang="en-US" sz="2000" dirty="0"/>
              <a:t>3- Tacit knowledge</a:t>
            </a:r>
          </a:p>
          <a:p>
            <a:pPr algn="l"/>
            <a:r>
              <a:rPr lang="en-US" sz="2000" dirty="0"/>
              <a:t>4- Declarative knowledge</a:t>
            </a:r>
          </a:p>
          <a:p>
            <a:pPr algn="l"/>
            <a:r>
              <a:rPr lang="en-US" sz="2000" dirty="0"/>
              <a:t>5- Procedural knowledge</a:t>
            </a:r>
          </a:p>
          <a:p>
            <a:pPr algn="l"/>
            <a:r>
              <a:rPr lang="en-US" sz="2000" dirty="0"/>
              <a:t>6- A priori knowledge</a:t>
            </a:r>
          </a:p>
          <a:p>
            <a:pPr algn="l"/>
            <a:r>
              <a:rPr lang="en-US" sz="2000" dirty="0"/>
              <a:t>7- A posteriori knowledge</a:t>
            </a:r>
          </a:p>
          <a:p>
            <a:pPr lvl="0" indent="-457200" algn="l">
              <a:buFont typeface="+mj-lt"/>
              <a:buAutoNum type="arabicPeriod"/>
            </a:pPr>
            <a:endParaRPr sz="2000" b="1" dirty="0">
              <a:sym typeface="Open Sans Light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1729675" y="2063475"/>
            <a:ext cx="955875" cy="1130375"/>
          </a:xfrm>
          <a:prstGeom prst="flowChartInternalStorage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1472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>
            <a:spLocks noGrp="1"/>
          </p:cNvSpPr>
          <p:nvPr>
            <p:ph type="ctrTitle"/>
          </p:nvPr>
        </p:nvSpPr>
        <p:spPr>
          <a:xfrm flipH="1">
            <a:off x="3687659" y="1641405"/>
            <a:ext cx="5401750" cy="19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Types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94" name="Google Shape;194;p33"/>
          <p:cNvSpPr txBox="1">
            <a:spLocks noGrp="1"/>
          </p:cNvSpPr>
          <p:nvPr>
            <p:ph type="title" idx="2"/>
          </p:nvPr>
        </p:nvSpPr>
        <p:spPr>
          <a:xfrm flipH="1">
            <a:off x="-746050" y="2419325"/>
            <a:ext cx="4488300" cy="16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3F3F3"/>
                </a:solidFill>
              </a:rPr>
              <a:t>03</a:t>
            </a:r>
            <a:endParaRPr dirty="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1" name="Google Shape;451;p45"/>
          <p:cNvCxnSpPr/>
          <p:nvPr/>
        </p:nvCxnSpPr>
        <p:spPr>
          <a:xfrm flipH="1">
            <a:off x="7776475" y="1491350"/>
            <a:ext cx="1367525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2" name="Google Shape;452;p45"/>
          <p:cNvCxnSpPr/>
          <p:nvPr/>
        </p:nvCxnSpPr>
        <p:spPr>
          <a:xfrm rot="10800000">
            <a:off x="7132750" y="2186750"/>
            <a:ext cx="21243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3" name="Google Shape;453;p45"/>
          <p:cNvCxnSpPr/>
          <p:nvPr/>
        </p:nvCxnSpPr>
        <p:spPr>
          <a:xfrm rot="10800000">
            <a:off x="6747625" y="2951750"/>
            <a:ext cx="25995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4" name="Google Shape;454;p45"/>
          <p:cNvCxnSpPr/>
          <p:nvPr/>
        </p:nvCxnSpPr>
        <p:spPr>
          <a:xfrm rot="10800000">
            <a:off x="6219352" y="3703400"/>
            <a:ext cx="35076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5" name="Google Shape;455;p45"/>
          <p:cNvCxnSpPr/>
          <p:nvPr/>
        </p:nvCxnSpPr>
        <p:spPr>
          <a:xfrm rot="10800000">
            <a:off x="5156500" y="4446225"/>
            <a:ext cx="4235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8"/>
          <p:cNvSpPr txBox="1">
            <a:spLocks noGrp="1"/>
          </p:cNvSpPr>
          <p:nvPr>
            <p:ph type="subTitle" idx="1"/>
          </p:nvPr>
        </p:nvSpPr>
        <p:spPr>
          <a:xfrm>
            <a:off x="1999357" y="402993"/>
            <a:ext cx="479635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 b="1" dirty="0"/>
              <a:t>1. Explicit knowledge</a:t>
            </a:r>
          </a:p>
          <a:p>
            <a:r>
              <a:rPr lang="en-US" sz="1800" dirty="0"/>
              <a:t>Explicit knowledge can be documented, transmitted, and most importantly, learned by outsiders. It’s any information that’s easy to share and understand.</a:t>
            </a:r>
          </a:p>
          <a:p>
            <a:endParaRPr lang="en-GB" sz="1800" dirty="0"/>
          </a:p>
          <a:p>
            <a:r>
              <a:rPr lang="en-US" sz="1800" b="1" dirty="0"/>
              <a:t>2. Implicit knowledge</a:t>
            </a:r>
          </a:p>
          <a:p>
            <a:r>
              <a:rPr lang="en-US" sz="1800" dirty="0"/>
              <a:t>Implicit knowledge is a more complex concept and is gained through real-life experience. </a:t>
            </a:r>
          </a:p>
          <a:p>
            <a:endParaRPr lang="en-GB" sz="1800" dirty="0"/>
          </a:p>
          <a:p>
            <a:r>
              <a:rPr lang="en-US" sz="1800" b="1" dirty="0"/>
              <a:t>3. Tacit knowledge</a:t>
            </a:r>
          </a:p>
          <a:p>
            <a:r>
              <a:rPr lang="en-US" sz="1800" dirty="0"/>
              <a:t>Tacit knowledge is also achieved through experience, but how is it different from implicit knowledge</a:t>
            </a:r>
          </a:p>
          <a:p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sz="1800" dirty="0">
              <a:solidFill>
                <a:schemeClr val="dk1"/>
              </a:solidFill>
            </a:endParaRPr>
          </a:p>
        </p:txBody>
      </p:sp>
      <p:grpSp>
        <p:nvGrpSpPr>
          <p:cNvPr id="535" name="Google Shape;535;p48"/>
          <p:cNvGrpSpPr/>
          <p:nvPr/>
        </p:nvGrpSpPr>
        <p:grpSpPr>
          <a:xfrm>
            <a:off x="3052581" y="2473070"/>
            <a:ext cx="375817" cy="327170"/>
            <a:chOff x="2679525" y="4080150"/>
            <a:chExt cx="221525" cy="192850"/>
          </a:xfrm>
        </p:grpSpPr>
        <p:sp>
          <p:nvSpPr>
            <p:cNvPr id="536" name="Google Shape;536;p48"/>
            <p:cNvSpPr/>
            <p:nvPr/>
          </p:nvSpPr>
          <p:spPr>
            <a:xfrm>
              <a:off x="2710850" y="4142575"/>
              <a:ext cx="141550" cy="6500"/>
            </a:xfrm>
            <a:custGeom>
              <a:avLst/>
              <a:gdLst/>
              <a:ahLst/>
              <a:cxnLst/>
              <a:rect l="l" t="t" r="r" b="b"/>
              <a:pathLst>
                <a:path w="5662" h="260" extrusionOk="0">
                  <a:moveTo>
                    <a:pt x="126" y="0"/>
                  </a:moveTo>
                  <a:cubicBezTo>
                    <a:pt x="56" y="3"/>
                    <a:pt x="1" y="59"/>
                    <a:pt x="1" y="129"/>
                  </a:cubicBezTo>
                  <a:cubicBezTo>
                    <a:pt x="1" y="199"/>
                    <a:pt x="56" y="257"/>
                    <a:pt x="126" y="260"/>
                  </a:cubicBezTo>
                  <a:lnTo>
                    <a:pt x="5536" y="260"/>
                  </a:lnTo>
                  <a:cubicBezTo>
                    <a:pt x="5606" y="257"/>
                    <a:pt x="5661" y="199"/>
                    <a:pt x="5661" y="129"/>
                  </a:cubicBezTo>
                  <a:cubicBezTo>
                    <a:pt x="5661" y="59"/>
                    <a:pt x="5606" y="3"/>
                    <a:pt x="5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8"/>
            <p:cNvSpPr/>
            <p:nvPr/>
          </p:nvSpPr>
          <p:spPr>
            <a:xfrm>
              <a:off x="2710850" y="4125225"/>
              <a:ext cx="92975" cy="6500"/>
            </a:xfrm>
            <a:custGeom>
              <a:avLst/>
              <a:gdLst/>
              <a:ahLst/>
              <a:cxnLst/>
              <a:rect l="l" t="t" r="r" b="b"/>
              <a:pathLst>
                <a:path w="3719" h="260" extrusionOk="0">
                  <a:moveTo>
                    <a:pt x="126" y="1"/>
                  </a:moveTo>
                  <a:cubicBezTo>
                    <a:pt x="56" y="2"/>
                    <a:pt x="1" y="60"/>
                    <a:pt x="1" y="130"/>
                  </a:cubicBezTo>
                  <a:cubicBezTo>
                    <a:pt x="1" y="200"/>
                    <a:pt x="56" y="258"/>
                    <a:pt x="126" y="259"/>
                  </a:cubicBezTo>
                  <a:lnTo>
                    <a:pt x="3593" y="259"/>
                  </a:lnTo>
                  <a:cubicBezTo>
                    <a:pt x="3663" y="258"/>
                    <a:pt x="3719" y="200"/>
                    <a:pt x="3719" y="130"/>
                  </a:cubicBezTo>
                  <a:cubicBezTo>
                    <a:pt x="3719" y="60"/>
                    <a:pt x="3663" y="2"/>
                    <a:pt x="35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8"/>
            <p:cNvSpPr/>
            <p:nvPr/>
          </p:nvSpPr>
          <p:spPr>
            <a:xfrm>
              <a:off x="2811200" y="4125225"/>
              <a:ext cx="41200" cy="6500"/>
            </a:xfrm>
            <a:custGeom>
              <a:avLst/>
              <a:gdLst/>
              <a:ahLst/>
              <a:cxnLst/>
              <a:rect l="l" t="t" r="r" b="b"/>
              <a:pathLst>
                <a:path w="1648" h="260" extrusionOk="0">
                  <a:moveTo>
                    <a:pt x="130" y="1"/>
                  </a:moveTo>
                  <a:cubicBezTo>
                    <a:pt x="59" y="1"/>
                    <a:pt x="1" y="58"/>
                    <a:pt x="1" y="130"/>
                  </a:cubicBezTo>
                  <a:cubicBezTo>
                    <a:pt x="1" y="202"/>
                    <a:pt x="59" y="259"/>
                    <a:pt x="130" y="259"/>
                  </a:cubicBezTo>
                  <a:cubicBezTo>
                    <a:pt x="132" y="259"/>
                    <a:pt x="134" y="259"/>
                    <a:pt x="135" y="259"/>
                  </a:cubicBezTo>
                  <a:lnTo>
                    <a:pt x="1522" y="259"/>
                  </a:lnTo>
                  <a:cubicBezTo>
                    <a:pt x="1592" y="258"/>
                    <a:pt x="1647" y="200"/>
                    <a:pt x="1647" y="130"/>
                  </a:cubicBezTo>
                  <a:cubicBezTo>
                    <a:pt x="1647" y="60"/>
                    <a:pt x="1592" y="2"/>
                    <a:pt x="1522" y="1"/>
                  </a:cubicBezTo>
                  <a:lnTo>
                    <a:pt x="135" y="1"/>
                  </a:lnTo>
                  <a:cubicBezTo>
                    <a:pt x="134" y="1"/>
                    <a:pt x="132" y="1"/>
                    <a:pt x="1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8"/>
            <p:cNvSpPr/>
            <p:nvPr/>
          </p:nvSpPr>
          <p:spPr>
            <a:xfrm>
              <a:off x="2710850" y="4159900"/>
              <a:ext cx="51350" cy="6525"/>
            </a:xfrm>
            <a:custGeom>
              <a:avLst/>
              <a:gdLst/>
              <a:ahLst/>
              <a:cxnLst/>
              <a:rect l="l" t="t" r="r" b="b"/>
              <a:pathLst>
                <a:path w="2054" h="261" extrusionOk="0">
                  <a:moveTo>
                    <a:pt x="126" y="0"/>
                  </a:moveTo>
                  <a:cubicBezTo>
                    <a:pt x="56" y="3"/>
                    <a:pt x="1" y="60"/>
                    <a:pt x="1" y="130"/>
                  </a:cubicBezTo>
                  <a:cubicBezTo>
                    <a:pt x="1" y="200"/>
                    <a:pt x="56" y="258"/>
                    <a:pt x="126" y="260"/>
                  </a:cubicBezTo>
                  <a:lnTo>
                    <a:pt x="1928" y="260"/>
                  </a:lnTo>
                  <a:cubicBezTo>
                    <a:pt x="1998" y="258"/>
                    <a:pt x="2053" y="200"/>
                    <a:pt x="2053" y="130"/>
                  </a:cubicBezTo>
                  <a:cubicBezTo>
                    <a:pt x="2053" y="60"/>
                    <a:pt x="1998" y="3"/>
                    <a:pt x="19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8"/>
            <p:cNvSpPr/>
            <p:nvPr/>
          </p:nvSpPr>
          <p:spPr>
            <a:xfrm>
              <a:off x="2776750" y="4159900"/>
              <a:ext cx="75650" cy="6525"/>
            </a:xfrm>
            <a:custGeom>
              <a:avLst/>
              <a:gdLst/>
              <a:ahLst/>
              <a:cxnLst/>
              <a:rect l="l" t="t" r="r" b="b"/>
              <a:pathLst>
                <a:path w="3026" h="261" extrusionOk="0">
                  <a:moveTo>
                    <a:pt x="125" y="0"/>
                  </a:moveTo>
                  <a:cubicBezTo>
                    <a:pt x="55" y="3"/>
                    <a:pt x="0" y="60"/>
                    <a:pt x="0" y="130"/>
                  </a:cubicBezTo>
                  <a:cubicBezTo>
                    <a:pt x="0" y="200"/>
                    <a:pt x="55" y="258"/>
                    <a:pt x="125" y="260"/>
                  </a:cubicBezTo>
                  <a:lnTo>
                    <a:pt x="2900" y="260"/>
                  </a:lnTo>
                  <a:cubicBezTo>
                    <a:pt x="2970" y="258"/>
                    <a:pt x="3025" y="200"/>
                    <a:pt x="3025" y="130"/>
                  </a:cubicBezTo>
                  <a:cubicBezTo>
                    <a:pt x="3025" y="60"/>
                    <a:pt x="2970" y="3"/>
                    <a:pt x="29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8"/>
            <p:cNvSpPr/>
            <p:nvPr/>
          </p:nvSpPr>
          <p:spPr>
            <a:xfrm>
              <a:off x="2710725" y="4107875"/>
              <a:ext cx="23850" cy="6525"/>
            </a:xfrm>
            <a:custGeom>
              <a:avLst/>
              <a:gdLst/>
              <a:ahLst/>
              <a:cxnLst/>
              <a:rect l="l" t="t" r="r" b="b"/>
              <a:pathLst>
                <a:path w="954" h="261" extrusionOk="0">
                  <a:moveTo>
                    <a:pt x="131" y="0"/>
                  </a:moveTo>
                  <a:cubicBezTo>
                    <a:pt x="58" y="0"/>
                    <a:pt x="0" y="58"/>
                    <a:pt x="0" y="131"/>
                  </a:cubicBezTo>
                  <a:cubicBezTo>
                    <a:pt x="0" y="202"/>
                    <a:pt x="58" y="260"/>
                    <a:pt x="131" y="260"/>
                  </a:cubicBezTo>
                  <a:lnTo>
                    <a:pt x="824" y="260"/>
                  </a:lnTo>
                  <a:cubicBezTo>
                    <a:pt x="895" y="260"/>
                    <a:pt x="953" y="202"/>
                    <a:pt x="953" y="131"/>
                  </a:cubicBezTo>
                  <a:cubicBezTo>
                    <a:pt x="953" y="58"/>
                    <a:pt x="895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8"/>
            <p:cNvSpPr/>
            <p:nvPr/>
          </p:nvSpPr>
          <p:spPr>
            <a:xfrm>
              <a:off x="2741950" y="4107875"/>
              <a:ext cx="110550" cy="6525"/>
            </a:xfrm>
            <a:custGeom>
              <a:avLst/>
              <a:gdLst/>
              <a:ahLst/>
              <a:cxnLst/>
              <a:rect l="l" t="t" r="r" b="b"/>
              <a:pathLst>
                <a:path w="4422" h="261" extrusionOk="0">
                  <a:moveTo>
                    <a:pt x="130" y="0"/>
                  </a:moveTo>
                  <a:cubicBezTo>
                    <a:pt x="58" y="0"/>
                    <a:pt x="0" y="58"/>
                    <a:pt x="0" y="131"/>
                  </a:cubicBezTo>
                  <a:cubicBezTo>
                    <a:pt x="0" y="202"/>
                    <a:pt x="58" y="260"/>
                    <a:pt x="130" y="260"/>
                  </a:cubicBezTo>
                  <a:lnTo>
                    <a:pt x="4292" y="260"/>
                  </a:lnTo>
                  <a:cubicBezTo>
                    <a:pt x="4363" y="260"/>
                    <a:pt x="4421" y="202"/>
                    <a:pt x="4421" y="131"/>
                  </a:cubicBezTo>
                  <a:cubicBezTo>
                    <a:pt x="4421" y="58"/>
                    <a:pt x="4363" y="0"/>
                    <a:pt x="42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8"/>
            <p:cNvSpPr/>
            <p:nvPr/>
          </p:nvSpPr>
          <p:spPr>
            <a:xfrm>
              <a:off x="2710725" y="4177225"/>
              <a:ext cx="107100" cy="6525"/>
            </a:xfrm>
            <a:custGeom>
              <a:avLst/>
              <a:gdLst/>
              <a:ahLst/>
              <a:cxnLst/>
              <a:rect l="l" t="t" r="r" b="b"/>
              <a:pathLst>
                <a:path w="4284" h="261" extrusionOk="0">
                  <a:moveTo>
                    <a:pt x="131" y="1"/>
                  </a:moveTo>
                  <a:cubicBezTo>
                    <a:pt x="58" y="1"/>
                    <a:pt x="0" y="60"/>
                    <a:pt x="0" y="131"/>
                  </a:cubicBezTo>
                  <a:cubicBezTo>
                    <a:pt x="0" y="203"/>
                    <a:pt x="58" y="260"/>
                    <a:pt x="131" y="260"/>
                  </a:cubicBezTo>
                  <a:lnTo>
                    <a:pt x="4154" y="260"/>
                  </a:lnTo>
                  <a:cubicBezTo>
                    <a:pt x="4226" y="260"/>
                    <a:pt x="4284" y="203"/>
                    <a:pt x="4284" y="131"/>
                  </a:cubicBezTo>
                  <a:cubicBezTo>
                    <a:pt x="4284" y="60"/>
                    <a:pt x="4226" y="1"/>
                    <a:pt x="41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8"/>
            <p:cNvSpPr/>
            <p:nvPr/>
          </p:nvSpPr>
          <p:spPr>
            <a:xfrm>
              <a:off x="2825200" y="4177225"/>
              <a:ext cx="27325" cy="6525"/>
            </a:xfrm>
            <a:custGeom>
              <a:avLst/>
              <a:gdLst/>
              <a:ahLst/>
              <a:cxnLst/>
              <a:rect l="l" t="t" r="r" b="b"/>
              <a:pathLst>
                <a:path w="1093" h="261" extrusionOk="0">
                  <a:moveTo>
                    <a:pt x="130" y="1"/>
                  </a:moveTo>
                  <a:cubicBezTo>
                    <a:pt x="59" y="1"/>
                    <a:pt x="1" y="60"/>
                    <a:pt x="1" y="131"/>
                  </a:cubicBezTo>
                  <a:cubicBezTo>
                    <a:pt x="1" y="203"/>
                    <a:pt x="59" y="260"/>
                    <a:pt x="130" y="260"/>
                  </a:cubicBezTo>
                  <a:lnTo>
                    <a:pt x="962" y="260"/>
                  </a:lnTo>
                  <a:cubicBezTo>
                    <a:pt x="1035" y="260"/>
                    <a:pt x="1092" y="203"/>
                    <a:pt x="1092" y="131"/>
                  </a:cubicBezTo>
                  <a:cubicBezTo>
                    <a:pt x="1092" y="60"/>
                    <a:pt x="1035" y="1"/>
                    <a:pt x="9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8"/>
            <p:cNvSpPr/>
            <p:nvPr/>
          </p:nvSpPr>
          <p:spPr>
            <a:xfrm>
              <a:off x="2679525" y="4080150"/>
              <a:ext cx="221525" cy="192850"/>
            </a:xfrm>
            <a:custGeom>
              <a:avLst/>
              <a:gdLst/>
              <a:ahLst/>
              <a:cxnLst/>
              <a:rect l="l" t="t" r="r" b="b"/>
              <a:pathLst>
                <a:path w="8861" h="7714" extrusionOk="0">
                  <a:moveTo>
                    <a:pt x="2741" y="5254"/>
                  </a:moveTo>
                  <a:lnTo>
                    <a:pt x="2609" y="5826"/>
                  </a:lnTo>
                  <a:lnTo>
                    <a:pt x="1517" y="5826"/>
                  </a:lnTo>
                  <a:cubicBezTo>
                    <a:pt x="1282" y="5826"/>
                    <a:pt x="1092" y="5636"/>
                    <a:pt x="1092" y="5401"/>
                  </a:cubicBezTo>
                  <a:lnTo>
                    <a:pt x="1092" y="5254"/>
                  </a:lnTo>
                  <a:close/>
                  <a:moveTo>
                    <a:pt x="7343" y="260"/>
                  </a:moveTo>
                  <a:cubicBezTo>
                    <a:pt x="7578" y="260"/>
                    <a:pt x="7769" y="450"/>
                    <a:pt x="7769" y="684"/>
                  </a:cubicBezTo>
                  <a:lnTo>
                    <a:pt x="7769" y="4569"/>
                  </a:lnTo>
                  <a:cubicBezTo>
                    <a:pt x="7769" y="4803"/>
                    <a:pt x="7578" y="4994"/>
                    <a:pt x="7343" y="4994"/>
                  </a:cubicBezTo>
                  <a:lnTo>
                    <a:pt x="5124" y="4994"/>
                  </a:lnTo>
                  <a:cubicBezTo>
                    <a:pt x="5098" y="4994"/>
                    <a:pt x="5073" y="5002"/>
                    <a:pt x="5051" y="5017"/>
                  </a:cubicBezTo>
                  <a:lnTo>
                    <a:pt x="2709" y="6619"/>
                  </a:lnTo>
                  <a:cubicBezTo>
                    <a:pt x="2707" y="6620"/>
                    <a:pt x="2705" y="6621"/>
                    <a:pt x="2703" y="6621"/>
                  </a:cubicBezTo>
                  <a:cubicBezTo>
                    <a:pt x="2701" y="6621"/>
                    <a:pt x="2699" y="6620"/>
                    <a:pt x="2698" y="6619"/>
                  </a:cubicBezTo>
                  <a:cubicBezTo>
                    <a:pt x="2695" y="6618"/>
                    <a:pt x="2693" y="6614"/>
                    <a:pt x="2694" y="6610"/>
                  </a:cubicBezTo>
                  <a:lnTo>
                    <a:pt x="3030" y="5153"/>
                  </a:lnTo>
                  <a:cubicBezTo>
                    <a:pt x="3049" y="5071"/>
                    <a:pt x="2989" y="4994"/>
                    <a:pt x="2904" y="4994"/>
                  </a:cubicBezTo>
                  <a:lnTo>
                    <a:pt x="684" y="4994"/>
                  </a:lnTo>
                  <a:cubicBezTo>
                    <a:pt x="450" y="4994"/>
                    <a:pt x="260" y="4803"/>
                    <a:pt x="260" y="4569"/>
                  </a:cubicBezTo>
                  <a:lnTo>
                    <a:pt x="260" y="684"/>
                  </a:lnTo>
                  <a:cubicBezTo>
                    <a:pt x="260" y="450"/>
                    <a:pt x="450" y="260"/>
                    <a:pt x="684" y="260"/>
                  </a:cubicBezTo>
                  <a:close/>
                  <a:moveTo>
                    <a:pt x="8175" y="1092"/>
                  </a:moveTo>
                  <a:cubicBezTo>
                    <a:pt x="8411" y="1092"/>
                    <a:pt x="8601" y="1282"/>
                    <a:pt x="8601" y="1517"/>
                  </a:cubicBezTo>
                  <a:lnTo>
                    <a:pt x="8601" y="5401"/>
                  </a:lnTo>
                  <a:cubicBezTo>
                    <a:pt x="8601" y="5636"/>
                    <a:pt x="8411" y="5826"/>
                    <a:pt x="8175" y="5826"/>
                  </a:cubicBezTo>
                  <a:lnTo>
                    <a:pt x="5957" y="5826"/>
                  </a:lnTo>
                  <a:cubicBezTo>
                    <a:pt x="5874" y="5826"/>
                    <a:pt x="5812" y="5904"/>
                    <a:pt x="5830" y="5985"/>
                  </a:cubicBezTo>
                  <a:lnTo>
                    <a:pt x="6167" y="7443"/>
                  </a:lnTo>
                  <a:cubicBezTo>
                    <a:pt x="6168" y="7448"/>
                    <a:pt x="6164" y="7453"/>
                    <a:pt x="6159" y="7453"/>
                  </a:cubicBezTo>
                  <a:cubicBezTo>
                    <a:pt x="6157" y="7453"/>
                    <a:pt x="6155" y="7452"/>
                    <a:pt x="6154" y="7451"/>
                  </a:cubicBezTo>
                  <a:lnTo>
                    <a:pt x="4054" y="6015"/>
                  </a:lnTo>
                  <a:lnTo>
                    <a:pt x="5165" y="5254"/>
                  </a:lnTo>
                  <a:lnTo>
                    <a:pt x="7343" y="5254"/>
                  </a:lnTo>
                  <a:cubicBezTo>
                    <a:pt x="7722" y="5253"/>
                    <a:pt x="8027" y="4947"/>
                    <a:pt x="8029" y="4569"/>
                  </a:cubicBezTo>
                  <a:lnTo>
                    <a:pt x="8029" y="1092"/>
                  </a:lnTo>
                  <a:close/>
                  <a:moveTo>
                    <a:pt x="684" y="0"/>
                  </a:moveTo>
                  <a:cubicBezTo>
                    <a:pt x="307" y="0"/>
                    <a:pt x="0" y="307"/>
                    <a:pt x="0" y="684"/>
                  </a:cubicBezTo>
                  <a:lnTo>
                    <a:pt x="0" y="4569"/>
                  </a:lnTo>
                  <a:cubicBezTo>
                    <a:pt x="0" y="4947"/>
                    <a:pt x="307" y="5253"/>
                    <a:pt x="684" y="5254"/>
                  </a:cubicBezTo>
                  <a:lnTo>
                    <a:pt x="832" y="5254"/>
                  </a:lnTo>
                  <a:lnTo>
                    <a:pt x="832" y="5401"/>
                  </a:lnTo>
                  <a:cubicBezTo>
                    <a:pt x="832" y="5779"/>
                    <a:pt x="1139" y="6086"/>
                    <a:pt x="1517" y="6086"/>
                  </a:cubicBezTo>
                  <a:lnTo>
                    <a:pt x="2549" y="6086"/>
                  </a:lnTo>
                  <a:lnTo>
                    <a:pt x="2442" y="6552"/>
                  </a:lnTo>
                  <a:cubicBezTo>
                    <a:pt x="2399" y="6733"/>
                    <a:pt x="2543" y="6882"/>
                    <a:pt x="2704" y="6882"/>
                  </a:cubicBezTo>
                  <a:cubicBezTo>
                    <a:pt x="2754" y="6882"/>
                    <a:pt x="2807" y="6867"/>
                    <a:pt x="2855" y="6833"/>
                  </a:cubicBezTo>
                  <a:lnTo>
                    <a:pt x="3822" y="6172"/>
                  </a:lnTo>
                  <a:lnTo>
                    <a:pt x="6005" y="7666"/>
                  </a:lnTo>
                  <a:cubicBezTo>
                    <a:pt x="6053" y="7699"/>
                    <a:pt x="6105" y="7713"/>
                    <a:pt x="6155" y="7713"/>
                  </a:cubicBezTo>
                  <a:cubicBezTo>
                    <a:pt x="6316" y="7713"/>
                    <a:pt x="6460" y="7565"/>
                    <a:pt x="6419" y="7384"/>
                  </a:cubicBezTo>
                  <a:lnTo>
                    <a:pt x="6120" y="6086"/>
                  </a:lnTo>
                  <a:lnTo>
                    <a:pt x="8175" y="6086"/>
                  </a:lnTo>
                  <a:cubicBezTo>
                    <a:pt x="8554" y="6086"/>
                    <a:pt x="8861" y="5779"/>
                    <a:pt x="8861" y="5401"/>
                  </a:cubicBezTo>
                  <a:lnTo>
                    <a:pt x="8861" y="1517"/>
                  </a:lnTo>
                  <a:cubicBezTo>
                    <a:pt x="8861" y="1139"/>
                    <a:pt x="8554" y="832"/>
                    <a:pt x="8175" y="832"/>
                  </a:cubicBezTo>
                  <a:lnTo>
                    <a:pt x="8029" y="832"/>
                  </a:lnTo>
                  <a:lnTo>
                    <a:pt x="8029" y="684"/>
                  </a:lnTo>
                  <a:cubicBezTo>
                    <a:pt x="8027" y="307"/>
                    <a:pt x="7722" y="0"/>
                    <a:pt x="7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6" name="Google Shape;546;p48"/>
          <p:cNvGrpSpPr/>
          <p:nvPr/>
        </p:nvGrpSpPr>
        <p:grpSpPr>
          <a:xfrm>
            <a:off x="3052580" y="3631118"/>
            <a:ext cx="375822" cy="250327"/>
            <a:chOff x="2897600" y="4998600"/>
            <a:chExt cx="213075" cy="141925"/>
          </a:xfrm>
        </p:grpSpPr>
        <p:sp>
          <p:nvSpPr>
            <p:cNvPr id="547" name="Google Shape;547;p48"/>
            <p:cNvSpPr/>
            <p:nvPr/>
          </p:nvSpPr>
          <p:spPr>
            <a:xfrm>
              <a:off x="2897600" y="4998600"/>
              <a:ext cx="213075" cy="141925"/>
            </a:xfrm>
            <a:custGeom>
              <a:avLst/>
              <a:gdLst/>
              <a:ahLst/>
              <a:cxnLst/>
              <a:rect l="l" t="t" r="r" b="b"/>
              <a:pathLst>
                <a:path w="8523" h="5677" extrusionOk="0">
                  <a:moveTo>
                    <a:pt x="8104" y="268"/>
                  </a:moveTo>
                  <a:cubicBezTo>
                    <a:pt x="8188" y="268"/>
                    <a:pt x="8256" y="335"/>
                    <a:pt x="8256" y="418"/>
                  </a:cubicBezTo>
                  <a:lnTo>
                    <a:pt x="8256" y="5258"/>
                  </a:lnTo>
                  <a:cubicBezTo>
                    <a:pt x="8256" y="5341"/>
                    <a:pt x="8188" y="5410"/>
                    <a:pt x="8104" y="5410"/>
                  </a:cubicBezTo>
                  <a:lnTo>
                    <a:pt x="419" y="5410"/>
                  </a:lnTo>
                  <a:cubicBezTo>
                    <a:pt x="334" y="5410"/>
                    <a:pt x="267" y="5341"/>
                    <a:pt x="267" y="5258"/>
                  </a:cubicBezTo>
                  <a:lnTo>
                    <a:pt x="267" y="418"/>
                  </a:lnTo>
                  <a:cubicBezTo>
                    <a:pt x="267" y="335"/>
                    <a:pt x="334" y="268"/>
                    <a:pt x="419" y="268"/>
                  </a:cubicBezTo>
                  <a:close/>
                  <a:moveTo>
                    <a:pt x="419" y="1"/>
                  </a:moveTo>
                  <a:cubicBezTo>
                    <a:pt x="187" y="1"/>
                    <a:pt x="0" y="188"/>
                    <a:pt x="0" y="418"/>
                  </a:cubicBezTo>
                  <a:lnTo>
                    <a:pt x="0" y="5258"/>
                  </a:lnTo>
                  <a:cubicBezTo>
                    <a:pt x="0" y="5488"/>
                    <a:pt x="187" y="5675"/>
                    <a:pt x="419" y="5676"/>
                  </a:cubicBezTo>
                  <a:lnTo>
                    <a:pt x="8104" y="5676"/>
                  </a:lnTo>
                  <a:cubicBezTo>
                    <a:pt x="8334" y="5675"/>
                    <a:pt x="8521" y="5488"/>
                    <a:pt x="8523" y="5258"/>
                  </a:cubicBezTo>
                  <a:lnTo>
                    <a:pt x="8523" y="418"/>
                  </a:lnTo>
                  <a:cubicBezTo>
                    <a:pt x="8521" y="188"/>
                    <a:pt x="8334" y="1"/>
                    <a:pt x="81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8"/>
            <p:cNvSpPr/>
            <p:nvPr/>
          </p:nvSpPr>
          <p:spPr>
            <a:xfrm>
              <a:off x="2918975" y="5012825"/>
              <a:ext cx="170325" cy="113450"/>
            </a:xfrm>
            <a:custGeom>
              <a:avLst/>
              <a:gdLst/>
              <a:ahLst/>
              <a:cxnLst/>
              <a:rect l="l" t="t" r="r" b="b"/>
              <a:pathLst>
                <a:path w="6813" h="4538" extrusionOk="0">
                  <a:moveTo>
                    <a:pt x="6546" y="268"/>
                  </a:moveTo>
                  <a:lnTo>
                    <a:pt x="6546" y="4270"/>
                  </a:lnTo>
                  <a:lnTo>
                    <a:pt x="267" y="4270"/>
                  </a:lnTo>
                  <a:lnTo>
                    <a:pt x="267" y="268"/>
                  </a:lnTo>
                  <a:close/>
                  <a:moveTo>
                    <a:pt x="133" y="0"/>
                  </a:moveTo>
                  <a:cubicBezTo>
                    <a:pt x="59" y="0"/>
                    <a:pt x="0" y="61"/>
                    <a:pt x="0" y="135"/>
                  </a:cubicBezTo>
                  <a:lnTo>
                    <a:pt x="0" y="4405"/>
                  </a:lnTo>
                  <a:cubicBezTo>
                    <a:pt x="0" y="4477"/>
                    <a:pt x="59" y="4538"/>
                    <a:pt x="133" y="4538"/>
                  </a:cubicBezTo>
                  <a:lnTo>
                    <a:pt x="6680" y="4538"/>
                  </a:lnTo>
                  <a:cubicBezTo>
                    <a:pt x="6754" y="4538"/>
                    <a:pt x="6813" y="4477"/>
                    <a:pt x="6813" y="4405"/>
                  </a:cubicBezTo>
                  <a:lnTo>
                    <a:pt x="6813" y="133"/>
                  </a:lnTo>
                  <a:cubicBezTo>
                    <a:pt x="6813" y="61"/>
                    <a:pt x="6754" y="0"/>
                    <a:pt x="6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8"/>
            <p:cNvSpPr/>
            <p:nvPr/>
          </p:nvSpPr>
          <p:spPr>
            <a:xfrm>
              <a:off x="2908275" y="5062650"/>
              <a:ext cx="6700" cy="13800"/>
            </a:xfrm>
            <a:custGeom>
              <a:avLst/>
              <a:gdLst/>
              <a:ahLst/>
              <a:cxnLst/>
              <a:rect l="l" t="t" r="r" b="b"/>
              <a:pathLst>
                <a:path w="268" h="552" extrusionOk="0">
                  <a:moveTo>
                    <a:pt x="133" y="1"/>
                  </a:moveTo>
                  <a:cubicBezTo>
                    <a:pt x="61" y="1"/>
                    <a:pt x="0" y="60"/>
                    <a:pt x="0" y="134"/>
                  </a:cubicBezTo>
                  <a:lnTo>
                    <a:pt x="0" y="418"/>
                  </a:lnTo>
                  <a:cubicBezTo>
                    <a:pt x="0" y="492"/>
                    <a:pt x="61" y="551"/>
                    <a:pt x="133" y="551"/>
                  </a:cubicBezTo>
                  <a:cubicBezTo>
                    <a:pt x="207" y="551"/>
                    <a:pt x="267" y="492"/>
                    <a:pt x="268" y="418"/>
                  </a:cubicBezTo>
                  <a:lnTo>
                    <a:pt x="268" y="134"/>
                  </a:lnTo>
                  <a:cubicBezTo>
                    <a:pt x="268" y="60"/>
                    <a:pt x="207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8"/>
            <p:cNvSpPr/>
            <p:nvPr/>
          </p:nvSpPr>
          <p:spPr>
            <a:xfrm>
              <a:off x="3093300" y="5059075"/>
              <a:ext cx="6700" cy="20925"/>
            </a:xfrm>
            <a:custGeom>
              <a:avLst/>
              <a:gdLst/>
              <a:ahLst/>
              <a:cxnLst/>
              <a:rect l="l" t="t" r="r" b="b"/>
              <a:pathLst>
                <a:path w="268" h="837" extrusionOk="0">
                  <a:moveTo>
                    <a:pt x="135" y="1"/>
                  </a:moveTo>
                  <a:cubicBezTo>
                    <a:pt x="61" y="1"/>
                    <a:pt x="0" y="60"/>
                    <a:pt x="0" y="134"/>
                  </a:cubicBezTo>
                  <a:lnTo>
                    <a:pt x="0" y="704"/>
                  </a:lnTo>
                  <a:cubicBezTo>
                    <a:pt x="0" y="778"/>
                    <a:pt x="61" y="837"/>
                    <a:pt x="135" y="837"/>
                  </a:cubicBezTo>
                  <a:cubicBezTo>
                    <a:pt x="207" y="837"/>
                    <a:pt x="268" y="778"/>
                    <a:pt x="268" y="704"/>
                  </a:cubicBezTo>
                  <a:lnTo>
                    <a:pt x="268" y="134"/>
                  </a:lnTo>
                  <a:cubicBezTo>
                    <a:pt x="268" y="60"/>
                    <a:pt x="207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8"/>
            <p:cNvSpPr/>
            <p:nvPr/>
          </p:nvSpPr>
          <p:spPr>
            <a:xfrm>
              <a:off x="3093300" y="5012825"/>
              <a:ext cx="6750" cy="6750"/>
            </a:xfrm>
            <a:custGeom>
              <a:avLst/>
              <a:gdLst/>
              <a:ahLst/>
              <a:cxnLst/>
              <a:rect l="l" t="t" r="r" b="b"/>
              <a:pathLst>
                <a:path w="270" h="270" extrusionOk="0">
                  <a:moveTo>
                    <a:pt x="135" y="0"/>
                  </a:moveTo>
                  <a:cubicBezTo>
                    <a:pt x="59" y="1"/>
                    <a:pt x="0" y="61"/>
                    <a:pt x="0" y="136"/>
                  </a:cubicBezTo>
                  <a:cubicBezTo>
                    <a:pt x="0" y="210"/>
                    <a:pt x="61" y="269"/>
                    <a:pt x="135" y="269"/>
                  </a:cubicBezTo>
                  <a:cubicBezTo>
                    <a:pt x="209" y="269"/>
                    <a:pt x="269" y="210"/>
                    <a:pt x="269" y="136"/>
                  </a:cubicBezTo>
                  <a:cubicBezTo>
                    <a:pt x="269" y="61"/>
                    <a:pt x="210" y="1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8"/>
            <p:cNvSpPr/>
            <p:nvPr/>
          </p:nvSpPr>
          <p:spPr>
            <a:xfrm>
              <a:off x="2908275" y="5044850"/>
              <a:ext cx="6700" cy="10250"/>
            </a:xfrm>
            <a:custGeom>
              <a:avLst/>
              <a:gdLst/>
              <a:ahLst/>
              <a:cxnLst/>
              <a:rect l="l" t="t" r="r" b="b"/>
              <a:pathLst>
                <a:path w="268" h="410" extrusionOk="0">
                  <a:moveTo>
                    <a:pt x="133" y="1"/>
                  </a:moveTo>
                  <a:cubicBezTo>
                    <a:pt x="61" y="1"/>
                    <a:pt x="0" y="60"/>
                    <a:pt x="0" y="134"/>
                  </a:cubicBezTo>
                  <a:lnTo>
                    <a:pt x="0" y="277"/>
                  </a:lnTo>
                  <a:cubicBezTo>
                    <a:pt x="0" y="351"/>
                    <a:pt x="61" y="410"/>
                    <a:pt x="133" y="410"/>
                  </a:cubicBezTo>
                  <a:cubicBezTo>
                    <a:pt x="207" y="410"/>
                    <a:pt x="267" y="351"/>
                    <a:pt x="268" y="277"/>
                  </a:cubicBezTo>
                  <a:lnTo>
                    <a:pt x="268" y="134"/>
                  </a:lnTo>
                  <a:cubicBezTo>
                    <a:pt x="268" y="60"/>
                    <a:pt x="207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8"/>
            <p:cNvSpPr/>
            <p:nvPr/>
          </p:nvSpPr>
          <p:spPr>
            <a:xfrm>
              <a:off x="2908275" y="5084000"/>
              <a:ext cx="6700" cy="10250"/>
            </a:xfrm>
            <a:custGeom>
              <a:avLst/>
              <a:gdLst/>
              <a:ahLst/>
              <a:cxnLst/>
              <a:rect l="l" t="t" r="r" b="b"/>
              <a:pathLst>
                <a:path w="268" h="410" extrusionOk="0">
                  <a:moveTo>
                    <a:pt x="133" y="0"/>
                  </a:moveTo>
                  <a:cubicBezTo>
                    <a:pt x="61" y="0"/>
                    <a:pt x="0" y="59"/>
                    <a:pt x="0" y="133"/>
                  </a:cubicBezTo>
                  <a:lnTo>
                    <a:pt x="0" y="276"/>
                  </a:lnTo>
                  <a:cubicBezTo>
                    <a:pt x="0" y="350"/>
                    <a:pt x="61" y="409"/>
                    <a:pt x="133" y="409"/>
                  </a:cubicBezTo>
                  <a:cubicBezTo>
                    <a:pt x="207" y="409"/>
                    <a:pt x="267" y="350"/>
                    <a:pt x="268" y="276"/>
                  </a:cubicBezTo>
                  <a:lnTo>
                    <a:pt x="268" y="133"/>
                  </a:lnTo>
                  <a:cubicBezTo>
                    <a:pt x="268" y="59"/>
                    <a:pt x="207" y="0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8"/>
            <p:cNvSpPr/>
            <p:nvPr/>
          </p:nvSpPr>
          <p:spPr>
            <a:xfrm>
              <a:off x="2933175" y="5094650"/>
              <a:ext cx="141900" cy="20925"/>
            </a:xfrm>
            <a:custGeom>
              <a:avLst/>
              <a:gdLst/>
              <a:ahLst/>
              <a:cxnLst/>
              <a:rect l="l" t="t" r="r" b="b"/>
              <a:pathLst>
                <a:path w="5676" h="837" extrusionOk="0">
                  <a:moveTo>
                    <a:pt x="1274" y="267"/>
                  </a:moveTo>
                  <a:cubicBezTo>
                    <a:pt x="1311" y="267"/>
                    <a:pt x="1349" y="281"/>
                    <a:pt x="1380" y="312"/>
                  </a:cubicBezTo>
                  <a:cubicBezTo>
                    <a:pt x="1476" y="407"/>
                    <a:pt x="1408" y="570"/>
                    <a:pt x="1272" y="570"/>
                  </a:cubicBezTo>
                  <a:cubicBezTo>
                    <a:pt x="1189" y="570"/>
                    <a:pt x="1121" y="503"/>
                    <a:pt x="1121" y="420"/>
                  </a:cubicBezTo>
                  <a:cubicBezTo>
                    <a:pt x="1121" y="328"/>
                    <a:pt x="1196" y="267"/>
                    <a:pt x="1274" y="267"/>
                  </a:cubicBezTo>
                  <a:close/>
                  <a:moveTo>
                    <a:pt x="1272" y="1"/>
                  </a:moveTo>
                  <a:cubicBezTo>
                    <a:pt x="1093" y="1"/>
                    <a:pt x="934" y="115"/>
                    <a:pt x="876" y="286"/>
                  </a:cubicBezTo>
                  <a:lnTo>
                    <a:pt x="135" y="286"/>
                  </a:lnTo>
                  <a:cubicBezTo>
                    <a:pt x="61" y="286"/>
                    <a:pt x="0" y="345"/>
                    <a:pt x="0" y="420"/>
                  </a:cubicBezTo>
                  <a:cubicBezTo>
                    <a:pt x="0" y="494"/>
                    <a:pt x="61" y="553"/>
                    <a:pt x="135" y="553"/>
                  </a:cubicBezTo>
                  <a:lnTo>
                    <a:pt x="876" y="553"/>
                  </a:lnTo>
                  <a:cubicBezTo>
                    <a:pt x="934" y="722"/>
                    <a:pt x="1093" y="837"/>
                    <a:pt x="1272" y="837"/>
                  </a:cubicBezTo>
                  <a:cubicBezTo>
                    <a:pt x="1453" y="837"/>
                    <a:pt x="1611" y="722"/>
                    <a:pt x="1669" y="553"/>
                  </a:cubicBezTo>
                  <a:lnTo>
                    <a:pt x="5542" y="553"/>
                  </a:lnTo>
                  <a:cubicBezTo>
                    <a:pt x="5616" y="553"/>
                    <a:pt x="5675" y="494"/>
                    <a:pt x="5675" y="420"/>
                  </a:cubicBezTo>
                  <a:cubicBezTo>
                    <a:pt x="5675" y="345"/>
                    <a:pt x="5616" y="286"/>
                    <a:pt x="5542" y="286"/>
                  </a:cubicBezTo>
                  <a:lnTo>
                    <a:pt x="1669" y="286"/>
                  </a:lnTo>
                  <a:cubicBezTo>
                    <a:pt x="1611" y="115"/>
                    <a:pt x="1453" y="1"/>
                    <a:pt x="12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8"/>
            <p:cNvSpPr/>
            <p:nvPr/>
          </p:nvSpPr>
          <p:spPr>
            <a:xfrm>
              <a:off x="2990100" y="5043475"/>
              <a:ext cx="32050" cy="30800"/>
            </a:xfrm>
            <a:custGeom>
              <a:avLst/>
              <a:gdLst/>
              <a:ahLst/>
              <a:cxnLst/>
              <a:rect l="l" t="t" r="r" b="b"/>
              <a:pathLst>
                <a:path w="1282" h="1232" extrusionOk="0">
                  <a:moveTo>
                    <a:pt x="277" y="268"/>
                  </a:moveTo>
                  <a:cubicBezTo>
                    <a:pt x="278" y="268"/>
                    <a:pt x="279" y="268"/>
                    <a:pt x="281" y="270"/>
                  </a:cubicBezTo>
                  <a:lnTo>
                    <a:pt x="959" y="609"/>
                  </a:lnTo>
                  <a:cubicBezTo>
                    <a:pt x="962" y="610"/>
                    <a:pt x="965" y="613"/>
                    <a:pt x="963" y="617"/>
                  </a:cubicBezTo>
                  <a:cubicBezTo>
                    <a:pt x="963" y="620"/>
                    <a:pt x="962" y="622"/>
                    <a:pt x="959" y="624"/>
                  </a:cubicBezTo>
                  <a:lnTo>
                    <a:pt x="281" y="963"/>
                  </a:lnTo>
                  <a:cubicBezTo>
                    <a:pt x="279" y="964"/>
                    <a:pt x="278" y="964"/>
                    <a:pt x="276" y="964"/>
                  </a:cubicBezTo>
                  <a:cubicBezTo>
                    <a:pt x="275" y="964"/>
                    <a:pt x="273" y="964"/>
                    <a:pt x="273" y="963"/>
                  </a:cubicBezTo>
                  <a:cubicBezTo>
                    <a:pt x="269" y="962"/>
                    <a:pt x="267" y="959"/>
                    <a:pt x="267" y="956"/>
                  </a:cubicBezTo>
                  <a:lnTo>
                    <a:pt x="267" y="278"/>
                  </a:lnTo>
                  <a:cubicBezTo>
                    <a:pt x="267" y="275"/>
                    <a:pt x="269" y="271"/>
                    <a:pt x="273" y="270"/>
                  </a:cubicBezTo>
                  <a:cubicBezTo>
                    <a:pt x="274" y="270"/>
                    <a:pt x="275" y="268"/>
                    <a:pt x="277" y="268"/>
                  </a:cubicBezTo>
                  <a:close/>
                  <a:moveTo>
                    <a:pt x="277" y="1"/>
                  </a:moveTo>
                  <a:cubicBezTo>
                    <a:pt x="132" y="1"/>
                    <a:pt x="1" y="117"/>
                    <a:pt x="1" y="278"/>
                  </a:cubicBezTo>
                  <a:lnTo>
                    <a:pt x="1" y="955"/>
                  </a:lnTo>
                  <a:cubicBezTo>
                    <a:pt x="1" y="1115"/>
                    <a:pt x="131" y="1231"/>
                    <a:pt x="276" y="1231"/>
                  </a:cubicBezTo>
                  <a:cubicBezTo>
                    <a:pt x="317" y="1231"/>
                    <a:pt x="360" y="1222"/>
                    <a:pt x="401" y="1201"/>
                  </a:cubicBezTo>
                  <a:lnTo>
                    <a:pt x="1078" y="863"/>
                  </a:lnTo>
                  <a:cubicBezTo>
                    <a:pt x="1281" y="761"/>
                    <a:pt x="1281" y="472"/>
                    <a:pt x="1078" y="369"/>
                  </a:cubicBezTo>
                  <a:lnTo>
                    <a:pt x="401" y="30"/>
                  </a:lnTo>
                  <a:cubicBezTo>
                    <a:pt x="360" y="10"/>
                    <a:pt x="318" y="1"/>
                    <a:pt x="2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8"/>
            <p:cNvSpPr/>
            <p:nvPr/>
          </p:nvSpPr>
          <p:spPr>
            <a:xfrm>
              <a:off x="2965200" y="5027050"/>
              <a:ext cx="77875" cy="63625"/>
            </a:xfrm>
            <a:custGeom>
              <a:avLst/>
              <a:gdLst/>
              <a:ahLst/>
              <a:cxnLst/>
              <a:rect l="l" t="t" r="r" b="b"/>
              <a:pathLst>
                <a:path w="3115" h="2545" extrusionOk="0">
                  <a:moveTo>
                    <a:pt x="2412" y="268"/>
                  </a:moveTo>
                  <a:cubicBezTo>
                    <a:pt x="2653" y="268"/>
                    <a:pt x="2846" y="464"/>
                    <a:pt x="2848" y="703"/>
                  </a:cubicBezTo>
                  <a:lnTo>
                    <a:pt x="2848" y="1842"/>
                  </a:lnTo>
                  <a:cubicBezTo>
                    <a:pt x="2846" y="2083"/>
                    <a:pt x="2653" y="2278"/>
                    <a:pt x="2412" y="2278"/>
                  </a:cubicBezTo>
                  <a:lnTo>
                    <a:pt x="703" y="2278"/>
                  </a:lnTo>
                  <a:cubicBezTo>
                    <a:pt x="462" y="2278"/>
                    <a:pt x="267" y="2083"/>
                    <a:pt x="267" y="1842"/>
                  </a:cubicBezTo>
                  <a:lnTo>
                    <a:pt x="267" y="703"/>
                  </a:lnTo>
                  <a:cubicBezTo>
                    <a:pt x="267" y="464"/>
                    <a:pt x="462" y="268"/>
                    <a:pt x="703" y="268"/>
                  </a:cubicBezTo>
                  <a:close/>
                  <a:moveTo>
                    <a:pt x="703" y="0"/>
                  </a:moveTo>
                  <a:cubicBezTo>
                    <a:pt x="316" y="2"/>
                    <a:pt x="1" y="315"/>
                    <a:pt x="1" y="703"/>
                  </a:cubicBezTo>
                  <a:lnTo>
                    <a:pt x="1" y="1842"/>
                  </a:lnTo>
                  <a:cubicBezTo>
                    <a:pt x="1" y="2230"/>
                    <a:pt x="316" y="2545"/>
                    <a:pt x="703" y="2545"/>
                  </a:cubicBezTo>
                  <a:lnTo>
                    <a:pt x="2412" y="2545"/>
                  </a:lnTo>
                  <a:cubicBezTo>
                    <a:pt x="2799" y="2545"/>
                    <a:pt x="3114" y="2230"/>
                    <a:pt x="3114" y="1842"/>
                  </a:cubicBezTo>
                  <a:lnTo>
                    <a:pt x="3114" y="703"/>
                  </a:lnTo>
                  <a:cubicBezTo>
                    <a:pt x="3114" y="315"/>
                    <a:pt x="2799" y="2"/>
                    <a:pt x="24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7" name="Google Shape;557;p48"/>
          <p:cNvGrpSpPr/>
          <p:nvPr/>
        </p:nvGrpSpPr>
        <p:grpSpPr>
          <a:xfrm>
            <a:off x="3052576" y="1288257"/>
            <a:ext cx="375824" cy="246468"/>
            <a:chOff x="2342250" y="4676200"/>
            <a:chExt cx="256325" cy="168100"/>
          </a:xfrm>
        </p:grpSpPr>
        <p:sp>
          <p:nvSpPr>
            <p:cNvPr id="558" name="Google Shape;558;p48"/>
            <p:cNvSpPr/>
            <p:nvPr/>
          </p:nvSpPr>
          <p:spPr>
            <a:xfrm>
              <a:off x="2342250" y="4676200"/>
              <a:ext cx="256325" cy="168100"/>
            </a:xfrm>
            <a:custGeom>
              <a:avLst/>
              <a:gdLst/>
              <a:ahLst/>
              <a:cxnLst/>
              <a:rect l="l" t="t" r="r" b="b"/>
              <a:pathLst>
                <a:path w="10253" h="6724" extrusionOk="0">
                  <a:moveTo>
                    <a:pt x="7704" y="302"/>
                  </a:moveTo>
                  <a:lnTo>
                    <a:pt x="7704" y="3051"/>
                  </a:lnTo>
                  <a:lnTo>
                    <a:pt x="300" y="3051"/>
                  </a:lnTo>
                  <a:lnTo>
                    <a:pt x="300" y="302"/>
                  </a:lnTo>
                  <a:close/>
                  <a:moveTo>
                    <a:pt x="9461" y="1257"/>
                  </a:moveTo>
                  <a:cubicBezTo>
                    <a:pt x="9736" y="1257"/>
                    <a:pt x="9958" y="1482"/>
                    <a:pt x="9952" y="1758"/>
                  </a:cubicBezTo>
                  <a:lnTo>
                    <a:pt x="9952" y="5449"/>
                  </a:lnTo>
                  <a:cubicBezTo>
                    <a:pt x="9944" y="5982"/>
                    <a:pt x="9511" y="6410"/>
                    <a:pt x="8979" y="6410"/>
                  </a:cubicBezTo>
                  <a:cubicBezTo>
                    <a:pt x="8446" y="6410"/>
                    <a:pt x="8013" y="5982"/>
                    <a:pt x="8006" y="5449"/>
                  </a:cubicBezTo>
                  <a:lnTo>
                    <a:pt x="8006" y="4957"/>
                  </a:lnTo>
                  <a:lnTo>
                    <a:pt x="8817" y="4957"/>
                  </a:lnTo>
                  <a:cubicBezTo>
                    <a:pt x="8901" y="4957"/>
                    <a:pt x="8968" y="4890"/>
                    <a:pt x="8968" y="4807"/>
                  </a:cubicBezTo>
                  <a:lnTo>
                    <a:pt x="8968" y="2961"/>
                  </a:lnTo>
                  <a:cubicBezTo>
                    <a:pt x="8966" y="2880"/>
                    <a:pt x="8900" y="2816"/>
                    <a:pt x="8817" y="2816"/>
                  </a:cubicBezTo>
                  <a:cubicBezTo>
                    <a:pt x="8737" y="2816"/>
                    <a:pt x="8671" y="2880"/>
                    <a:pt x="8668" y="2961"/>
                  </a:cubicBezTo>
                  <a:lnTo>
                    <a:pt x="8668" y="4656"/>
                  </a:lnTo>
                  <a:lnTo>
                    <a:pt x="8006" y="4656"/>
                  </a:lnTo>
                  <a:lnTo>
                    <a:pt x="8006" y="1265"/>
                  </a:lnTo>
                  <a:lnTo>
                    <a:pt x="8839" y="1265"/>
                  </a:lnTo>
                  <a:cubicBezTo>
                    <a:pt x="8729" y="1405"/>
                    <a:pt x="8668" y="1579"/>
                    <a:pt x="8668" y="1758"/>
                  </a:cubicBezTo>
                  <a:lnTo>
                    <a:pt x="8668" y="2249"/>
                  </a:lnTo>
                  <a:cubicBezTo>
                    <a:pt x="8671" y="2330"/>
                    <a:pt x="8737" y="2394"/>
                    <a:pt x="8819" y="2394"/>
                  </a:cubicBezTo>
                  <a:cubicBezTo>
                    <a:pt x="8900" y="2394"/>
                    <a:pt x="8966" y="2330"/>
                    <a:pt x="8970" y="2249"/>
                  </a:cubicBezTo>
                  <a:lnTo>
                    <a:pt x="8970" y="1758"/>
                  </a:lnTo>
                  <a:cubicBezTo>
                    <a:pt x="8964" y="1482"/>
                    <a:pt x="9185" y="1257"/>
                    <a:pt x="9461" y="1257"/>
                  </a:cubicBezTo>
                  <a:close/>
                  <a:moveTo>
                    <a:pt x="7704" y="3353"/>
                  </a:moveTo>
                  <a:lnTo>
                    <a:pt x="7704" y="5449"/>
                  </a:lnTo>
                  <a:cubicBezTo>
                    <a:pt x="7704" y="5824"/>
                    <a:pt x="7870" y="6181"/>
                    <a:pt x="8158" y="6422"/>
                  </a:cubicBezTo>
                  <a:lnTo>
                    <a:pt x="1274" y="6422"/>
                  </a:lnTo>
                  <a:cubicBezTo>
                    <a:pt x="737" y="6422"/>
                    <a:pt x="302" y="5986"/>
                    <a:pt x="300" y="5449"/>
                  </a:cubicBezTo>
                  <a:lnTo>
                    <a:pt x="300" y="3353"/>
                  </a:lnTo>
                  <a:close/>
                  <a:moveTo>
                    <a:pt x="150" y="1"/>
                  </a:moveTo>
                  <a:cubicBezTo>
                    <a:pt x="68" y="2"/>
                    <a:pt x="0" y="70"/>
                    <a:pt x="0" y="152"/>
                  </a:cubicBezTo>
                  <a:lnTo>
                    <a:pt x="0" y="5449"/>
                  </a:lnTo>
                  <a:cubicBezTo>
                    <a:pt x="0" y="6153"/>
                    <a:pt x="571" y="6722"/>
                    <a:pt x="1274" y="6724"/>
                  </a:cubicBezTo>
                  <a:lnTo>
                    <a:pt x="8979" y="6724"/>
                  </a:lnTo>
                  <a:cubicBezTo>
                    <a:pt x="9682" y="6722"/>
                    <a:pt x="10251" y="6153"/>
                    <a:pt x="10252" y="5449"/>
                  </a:cubicBezTo>
                  <a:lnTo>
                    <a:pt x="10252" y="1758"/>
                  </a:lnTo>
                  <a:cubicBezTo>
                    <a:pt x="10252" y="1320"/>
                    <a:pt x="9897" y="965"/>
                    <a:pt x="9460" y="965"/>
                  </a:cubicBezTo>
                  <a:lnTo>
                    <a:pt x="8006" y="965"/>
                  </a:lnTo>
                  <a:lnTo>
                    <a:pt x="8006" y="152"/>
                  </a:lnTo>
                  <a:cubicBezTo>
                    <a:pt x="8006" y="70"/>
                    <a:pt x="7938" y="2"/>
                    <a:pt x="78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8"/>
            <p:cNvSpPr/>
            <p:nvPr/>
          </p:nvSpPr>
          <p:spPr>
            <a:xfrm>
              <a:off x="2489300" y="4688400"/>
              <a:ext cx="29575" cy="59450"/>
            </a:xfrm>
            <a:custGeom>
              <a:avLst/>
              <a:gdLst/>
              <a:ahLst/>
              <a:cxnLst/>
              <a:rect l="l" t="t" r="r" b="b"/>
              <a:pathLst>
                <a:path w="1183" h="2378" extrusionOk="0">
                  <a:moveTo>
                    <a:pt x="592" y="0"/>
                  </a:moveTo>
                  <a:cubicBezTo>
                    <a:pt x="511" y="0"/>
                    <a:pt x="445" y="65"/>
                    <a:pt x="442" y="146"/>
                  </a:cubicBezTo>
                  <a:lnTo>
                    <a:pt x="442" y="318"/>
                  </a:lnTo>
                  <a:cubicBezTo>
                    <a:pt x="181" y="368"/>
                    <a:pt x="1" y="609"/>
                    <a:pt x="26" y="873"/>
                  </a:cubicBezTo>
                  <a:cubicBezTo>
                    <a:pt x="52" y="1138"/>
                    <a:pt x="274" y="1340"/>
                    <a:pt x="541" y="1340"/>
                  </a:cubicBezTo>
                  <a:lnTo>
                    <a:pt x="644" y="1340"/>
                  </a:lnTo>
                  <a:cubicBezTo>
                    <a:pt x="763" y="1340"/>
                    <a:pt x="860" y="1435"/>
                    <a:pt x="860" y="1554"/>
                  </a:cubicBezTo>
                  <a:cubicBezTo>
                    <a:pt x="860" y="1672"/>
                    <a:pt x="763" y="1769"/>
                    <a:pt x="644" y="1769"/>
                  </a:cubicBezTo>
                  <a:lnTo>
                    <a:pt x="488" y="1769"/>
                  </a:lnTo>
                  <a:cubicBezTo>
                    <a:pt x="398" y="1769"/>
                    <a:pt x="325" y="1696"/>
                    <a:pt x="325" y="1606"/>
                  </a:cubicBezTo>
                  <a:cubicBezTo>
                    <a:pt x="325" y="1523"/>
                    <a:pt x="258" y="1455"/>
                    <a:pt x="175" y="1455"/>
                  </a:cubicBezTo>
                  <a:cubicBezTo>
                    <a:pt x="92" y="1455"/>
                    <a:pt x="25" y="1523"/>
                    <a:pt x="25" y="1606"/>
                  </a:cubicBezTo>
                  <a:cubicBezTo>
                    <a:pt x="25" y="1844"/>
                    <a:pt x="206" y="2044"/>
                    <a:pt x="442" y="2068"/>
                  </a:cubicBezTo>
                  <a:lnTo>
                    <a:pt x="442" y="2232"/>
                  </a:lnTo>
                  <a:cubicBezTo>
                    <a:pt x="445" y="2313"/>
                    <a:pt x="511" y="2378"/>
                    <a:pt x="592" y="2378"/>
                  </a:cubicBezTo>
                  <a:cubicBezTo>
                    <a:pt x="674" y="2378"/>
                    <a:pt x="740" y="2313"/>
                    <a:pt x="743" y="2232"/>
                  </a:cubicBezTo>
                  <a:lnTo>
                    <a:pt x="743" y="2060"/>
                  </a:lnTo>
                  <a:cubicBezTo>
                    <a:pt x="1004" y="2009"/>
                    <a:pt x="1183" y="1769"/>
                    <a:pt x="1157" y="1505"/>
                  </a:cubicBezTo>
                  <a:cubicBezTo>
                    <a:pt x="1132" y="1240"/>
                    <a:pt x="910" y="1038"/>
                    <a:pt x="644" y="1038"/>
                  </a:cubicBezTo>
                  <a:lnTo>
                    <a:pt x="541" y="1038"/>
                  </a:lnTo>
                  <a:cubicBezTo>
                    <a:pt x="424" y="1035"/>
                    <a:pt x="332" y="940"/>
                    <a:pt x="332" y="824"/>
                  </a:cubicBezTo>
                  <a:cubicBezTo>
                    <a:pt x="332" y="707"/>
                    <a:pt x="424" y="613"/>
                    <a:pt x="541" y="609"/>
                  </a:cubicBezTo>
                  <a:lnTo>
                    <a:pt x="697" y="609"/>
                  </a:lnTo>
                  <a:cubicBezTo>
                    <a:pt x="787" y="609"/>
                    <a:pt x="860" y="681"/>
                    <a:pt x="860" y="772"/>
                  </a:cubicBezTo>
                  <a:lnTo>
                    <a:pt x="860" y="877"/>
                  </a:lnTo>
                  <a:cubicBezTo>
                    <a:pt x="860" y="959"/>
                    <a:pt x="927" y="1026"/>
                    <a:pt x="1011" y="1026"/>
                  </a:cubicBezTo>
                  <a:cubicBezTo>
                    <a:pt x="1093" y="1026"/>
                    <a:pt x="1160" y="959"/>
                    <a:pt x="1160" y="877"/>
                  </a:cubicBezTo>
                  <a:lnTo>
                    <a:pt x="1160" y="772"/>
                  </a:lnTo>
                  <a:cubicBezTo>
                    <a:pt x="1160" y="533"/>
                    <a:pt x="980" y="334"/>
                    <a:pt x="743" y="310"/>
                  </a:cubicBezTo>
                  <a:lnTo>
                    <a:pt x="743" y="146"/>
                  </a:lnTo>
                  <a:cubicBezTo>
                    <a:pt x="740" y="65"/>
                    <a:pt x="674" y="0"/>
                    <a:pt x="5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48"/>
            <p:cNvSpPr/>
            <p:nvPr/>
          </p:nvSpPr>
          <p:spPr>
            <a:xfrm>
              <a:off x="2366250" y="4696275"/>
              <a:ext cx="31700" cy="43825"/>
            </a:xfrm>
            <a:custGeom>
              <a:avLst/>
              <a:gdLst/>
              <a:ahLst/>
              <a:cxnLst/>
              <a:rect l="l" t="t" r="r" b="b"/>
              <a:pathLst>
                <a:path w="1268" h="1753" extrusionOk="0">
                  <a:moveTo>
                    <a:pt x="155" y="1"/>
                  </a:moveTo>
                  <a:cubicBezTo>
                    <a:pt x="78" y="1"/>
                    <a:pt x="3" y="59"/>
                    <a:pt x="3" y="152"/>
                  </a:cubicBezTo>
                  <a:lnTo>
                    <a:pt x="3" y="1597"/>
                  </a:lnTo>
                  <a:cubicBezTo>
                    <a:pt x="0" y="1682"/>
                    <a:pt x="69" y="1753"/>
                    <a:pt x="154" y="1753"/>
                  </a:cubicBezTo>
                  <a:cubicBezTo>
                    <a:pt x="238" y="1753"/>
                    <a:pt x="307" y="1682"/>
                    <a:pt x="304" y="1597"/>
                  </a:cubicBezTo>
                  <a:lnTo>
                    <a:pt x="304" y="649"/>
                  </a:lnTo>
                  <a:lnTo>
                    <a:pt x="991" y="1680"/>
                  </a:lnTo>
                  <a:cubicBezTo>
                    <a:pt x="1022" y="1727"/>
                    <a:pt x="1069" y="1748"/>
                    <a:pt x="1115" y="1748"/>
                  </a:cubicBezTo>
                  <a:cubicBezTo>
                    <a:pt x="1192" y="1748"/>
                    <a:pt x="1268" y="1690"/>
                    <a:pt x="1267" y="1597"/>
                  </a:cubicBezTo>
                  <a:lnTo>
                    <a:pt x="1267" y="151"/>
                  </a:lnTo>
                  <a:cubicBezTo>
                    <a:pt x="1267" y="69"/>
                    <a:pt x="1199" y="2"/>
                    <a:pt x="1116" y="2"/>
                  </a:cubicBezTo>
                  <a:cubicBezTo>
                    <a:pt x="1034" y="2"/>
                    <a:pt x="967" y="69"/>
                    <a:pt x="967" y="151"/>
                  </a:cubicBezTo>
                  <a:lnTo>
                    <a:pt x="967" y="1099"/>
                  </a:lnTo>
                  <a:lnTo>
                    <a:pt x="279" y="68"/>
                  </a:lnTo>
                  <a:cubicBezTo>
                    <a:pt x="248" y="21"/>
                    <a:pt x="201" y="1"/>
                    <a:pt x="1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8"/>
            <p:cNvSpPr/>
            <p:nvPr/>
          </p:nvSpPr>
          <p:spPr>
            <a:xfrm>
              <a:off x="2406425" y="4696300"/>
              <a:ext cx="27750" cy="43675"/>
            </a:xfrm>
            <a:custGeom>
              <a:avLst/>
              <a:gdLst/>
              <a:ahLst/>
              <a:cxnLst/>
              <a:rect l="l" t="t" r="r" b="b"/>
              <a:pathLst>
                <a:path w="1110" h="1747" extrusionOk="0">
                  <a:moveTo>
                    <a:pt x="151" y="1"/>
                  </a:moveTo>
                  <a:cubicBezTo>
                    <a:pt x="69" y="1"/>
                    <a:pt x="2" y="68"/>
                    <a:pt x="2" y="150"/>
                  </a:cubicBezTo>
                  <a:lnTo>
                    <a:pt x="2" y="1596"/>
                  </a:lnTo>
                  <a:cubicBezTo>
                    <a:pt x="0" y="1678"/>
                    <a:pt x="68" y="1747"/>
                    <a:pt x="151" y="1747"/>
                  </a:cubicBezTo>
                  <a:lnTo>
                    <a:pt x="955" y="1747"/>
                  </a:lnTo>
                  <a:cubicBezTo>
                    <a:pt x="956" y="1747"/>
                    <a:pt x="958" y="1747"/>
                    <a:pt x="960" y="1747"/>
                  </a:cubicBezTo>
                  <a:cubicBezTo>
                    <a:pt x="1042" y="1747"/>
                    <a:pt x="1110" y="1679"/>
                    <a:pt x="1110" y="1596"/>
                  </a:cubicBezTo>
                  <a:cubicBezTo>
                    <a:pt x="1110" y="1513"/>
                    <a:pt x="1042" y="1445"/>
                    <a:pt x="960" y="1445"/>
                  </a:cubicBezTo>
                  <a:cubicBezTo>
                    <a:pt x="958" y="1445"/>
                    <a:pt x="956" y="1445"/>
                    <a:pt x="955" y="1445"/>
                  </a:cubicBezTo>
                  <a:lnTo>
                    <a:pt x="302" y="1445"/>
                  </a:lnTo>
                  <a:lnTo>
                    <a:pt x="302" y="943"/>
                  </a:lnTo>
                  <a:lnTo>
                    <a:pt x="793" y="943"/>
                  </a:lnTo>
                  <a:cubicBezTo>
                    <a:pt x="875" y="940"/>
                    <a:pt x="939" y="874"/>
                    <a:pt x="939" y="792"/>
                  </a:cubicBezTo>
                  <a:cubicBezTo>
                    <a:pt x="939" y="711"/>
                    <a:pt x="875" y="645"/>
                    <a:pt x="793" y="643"/>
                  </a:cubicBezTo>
                  <a:lnTo>
                    <a:pt x="302" y="643"/>
                  </a:lnTo>
                  <a:lnTo>
                    <a:pt x="302" y="301"/>
                  </a:lnTo>
                  <a:lnTo>
                    <a:pt x="955" y="301"/>
                  </a:lnTo>
                  <a:cubicBezTo>
                    <a:pt x="1037" y="301"/>
                    <a:pt x="1104" y="233"/>
                    <a:pt x="1104" y="150"/>
                  </a:cubicBezTo>
                  <a:cubicBezTo>
                    <a:pt x="1104" y="68"/>
                    <a:pt x="1037" y="1"/>
                    <a:pt x="9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8"/>
            <p:cNvSpPr/>
            <p:nvPr/>
          </p:nvSpPr>
          <p:spPr>
            <a:xfrm>
              <a:off x="2442325" y="4696275"/>
              <a:ext cx="40075" cy="43700"/>
            </a:xfrm>
            <a:custGeom>
              <a:avLst/>
              <a:gdLst/>
              <a:ahLst/>
              <a:cxnLst/>
              <a:rect l="l" t="t" r="r" b="b"/>
              <a:pathLst>
                <a:path w="1603" h="1748" extrusionOk="0">
                  <a:moveTo>
                    <a:pt x="158" y="1"/>
                  </a:moveTo>
                  <a:cubicBezTo>
                    <a:pt x="153" y="1"/>
                    <a:pt x="148" y="1"/>
                    <a:pt x="143" y="2"/>
                  </a:cubicBezTo>
                  <a:cubicBezTo>
                    <a:pt x="61" y="11"/>
                    <a:pt x="1" y="86"/>
                    <a:pt x="10" y="168"/>
                  </a:cubicBezTo>
                  <a:lnTo>
                    <a:pt x="172" y="1613"/>
                  </a:lnTo>
                  <a:cubicBezTo>
                    <a:pt x="181" y="1699"/>
                    <a:pt x="251" y="1747"/>
                    <a:pt x="322" y="1747"/>
                  </a:cubicBezTo>
                  <a:cubicBezTo>
                    <a:pt x="377" y="1747"/>
                    <a:pt x="432" y="1718"/>
                    <a:pt x="458" y="1656"/>
                  </a:cubicBezTo>
                  <a:lnTo>
                    <a:pt x="802" y="855"/>
                  </a:lnTo>
                  <a:lnTo>
                    <a:pt x="1145" y="1656"/>
                  </a:lnTo>
                  <a:cubicBezTo>
                    <a:pt x="1172" y="1718"/>
                    <a:pt x="1227" y="1747"/>
                    <a:pt x="1282" y="1747"/>
                  </a:cubicBezTo>
                  <a:cubicBezTo>
                    <a:pt x="1353" y="1747"/>
                    <a:pt x="1423" y="1699"/>
                    <a:pt x="1433" y="1613"/>
                  </a:cubicBezTo>
                  <a:lnTo>
                    <a:pt x="1593" y="168"/>
                  </a:lnTo>
                  <a:cubicBezTo>
                    <a:pt x="1603" y="86"/>
                    <a:pt x="1543" y="11"/>
                    <a:pt x="1461" y="2"/>
                  </a:cubicBezTo>
                  <a:cubicBezTo>
                    <a:pt x="1456" y="1"/>
                    <a:pt x="1451" y="1"/>
                    <a:pt x="1446" y="1"/>
                  </a:cubicBezTo>
                  <a:cubicBezTo>
                    <a:pt x="1369" y="1"/>
                    <a:pt x="1303" y="58"/>
                    <a:pt x="1294" y="135"/>
                  </a:cubicBezTo>
                  <a:lnTo>
                    <a:pt x="1197" y="1013"/>
                  </a:lnTo>
                  <a:lnTo>
                    <a:pt x="940" y="413"/>
                  </a:lnTo>
                  <a:cubicBezTo>
                    <a:pt x="915" y="354"/>
                    <a:pt x="859" y="324"/>
                    <a:pt x="803" y="324"/>
                  </a:cubicBezTo>
                  <a:cubicBezTo>
                    <a:pt x="746" y="324"/>
                    <a:pt x="690" y="354"/>
                    <a:pt x="664" y="413"/>
                  </a:cubicBezTo>
                  <a:lnTo>
                    <a:pt x="407" y="1013"/>
                  </a:lnTo>
                  <a:lnTo>
                    <a:pt x="310" y="135"/>
                  </a:lnTo>
                  <a:cubicBezTo>
                    <a:pt x="301" y="58"/>
                    <a:pt x="234" y="1"/>
                    <a:pt x="1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8"/>
            <p:cNvSpPr/>
            <p:nvPr/>
          </p:nvSpPr>
          <p:spPr>
            <a:xfrm>
              <a:off x="2366175" y="4772525"/>
              <a:ext cx="59725" cy="7575"/>
            </a:xfrm>
            <a:custGeom>
              <a:avLst/>
              <a:gdLst/>
              <a:ahLst/>
              <a:cxnLst/>
              <a:rect l="l" t="t" r="r" b="b"/>
              <a:pathLst>
                <a:path w="2389" h="303" extrusionOk="0">
                  <a:moveTo>
                    <a:pt x="152" y="1"/>
                  </a:moveTo>
                  <a:cubicBezTo>
                    <a:pt x="69" y="1"/>
                    <a:pt x="0" y="68"/>
                    <a:pt x="0" y="151"/>
                  </a:cubicBezTo>
                  <a:cubicBezTo>
                    <a:pt x="0" y="235"/>
                    <a:pt x="69" y="302"/>
                    <a:pt x="152" y="302"/>
                  </a:cubicBezTo>
                  <a:cubicBezTo>
                    <a:pt x="153" y="302"/>
                    <a:pt x="155" y="302"/>
                    <a:pt x="157" y="302"/>
                  </a:cubicBezTo>
                  <a:lnTo>
                    <a:pt x="2243" y="302"/>
                  </a:lnTo>
                  <a:cubicBezTo>
                    <a:pt x="2324" y="299"/>
                    <a:pt x="2388" y="232"/>
                    <a:pt x="2388" y="151"/>
                  </a:cubicBezTo>
                  <a:cubicBezTo>
                    <a:pt x="2388" y="71"/>
                    <a:pt x="2324" y="3"/>
                    <a:pt x="2243" y="1"/>
                  </a:cubicBezTo>
                  <a:lnTo>
                    <a:pt x="157" y="1"/>
                  </a:lnTo>
                  <a:cubicBezTo>
                    <a:pt x="155" y="1"/>
                    <a:pt x="153" y="1"/>
                    <a:pt x="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8"/>
            <p:cNvSpPr/>
            <p:nvPr/>
          </p:nvSpPr>
          <p:spPr>
            <a:xfrm>
              <a:off x="2442675" y="4772525"/>
              <a:ext cx="75525" cy="7575"/>
            </a:xfrm>
            <a:custGeom>
              <a:avLst/>
              <a:gdLst/>
              <a:ahLst/>
              <a:cxnLst/>
              <a:rect l="l" t="t" r="r" b="b"/>
              <a:pathLst>
                <a:path w="3021" h="303" extrusionOk="0">
                  <a:moveTo>
                    <a:pt x="146" y="1"/>
                  </a:moveTo>
                  <a:cubicBezTo>
                    <a:pt x="65" y="3"/>
                    <a:pt x="0" y="71"/>
                    <a:pt x="0" y="151"/>
                  </a:cubicBezTo>
                  <a:cubicBezTo>
                    <a:pt x="0" y="232"/>
                    <a:pt x="65" y="299"/>
                    <a:pt x="146" y="302"/>
                  </a:cubicBezTo>
                  <a:lnTo>
                    <a:pt x="2876" y="302"/>
                  </a:lnTo>
                  <a:cubicBezTo>
                    <a:pt x="2956" y="299"/>
                    <a:pt x="3021" y="232"/>
                    <a:pt x="3021" y="151"/>
                  </a:cubicBezTo>
                  <a:cubicBezTo>
                    <a:pt x="3021" y="71"/>
                    <a:pt x="2956" y="3"/>
                    <a:pt x="28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8"/>
            <p:cNvSpPr/>
            <p:nvPr/>
          </p:nvSpPr>
          <p:spPr>
            <a:xfrm>
              <a:off x="2366300" y="4792575"/>
              <a:ext cx="31625" cy="7575"/>
            </a:xfrm>
            <a:custGeom>
              <a:avLst/>
              <a:gdLst/>
              <a:ahLst/>
              <a:cxnLst/>
              <a:rect l="l" t="t" r="r" b="b"/>
              <a:pathLst>
                <a:path w="1265" h="303" extrusionOk="0">
                  <a:moveTo>
                    <a:pt x="152" y="1"/>
                  </a:moveTo>
                  <a:cubicBezTo>
                    <a:pt x="68" y="1"/>
                    <a:pt x="1" y="68"/>
                    <a:pt x="1" y="152"/>
                  </a:cubicBezTo>
                  <a:cubicBezTo>
                    <a:pt x="1" y="235"/>
                    <a:pt x="68" y="302"/>
                    <a:pt x="152" y="302"/>
                  </a:cubicBezTo>
                  <a:lnTo>
                    <a:pt x="1114" y="302"/>
                  </a:lnTo>
                  <a:cubicBezTo>
                    <a:pt x="1197" y="302"/>
                    <a:pt x="1265" y="235"/>
                    <a:pt x="1265" y="152"/>
                  </a:cubicBezTo>
                  <a:cubicBezTo>
                    <a:pt x="1265" y="68"/>
                    <a:pt x="1197" y="1"/>
                    <a:pt x="11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8"/>
            <p:cNvSpPr/>
            <p:nvPr/>
          </p:nvSpPr>
          <p:spPr>
            <a:xfrm>
              <a:off x="2366175" y="4812675"/>
              <a:ext cx="59725" cy="7525"/>
            </a:xfrm>
            <a:custGeom>
              <a:avLst/>
              <a:gdLst/>
              <a:ahLst/>
              <a:cxnLst/>
              <a:rect l="l" t="t" r="r" b="b"/>
              <a:pathLst>
                <a:path w="2389" h="301" extrusionOk="0">
                  <a:moveTo>
                    <a:pt x="149" y="0"/>
                  </a:moveTo>
                  <a:cubicBezTo>
                    <a:pt x="68" y="0"/>
                    <a:pt x="0" y="68"/>
                    <a:pt x="0" y="150"/>
                  </a:cubicBezTo>
                  <a:cubicBezTo>
                    <a:pt x="0" y="234"/>
                    <a:pt x="69" y="301"/>
                    <a:pt x="152" y="301"/>
                  </a:cubicBezTo>
                  <a:cubicBezTo>
                    <a:pt x="153" y="301"/>
                    <a:pt x="155" y="301"/>
                    <a:pt x="157" y="301"/>
                  </a:cubicBezTo>
                  <a:lnTo>
                    <a:pt x="2243" y="301"/>
                  </a:lnTo>
                  <a:cubicBezTo>
                    <a:pt x="2324" y="298"/>
                    <a:pt x="2388" y="232"/>
                    <a:pt x="2388" y="150"/>
                  </a:cubicBezTo>
                  <a:cubicBezTo>
                    <a:pt x="2388" y="69"/>
                    <a:pt x="2324" y="3"/>
                    <a:pt x="2243" y="1"/>
                  </a:cubicBezTo>
                  <a:lnTo>
                    <a:pt x="157" y="1"/>
                  </a:lnTo>
                  <a:cubicBezTo>
                    <a:pt x="154" y="0"/>
                    <a:pt x="152" y="0"/>
                    <a:pt x="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8"/>
            <p:cNvSpPr/>
            <p:nvPr/>
          </p:nvSpPr>
          <p:spPr>
            <a:xfrm>
              <a:off x="2406425" y="4792575"/>
              <a:ext cx="19600" cy="7575"/>
            </a:xfrm>
            <a:custGeom>
              <a:avLst/>
              <a:gdLst/>
              <a:ahLst/>
              <a:cxnLst/>
              <a:rect l="l" t="t" r="r" b="b"/>
              <a:pathLst>
                <a:path w="784" h="303" extrusionOk="0">
                  <a:moveTo>
                    <a:pt x="151" y="1"/>
                  </a:moveTo>
                  <a:cubicBezTo>
                    <a:pt x="69" y="1"/>
                    <a:pt x="0" y="68"/>
                    <a:pt x="0" y="152"/>
                  </a:cubicBezTo>
                  <a:cubicBezTo>
                    <a:pt x="0" y="235"/>
                    <a:pt x="69" y="302"/>
                    <a:pt x="151" y="302"/>
                  </a:cubicBezTo>
                  <a:lnTo>
                    <a:pt x="633" y="302"/>
                  </a:lnTo>
                  <a:cubicBezTo>
                    <a:pt x="717" y="302"/>
                    <a:pt x="784" y="235"/>
                    <a:pt x="784" y="152"/>
                  </a:cubicBezTo>
                  <a:cubicBezTo>
                    <a:pt x="784" y="68"/>
                    <a:pt x="717" y="1"/>
                    <a:pt x="6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8"/>
            <p:cNvSpPr/>
            <p:nvPr/>
          </p:nvSpPr>
          <p:spPr>
            <a:xfrm>
              <a:off x="2442575" y="4792575"/>
              <a:ext cx="35625" cy="7575"/>
            </a:xfrm>
            <a:custGeom>
              <a:avLst/>
              <a:gdLst/>
              <a:ahLst/>
              <a:cxnLst/>
              <a:rect l="l" t="t" r="r" b="b"/>
              <a:pathLst>
                <a:path w="1425" h="303" extrusionOk="0">
                  <a:moveTo>
                    <a:pt x="150" y="1"/>
                  </a:moveTo>
                  <a:cubicBezTo>
                    <a:pt x="67" y="1"/>
                    <a:pt x="0" y="68"/>
                    <a:pt x="0" y="152"/>
                  </a:cubicBezTo>
                  <a:cubicBezTo>
                    <a:pt x="0" y="235"/>
                    <a:pt x="67" y="302"/>
                    <a:pt x="150" y="302"/>
                  </a:cubicBezTo>
                  <a:lnTo>
                    <a:pt x="1274" y="302"/>
                  </a:lnTo>
                  <a:cubicBezTo>
                    <a:pt x="1357" y="302"/>
                    <a:pt x="1424" y="235"/>
                    <a:pt x="1424" y="152"/>
                  </a:cubicBezTo>
                  <a:cubicBezTo>
                    <a:pt x="1424" y="68"/>
                    <a:pt x="1357" y="1"/>
                    <a:pt x="12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8"/>
            <p:cNvSpPr/>
            <p:nvPr/>
          </p:nvSpPr>
          <p:spPr>
            <a:xfrm>
              <a:off x="2486675" y="4792575"/>
              <a:ext cx="31625" cy="7575"/>
            </a:xfrm>
            <a:custGeom>
              <a:avLst/>
              <a:gdLst/>
              <a:ahLst/>
              <a:cxnLst/>
              <a:rect l="l" t="t" r="r" b="b"/>
              <a:pathLst>
                <a:path w="1265" h="303" extrusionOk="0">
                  <a:moveTo>
                    <a:pt x="152" y="1"/>
                  </a:moveTo>
                  <a:cubicBezTo>
                    <a:pt x="68" y="1"/>
                    <a:pt x="1" y="68"/>
                    <a:pt x="1" y="152"/>
                  </a:cubicBezTo>
                  <a:cubicBezTo>
                    <a:pt x="1" y="235"/>
                    <a:pt x="68" y="302"/>
                    <a:pt x="152" y="302"/>
                  </a:cubicBezTo>
                  <a:lnTo>
                    <a:pt x="1116" y="302"/>
                  </a:lnTo>
                  <a:cubicBezTo>
                    <a:pt x="1198" y="302"/>
                    <a:pt x="1265" y="235"/>
                    <a:pt x="1265" y="152"/>
                  </a:cubicBezTo>
                  <a:cubicBezTo>
                    <a:pt x="1265" y="68"/>
                    <a:pt x="1198" y="1"/>
                    <a:pt x="1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8"/>
            <p:cNvSpPr/>
            <p:nvPr/>
          </p:nvSpPr>
          <p:spPr>
            <a:xfrm>
              <a:off x="2442675" y="4812675"/>
              <a:ext cx="51700" cy="7525"/>
            </a:xfrm>
            <a:custGeom>
              <a:avLst/>
              <a:gdLst/>
              <a:ahLst/>
              <a:cxnLst/>
              <a:rect l="l" t="t" r="r" b="b"/>
              <a:pathLst>
                <a:path w="2068" h="301" extrusionOk="0">
                  <a:moveTo>
                    <a:pt x="1919" y="0"/>
                  </a:moveTo>
                  <a:cubicBezTo>
                    <a:pt x="1916" y="0"/>
                    <a:pt x="1914" y="0"/>
                    <a:pt x="1912" y="1"/>
                  </a:cubicBezTo>
                  <a:lnTo>
                    <a:pt x="146" y="1"/>
                  </a:lnTo>
                  <a:cubicBezTo>
                    <a:pt x="65" y="3"/>
                    <a:pt x="0" y="69"/>
                    <a:pt x="0" y="150"/>
                  </a:cubicBezTo>
                  <a:cubicBezTo>
                    <a:pt x="0" y="232"/>
                    <a:pt x="65" y="298"/>
                    <a:pt x="146" y="301"/>
                  </a:cubicBezTo>
                  <a:lnTo>
                    <a:pt x="1912" y="301"/>
                  </a:lnTo>
                  <a:cubicBezTo>
                    <a:pt x="1913" y="301"/>
                    <a:pt x="1915" y="301"/>
                    <a:pt x="1917" y="301"/>
                  </a:cubicBezTo>
                  <a:cubicBezTo>
                    <a:pt x="1999" y="301"/>
                    <a:pt x="2068" y="234"/>
                    <a:pt x="2068" y="150"/>
                  </a:cubicBezTo>
                  <a:cubicBezTo>
                    <a:pt x="2068" y="68"/>
                    <a:pt x="2000" y="0"/>
                    <a:pt x="19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8"/>
            <p:cNvSpPr/>
            <p:nvPr/>
          </p:nvSpPr>
          <p:spPr>
            <a:xfrm>
              <a:off x="2502875" y="4812675"/>
              <a:ext cx="15325" cy="7525"/>
            </a:xfrm>
            <a:custGeom>
              <a:avLst/>
              <a:gdLst/>
              <a:ahLst/>
              <a:cxnLst/>
              <a:rect l="l" t="t" r="r" b="b"/>
              <a:pathLst>
                <a:path w="613" h="301" extrusionOk="0">
                  <a:moveTo>
                    <a:pt x="146" y="1"/>
                  </a:moveTo>
                  <a:cubicBezTo>
                    <a:pt x="65" y="3"/>
                    <a:pt x="0" y="69"/>
                    <a:pt x="0" y="150"/>
                  </a:cubicBezTo>
                  <a:cubicBezTo>
                    <a:pt x="0" y="232"/>
                    <a:pt x="65" y="298"/>
                    <a:pt x="146" y="301"/>
                  </a:cubicBezTo>
                  <a:lnTo>
                    <a:pt x="468" y="301"/>
                  </a:lnTo>
                  <a:cubicBezTo>
                    <a:pt x="548" y="298"/>
                    <a:pt x="613" y="232"/>
                    <a:pt x="613" y="150"/>
                  </a:cubicBezTo>
                  <a:cubicBezTo>
                    <a:pt x="613" y="69"/>
                    <a:pt x="548" y="3"/>
                    <a:pt x="4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subTitle" idx="1"/>
          </p:nvPr>
        </p:nvSpPr>
        <p:spPr>
          <a:xfrm>
            <a:off x="1447225" y="201722"/>
            <a:ext cx="6154577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2000" b="1" dirty="0"/>
              <a:t>4. Declarative knowledge</a:t>
            </a:r>
          </a:p>
          <a:p>
            <a:pPr algn="ctr"/>
            <a:r>
              <a:rPr lang="en-US" sz="2000" dirty="0"/>
              <a:t>Declarative knowledge refers to facts that are static in nature. It can be information based on principles, concepts, events, etc. It’s also called descriptive or propositional knowledge.</a:t>
            </a:r>
          </a:p>
          <a:p>
            <a:pPr algn="ctr"/>
            <a:endParaRPr lang="en-GB" sz="2000" dirty="0"/>
          </a:p>
          <a:p>
            <a:pPr algn="ctr"/>
            <a:r>
              <a:rPr lang="en-US" sz="2000" b="1" dirty="0"/>
              <a:t>5. Procedural knowledge</a:t>
            </a:r>
          </a:p>
          <a:p>
            <a:pPr algn="ctr"/>
            <a:r>
              <a:rPr lang="en-US" sz="2000" dirty="0"/>
              <a:t>Also known as imperative knowledge, procedural knowledge is the opposite of declarative knowledge.</a:t>
            </a:r>
          </a:p>
          <a:p>
            <a:pPr algn="ctr"/>
            <a:endParaRPr lang="en-GB" sz="2000" dirty="0"/>
          </a:p>
          <a:p>
            <a:pPr algn="ctr"/>
            <a:r>
              <a:rPr lang="en-US" sz="2000" b="1" dirty="0"/>
              <a:t>6. A priori knowledge</a:t>
            </a:r>
          </a:p>
          <a:p>
            <a:pPr algn="ctr"/>
            <a:r>
              <a:rPr lang="en-US" sz="2000" dirty="0"/>
              <a:t>Next comes two more opposite knowledge concepts: </a:t>
            </a:r>
            <a:r>
              <a:rPr lang="en-US" sz="2000" i="1" dirty="0"/>
              <a:t>a priori</a:t>
            </a:r>
            <a:r>
              <a:rPr lang="en-US" sz="2000" dirty="0"/>
              <a:t> knowledge and </a:t>
            </a:r>
            <a:r>
              <a:rPr lang="en-US" sz="2000" i="1" dirty="0"/>
              <a:t>a posteriori</a:t>
            </a:r>
            <a:r>
              <a:rPr lang="en-US" sz="2000" dirty="0"/>
              <a:t> knowledge.</a:t>
            </a:r>
          </a:p>
          <a:p>
            <a:pPr algn="ctr"/>
            <a:endParaRPr lang="en-US" sz="2000" dirty="0"/>
          </a:p>
          <a:p>
            <a:pPr marL="0" lvl="0" indent="0" algn="ctr"/>
            <a:endParaRPr sz="2000" dirty="0">
              <a:sym typeface="Open Sans Light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1729675" y="2063475"/>
            <a:ext cx="955875" cy="1130375"/>
          </a:xfrm>
          <a:prstGeom prst="flowChartInternalStorage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54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/>
          <p:nvPr/>
        </p:nvSpPr>
        <p:spPr>
          <a:xfrm flipH="1">
            <a:off x="578725" y="1404925"/>
            <a:ext cx="4790700" cy="2538300"/>
          </a:xfrm>
          <a:prstGeom prst="rect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1"/>
          <p:cNvSpPr txBox="1">
            <a:spLocks noGrp="1"/>
          </p:cNvSpPr>
          <p:nvPr>
            <p:ph type="title"/>
          </p:nvPr>
        </p:nvSpPr>
        <p:spPr>
          <a:xfrm flipH="1">
            <a:off x="641445" y="2321901"/>
            <a:ext cx="7666643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7.posteriori knowledge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Contrary to a priori knowledge, a posteriori knowledge is derived from experience. The knowledge can be reasoned and logically explained only after an individual has observed a certain event.</a:t>
            </a:r>
            <a:br>
              <a:rPr lang="en-US" dirty="0">
                <a:solidFill>
                  <a:schemeClr val="tx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</a:br>
            <a:r>
              <a:rPr lang="en-GB" dirty="0" err="1">
                <a:solidFill>
                  <a:schemeClr val="tx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ficiaries</a:t>
            </a: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1493"/>
      </p:ext>
    </p:extLst>
  </p:cSld>
  <p:clrMapOvr>
    <a:masterClrMapping/>
  </p:clrMapOvr>
</p:sld>
</file>

<file path=ppt/theme/theme1.xml><?xml version="1.0" encoding="utf-8"?>
<a:theme xmlns:a="http://schemas.openxmlformats.org/drawingml/2006/main" name="Invesment Business Plan by Slidego">
  <a:themeElements>
    <a:clrScheme name="Simple Light">
      <a:dk1>
        <a:srgbClr val="434343"/>
      </a:dk1>
      <a:lt1>
        <a:srgbClr val="F3F3F3"/>
      </a:lt1>
      <a:dk2>
        <a:srgbClr val="3D4658"/>
      </a:dk2>
      <a:lt2>
        <a:srgbClr val="EEEEEE"/>
      </a:lt2>
      <a:accent1>
        <a:srgbClr val="434343"/>
      </a:accent1>
      <a:accent2>
        <a:srgbClr val="434343"/>
      </a:accent2>
      <a:accent3>
        <a:srgbClr val="434343"/>
      </a:accent3>
      <a:accent4>
        <a:srgbClr val="434343"/>
      </a:accent4>
      <a:accent5>
        <a:srgbClr val="434343"/>
      </a:accent5>
      <a:accent6>
        <a:srgbClr val="434343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281</Words>
  <Application>Microsoft Office PowerPoint</Application>
  <PresentationFormat>On-screen Show (16:9)</PresentationFormat>
  <Paragraphs>52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Fira Sans Extra Condensed Medium</vt:lpstr>
      <vt:lpstr>Arial</vt:lpstr>
      <vt:lpstr>Open Sans Light</vt:lpstr>
      <vt:lpstr>DM Serif Display</vt:lpstr>
      <vt:lpstr>Invesment Business Plan by Slidego</vt:lpstr>
      <vt:lpstr>Types of Knowledge</vt:lpstr>
      <vt:lpstr>The Types</vt:lpstr>
      <vt:lpstr>What is Knowledge </vt:lpstr>
      <vt:lpstr>PowerPoint Presentation</vt:lpstr>
      <vt:lpstr>The Types</vt:lpstr>
      <vt:lpstr>PowerPoint Presentation</vt:lpstr>
      <vt:lpstr>PowerPoint Presentation</vt:lpstr>
      <vt:lpstr>PowerPoint Presentation</vt:lpstr>
      <vt:lpstr>7.posteriori knowledge Contrary to a priori knowledge, a posteriori knowledge is derived from experience. The knowledge can be reasoned and logically explained only after an individual has observed a certain event. ficiaries  </vt:lpstr>
      <vt:lpstr>Conclusion </vt:lpstr>
      <vt:lpstr>Reference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Risk</dc:title>
  <dc:creator>MAREY KORGHALI</dc:creator>
  <cp:lastModifiedBy>Maher Fattouh</cp:lastModifiedBy>
  <cp:revision>34</cp:revision>
  <dcterms:modified xsi:type="dcterms:W3CDTF">2022-07-18T07:41:41Z</dcterms:modified>
</cp:coreProperties>
</file>