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08" r:id="rId2"/>
    <p:sldId id="256" r:id="rId3"/>
    <p:sldId id="309" r:id="rId4"/>
    <p:sldId id="312" r:id="rId5"/>
    <p:sldId id="257" r:id="rId6"/>
    <p:sldId id="258" r:id="rId7"/>
    <p:sldId id="259" r:id="rId8"/>
    <p:sldId id="260" r:id="rId9"/>
    <p:sldId id="333" r:id="rId10"/>
    <p:sldId id="311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337" r:id="rId20"/>
    <p:sldId id="313" r:id="rId21"/>
    <p:sldId id="314" r:id="rId22"/>
    <p:sldId id="269" r:id="rId23"/>
    <p:sldId id="315" r:id="rId24"/>
    <p:sldId id="270" r:id="rId25"/>
    <p:sldId id="316" r:id="rId26"/>
    <p:sldId id="317" r:id="rId27"/>
    <p:sldId id="318" r:id="rId28"/>
    <p:sldId id="319" r:id="rId29"/>
    <p:sldId id="271" r:id="rId30"/>
    <p:sldId id="272" r:id="rId31"/>
    <p:sldId id="331" r:id="rId32"/>
    <p:sldId id="330" r:id="rId33"/>
    <p:sldId id="332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274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2918AA-8624-4B3F-8588-EC310050986E}" type="datetimeFigureOut">
              <a:rPr lang="ar-SA" smtClean="0"/>
              <a:pPr/>
              <a:t>29/10/1441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E62B39C-A28E-43B9-A06E-F6573DFE037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5497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7861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7BD90D-CB87-4C5D-904D-C2395742EB70}" type="slidenum">
              <a:rPr lang="en-US"/>
              <a:pPr/>
              <a:t>10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ar-SA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4279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3221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57111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6327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1918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93624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67073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71807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30720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5312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59674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47B803-E5B9-4CCD-BB55-305F77ADB2D6}" type="slidenum">
              <a:rPr lang="en-GB" smtClean="0"/>
              <a:pPr/>
              <a:t>20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836168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dirty="0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DD85B8-9E12-44A2-9154-701B66948576}" type="slidenum">
              <a:rPr lang="en-GB" smtClean="0"/>
              <a:pPr/>
              <a:t>21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711651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90762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A4EAF-265B-4147-837C-15D2E70335D2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33765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13977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A4EAF-265B-4147-837C-15D2E70335D2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98523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A4EAF-265B-4147-837C-15D2E70335D2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13243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A4EAF-265B-4147-837C-15D2E70335D2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76653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B3F37B-2038-4D37-AF94-91097B81E7D2}" type="slidenum">
              <a:rPr lang="en-GB" smtClean="0"/>
              <a:pPr/>
              <a:t>28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588060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8252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B4E88D-B696-413D-9ECC-2E069EA0CF24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481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81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 eaLnBrk="1" hangingPunct="1"/>
            <a:fld id="{05D21086-1DA5-459D-9533-F329A1770537}" type="slidenum">
              <a:rPr lang="en-US" sz="1200">
                <a:latin typeface="Calibri" pitchFamily="34" charset="0"/>
                <a:ea typeface="MS PGothic" pitchFamily="34" charset="-128"/>
              </a:rPr>
              <a:pPr algn="r" defTabSz="457200" eaLnBrk="1" hangingPunct="1"/>
              <a:t>3</a:t>
            </a:fld>
            <a:endParaRPr lang="en-US" sz="1200"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55585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15014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43AEF1-423B-4134-95C2-D7A8BE7BC88D}" type="slidenum">
              <a:rPr lang="en-GB" smtClean="0"/>
              <a:pPr/>
              <a:t>31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906109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40997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40291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18148D-1E85-4924-9D8F-C608A904E9C6}" type="slidenum">
              <a:rPr lang="en-GB" smtClean="0"/>
              <a:pPr/>
              <a:t>34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304083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7868EC-1F3E-45E0-AF91-1568DADD46C2}" type="slidenum">
              <a:rPr lang="en-GB" smtClean="0"/>
              <a:pPr/>
              <a:t>35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944018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F10B9C-AAEE-434A-9BA2-F79AC3636E66}" type="slidenum">
              <a:rPr lang="en-GB" smtClean="0"/>
              <a:pPr/>
              <a:t>36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0387959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B5F90F-6781-40A7-80FC-7DB7A8341867}" type="slidenum">
              <a:rPr lang="en-GB" smtClean="0"/>
              <a:pPr/>
              <a:t>37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792740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D501AE-89A6-4199-B4FB-CF2C38FB7925}" type="slidenum">
              <a:rPr lang="en-GB" smtClean="0"/>
              <a:pPr/>
              <a:t>38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2621519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219E09-3EDC-4C79-B076-DF504F8AD002}" type="slidenum">
              <a:rPr lang="en-GB" smtClean="0"/>
              <a:pPr/>
              <a:t>39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25706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962610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63917E-55E8-4892-B830-562528B9D8A6}" type="slidenum">
              <a:rPr lang="en-GB" smtClean="0"/>
              <a:pPr/>
              <a:t>40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101032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D6A64-19C8-477E-9530-BC8A0D1BB5CA}" type="slidenum">
              <a:rPr lang="en-GB" smtClean="0"/>
              <a:pPr/>
              <a:t>41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7540829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3253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5324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5256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4517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3182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2B39C-A28E-43B9-A06E-F6573DFE0379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9002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3300"/>
                </a:solidFill>
              </a:rPr>
              <a:t>Cirrhosis of the Liver</a:t>
            </a:r>
            <a:endParaRPr lang="ar-SA" sz="6000" dirty="0">
              <a:solidFill>
                <a:srgbClr val="FF33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i="1" dirty="0" smtClean="0"/>
              <a:t>Dr .Nadia  </a:t>
            </a:r>
            <a:r>
              <a:rPr lang="en-US" i="1" dirty="0" err="1" smtClean="0"/>
              <a:t>Zawi</a:t>
            </a:r>
            <a:endParaRPr lang="en-US" i="1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Gastroenterology 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BMC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Laboratory Studies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most common measured laboratory test classified as LFTs include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</a:t>
            </a:r>
            <a:r>
              <a:rPr lang="en-US" b="1" dirty="0"/>
              <a:t>enzyme tests</a:t>
            </a:r>
            <a:r>
              <a:rPr lang="en-US" dirty="0"/>
              <a:t> (principally the serum </a:t>
            </a:r>
            <a:r>
              <a:rPr lang="en-US" dirty="0" err="1" smtClean="0"/>
              <a:t>aminotransferases</a:t>
            </a:r>
            <a:r>
              <a:rPr lang="en-US" dirty="0" smtClean="0"/>
              <a:t> (AST &amp;ALT), </a:t>
            </a:r>
            <a:r>
              <a:rPr lang="en-US" dirty="0"/>
              <a:t>alkaline phosphatase, and gamma </a:t>
            </a:r>
            <a:r>
              <a:rPr lang="en-US" dirty="0" err="1"/>
              <a:t>glutamyl</a:t>
            </a:r>
            <a:r>
              <a:rPr lang="en-US" dirty="0"/>
              <a:t> </a:t>
            </a:r>
            <a:r>
              <a:rPr lang="en-US" dirty="0" err="1"/>
              <a:t>transpeptidase</a:t>
            </a:r>
            <a:r>
              <a:rPr lang="en-US" dirty="0"/>
              <a:t>), the serum </a:t>
            </a:r>
            <a:r>
              <a:rPr lang="en-US" dirty="0" err="1"/>
              <a:t>bilirubin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b="1" dirty="0"/>
              <a:t>tests of synthetic function</a:t>
            </a:r>
            <a:r>
              <a:rPr lang="en-US" dirty="0"/>
              <a:t> 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(</a:t>
            </a:r>
            <a:r>
              <a:rPr lang="en-US" dirty="0"/>
              <a:t>principally the serum albumin concentration and </a:t>
            </a:r>
            <a:r>
              <a:rPr lang="en-US" dirty="0" err="1"/>
              <a:t>prothrombin</a:t>
            </a:r>
            <a:r>
              <a:rPr lang="en-US" dirty="0"/>
              <a:t> time)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Radiologic Modalities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to detect complications of cirrhosis.</a:t>
            </a:r>
          </a:p>
          <a:p>
            <a:r>
              <a:rPr lang="en-US" dirty="0" smtClean="0"/>
              <a:t>Can occasionally suggest the presence of cirrhosis:-</a:t>
            </a:r>
          </a:p>
          <a:p>
            <a:r>
              <a:rPr lang="en-US" dirty="0" err="1" smtClean="0"/>
              <a:t>Uss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Ct scan.</a:t>
            </a:r>
          </a:p>
          <a:p>
            <a:pPr>
              <a:defRPr/>
            </a:pPr>
            <a:r>
              <a:rPr lang="en-US" dirty="0" err="1" smtClean="0"/>
              <a:t>Fibroscan</a:t>
            </a:r>
            <a:r>
              <a:rPr lang="en-US" dirty="0" smtClean="0"/>
              <a:t> is more sensitive in detecting the degree of fibrosis , eves if </a:t>
            </a:r>
            <a:r>
              <a:rPr lang="en-US" dirty="0" err="1" smtClean="0"/>
              <a:t>uss</a:t>
            </a:r>
            <a:r>
              <a:rPr lang="en-US" dirty="0" smtClean="0"/>
              <a:t> was normal.</a:t>
            </a:r>
          </a:p>
          <a:p>
            <a:pPr>
              <a:defRPr/>
            </a:pPr>
            <a:r>
              <a:rPr lang="en-US" dirty="0" err="1" smtClean="0"/>
              <a:t>Esophagoscopy</a:t>
            </a:r>
            <a:r>
              <a:rPr lang="en-US" dirty="0" smtClean="0"/>
              <a:t> to assess </a:t>
            </a:r>
            <a:r>
              <a:rPr lang="en-US" dirty="0" err="1" smtClean="0"/>
              <a:t>varices</a:t>
            </a:r>
            <a:r>
              <a:rPr lang="en-US" dirty="0" smtClean="0"/>
              <a:t> </a:t>
            </a:r>
          </a:p>
          <a:p>
            <a:pPr>
              <a:defRPr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Normal liver</a:t>
            </a:r>
            <a:endParaRPr lang="ar-SA" dirty="0"/>
          </a:p>
        </p:txBody>
      </p:sp>
      <p:pic>
        <p:nvPicPr>
          <p:cNvPr id="1026" name="Picture 2" descr="C:\Users\Majed\Desktop\liver-ultrasound-4-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196181" y="2971800"/>
            <a:ext cx="2690019" cy="2362200"/>
          </a:xfrm>
          <a:prstGeom prst="rect">
            <a:avLst/>
          </a:prstGeom>
          <a:noFill/>
        </p:spPr>
      </p:pic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Cirrhotic liver </a:t>
            </a:r>
            <a:endParaRPr lang="ar-SA" dirty="0"/>
          </a:p>
        </p:txBody>
      </p:sp>
      <p:pic>
        <p:nvPicPr>
          <p:cNvPr id="1027" name="Picture 3" descr="C:\Users\Majed\Desktop\liver-ultrasound-44-63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327650" y="2978944"/>
            <a:ext cx="2676525" cy="234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cs typeface="Times New Roman" pitchFamily="18" charset="0"/>
              </a:rPr>
              <a:t>Liver biopsy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Sensitivity of a liver biopsy for cirrhosis is in the range of 80 to 100.</a:t>
            </a:r>
          </a:p>
          <a:p>
            <a:pPr lvl="1">
              <a:defRPr/>
            </a:pPr>
            <a:r>
              <a:rPr lang="en-US" dirty="0" smtClean="0"/>
              <a:t>not necessary if the clinical, laboratory, and radiologic data strongly suggest the presence of cirrhosis.</a:t>
            </a:r>
          </a:p>
          <a:p>
            <a:pPr lvl="1">
              <a:defRPr/>
            </a:pPr>
            <a:r>
              <a:rPr lang="en-US" dirty="0" smtClean="0"/>
              <a:t> liver biopsy can reveal the underlying cause of cirrhosis.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600200"/>
            <a:ext cx="8229600" cy="39820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85800" y="1600200"/>
            <a:ext cx="77724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Evaluation of Cirrhosis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latin typeface="Verdana" pitchFamily="34" charset="0"/>
              </a:rPr>
              <a:t>No treatment can reverse cirrhosis, or ensure that no further progression occurs.</a:t>
            </a:r>
          </a:p>
          <a:p>
            <a:r>
              <a:rPr lang="en-US" sz="2400" dirty="0" smtClean="0">
                <a:latin typeface="Verdana" pitchFamily="34" charset="0"/>
              </a:rPr>
              <a:t>Medical therapy improve general health and alleviate symptoms .</a:t>
            </a:r>
          </a:p>
          <a:p>
            <a:r>
              <a:rPr lang="en-US" sz="2400" dirty="0" smtClean="0">
                <a:latin typeface="Verdana" pitchFamily="34" charset="0"/>
              </a:rPr>
              <a:t>The main objectives are to</a:t>
            </a:r>
          </a:p>
          <a:p>
            <a:pPr>
              <a:buNone/>
            </a:pPr>
            <a:r>
              <a:rPr lang="en-US" sz="2400" dirty="0" smtClean="0">
                <a:latin typeface="Verdana" pitchFamily="34" charset="0"/>
              </a:rPr>
              <a:t>                 1-Detect treatable causes.</a:t>
            </a:r>
          </a:p>
          <a:p>
            <a:pPr>
              <a:buNone/>
            </a:pPr>
            <a:r>
              <a:rPr lang="en-US" sz="2400" dirty="0" smtClean="0">
                <a:latin typeface="Verdana" pitchFamily="34" charset="0"/>
              </a:rPr>
              <a:t>                 2-Prevent and correct malnutrition.</a:t>
            </a:r>
          </a:p>
          <a:p>
            <a:pPr>
              <a:buNone/>
            </a:pPr>
            <a:r>
              <a:rPr lang="en-US" sz="2400" dirty="0" smtClean="0">
                <a:latin typeface="Verdana" pitchFamily="34" charset="0"/>
              </a:rPr>
              <a:t>                 3- Treat complications.</a:t>
            </a:r>
          </a:p>
          <a:p>
            <a:r>
              <a:rPr lang="en-US" sz="2400" dirty="0" smtClean="0">
                <a:latin typeface="Verdana" pitchFamily="34" charset="0"/>
              </a:rPr>
              <a:t>a specific etiology can usually be determined by the </a:t>
            </a:r>
            <a:r>
              <a:rPr lang="en-US" sz="2400" dirty="0" smtClean="0">
                <a:solidFill>
                  <a:srgbClr val="FF0000"/>
                </a:solidFill>
                <a:latin typeface="Verdana" pitchFamily="34" charset="0"/>
              </a:rPr>
              <a:t>history</a:t>
            </a:r>
            <a:r>
              <a:rPr lang="en-US" sz="2400" dirty="0" smtClean="0">
                <a:latin typeface="Verdana" pitchFamily="34" charset="0"/>
              </a:rPr>
              <a:t> combined with </a:t>
            </a:r>
            <a:r>
              <a:rPr lang="en-US" sz="2400" dirty="0" smtClean="0">
                <a:solidFill>
                  <a:srgbClr val="FF0000"/>
                </a:solidFill>
                <a:latin typeface="Verdana" pitchFamily="34" charset="0"/>
              </a:rPr>
              <a:t>serologic </a:t>
            </a:r>
            <a:r>
              <a:rPr lang="en-US" sz="2400" dirty="0" smtClean="0">
                <a:latin typeface="Verdana" pitchFamily="34" charset="0"/>
              </a:rPr>
              <a:t>and </a:t>
            </a:r>
            <a:r>
              <a:rPr lang="en-US" sz="2400" dirty="0" err="1" smtClean="0">
                <a:solidFill>
                  <a:srgbClr val="FF0000"/>
                </a:solidFill>
                <a:latin typeface="Verdana" pitchFamily="34" charset="0"/>
              </a:rPr>
              <a:t>histologic</a:t>
            </a:r>
            <a:r>
              <a:rPr lang="en-US" sz="2400" dirty="0" smtClean="0">
                <a:latin typeface="Verdana" pitchFamily="34" charset="0"/>
              </a:rPr>
              <a:t> evaluation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Evaluation of Cirrhosis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Verdana" pitchFamily="34" charset="0"/>
              </a:rPr>
              <a:t>Stop alcohol and toxic drugs. 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Verdana" pitchFamily="34" charset="0"/>
              </a:rPr>
              <a:t>Correct nutritional status by vitamins, nutritional supplements high calorie and low protein. 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Verdana" pitchFamily="34" charset="0"/>
              </a:rPr>
              <a:t>Treat </a:t>
            </a:r>
            <a:r>
              <a:rPr lang="en-US" sz="2400" dirty="0" err="1" smtClean="0">
                <a:latin typeface="Verdana" pitchFamily="34" charset="0"/>
              </a:rPr>
              <a:t>ascities</a:t>
            </a:r>
            <a:r>
              <a:rPr lang="en-US" sz="2400" dirty="0" smtClean="0">
                <a:latin typeface="Verdana" pitchFamily="34" charset="0"/>
              </a:rPr>
              <a:t> and fluid over load.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Verdana" pitchFamily="34" charset="0"/>
              </a:rPr>
              <a:t>Treatment of other problems associated with liver failure such as anti emetic , </a:t>
            </a:r>
            <a:r>
              <a:rPr lang="en-US" sz="2400" dirty="0" err="1" smtClean="0">
                <a:latin typeface="Verdana" pitchFamily="34" charset="0"/>
              </a:rPr>
              <a:t>lactulose</a:t>
            </a:r>
            <a:r>
              <a:rPr lang="en-US" sz="2400" dirty="0" smtClean="0">
                <a:latin typeface="Verdana" pitchFamily="34" charset="0"/>
              </a:rPr>
              <a:t>, and streptomycin for hepatic encephalopathy.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Verdana" pitchFamily="34" charset="0"/>
              </a:rPr>
              <a:t>esophageal </a:t>
            </a:r>
            <a:r>
              <a:rPr lang="en-US" sz="2400" dirty="0" err="1" smtClean="0">
                <a:latin typeface="Verdana" pitchFamily="34" charset="0"/>
              </a:rPr>
              <a:t>varices</a:t>
            </a:r>
            <a:r>
              <a:rPr lang="en-US" sz="2400" dirty="0" smtClean="0">
                <a:latin typeface="Verdana" pitchFamily="34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Verdana" pitchFamily="34" charset="0"/>
              </a:rPr>
              <a:t>Liver transplantation .    </a:t>
            </a:r>
          </a:p>
          <a:p>
            <a:endParaRPr lang="en-US" sz="2400" dirty="0" smtClean="0">
              <a:latin typeface="Verdana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Regular follow up</a:t>
            </a:r>
          </a:p>
          <a:p>
            <a:pPr>
              <a:defRPr/>
            </a:pPr>
            <a:r>
              <a:rPr lang="en-US" dirty="0" smtClean="0"/>
              <a:t>Clinical +LFT+CBC every 3 months.</a:t>
            </a:r>
          </a:p>
          <a:p>
            <a:pPr>
              <a:defRPr/>
            </a:pPr>
            <a:r>
              <a:rPr lang="en-US" dirty="0" smtClean="0"/>
              <a:t>US + AFP                       6 months.</a:t>
            </a:r>
          </a:p>
          <a:p>
            <a:pPr>
              <a:defRPr/>
            </a:pPr>
            <a:r>
              <a:rPr lang="en-US" dirty="0" smtClean="0"/>
              <a:t>Upper Endoscopy           1-2 years.</a:t>
            </a:r>
          </a:p>
          <a:p>
            <a:pPr>
              <a:defRPr/>
            </a:pPr>
            <a:r>
              <a:rPr lang="en-US" dirty="0" smtClean="0"/>
              <a:t>General check up     every year.</a:t>
            </a:r>
          </a:p>
          <a:p>
            <a:pPr>
              <a:buNone/>
              <a:defRPr/>
            </a:pPr>
            <a:r>
              <a:rPr lang="en-US" dirty="0" smtClean="0"/>
              <a:t>   (Bl. sugar, KFT, Urine, etc)     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1-Physiological background of the liver .</a:t>
            </a:r>
          </a:p>
          <a:p>
            <a:r>
              <a:rPr lang="en-US" dirty="0" smtClean="0"/>
              <a:t>2-Description and definition of cirrhosis.</a:t>
            </a:r>
          </a:p>
          <a:p>
            <a:r>
              <a:rPr lang="en-US" dirty="0" smtClean="0"/>
              <a:t>3-Specific causes, clinical picture of cirrhosis .</a:t>
            </a:r>
          </a:p>
          <a:p>
            <a:r>
              <a:rPr lang="en-US" dirty="0" smtClean="0"/>
              <a:t>4- Evaluation of cirrhosis.</a:t>
            </a:r>
          </a:p>
          <a:p>
            <a:r>
              <a:rPr lang="en-US" dirty="0" smtClean="0"/>
              <a:t>5  - the most common complications, and their management 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Complications of liver cirrhosis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>
              <a:defRPr/>
            </a:pPr>
            <a:r>
              <a:rPr lang="en-US" sz="2400" dirty="0" err="1" smtClean="0"/>
              <a:t>Ascites</a:t>
            </a: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Spontaneous Bacterial Peritonitis</a:t>
            </a:r>
          </a:p>
          <a:p>
            <a:pPr>
              <a:defRPr/>
            </a:pPr>
            <a:r>
              <a:rPr lang="en-US" sz="2400" dirty="0" err="1" smtClean="0"/>
              <a:t>Hepatorenal</a:t>
            </a:r>
            <a:r>
              <a:rPr lang="en-US" sz="2400" dirty="0" smtClean="0"/>
              <a:t> syndrome</a:t>
            </a:r>
          </a:p>
          <a:p>
            <a:pPr>
              <a:defRPr/>
            </a:pPr>
            <a:r>
              <a:rPr lang="en-US" sz="2400" dirty="0" err="1" smtClean="0"/>
              <a:t>Variceal</a:t>
            </a:r>
            <a:r>
              <a:rPr lang="en-US" sz="2400" dirty="0" smtClean="0"/>
              <a:t> hemorrhage</a:t>
            </a:r>
          </a:p>
          <a:p>
            <a:pPr>
              <a:defRPr/>
            </a:pPr>
            <a:r>
              <a:rPr lang="en-US" sz="2400" dirty="0" err="1" smtClean="0"/>
              <a:t>Hepatopulmonary</a:t>
            </a:r>
            <a:r>
              <a:rPr lang="en-US" sz="2400" dirty="0" smtClean="0"/>
              <a:t> syndrome</a:t>
            </a:r>
          </a:p>
          <a:p>
            <a:pPr>
              <a:defRPr/>
            </a:pPr>
            <a:r>
              <a:rPr lang="en-US" sz="2400" dirty="0" smtClean="0"/>
              <a:t>Other Pulmonary syndromes</a:t>
            </a:r>
          </a:p>
          <a:p>
            <a:pPr lvl="1">
              <a:defRPr/>
            </a:pPr>
            <a:r>
              <a:rPr lang="en-US" sz="2400" dirty="0" smtClean="0"/>
              <a:t>Hepatic hydrothorax</a:t>
            </a:r>
          </a:p>
          <a:p>
            <a:pPr lvl="1">
              <a:defRPr/>
            </a:pPr>
            <a:r>
              <a:rPr lang="en-US" sz="2400" dirty="0" err="1" smtClean="0"/>
              <a:t>Portopulmonary</a:t>
            </a:r>
            <a:r>
              <a:rPr lang="en-US" sz="2400" dirty="0" smtClean="0"/>
              <a:t> HTN</a:t>
            </a:r>
          </a:p>
          <a:p>
            <a:pPr>
              <a:defRPr/>
            </a:pPr>
            <a:r>
              <a:rPr lang="en-US" sz="2400" dirty="0" smtClean="0"/>
              <a:t>Hepatic Encephalopathy</a:t>
            </a:r>
          </a:p>
          <a:p>
            <a:pPr>
              <a:defRPr/>
            </a:pPr>
            <a:r>
              <a:rPr lang="en-US" sz="2400" dirty="0" err="1" smtClean="0"/>
              <a:t>Hepatocellular</a:t>
            </a:r>
            <a:r>
              <a:rPr lang="en-US" sz="2400" dirty="0" smtClean="0"/>
              <a:t> carcinoma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Ascites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Accumulation of fluid within the peritoneal cavity, as a result of portal HTN .</a:t>
            </a:r>
          </a:p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Most common </a:t>
            </a:r>
            <a:r>
              <a:rPr lang="en-US" b="1" dirty="0" smtClean="0">
                <a:cs typeface="Times New Roman" pitchFamily="18" charset="0"/>
              </a:rPr>
              <a:t>complication</a:t>
            </a:r>
            <a:r>
              <a:rPr lang="en-US" dirty="0" smtClean="0">
                <a:cs typeface="Times New Roman" pitchFamily="18" charset="0"/>
              </a:rPr>
              <a:t> of cirrhosis .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Other causes of </a:t>
            </a:r>
            <a:r>
              <a:rPr lang="en-US" dirty="0" err="1" smtClean="0">
                <a:solidFill>
                  <a:srgbClr val="FF0000"/>
                </a:solidFill>
                <a:cs typeface="Times New Roman" pitchFamily="18" charset="0"/>
              </a:rPr>
              <a:t>ascites</a:t>
            </a:r>
            <a:r>
              <a:rPr lang="en-US" dirty="0" smtClean="0">
                <a:cs typeface="Times New Roman" pitchFamily="18" charset="0"/>
              </a:rPr>
              <a:t>:-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dirty="0" smtClean="0">
                <a:cs typeface="Times New Roman" pitchFamily="18" charset="0"/>
              </a:rPr>
              <a:t>      heart failure 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dirty="0" smtClean="0">
                <a:cs typeface="Times New Roman" pitchFamily="18" charset="0"/>
              </a:rPr>
              <a:t>      renal failure 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dirty="0" smtClean="0">
                <a:cs typeface="Times New Roman" pitchFamily="18" charset="0"/>
              </a:rPr>
              <a:t>      pancreatic disease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dirty="0" smtClean="0">
                <a:cs typeface="Times New Roman" pitchFamily="18" charset="0"/>
              </a:rPr>
              <a:t>      tuberculosis.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dirty="0" smtClean="0">
                <a:cs typeface="Times New Roman" pitchFamily="18" charset="0"/>
              </a:rPr>
              <a:t>      cancer .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dirty="0" smtClean="0">
                <a:cs typeface="Times New Roman" pitchFamily="18" charset="0"/>
              </a:rPr>
              <a:t>      Hypothyroidism .</a:t>
            </a:r>
          </a:p>
          <a:p>
            <a:pPr marL="342900" lvl="1" indent="-342900">
              <a:buNone/>
              <a:defRPr/>
            </a:pPr>
            <a:r>
              <a:rPr lang="en-US" b="1" dirty="0" smtClean="0"/>
              <a:t>    </a:t>
            </a:r>
            <a:endParaRPr lang="en-US" dirty="0" smtClean="0"/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Management of </a:t>
            </a:r>
            <a:r>
              <a:rPr lang="en-US" sz="3200" dirty="0" err="1" smtClean="0"/>
              <a:t>ascites</a:t>
            </a:r>
            <a:r>
              <a:rPr lang="en-US" sz="3200" dirty="0" smtClean="0"/>
              <a:t> 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Aim is to relieve </a:t>
            </a:r>
            <a:r>
              <a:rPr lang="en-US" dirty="0" err="1" smtClean="0"/>
              <a:t>dicomfort</a:t>
            </a:r>
            <a:r>
              <a:rPr lang="en-US" dirty="0" smtClean="0"/>
              <a:t> , or detect other causes.</a:t>
            </a:r>
          </a:p>
          <a:p>
            <a:r>
              <a:rPr lang="en-US" dirty="0" smtClean="0"/>
              <a:t>Assess liver function.</a:t>
            </a:r>
          </a:p>
          <a:p>
            <a:r>
              <a:rPr lang="en-US" dirty="0" smtClean="0"/>
              <a:t>Evaluation of renal and CVS function.</a:t>
            </a:r>
          </a:p>
          <a:p>
            <a:r>
              <a:rPr lang="en-US" dirty="0" err="1" smtClean="0"/>
              <a:t>Ascitic</a:t>
            </a:r>
            <a:r>
              <a:rPr lang="en-US" dirty="0" smtClean="0"/>
              <a:t> fluid analysis.                                    </a:t>
            </a:r>
          </a:p>
          <a:p>
            <a:r>
              <a:rPr lang="en-US" sz="3000" b="1" dirty="0" smtClean="0"/>
              <a:t>Imaging study which include</a:t>
            </a:r>
            <a:r>
              <a:rPr lang="en-US" dirty="0" smtClean="0"/>
              <a:t>:</a:t>
            </a:r>
          </a:p>
          <a:p>
            <a:r>
              <a:rPr lang="en-US" dirty="0" smtClean="0"/>
              <a:t>Ultrasound with </a:t>
            </a:r>
            <a:r>
              <a:rPr lang="en-US" dirty="0" err="1" smtClean="0"/>
              <a:t>Dopplers</a:t>
            </a:r>
            <a:endParaRPr lang="en-US" dirty="0" smtClean="0"/>
          </a:p>
          <a:p>
            <a:pPr lvl="1"/>
            <a:r>
              <a:rPr lang="en-US" dirty="0" smtClean="0"/>
              <a:t>Easily confirms </a:t>
            </a:r>
            <a:r>
              <a:rPr lang="en-US" dirty="0" err="1" smtClean="0"/>
              <a:t>ascites</a:t>
            </a:r>
            <a:endParaRPr lang="en-US" dirty="0" smtClean="0"/>
          </a:p>
          <a:p>
            <a:pPr lvl="1"/>
            <a:r>
              <a:rPr lang="en-US" dirty="0" smtClean="0"/>
              <a:t>May see </a:t>
            </a:r>
            <a:r>
              <a:rPr lang="en-US" dirty="0" err="1" smtClean="0"/>
              <a:t>nodularity</a:t>
            </a:r>
            <a:r>
              <a:rPr lang="en-US" dirty="0" smtClean="0"/>
              <a:t> of cirrhosis</a:t>
            </a:r>
          </a:p>
          <a:p>
            <a:pPr lvl="1"/>
            <a:r>
              <a:rPr lang="en-US" dirty="0" smtClean="0"/>
              <a:t>Evaluate patency of vasculature</a:t>
            </a:r>
          </a:p>
          <a:p>
            <a:r>
              <a:rPr lang="en-US" dirty="0" smtClean="0"/>
              <a:t>CT / MRI </a:t>
            </a:r>
          </a:p>
          <a:p>
            <a:pPr lvl="1"/>
            <a:r>
              <a:rPr lang="en-US" dirty="0" smtClean="0"/>
              <a:t>Evaluation  for malignancy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Ascitic</a:t>
            </a:r>
            <a:r>
              <a:rPr lang="en-US" dirty="0" smtClean="0"/>
              <a:t> fluid analysis </a:t>
            </a:r>
            <a:endParaRPr lang="ar-SA" dirty="0"/>
          </a:p>
        </p:txBody>
      </p:sp>
      <p:pic>
        <p:nvPicPr>
          <p:cNvPr id="5" name="Picture 2" descr="C:\Users\Majed\Desktop\Picture1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8229600" cy="2761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lvl="1" algn="justLow">
              <a:buNone/>
            </a:pPr>
            <a:r>
              <a:rPr lang="en-US" dirty="0" smtClean="0">
                <a:solidFill>
                  <a:srgbClr val="C00000"/>
                </a:solidFill>
              </a:rPr>
              <a:t>Cell count:</a:t>
            </a:r>
          </a:p>
          <a:p>
            <a:pPr lvl="1" algn="justLow"/>
            <a:r>
              <a:rPr lang="en-US" dirty="0" smtClean="0"/>
              <a:t> Greater than 250 PMN = </a:t>
            </a:r>
            <a:r>
              <a:rPr lang="en-US" b="1" dirty="0" smtClean="0"/>
              <a:t>Spontaneous bacterial peritonitis( SBP).</a:t>
            </a:r>
          </a:p>
          <a:p>
            <a:pPr lvl="1" algn="justLow"/>
            <a:r>
              <a:rPr lang="en-US" dirty="0" smtClean="0"/>
              <a:t>If </a:t>
            </a:r>
            <a:r>
              <a:rPr lang="en-US" dirty="0" err="1" smtClean="0"/>
              <a:t>ascites</a:t>
            </a:r>
            <a:r>
              <a:rPr lang="en-US" dirty="0" smtClean="0"/>
              <a:t> is bloody ( &gt; 50,000 RBC/mm3).</a:t>
            </a:r>
          </a:p>
          <a:p>
            <a:pPr lvl="1" algn="justLow"/>
            <a:r>
              <a:rPr lang="en-US" dirty="0" smtClean="0"/>
              <a:t>bloody Non-traumatic ascitis </a:t>
            </a:r>
            <a:r>
              <a:rPr lang="en-US" dirty="0" smtClean="0">
                <a:sym typeface="Wingdings" pitchFamily="2" charset="2"/>
              </a:rPr>
              <a:t> associated with malignancy.</a:t>
            </a:r>
          </a:p>
          <a:p>
            <a:pPr lvl="1" algn="justLow">
              <a:buNone/>
            </a:pPr>
            <a:r>
              <a:rPr lang="en-US" dirty="0" smtClean="0">
                <a:solidFill>
                  <a:srgbClr val="C00000"/>
                </a:solidFill>
              </a:rPr>
              <a:t>Serum to </a:t>
            </a:r>
            <a:r>
              <a:rPr lang="en-US" dirty="0" err="1" smtClean="0">
                <a:solidFill>
                  <a:srgbClr val="C00000"/>
                </a:solidFill>
              </a:rPr>
              <a:t>Ascites</a:t>
            </a:r>
            <a:r>
              <a:rPr lang="en-US" dirty="0" smtClean="0">
                <a:solidFill>
                  <a:srgbClr val="C00000"/>
                </a:solidFill>
              </a:rPr>
              <a:t> Albumin Gradient:</a:t>
            </a:r>
          </a:p>
          <a:p>
            <a:pPr lvl="2" algn="justLow">
              <a:buNone/>
            </a:pPr>
            <a:r>
              <a:rPr lang="en-US" sz="2800" dirty="0" smtClean="0">
                <a:latin typeface="Calibri" pitchFamily="34" charset="0"/>
              </a:rPr>
              <a:t>it is superior to the </a:t>
            </a:r>
            <a:r>
              <a:rPr lang="en-US" sz="2800" dirty="0" err="1" smtClean="0">
                <a:latin typeface="Calibri" pitchFamily="34" charset="0"/>
              </a:rPr>
              <a:t>exudate-transudate</a:t>
            </a:r>
            <a:r>
              <a:rPr lang="en-US" sz="2800" dirty="0" smtClean="0">
                <a:latin typeface="Calibri" pitchFamily="34" charset="0"/>
              </a:rPr>
              <a:t> concept in the differential diagnosis of </a:t>
            </a:r>
            <a:r>
              <a:rPr lang="en-US" sz="2800" dirty="0" err="1" smtClean="0">
                <a:latin typeface="Calibri" pitchFamily="34" charset="0"/>
              </a:rPr>
              <a:t>ascites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lvl="2" algn="justLow">
              <a:buNone/>
            </a:pPr>
            <a:r>
              <a:rPr lang="en-US" sz="2800" dirty="0" smtClean="0">
                <a:latin typeface="Calibri" pitchFamily="34" charset="0"/>
              </a:rPr>
              <a:t>(Serum albumin – </a:t>
            </a:r>
            <a:r>
              <a:rPr lang="en-US" sz="2800" dirty="0" err="1" smtClean="0">
                <a:latin typeface="Calibri" pitchFamily="34" charset="0"/>
              </a:rPr>
              <a:t>ascitic</a:t>
            </a:r>
            <a:r>
              <a:rPr lang="en-US" sz="2800" dirty="0" smtClean="0">
                <a:latin typeface="Calibri" pitchFamily="34" charset="0"/>
              </a:rPr>
              <a:t> albumin)</a:t>
            </a:r>
          </a:p>
          <a:p>
            <a:pPr algn="justLow">
              <a:buNone/>
            </a:pPr>
            <a:r>
              <a:rPr lang="en-US" dirty="0" smtClean="0"/>
              <a:t>           97% accurate</a:t>
            </a:r>
          </a:p>
          <a:p>
            <a:pPr lvl="1" algn="justLow">
              <a:buNone/>
            </a:pPr>
            <a:r>
              <a:rPr lang="en-US" dirty="0" smtClean="0"/>
              <a:t>		SAAG &gt; 1.1 g/</a:t>
            </a:r>
            <a:r>
              <a:rPr lang="en-US" dirty="0" err="1" smtClean="0"/>
              <a:t>dL</a:t>
            </a:r>
            <a:r>
              <a:rPr lang="en-US" dirty="0" smtClean="0"/>
              <a:t>   </a:t>
            </a:r>
            <a:r>
              <a:rPr lang="en-US" b="1" dirty="0" smtClean="0">
                <a:sym typeface="Wingdings" pitchFamily="2" charset="2"/>
              </a:rPr>
              <a:t>   Portal HTN</a:t>
            </a:r>
          </a:p>
          <a:p>
            <a:pPr lvl="1" algn="justLow">
              <a:buNone/>
            </a:pPr>
            <a:r>
              <a:rPr lang="en-US" dirty="0" smtClean="0">
                <a:sym typeface="Wingdings" pitchFamily="2" charset="2"/>
              </a:rPr>
              <a:t>	  SAAG &lt; 1.1 g/</a:t>
            </a:r>
            <a:r>
              <a:rPr lang="en-US" dirty="0" err="1" smtClean="0">
                <a:sym typeface="Wingdings" pitchFamily="2" charset="2"/>
              </a:rPr>
              <a:t>dL</a:t>
            </a:r>
            <a:r>
              <a:rPr lang="en-US" dirty="0" smtClean="0">
                <a:sym typeface="Wingdings" pitchFamily="2" charset="2"/>
              </a:rPr>
              <a:t>   </a:t>
            </a:r>
            <a:r>
              <a:rPr lang="en-US" dirty="0" smtClean="0"/>
              <a:t>   Other causes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Total Protein.</a:t>
            </a:r>
          </a:p>
          <a:p>
            <a:pPr>
              <a:buNone/>
            </a:pPr>
            <a:r>
              <a:rPr lang="en-US" sz="2800" dirty="0" smtClean="0"/>
              <a:t>( &gt; 2.5 g/</a:t>
            </a:r>
            <a:r>
              <a:rPr lang="en-US" sz="2800" dirty="0" err="1" smtClean="0"/>
              <a:t>dL</a:t>
            </a:r>
            <a:r>
              <a:rPr lang="en-US" sz="2800" dirty="0" smtClean="0"/>
              <a:t>) : TB, malignancy , hepatic venous obstruction , pancreatic ascitis .</a:t>
            </a:r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Glucose.</a:t>
            </a:r>
          </a:p>
          <a:p>
            <a:pPr marL="342900" lvl="1" indent="-342900">
              <a:buNone/>
            </a:pPr>
            <a:r>
              <a:rPr lang="en-US" dirty="0" smtClean="0"/>
              <a:t>Infection and cancer consume </a:t>
            </a:r>
            <a:r>
              <a:rPr lang="en-US" dirty="0" err="1" smtClean="0"/>
              <a:t>glucose</a:t>
            </a:r>
            <a:r>
              <a:rPr lang="en-US" dirty="0" err="1" smtClean="0">
                <a:sym typeface="Wingdings" pitchFamily="2" charset="2"/>
              </a:rPr>
              <a:t>low</a:t>
            </a:r>
            <a:endParaRPr lang="en-US" dirty="0" smtClean="0"/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LDH.</a:t>
            </a:r>
            <a:endParaRPr lang="en-US" dirty="0" smtClean="0"/>
          </a:p>
          <a:p>
            <a:pPr lvl="1"/>
            <a:r>
              <a:rPr lang="en-US" dirty="0" smtClean="0"/>
              <a:t>Ascitis/Serum LDH ratio</a:t>
            </a:r>
          </a:p>
          <a:p>
            <a:pPr lvl="2"/>
            <a:r>
              <a:rPr lang="en-US" dirty="0" smtClean="0"/>
              <a:t>~ 0.4 in cirrhotic </a:t>
            </a:r>
            <a:r>
              <a:rPr lang="en-US" dirty="0" err="1" smtClean="0"/>
              <a:t>ascites</a:t>
            </a:r>
            <a:endParaRPr lang="en-US" dirty="0" smtClean="0"/>
          </a:p>
          <a:p>
            <a:pPr lvl="2"/>
            <a:r>
              <a:rPr lang="en-US" dirty="0" smtClean="0"/>
              <a:t>Approaches 1.0 in SBP</a:t>
            </a:r>
          </a:p>
          <a:p>
            <a:pPr lvl="2"/>
            <a:r>
              <a:rPr lang="en-US" dirty="0" smtClean="0"/>
              <a:t>&gt;1.0, usually infection or tumor</a:t>
            </a:r>
          </a:p>
          <a:p>
            <a:pPr>
              <a:buNone/>
            </a:pPr>
            <a:endParaRPr lang="en-US" sz="2800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91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Amylase </a:t>
            </a:r>
          </a:p>
          <a:p>
            <a:pPr lvl="1"/>
            <a:r>
              <a:rPr lang="en-US" dirty="0" smtClean="0"/>
              <a:t>Uncomplicated cirrhotic </a:t>
            </a:r>
            <a:r>
              <a:rPr lang="en-US" dirty="0" err="1" smtClean="0"/>
              <a:t>ascites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About 40 IU/L.  The AF/S ratio is  about 0.4</a:t>
            </a:r>
          </a:p>
          <a:p>
            <a:pPr lvl="1"/>
            <a:r>
              <a:rPr lang="en-US" dirty="0" smtClean="0"/>
              <a:t>Pancreatic </a:t>
            </a:r>
            <a:r>
              <a:rPr lang="en-US" dirty="0" err="1" smtClean="0"/>
              <a:t>ascites</a:t>
            </a:r>
            <a:endParaRPr lang="en-US" dirty="0" smtClean="0"/>
          </a:p>
          <a:p>
            <a:pPr lvl="2"/>
            <a:r>
              <a:rPr lang="en-US" dirty="0" smtClean="0"/>
              <a:t>About 2000 IU/L. The AF/S ratio is  about 6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Triglycerides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— run on milky fluid. </a:t>
            </a:r>
          </a:p>
          <a:p>
            <a:pPr lvl="1"/>
            <a:r>
              <a:rPr lang="en-US" dirty="0" err="1" smtClean="0"/>
              <a:t>Chylous</a:t>
            </a:r>
            <a:r>
              <a:rPr lang="en-US" dirty="0" smtClean="0"/>
              <a:t> </a:t>
            </a:r>
            <a:r>
              <a:rPr lang="en-US" dirty="0" err="1" smtClean="0"/>
              <a:t>ascites</a:t>
            </a:r>
            <a:r>
              <a:rPr lang="en-US" dirty="0" smtClean="0"/>
              <a:t>  - TG &gt; 200 mg/</a:t>
            </a:r>
            <a:r>
              <a:rPr lang="en-US" dirty="0" err="1" smtClean="0"/>
              <a:t>dL</a:t>
            </a:r>
            <a:r>
              <a:rPr lang="en-US" dirty="0" smtClean="0"/>
              <a:t>, usually 1000 mg/</a:t>
            </a:r>
            <a:r>
              <a:rPr lang="en-US" dirty="0" err="1" smtClean="0"/>
              <a:t>dL</a:t>
            </a:r>
            <a:endParaRPr lang="en-US" dirty="0" smtClean="0"/>
          </a:p>
          <a:p>
            <a:r>
              <a:rPr lang="en-US" sz="2800" dirty="0" err="1" smtClean="0">
                <a:solidFill>
                  <a:srgbClr val="C00000"/>
                </a:solidFill>
              </a:rPr>
              <a:t>Bilirubin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— run on brown </a:t>
            </a:r>
            <a:r>
              <a:rPr lang="en-US" dirty="0" err="1" smtClean="0"/>
              <a:t>ascites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Biliary perforation – AF </a:t>
            </a:r>
            <a:r>
              <a:rPr lang="en-US" dirty="0" err="1" smtClean="0"/>
              <a:t>Bili</a:t>
            </a:r>
            <a:r>
              <a:rPr lang="en-US" dirty="0" smtClean="0"/>
              <a:t> &gt; serum </a:t>
            </a:r>
            <a:r>
              <a:rPr lang="en-US" dirty="0" err="1" smtClean="0"/>
              <a:t>Bili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of </a:t>
            </a:r>
            <a:r>
              <a:rPr lang="en-US" dirty="0" err="1" smtClean="0"/>
              <a:t>ascites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46783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Initial therapy:</a:t>
            </a:r>
          </a:p>
          <a:p>
            <a:r>
              <a:rPr lang="en-US" dirty="0" smtClean="0"/>
              <a:t> Na restriction( low salt diet).</a:t>
            </a:r>
          </a:p>
          <a:p>
            <a:r>
              <a:rPr lang="en-US" dirty="0" smtClean="0"/>
              <a:t>Diuretics:</a:t>
            </a:r>
          </a:p>
          <a:p>
            <a:r>
              <a:rPr lang="en-US" dirty="0" err="1" smtClean="0"/>
              <a:t>spironolactone</a:t>
            </a:r>
            <a:r>
              <a:rPr lang="en-US" dirty="0" smtClean="0"/>
              <a:t> (100-400mg)</a:t>
            </a:r>
          </a:p>
          <a:p>
            <a:r>
              <a:rPr lang="en-US" dirty="0" err="1" smtClean="0"/>
              <a:t>Frusemide</a:t>
            </a:r>
            <a:r>
              <a:rPr lang="en-US" dirty="0" smtClean="0"/>
              <a:t>(40mg)</a:t>
            </a:r>
          </a:p>
          <a:p>
            <a:pPr>
              <a:buNone/>
            </a:pPr>
            <a:r>
              <a:rPr lang="en-US" dirty="0" smtClean="0"/>
              <a:t> (stepwise increase as needed to maximal doses).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                  weight and assess </a:t>
            </a:r>
            <a:r>
              <a:rPr lang="en-US" b="1" dirty="0" err="1" smtClean="0"/>
              <a:t>abd</a:t>
            </a:r>
            <a:r>
              <a:rPr lang="en-US" b="1" dirty="0" smtClean="0"/>
              <a:t> girth  .</a:t>
            </a:r>
          </a:p>
          <a:p>
            <a:r>
              <a:rPr lang="en-US" dirty="0" smtClean="0"/>
              <a:t>Therapeutic </a:t>
            </a:r>
            <a:r>
              <a:rPr lang="en-US" dirty="0" err="1" smtClean="0"/>
              <a:t>paracentesis</a:t>
            </a:r>
            <a:endParaRPr lang="en-US" dirty="0" smtClean="0"/>
          </a:p>
          <a:p>
            <a:pPr lvl="1"/>
            <a:r>
              <a:rPr lang="en-US" dirty="0" smtClean="0"/>
              <a:t>Removing up to 5L appears safe. </a:t>
            </a:r>
          </a:p>
          <a:p>
            <a:pPr lvl="1"/>
            <a:r>
              <a:rPr lang="en-US" dirty="0" smtClean="0"/>
              <a:t>No good data on role of volume expanders( iv human </a:t>
            </a:r>
            <a:r>
              <a:rPr lang="en-US" dirty="0" err="1" smtClean="0"/>
              <a:t>aibumin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Peritoneovenous</a:t>
            </a:r>
            <a:r>
              <a:rPr lang="en-US" dirty="0" smtClean="0"/>
              <a:t> shunts.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4478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Spontaneous Bacterial Peritonitis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924800" cy="5105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>
                <a:cs typeface="Times New Roman" pitchFamily="18" charset="0"/>
              </a:rPr>
              <a:t>Infection of </a:t>
            </a:r>
            <a:r>
              <a:rPr lang="en-US" sz="2400" dirty="0" err="1" smtClean="0">
                <a:cs typeface="Times New Roman" pitchFamily="18" charset="0"/>
              </a:rPr>
              <a:t>ascitic</a:t>
            </a:r>
            <a:r>
              <a:rPr lang="en-US" sz="2400" dirty="0" smtClean="0">
                <a:cs typeface="Times New Roman" pitchFamily="18" charset="0"/>
              </a:rPr>
              <a:t> fluid </a:t>
            </a:r>
          </a:p>
          <a:p>
            <a:pPr>
              <a:defRPr/>
            </a:pPr>
            <a:r>
              <a:rPr lang="en-US" sz="2400" dirty="0" smtClean="0">
                <a:cs typeface="Times New Roman" pitchFamily="18" charset="0"/>
              </a:rPr>
              <a:t>Almost always seen in the setting of end-stage liver disease</a:t>
            </a:r>
          </a:p>
          <a:p>
            <a:pPr>
              <a:defRPr/>
            </a:pPr>
            <a:r>
              <a:rPr lang="en-US" sz="2400" dirty="0" smtClean="0">
                <a:cs typeface="Times New Roman" pitchFamily="18" charset="0"/>
              </a:rPr>
              <a:t>The diagnosis is established by:-</a:t>
            </a:r>
          </a:p>
          <a:p>
            <a:pPr lvl="1">
              <a:defRPr/>
            </a:pPr>
            <a:r>
              <a:rPr lang="en-US" sz="2400" dirty="0" smtClean="0">
                <a:cs typeface="Times New Roman" pitchFamily="18" charset="0"/>
              </a:rPr>
              <a:t> A positive </a:t>
            </a:r>
            <a:r>
              <a:rPr lang="en-US" sz="2400" dirty="0" err="1" smtClean="0">
                <a:cs typeface="Times New Roman" pitchFamily="18" charset="0"/>
              </a:rPr>
              <a:t>ascitic</a:t>
            </a:r>
            <a:r>
              <a:rPr lang="en-US" sz="2400" dirty="0" smtClean="0">
                <a:cs typeface="Times New Roman" pitchFamily="18" charset="0"/>
              </a:rPr>
              <a:t> fluid bacterial culture ( </a:t>
            </a:r>
            <a:r>
              <a:rPr lang="en-US" sz="2400" dirty="0" err="1" smtClean="0">
                <a:cs typeface="Times New Roman" pitchFamily="18" charset="0"/>
              </a:rPr>
              <a:t>Ecoli,klebsiell</a:t>
            </a:r>
            <a:r>
              <a:rPr lang="en-US" sz="2400" dirty="0" smtClean="0">
                <a:cs typeface="Times New Roman" pitchFamily="18" charset="0"/>
              </a:rPr>
              <a:t>, </a:t>
            </a:r>
            <a:r>
              <a:rPr lang="en-US" sz="2400" dirty="0" err="1" smtClean="0">
                <a:cs typeface="Times New Roman" pitchFamily="18" charset="0"/>
              </a:rPr>
              <a:t>strept</a:t>
            </a:r>
            <a:r>
              <a:rPr lang="en-US" sz="2400" dirty="0" smtClean="0">
                <a:cs typeface="Times New Roman" pitchFamily="18" charset="0"/>
              </a:rPr>
              <a:t>)</a:t>
            </a:r>
          </a:p>
          <a:p>
            <a:pPr lvl="1">
              <a:defRPr/>
            </a:pPr>
            <a:r>
              <a:rPr lang="en-US" sz="2400" dirty="0" smtClean="0">
                <a:cs typeface="Times New Roman" pitchFamily="18" charset="0"/>
              </a:rPr>
              <a:t>Elevated </a:t>
            </a:r>
            <a:r>
              <a:rPr lang="en-US" sz="2400" dirty="0" err="1" smtClean="0">
                <a:cs typeface="Times New Roman" pitchFamily="18" charset="0"/>
              </a:rPr>
              <a:t>ascitic</a:t>
            </a:r>
            <a:r>
              <a:rPr lang="en-US" sz="2400" dirty="0" smtClean="0">
                <a:cs typeface="Times New Roman" pitchFamily="18" charset="0"/>
              </a:rPr>
              <a:t> fluid absolute </a:t>
            </a:r>
            <a:r>
              <a:rPr lang="en-US" sz="2400" dirty="0" err="1" smtClean="0">
                <a:cs typeface="Times New Roman" pitchFamily="18" charset="0"/>
              </a:rPr>
              <a:t>polymorphonuclear</a:t>
            </a:r>
            <a:r>
              <a:rPr lang="en-US" sz="2400" dirty="0" smtClean="0">
                <a:cs typeface="Times New Roman" pitchFamily="18" charset="0"/>
              </a:rPr>
              <a:t> leukocyte (PMN) count ( &gt;250 cells/mm3).</a:t>
            </a:r>
          </a:p>
          <a:p>
            <a:pPr>
              <a:defRPr/>
            </a:pPr>
            <a:r>
              <a:rPr lang="en-US" sz="2400" dirty="0" smtClean="0"/>
              <a:t>Clinical manifestations:</a:t>
            </a:r>
          </a:p>
          <a:p>
            <a:pPr lvl="1">
              <a:defRPr/>
            </a:pPr>
            <a:r>
              <a:rPr lang="en-US" sz="2400" dirty="0" smtClean="0">
                <a:cs typeface="Times New Roman" pitchFamily="18" charset="0"/>
              </a:rPr>
              <a:t>Fever , Abdominal pain , Altered mental status.</a:t>
            </a:r>
            <a:endParaRPr lang="en-US" dirty="0" smtClean="0"/>
          </a:p>
          <a:p>
            <a:pPr>
              <a:defRPr/>
            </a:pPr>
            <a:endParaRPr lang="ar-SA" sz="2800" dirty="0" smtClean="0"/>
          </a:p>
          <a:p>
            <a:pPr lvl="1"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Cefotaxime</a:t>
            </a:r>
            <a:r>
              <a:rPr lang="en-US" dirty="0" smtClean="0"/>
              <a:t> or </a:t>
            </a:r>
            <a:r>
              <a:rPr lang="en-US" dirty="0" err="1" smtClean="0"/>
              <a:t>tazocin</a:t>
            </a:r>
            <a:r>
              <a:rPr lang="en-US" dirty="0" smtClean="0"/>
              <a:t> are effective for 5 days or until </a:t>
            </a:r>
            <a:r>
              <a:rPr lang="en-US" dirty="0" err="1" smtClean="0"/>
              <a:t>sensitivies</a:t>
            </a:r>
            <a:r>
              <a:rPr lang="en-US" dirty="0" smtClean="0"/>
              <a:t> known.</a:t>
            </a:r>
          </a:p>
          <a:p>
            <a:pPr>
              <a:defRPr/>
            </a:pPr>
            <a:r>
              <a:rPr lang="en-US" dirty="0" smtClean="0"/>
              <a:t>Prophylactic </a:t>
            </a:r>
            <a:r>
              <a:rPr lang="en-US" dirty="0" err="1" smtClean="0"/>
              <a:t>norfloxacin</a:t>
            </a:r>
            <a:r>
              <a:rPr lang="en-US" dirty="0" smtClean="0"/>
              <a:t> 400mg is recommended for high risk patients</a:t>
            </a:r>
          </a:p>
          <a:p>
            <a:pPr>
              <a:defRPr/>
            </a:pPr>
            <a:r>
              <a:rPr lang="en-US" dirty="0" smtClean="0"/>
              <a:t>low albumin.</a:t>
            </a:r>
          </a:p>
          <a:p>
            <a:pPr>
              <a:defRPr/>
            </a:pPr>
            <a:r>
              <a:rPr lang="en-US" dirty="0" smtClean="0"/>
              <a:t>prolonged INR.</a:t>
            </a:r>
          </a:p>
          <a:p>
            <a:pPr>
              <a:defRPr/>
            </a:pPr>
            <a:r>
              <a:rPr lang="en-US" dirty="0" smtClean="0"/>
              <a:t> low </a:t>
            </a:r>
            <a:r>
              <a:rPr lang="en-US" dirty="0" err="1" smtClean="0"/>
              <a:t>ascitic</a:t>
            </a:r>
            <a:r>
              <a:rPr lang="en-US" dirty="0" smtClean="0"/>
              <a:t> albumin.</a:t>
            </a:r>
          </a:p>
          <a:p>
            <a:pPr>
              <a:defRPr/>
            </a:pPr>
            <a:r>
              <a:rPr lang="en-US" dirty="0" smtClean="0"/>
              <a:t>Previous episode of SBP.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FUNCTIONS OF THE LIVER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defTabSz="457200" eaLnBrk="1" hangingPunct="1">
              <a:lnSpc>
                <a:spcPct val="80000"/>
              </a:lnSpc>
              <a:defRPr/>
            </a:pPr>
            <a:r>
              <a:rPr lang="en-US" sz="2500" b="0" dirty="0" smtClean="0"/>
              <a:t>Regulating </a:t>
            </a:r>
            <a:r>
              <a:rPr lang="en-US" sz="2500" b="1" dirty="0" smtClean="0"/>
              <a:t>blood glucose </a:t>
            </a:r>
            <a:r>
              <a:rPr lang="en-US" sz="2500" dirty="0" smtClean="0"/>
              <a:t>level  by making  </a:t>
            </a:r>
            <a:r>
              <a:rPr lang="en-US" sz="2500" b="0" dirty="0" smtClean="0"/>
              <a:t>glycogen</a:t>
            </a:r>
            <a:r>
              <a:rPr lang="en-US" sz="2500" dirty="0" smtClean="0"/>
              <a:t>, which is stored in hepatocytes.</a:t>
            </a:r>
          </a:p>
          <a:p>
            <a:pPr defTabSz="457200" eaLnBrk="1" hangingPunct="1">
              <a:lnSpc>
                <a:spcPct val="80000"/>
              </a:lnSpc>
              <a:defRPr/>
            </a:pPr>
            <a:r>
              <a:rPr lang="en-US" sz="2500" b="0" dirty="0" smtClean="0"/>
              <a:t>Synthesizing</a:t>
            </a:r>
            <a:r>
              <a:rPr lang="en-US" sz="2500" dirty="0" smtClean="0"/>
              <a:t> </a:t>
            </a:r>
            <a:r>
              <a:rPr lang="en-US" sz="2500" b="1" dirty="0" smtClean="0"/>
              <a:t>blood glucose </a:t>
            </a:r>
            <a:r>
              <a:rPr lang="en-US" sz="2500" dirty="0" smtClean="0"/>
              <a:t>from amino acids of lactate through </a:t>
            </a:r>
            <a:r>
              <a:rPr lang="en-US" sz="2500" b="0" dirty="0" err="1" smtClean="0"/>
              <a:t>gluconeogenesis</a:t>
            </a:r>
            <a:r>
              <a:rPr lang="en-US" sz="2500" dirty="0" smtClean="0"/>
              <a:t>.</a:t>
            </a:r>
          </a:p>
          <a:p>
            <a:pPr defTabSz="457200" eaLnBrk="1" hangingPunct="1">
              <a:lnSpc>
                <a:spcPct val="80000"/>
              </a:lnSpc>
              <a:defRPr/>
            </a:pPr>
            <a:r>
              <a:rPr lang="en-US" sz="2500" b="0" dirty="0" smtClean="0"/>
              <a:t>Converting</a:t>
            </a:r>
            <a:r>
              <a:rPr lang="en-US" sz="2500" dirty="0" smtClean="0"/>
              <a:t> </a:t>
            </a:r>
            <a:r>
              <a:rPr lang="en-US" sz="2500" b="1" dirty="0" smtClean="0"/>
              <a:t>ammonia</a:t>
            </a:r>
            <a:r>
              <a:rPr lang="en-US" sz="2500" dirty="0" smtClean="0"/>
              <a:t> produced from </a:t>
            </a:r>
            <a:r>
              <a:rPr lang="en-US" sz="2500" dirty="0" err="1" smtClean="0"/>
              <a:t>gluconeogenetic</a:t>
            </a:r>
            <a:r>
              <a:rPr lang="en-US" sz="2500" dirty="0" smtClean="0"/>
              <a:t> by-products and bacteria </a:t>
            </a:r>
            <a:r>
              <a:rPr lang="en-US" sz="2500" b="1" dirty="0" smtClean="0"/>
              <a:t>to urea.</a:t>
            </a:r>
          </a:p>
          <a:p>
            <a:pPr defTabSz="457200" eaLnBrk="1" hangingPunct="1">
              <a:lnSpc>
                <a:spcPct val="80000"/>
              </a:lnSpc>
              <a:defRPr/>
            </a:pPr>
            <a:r>
              <a:rPr lang="en-US" sz="2500" dirty="0" smtClean="0"/>
              <a:t>Synthesizing plasma proteins  such as </a:t>
            </a:r>
            <a:r>
              <a:rPr lang="en-US" sz="2500" b="1" dirty="0" smtClean="0"/>
              <a:t>albumin, globulins</a:t>
            </a:r>
            <a:r>
              <a:rPr lang="en-US" sz="2500" dirty="0" smtClean="0"/>
              <a:t>, </a:t>
            </a:r>
            <a:r>
              <a:rPr lang="en-US" sz="2500" b="1" dirty="0" smtClean="0"/>
              <a:t>clotting factors</a:t>
            </a:r>
            <a:r>
              <a:rPr lang="en-US" sz="2500" dirty="0" smtClean="0"/>
              <a:t>, and </a:t>
            </a:r>
            <a:r>
              <a:rPr lang="en-US" sz="2500" b="1" dirty="0" smtClean="0"/>
              <a:t>lipoproteins</a:t>
            </a:r>
            <a:r>
              <a:rPr lang="en-US" sz="2500" dirty="0" smtClean="0"/>
              <a:t>.</a:t>
            </a:r>
          </a:p>
          <a:p>
            <a:pPr defTabSz="457200" eaLnBrk="1" hangingPunct="1">
              <a:lnSpc>
                <a:spcPct val="80000"/>
              </a:lnSpc>
              <a:defRPr/>
            </a:pPr>
            <a:r>
              <a:rPr lang="en-US" sz="2500" dirty="0" smtClean="0"/>
              <a:t>Breaking down </a:t>
            </a:r>
            <a:r>
              <a:rPr lang="en-US" sz="2500" b="1" dirty="0" smtClean="0"/>
              <a:t>fatty acids </a:t>
            </a:r>
            <a:r>
              <a:rPr lang="en-US" sz="2500" dirty="0" smtClean="0"/>
              <a:t>into </a:t>
            </a:r>
            <a:r>
              <a:rPr lang="en-US" sz="2500" dirty="0" err="1" smtClean="0"/>
              <a:t>ketone</a:t>
            </a:r>
            <a:r>
              <a:rPr lang="en-US" sz="2500" dirty="0" smtClean="0"/>
              <a:t> bodies.</a:t>
            </a:r>
          </a:p>
          <a:p>
            <a:pPr defTabSz="457200" eaLnBrk="1" hangingPunct="1">
              <a:lnSpc>
                <a:spcPct val="80000"/>
              </a:lnSpc>
              <a:defRPr/>
            </a:pPr>
            <a:r>
              <a:rPr lang="en-US" sz="2500" dirty="0" smtClean="0"/>
              <a:t>Storing </a:t>
            </a:r>
            <a:r>
              <a:rPr lang="en-US" sz="2500" b="1" dirty="0" smtClean="0"/>
              <a:t>vitamins </a:t>
            </a:r>
            <a:r>
              <a:rPr lang="en-US" sz="2500" dirty="0" smtClean="0"/>
              <a:t>and trace metals.</a:t>
            </a:r>
          </a:p>
          <a:p>
            <a:pPr defTabSz="457200" eaLnBrk="1" hangingPunct="1">
              <a:lnSpc>
                <a:spcPct val="80000"/>
              </a:lnSpc>
              <a:defRPr/>
            </a:pPr>
            <a:r>
              <a:rPr lang="en-US" sz="2500" dirty="0" smtClean="0"/>
              <a:t>Affecting </a:t>
            </a:r>
            <a:r>
              <a:rPr lang="en-US" sz="2500" b="1" dirty="0" smtClean="0"/>
              <a:t>drug metabolism </a:t>
            </a:r>
            <a:r>
              <a:rPr lang="en-US" sz="2500" dirty="0" smtClean="0"/>
              <a:t>and detoxification.</a:t>
            </a:r>
          </a:p>
          <a:p>
            <a:pPr defTabSz="457200" eaLnBrk="1" hangingPunct="1">
              <a:lnSpc>
                <a:spcPct val="80000"/>
              </a:lnSpc>
              <a:defRPr/>
            </a:pPr>
            <a:r>
              <a:rPr lang="en-US" sz="2500" dirty="0" smtClean="0"/>
              <a:t>Secreting bile.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Oesophageal</a:t>
            </a:r>
            <a:r>
              <a:rPr lang="en-US" dirty="0" smtClean="0"/>
              <a:t> </a:t>
            </a:r>
            <a:r>
              <a:rPr lang="en-US" dirty="0" err="1" smtClean="0"/>
              <a:t>varices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Tortuous, dilated and engorged </a:t>
            </a:r>
            <a:r>
              <a:rPr lang="en-US" dirty="0" err="1" smtClean="0"/>
              <a:t>oesophageal</a:t>
            </a:r>
            <a:r>
              <a:rPr lang="en-US" dirty="0" smtClean="0"/>
              <a:t> veins, seen along the longitudinal axis of </a:t>
            </a:r>
            <a:r>
              <a:rPr lang="en-US" dirty="0" err="1" smtClean="0"/>
              <a:t>oesophagus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Elevated pressure in the portal venous system in liver cirrhosis.</a:t>
            </a:r>
          </a:p>
          <a:p>
            <a:r>
              <a:rPr lang="en-US" dirty="0" smtClean="0"/>
              <a:t>Bypassing of portal venous blood from the liver to </a:t>
            </a:r>
            <a:r>
              <a:rPr lang="en-US" dirty="0" err="1" smtClean="0"/>
              <a:t>oesophageal</a:t>
            </a:r>
            <a:r>
              <a:rPr lang="en-US" dirty="0" smtClean="0"/>
              <a:t> venous plexus.</a:t>
            </a:r>
          </a:p>
          <a:p>
            <a:r>
              <a:rPr lang="en-US" dirty="0" smtClean="0"/>
              <a:t>Manifested clinically by : </a:t>
            </a:r>
            <a:r>
              <a:rPr lang="en-US" dirty="0" err="1" smtClean="0"/>
              <a:t>haematemsis</a:t>
            </a:r>
            <a:r>
              <a:rPr lang="en-US" dirty="0" smtClean="0"/>
              <a:t>, </a:t>
            </a:r>
            <a:r>
              <a:rPr lang="en-US" dirty="0" err="1" smtClean="0"/>
              <a:t>melena</a:t>
            </a:r>
            <a:r>
              <a:rPr lang="en-US" dirty="0" smtClean="0"/>
              <a:t> , or fresh rectal bleeding .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Variceal</a:t>
            </a:r>
            <a:r>
              <a:rPr lang="en-US" dirty="0" smtClean="0"/>
              <a:t> hemorrhage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Occurs in 25 to 40 percent of patients with cirrhosis</a:t>
            </a:r>
          </a:p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Prophylactic measures( </a:t>
            </a:r>
            <a:r>
              <a:rPr lang="en-US" dirty="0" err="1" smtClean="0">
                <a:cs typeface="Times New Roman" pitchFamily="18" charset="0"/>
              </a:rPr>
              <a:t>b.Blockers</a:t>
            </a:r>
            <a:r>
              <a:rPr lang="en-US" dirty="0" smtClean="0">
                <a:cs typeface="Times New Roman" pitchFamily="18" charset="0"/>
              </a:rPr>
              <a:t>, nitrates) that </a:t>
            </a:r>
            <a:r>
              <a:rPr lang="en-US" dirty="0" err="1" smtClean="0">
                <a:cs typeface="Times New Roman" pitchFamily="18" charset="0"/>
              </a:rPr>
              <a:t>redce</a:t>
            </a:r>
            <a:r>
              <a:rPr lang="en-US" dirty="0" smtClean="0">
                <a:cs typeface="Times New Roman" pitchFamily="18" charset="0"/>
              </a:rPr>
              <a:t> portal vein pressure.</a:t>
            </a:r>
          </a:p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Screening EGD recommended for all cirrhotic patients.</a:t>
            </a:r>
          </a:p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Endoscopic band ligation is indicated for advanced or bleeding </a:t>
            </a:r>
            <a:r>
              <a:rPr lang="en-US" dirty="0" err="1" smtClean="0">
                <a:cs typeface="Times New Roman" pitchFamily="18" charset="0"/>
              </a:rPr>
              <a:t>varices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Injection of </a:t>
            </a:r>
            <a:r>
              <a:rPr lang="en-US" dirty="0" err="1" smtClean="0">
                <a:cs typeface="Times New Roman" pitchFamily="18" charset="0"/>
              </a:rPr>
              <a:t>vasopressins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Oesophageal</a:t>
            </a:r>
            <a:r>
              <a:rPr lang="en-US" dirty="0" smtClean="0"/>
              <a:t> </a:t>
            </a:r>
            <a:r>
              <a:rPr lang="en-US" dirty="0" err="1" smtClean="0"/>
              <a:t>varices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2050" name="Picture 2" descr="C:\Users\Majed\Desktop\downloa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367631" y="3121819"/>
            <a:ext cx="2219325" cy="2057400"/>
          </a:xfrm>
          <a:prstGeom prst="rect">
            <a:avLst/>
          </a:prstGeom>
          <a:noFill/>
        </p:spPr>
      </p:pic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Band ligation </a:t>
            </a:r>
            <a:endParaRPr lang="ar-SA" dirty="0"/>
          </a:p>
        </p:txBody>
      </p:sp>
      <p:pic>
        <p:nvPicPr>
          <p:cNvPr id="2051" name="Picture 3" descr="C:\Users\Majed\Desktop\download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480050" y="3221831"/>
            <a:ext cx="2371725" cy="185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 smtClean="0"/>
              <a:t>prevention and treatment </a:t>
            </a:r>
            <a:r>
              <a:rPr lang="en-US" sz="2800" b="1" dirty="0" smtClean="0">
                <a:solidFill>
                  <a:srgbClr val="FF0000"/>
                </a:solidFill>
              </a:rPr>
              <a:t>principles </a:t>
            </a:r>
            <a:r>
              <a:rPr lang="en-US" sz="2800" b="1" dirty="0" smtClean="0"/>
              <a:t>of </a:t>
            </a:r>
            <a:r>
              <a:rPr lang="en-US" sz="2800" b="1" dirty="0" err="1" smtClean="0"/>
              <a:t>variceal</a:t>
            </a:r>
            <a:r>
              <a:rPr lang="en-US" sz="2800" b="1" dirty="0" smtClean="0"/>
              <a:t> hemorrhage:</a:t>
            </a:r>
            <a:r>
              <a:rPr lang="ar-SA" sz="2800" b="1" dirty="0" smtClean="0"/>
              <a:t/>
            </a:r>
            <a:br>
              <a:rPr lang="ar-SA" sz="2800" b="1" dirty="0" smtClean="0"/>
            </a:br>
            <a:endParaRPr lang="ar-SA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Prediction of patients at risk .</a:t>
            </a:r>
          </a:p>
          <a:p>
            <a:r>
              <a:rPr lang="en-US" dirty="0" smtClean="0"/>
              <a:t>Prophylaxis against a first bleed .</a:t>
            </a:r>
          </a:p>
          <a:p>
            <a:r>
              <a:rPr lang="en-US" dirty="0" smtClean="0"/>
              <a:t>Treatment of an active bleed .</a:t>
            </a:r>
          </a:p>
          <a:p>
            <a:r>
              <a:rPr lang="en-US" dirty="0" smtClean="0"/>
              <a:t>Prevention of  </a:t>
            </a:r>
            <a:r>
              <a:rPr lang="en-US" dirty="0" err="1" smtClean="0"/>
              <a:t>Rebleeding</a:t>
            </a:r>
            <a:r>
              <a:rPr lang="en-US" dirty="0" smtClean="0"/>
              <a:t> 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Risk factors for </a:t>
            </a:r>
            <a:r>
              <a:rPr lang="en-US" b="1" u="sng" dirty="0" err="1" smtClean="0">
                <a:solidFill>
                  <a:srgbClr val="FF0000"/>
                </a:solidFill>
              </a:rPr>
              <a:t>variceal</a:t>
            </a:r>
            <a:r>
              <a:rPr lang="en-US" b="1" u="sng" dirty="0" smtClean="0">
                <a:solidFill>
                  <a:srgbClr val="FF0000"/>
                </a:solidFill>
              </a:rPr>
              <a:t> bleeding :</a:t>
            </a:r>
          </a:p>
          <a:p>
            <a:r>
              <a:rPr lang="en-US" dirty="0" smtClean="0"/>
              <a:t>1- pressure within the </a:t>
            </a:r>
            <a:r>
              <a:rPr lang="en-US" dirty="0" err="1" smtClean="0"/>
              <a:t>varix</a:t>
            </a:r>
            <a:r>
              <a:rPr lang="en-US" dirty="0" smtClean="0"/>
              <a:t>.</a:t>
            </a:r>
          </a:p>
          <a:p>
            <a:r>
              <a:rPr lang="en-US" dirty="0" smtClean="0"/>
              <a:t>2- </a:t>
            </a:r>
            <a:r>
              <a:rPr lang="en-US" dirty="0" err="1" smtClean="0"/>
              <a:t>variceal</a:t>
            </a:r>
            <a:r>
              <a:rPr lang="en-US" dirty="0" smtClean="0"/>
              <a:t> size.</a:t>
            </a:r>
          </a:p>
          <a:p>
            <a:r>
              <a:rPr lang="en-US" dirty="0" smtClean="0"/>
              <a:t>3- tension on the </a:t>
            </a:r>
            <a:r>
              <a:rPr lang="en-US" dirty="0" err="1" smtClean="0"/>
              <a:t>variceal</a:t>
            </a:r>
            <a:r>
              <a:rPr lang="en-US" dirty="0" smtClean="0"/>
              <a:t> wall.</a:t>
            </a:r>
          </a:p>
          <a:p>
            <a:r>
              <a:rPr lang="en-US" dirty="0" smtClean="0"/>
              <a:t>4-severity of liver disease.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Hepatorenal</a:t>
            </a:r>
            <a:r>
              <a:rPr lang="en-US" dirty="0" smtClean="0"/>
              <a:t> syndrome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acute renal failure coupled with advanced hepatic disease </a:t>
            </a:r>
            <a:r>
              <a:rPr lang="en-US" sz="2400" dirty="0" smtClean="0">
                <a:cs typeface="Times New Roman" pitchFamily="18" charset="0"/>
              </a:rPr>
              <a:t>(due to cirrhosis or less often metastatic tumor or severe alcoholic hepatitis) </a:t>
            </a:r>
            <a:r>
              <a:rPr lang="en-US" sz="2800" dirty="0" smtClean="0">
                <a:cs typeface="Times New Roman" pitchFamily="18" charset="0"/>
              </a:rPr>
              <a:t>in absence of an identifiable cause of renal failure.</a:t>
            </a:r>
          </a:p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characterized by:</a:t>
            </a:r>
          </a:p>
          <a:p>
            <a:pPr lvl="1">
              <a:defRPr/>
            </a:pPr>
            <a:r>
              <a:rPr lang="en-US" sz="2400" dirty="0" err="1" smtClean="0">
                <a:cs typeface="Times New Roman" pitchFamily="18" charset="0"/>
              </a:rPr>
              <a:t>Oliguria</a:t>
            </a:r>
            <a:endParaRPr lang="en-US" sz="2400" dirty="0" smtClean="0">
              <a:cs typeface="Times New Roman" pitchFamily="18" charset="0"/>
            </a:endParaRPr>
          </a:p>
          <a:p>
            <a:pPr lvl="1">
              <a:defRPr/>
            </a:pPr>
            <a:r>
              <a:rPr lang="en-US" sz="2400" dirty="0" smtClean="0">
                <a:cs typeface="Times New Roman" pitchFamily="18" charset="0"/>
              </a:rPr>
              <a:t>benign urine sediment</a:t>
            </a:r>
          </a:p>
          <a:p>
            <a:pPr lvl="1">
              <a:defRPr/>
            </a:pPr>
            <a:r>
              <a:rPr lang="en-US" sz="2400" dirty="0" smtClean="0">
                <a:cs typeface="Times New Roman" pitchFamily="18" charset="0"/>
              </a:rPr>
              <a:t>very low rate of sodium excretion</a:t>
            </a:r>
          </a:p>
          <a:p>
            <a:pPr lvl="1">
              <a:defRPr/>
            </a:pPr>
            <a:r>
              <a:rPr lang="en-US" sz="2400" dirty="0" smtClean="0">
                <a:cs typeface="Times New Roman" pitchFamily="18" charset="0"/>
              </a:rPr>
              <a:t>progressive rise in the plasma </a:t>
            </a:r>
            <a:r>
              <a:rPr lang="en-US" sz="2400" dirty="0" err="1" smtClean="0">
                <a:cs typeface="Times New Roman" pitchFamily="18" charset="0"/>
              </a:rPr>
              <a:t>creatinine</a:t>
            </a:r>
            <a:r>
              <a:rPr lang="en-US" sz="2400" dirty="0" smtClean="0">
                <a:cs typeface="Times New Roman" pitchFamily="18" charset="0"/>
              </a:rPr>
              <a:t> concentration( no improvement with treatment).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Hepatorenal</a:t>
            </a:r>
            <a:r>
              <a:rPr lang="en-US" dirty="0" smtClean="0"/>
              <a:t> syndrome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Reduction in GFR often clinically masked</a:t>
            </a:r>
          </a:p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No current use of </a:t>
            </a:r>
            <a:r>
              <a:rPr lang="en-US" dirty="0" err="1" smtClean="0">
                <a:cs typeface="Times New Roman" pitchFamily="18" charset="0"/>
              </a:rPr>
              <a:t>Nephrotoxic</a:t>
            </a:r>
            <a:r>
              <a:rPr lang="en-US" dirty="0" smtClean="0">
                <a:cs typeface="Times New Roman" pitchFamily="18" charset="0"/>
              </a:rPr>
              <a:t> agents   confirms the diagnosis of  HRS.</a:t>
            </a:r>
          </a:p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Prognosis is poor unless hepatic function improves.</a:t>
            </a:r>
          </a:p>
          <a:p>
            <a:pPr>
              <a:defRPr/>
            </a:pPr>
            <a:endParaRPr lang="en-US" dirty="0" smtClean="0">
              <a:cs typeface="Times New Roman" pitchFamily="18" charset="0"/>
            </a:endParaRPr>
          </a:p>
          <a:p>
            <a:pPr>
              <a:buNone/>
              <a:defRPr/>
            </a:pPr>
            <a:r>
              <a:rPr lang="en-US" dirty="0" smtClean="0"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Hepatic Hydrothorax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434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Pleural effusion in a patient with cirrhosis and no evidence of underlying cardiopulmonary disease</a:t>
            </a:r>
          </a:p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 is usually right-sided</a:t>
            </a:r>
          </a:p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Diagnosis -pleural fluid analysis </a:t>
            </a:r>
          </a:p>
          <a:p>
            <a:pPr lvl="1">
              <a:defRPr/>
            </a:pPr>
            <a:r>
              <a:rPr lang="en-US" sz="2400" dirty="0" smtClean="0">
                <a:cs typeface="Times New Roman" pitchFamily="18" charset="0"/>
              </a:rPr>
              <a:t>reveals a </a:t>
            </a:r>
            <a:r>
              <a:rPr lang="en-US" sz="2400" dirty="0" err="1" smtClean="0">
                <a:cs typeface="Times New Roman" pitchFamily="18" charset="0"/>
              </a:rPr>
              <a:t>transudative</a:t>
            </a:r>
            <a:r>
              <a:rPr lang="en-US" sz="2400" dirty="0" smtClean="0">
                <a:cs typeface="Times New Roman" pitchFamily="18" charset="0"/>
              </a:rPr>
              <a:t> fluid </a:t>
            </a:r>
          </a:p>
          <a:p>
            <a:pPr lvl="1">
              <a:defRPr/>
            </a:pPr>
            <a:r>
              <a:rPr lang="en-US" sz="2400" dirty="0" smtClean="0">
                <a:cs typeface="Times New Roman" pitchFamily="18" charset="0"/>
              </a:rPr>
              <a:t>serum to fluid albumin gradient greater than 1.1</a:t>
            </a:r>
          </a:p>
          <a:p>
            <a:pPr>
              <a:defRPr/>
            </a:pPr>
            <a:r>
              <a:rPr lang="en-US" dirty="0" smtClean="0"/>
              <a:t>Treatment with :</a:t>
            </a:r>
          </a:p>
          <a:p>
            <a:pPr>
              <a:defRPr/>
            </a:pPr>
            <a:r>
              <a:rPr lang="en-US" dirty="0" smtClean="0"/>
              <a:t>Diuretics(</a:t>
            </a:r>
            <a:r>
              <a:rPr lang="en-US" dirty="0" err="1" smtClean="0"/>
              <a:t>frusemide</a:t>
            </a:r>
            <a:r>
              <a:rPr lang="en-US" dirty="0" smtClean="0"/>
              <a:t>).</a:t>
            </a:r>
          </a:p>
          <a:p>
            <a:pPr>
              <a:defRPr/>
            </a:pPr>
            <a:r>
              <a:rPr lang="en-US" dirty="0" smtClean="0"/>
              <a:t>Pleural fluid aspiration indicated if patient developed respiratory </a:t>
            </a:r>
            <a:r>
              <a:rPr lang="en-US" dirty="0" err="1" smtClean="0"/>
              <a:t>emparssement</a:t>
            </a:r>
            <a:r>
              <a:rPr lang="en-US" dirty="0" smtClean="0"/>
              <a:t>. </a:t>
            </a:r>
            <a:endParaRPr lang="ar-SA" dirty="0" smtClean="0"/>
          </a:p>
          <a:p>
            <a:pPr lvl="1"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Hepatic Encephalopathy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Spectrum of potentially reversible neuropsychiatric abnormalities seen in patients with liver dysfunction</a:t>
            </a:r>
          </a:p>
          <a:p>
            <a:pPr lvl="1">
              <a:defRPr/>
            </a:pPr>
            <a:r>
              <a:rPr lang="en-US" dirty="0" smtClean="0">
                <a:cs typeface="Times New Roman" pitchFamily="18" charset="0"/>
              </a:rPr>
              <a:t>Diurnal sleep pattern </a:t>
            </a:r>
            <a:r>
              <a:rPr lang="en-US" dirty="0" err="1" smtClean="0">
                <a:cs typeface="Times New Roman" pitchFamily="18" charset="0"/>
              </a:rPr>
              <a:t>pertubation</a:t>
            </a:r>
            <a:endParaRPr lang="en-US" dirty="0" smtClean="0">
              <a:cs typeface="Times New Roman" pitchFamily="18" charset="0"/>
            </a:endParaRPr>
          </a:p>
          <a:p>
            <a:pPr lvl="1">
              <a:defRPr/>
            </a:pPr>
            <a:r>
              <a:rPr lang="en-US" dirty="0" err="1" smtClean="0">
                <a:cs typeface="Times New Roman" pitchFamily="18" charset="0"/>
              </a:rPr>
              <a:t>Asterixis</a:t>
            </a:r>
            <a:endParaRPr lang="en-US" dirty="0" smtClean="0">
              <a:cs typeface="Times New Roman" pitchFamily="18" charset="0"/>
            </a:endParaRPr>
          </a:p>
          <a:p>
            <a:pPr lvl="1">
              <a:defRPr/>
            </a:pPr>
            <a:r>
              <a:rPr lang="en-US" dirty="0" smtClean="0">
                <a:cs typeface="Times New Roman" pitchFamily="18" charset="0"/>
              </a:rPr>
              <a:t>Hyperactive deep tendon reflexes</a:t>
            </a:r>
          </a:p>
          <a:p>
            <a:pPr lvl="1">
              <a:defRPr/>
            </a:pPr>
            <a:r>
              <a:rPr lang="en-US" dirty="0" smtClean="0">
                <a:cs typeface="Times New Roman" pitchFamily="18" charset="0"/>
              </a:rPr>
              <a:t>Transient </a:t>
            </a:r>
            <a:r>
              <a:rPr lang="en-US" dirty="0" err="1" smtClean="0">
                <a:cs typeface="Times New Roman" pitchFamily="18" charset="0"/>
              </a:rPr>
              <a:t>decerebrate</a:t>
            </a:r>
            <a:r>
              <a:rPr lang="en-US" dirty="0" smtClean="0">
                <a:cs typeface="Times New Roman" pitchFamily="18" charset="0"/>
              </a:rPr>
              <a:t> posturing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06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Hepatic Encephalopathy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Monitoring for events likely to precipitate HE [i.e.- </a:t>
            </a:r>
            <a:r>
              <a:rPr lang="en-US" sz="2800" dirty="0" err="1" smtClean="0"/>
              <a:t>variceal</a:t>
            </a:r>
            <a:r>
              <a:rPr lang="en-US" sz="2800" dirty="0" smtClean="0"/>
              <a:t> bleeding, infection (such as SBP), the administration of sedatives, </a:t>
            </a:r>
            <a:r>
              <a:rPr lang="en-US" sz="2800" dirty="0" err="1" smtClean="0"/>
              <a:t>hypokalemia</a:t>
            </a:r>
            <a:r>
              <a:rPr lang="en-US" sz="2800" dirty="0" smtClean="0"/>
              <a:t>, and </a:t>
            </a:r>
            <a:r>
              <a:rPr lang="en-US" sz="2800" dirty="0" err="1" smtClean="0"/>
              <a:t>hyponatremia</a:t>
            </a:r>
            <a:r>
              <a:rPr lang="en-US" sz="2800" dirty="0" smtClean="0"/>
              <a:t>]</a:t>
            </a:r>
          </a:p>
          <a:p>
            <a:pPr>
              <a:defRPr/>
            </a:pPr>
            <a:r>
              <a:rPr lang="en-US" dirty="0" smtClean="0"/>
              <a:t>Reduction of </a:t>
            </a:r>
            <a:r>
              <a:rPr lang="en-US" dirty="0" err="1" smtClean="0"/>
              <a:t>ammoniagenic</a:t>
            </a:r>
            <a:r>
              <a:rPr lang="en-US" dirty="0" smtClean="0"/>
              <a:t> substrates</a:t>
            </a:r>
          </a:p>
          <a:p>
            <a:pPr lvl="1">
              <a:defRPr/>
            </a:pPr>
            <a:r>
              <a:rPr lang="en-US" dirty="0" err="1" smtClean="0"/>
              <a:t>Lactulose</a:t>
            </a:r>
            <a:r>
              <a:rPr lang="en-US" dirty="0" smtClean="0"/>
              <a:t> / </a:t>
            </a:r>
            <a:r>
              <a:rPr lang="en-US" dirty="0" err="1" smtClean="0"/>
              <a:t>lactitol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Dietary restriction of protein</a:t>
            </a:r>
          </a:p>
          <a:p>
            <a:pPr lvl="1">
              <a:defRPr/>
            </a:pPr>
            <a:r>
              <a:rPr lang="en-US" dirty="0" smtClean="0"/>
              <a:t>Zinc and melatonin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Hepatocellular</a:t>
            </a:r>
            <a:r>
              <a:rPr lang="en-US" dirty="0" smtClean="0"/>
              <a:t> Carcinoma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Patients with cirrhosis have a markedly increased risk of developing </a:t>
            </a:r>
            <a:r>
              <a:rPr lang="en-US" sz="2800" dirty="0" err="1" smtClean="0">
                <a:cs typeface="Times New Roman" pitchFamily="18" charset="0"/>
              </a:rPr>
              <a:t>hepatocellular</a:t>
            </a:r>
            <a:r>
              <a:rPr lang="en-US" sz="2800" dirty="0" smtClean="0">
                <a:cs typeface="Times New Roman" pitchFamily="18" charset="0"/>
              </a:rPr>
              <a:t> carcinoma</a:t>
            </a:r>
          </a:p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Incidence in well compensated cirrhosis is approximately 3 percent per year</a:t>
            </a:r>
          </a:p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Symptoms are largely due to </a:t>
            </a:r>
            <a:r>
              <a:rPr lang="en-US" sz="2800" b="1" dirty="0" smtClean="0">
                <a:cs typeface="Times New Roman" pitchFamily="18" charset="0"/>
              </a:rPr>
              <a:t>mass effect </a:t>
            </a:r>
            <a:r>
              <a:rPr lang="en-US" sz="2800" dirty="0" smtClean="0">
                <a:cs typeface="Times New Roman" pitchFamily="18" charset="0"/>
              </a:rPr>
              <a:t>from the tumor </a:t>
            </a:r>
          </a:p>
          <a:p>
            <a:pPr lvl="1">
              <a:defRPr/>
            </a:pPr>
            <a:r>
              <a:rPr lang="en-US" dirty="0" smtClean="0">
                <a:cs typeface="Times New Roman" pitchFamily="18" charset="0"/>
              </a:rPr>
              <a:t>Pain, early satiety, obstructive jaundice, and a palpable mass</a:t>
            </a:r>
          </a:p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Serum </a:t>
            </a:r>
            <a:r>
              <a:rPr lang="en-US" sz="2800" b="1" dirty="0" smtClean="0">
                <a:cs typeface="Times New Roman" pitchFamily="18" charset="0"/>
              </a:rPr>
              <a:t>AFP</a:t>
            </a:r>
            <a:r>
              <a:rPr lang="en-US" sz="2800" dirty="0" smtClean="0">
                <a:cs typeface="Times New Roman" pitchFamily="18" charset="0"/>
              </a:rPr>
              <a:t> greater than 500 micrograms/l in a patient with cirrhosis are virtually diagnostic</a:t>
            </a:r>
          </a:p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Median survival following diagnosis is approximately 6 to 20 months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</a:t>
            </a:r>
            <a:r>
              <a:rPr lang="en-US" sz="3600" dirty="0" smtClean="0">
                <a:latin typeface="+mn-lt"/>
              </a:rPr>
              <a:t> </a:t>
            </a:r>
            <a:r>
              <a:rPr lang="en-US" dirty="0" smtClean="0"/>
              <a:t>of cirrhosis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 chronic disease characterized by scaring and necrotic tissue replaced by fibrotic tissue . Resulting in hepatic insufficiency and portal hypertension   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cs typeface="Times New Roman" pitchFamily="18" charset="0"/>
              </a:rPr>
              <a:t>Treatment</a:t>
            </a:r>
            <a:r>
              <a:rPr lang="en-US" dirty="0" smtClean="0"/>
              <a:t> Options of liver cirrhosis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SUMMARY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>
                <a:cs typeface="Times New Roman" pitchFamily="18" charset="0"/>
              </a:rPr>
              <a:t> The major </a:t>
            </a:r>
            <a:r>
              <a:rPr lang="en-US" sz="2800" b="1" dirty="0" smtClean="0">
                <a:cs typeface="Times New Roman" pitchFamily="18" charset="0"/>
              </a:rPr>
              <a:t>goals</a:t>
            </a:r>
            <a:r>
              <a:rPr lang="en-US" sz="2800" dirty="0" smtClean="0">
                <a:cs typeface="Times New Roman" pitchFamily="18" charset="0"/>
              </a:rPr>
              <a:t> of treating the cirrhotic patient include:</a:t>
            </a:r>
          </a:p>
          <a:p>
            <a:pPr lvl="1">
              <a:defRPr/>
            </a:pPr>
            <a:r>
              <a:rPr lang="en-US" sz="2800" dirty="0" smtClean="0">
                <a:cs typeface="Times New Roman" pitchFamily="18" charset="0"/>
              </a:rPr>
              <a:t>Slowing or reversing the progression of liver disease directed to under lying cause.</a:t>
            </a:r>
          </a:p>
          <a:p>
            <a:pPr lvl="1">
              <a:defRPr/>
            </a:pPr>
            <a:r>
              <a:rPr lang="en-US" sz="2800" dirty="0" smtClean="0">
                <a:cs typeface="Times New Roman" pitchFamily="18" charset="0"/>
              </a:rPr>
              <a:t>Preventing superimposed insults to the liver.</a:t>
            </a:r>
          </a:p>
          <a:p>
            <a:pPr lvl="1">
              <a:defRPr/>
            </a:pPr>
            <a:r>
              <a:rPr lang="en-US" sz="2800" dirty="0" smtClean="0">
                <a:cs typeface="Times New Roman" pitchFamily="18" charset="0"/>
              </a:rPr>
              <a:t>Preventing and treating the complications.</a:t>
            </a:r>
          </a:p>
          <a:p>
            <a:pPr lvl="1">
              <a:defRPr/>
            </a:pPr>
            <a:r>
              <a:rPr lang="en-US" sz="2800" dirty="0" smtClean="0">
                <a:cs typeface="Times New Roman" pitchFamily="18" charset="0"/>
              </a:rPr>
              <a:t>Determining the appropriateness and optimal timing for liver transplantation</a:t>
            </a:r>
            <a:r>
              <a:rPr lang="en-US" sz="2800" dirty="0" smtClean="0"/>
              <a:t> .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Liver Transplantation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Liver transplantation is the </a:t>
            </a:r>
            <a:r>
              <a:rPr lang="en-US" b="1" dirty="0" smtClean="0"/>
              <a:t>definitive</a:t>
            </a:r>
            <a:r>
              <a:rPr lang="en-US" dirty="0" smtClean="0"/>
              <a:t> treatment for patients with </a:t>
            </a:r>
            <a:r>
              <a:rPr lang="en-US" dirty="0" err="1" smtClean="0"/>
              <a:t>decompensated</a:t>
            </a:r>
            <a:r>
              <a:rPr lang="en-US" dirty="0" smtClean="0"/>
              <a:t> cirrhosis</a:t>
            </a:r>
          </a:p>
          <a:p>
            <a:pPr>
              <a:defRPr/>
            </a:pPr>
            <a:r>
              <a:rPr lang="en-US" dirty="0" smtClean="0"/>
              <a:t> Depends upon the severity of disease, quality of life and the absence of contraindications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9600" dirty="0" smtClean="0"/>
          </a:p>
          <a:p>
            <a:pPr algn="ctr">
              <a:buNone/>
            </a:pPr>
            <a:r>
              <a:rPr lang="en-US" sz="9600" dirty="0" smtClean="0"/>
              <a:t>Thank you</a:t>
            </a:r>
            <a:endParaRPr lang="ar-SA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causes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1- Chronic alcoholic abuse.</a:t>
            </a:r>
          </a:p>
          <a:p>
            <a:pPr>
              <a:defRPr/>
            </a:pPr>
            <a:r>
              <a:rPr lang="en-US" dirty="0" smtClean="0"/>
              <a:t>2- Non alcoholic  </a:t>
            </a:r>
            <a:r>
              <a:rPr lang="en-US" dirty="0" err="1" smtClean="0"/>
              <a:t>steatohepatitis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3- Chronic viral infection(</a:t>
            </a:r>
            <a:r>
              <a:rPr lang="en-US" sz="2600" b="1" dirty="0" smtClean="0"/>
              <a:t>HBV,HCV</a:t>
            </a:r>
            <a:r>
              <a:rPr lang="en-US" dirty="0" smtClean="0"/>
              <a:t>).</a:t>
            </a:r>
          </a:p>
          <a:p>
            <a:pPr>
              <a:defRPr/>
            </a:pPr>
            <a:r>
              <a:rPr lang="en-US" dirty="0" smtClean="0"/>
              <a:t>4- Autoimmune : </a:t>
            </a:r>
            <a:r>
              <a:rPr lang="en-US" sz="2600" b="1" dirty="0" smtClean="0"/>
              <a:t>BPS .PSC,AIH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5- Genetic disorders:</a:t>
            </a:r>
          </a:p>
          <a:p>
            <a:pPr algn="ctr">
              <a:buNone/>
              <a:defRPr/>
            </a:pPr>
            <a:r>
              <a:rPr lang="en-US" sz="2600" b="1" dirty="0" smtClean="0"/>
              <a:t>                     </a:t>
            </a:r>
            <a:r>
              <a:rPr lang="en-US" sz="2600" b="1" dirty="0" err="1" smtClean="0"/>
              <a:t>heamochromatosis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alfa</a:t>
            </a:r>
            <a:r>
              <a:rPr lang="en-US" sz="2600" b="1" dirty="0" smtClean="0"/>
              <a:t> 1 </a:t>
            </a:r>
            <a:r>
              <a:rPr lang="en-US" sz="2600" b="1" dirty="0" err="1" smtClean="0"/>
              <a:t>antitrypsine</a:t>
            </a:r>
            <a:r>
              <a:rPr lang="en-US" sz="2600" b="1" dirty="0" smtClean="0"/>
              <a:t>                                </a:t>
            </a:r>
            <a:r>
              <a:rPr lang="en-US" sz="2600" b="1" dirty="0" err="1" smtClean="0"/>
              <a:t>deficiency,wilsons</a:t>
            </a:r>
            <a:r>
              <a:rPr lang="en-US" sz="2600" b="1" dirty="0" smtClean="0"/>
              <a:t> disease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6- </a:t>
            </a:r>
            <a:r>
              <a:rPr lang="en-US" dirty="0" err="1" smtClean="0"/>
              <a:t>Buddchiari</a:t>
            </a:r>
            <a:r>
              <a:rPr lang="en-US" dirty="0" smtClean="0"/>
              <a:t> syndrome.</a:t>
            </a:r>
          </a:p>
          <a:p>
            <a:pPr>
              <a:defRPr/>
            </a:pPr>
            <a:r>
              <a:rPr lang="en-US" dirty="0" smtClean="0"/>
              <a:t>7- Drugs:</a:t>
            </a:r>
          </a:p>
          <a:p>
            <a:pPr algn="ctr">
              <a:buNone/>
              <a:defRPr/>
            </a:pPr>
            <a:r>
              <a:rPr lang="en-US" dirty="0" smtClean="0"/>
              <a:t>       </a:t>
            </a:r>
            <a:r>
              <a:rPr lang="en-US" sz="2600" b="1" dirty="0" err="1" smtClean="0"/>
              <a:t>amiodarome</a:t>
            </a:r>
            <a:r>
              <a:rPr lang="en-US" sz="2600" b="1" dirty="0" smtClean="0"/>
              <a:t> , methyldopa, </a:t>
            </a:r>
            <a:r>
              <a:rPr lang="en-US" sz="2600" b="1" dirty="0" err="1" smtClean="0"/>
              <a:t>methotrexate</a:t>
            </a:r>
            <a:r>
              <a:rPr lang="en-US" sz="2600" b="1" dirty="0" smtClean="0"/>
              <a:t>.</a:t>
            </a:r>
          </a:p>
          <a:p>
            <a:pPr>
              <a:defRPr/>
            </a:pPr>
            <a:endParaRPr lang="en-US" dirty="0" smtClean="0">
              <a:solidFill>
                <a:srgbClr val="FFFFCC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Manifestations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Onset usually insidious</a:t>
            </a:r>
          </a:p>
          <a:p>
            <a:pPr>
              <a:defRPr/>
            </a:pPr>
            <a:r>
              <a:rPr lang="en-US" dirty="0" smtClean="0"/>
              <a:t>GI disturbances: </a:t>
            </a:r>
          </a:p>
          <a:p>
            <a:pPr lvl="1">
              <a:defRPr/>
            </a:pPr>
            <a:r>
              <a:rPr lang="en-US" dirty="0" smtClean="0"/>
              <a:t>Anorexia </a:t>
            </a:r>
          </a:p>
          <a:p>
            <a:pPr lvl="1">
              <a:defRPr/>
            </a:pPr>
            <a:r>
              <a:rPr lang="en-US" dirty="0" smtClean="0"/>
              <a:t>Dyspepsia </a:t>
            </a:r>
          </a:p>
          <a:p>
            <a:pPr lvl="1">
              <a:defRPr/>
            </a:pPr>
            <a:r>
              <a:rPr lang="en-US" dirty="0" smtClean="0"/>
              <a:t>Flatulence </a:t>
            </a:r>
          </a:p>
          <a:p>
            <a:pPr lvl="1">
              <a:defRPr/>
            </a:pPr>
            <a:r>
              <a:rPr lang="en-US" dirty="0" smtClean="0"/>
              <a:t>N-V, change in bowel habits</a:t>
            </a:r>
          </a:p>
          <a:p>
            <a:pPr lvl="1">
              <a:defRPr/>
            </a:pPr>
            <a:r>
              <a:rPr lang="en-US" dirty="0" smtClean="0"/>
              <a:t> Abdominal pain.</a:t>
            </a:r>
          </a:p>
          <a:p>
            <a:pPr lvl="1">
              <a:defRPr/>
            </a:pPr>
            <a:r>
              <a:rPr lang="en-US" dirty="0" smtClean="0"/>
              <a:t>Fever</a:t>
            </a:r>
          </a:p>
          <a:p>
            <a:pPr lvl="1">
              <a:defRPr/>
            </a:pPr>
            <a:r>
              <a:rPr lang="en-US" dirty="0" smtClean="0"/>
              <a:t>Lassitude (laziness)</a:t>
            </a:r>
          </a:p>
          <a:p>
            <a:pPr lvl="1">
              <a:defRPr/>
            </a:pPr>
            <a:r>
              <a:rPr lang="en-US" dirty="0" smtClean="0"/>
              <a:t>Weight loss</a:t>
            </a:r>
          </a:p>
          <a:p>
            <a:pPr lvl="1">
              <a:defRPr/>
            </a:pP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cs typeface="Times New Roman" pitchFamily="18" charset="0"/>
              </a:rPr>
              <a:t>Fetor </a:t>
            </a:r>
            <a:r>
              <a:rPr lang="en-US" dirty="0" err="1" smtClean="0">
                <a:cs typeface="Times New Roman" pitchFamily="18" charset="0"/>
              </a:rPr>
              <a:t>hepaticus</a:t>
            </a:r>
            <a:r>
              <a:rPr lang="en-US" dirty="0" smtClean="0">
                <a:cs typeface="Times New Roman" pitchFamily="18" charset="0"/>
              </a:rPr>
              <a:t> </a:t>
            </a:r>
          </a:p>
          <a:p>
            <a:r>
              <a:rPr lang="en-US" dirty="0" smtClean="0">
                <a:cs typeface="Times New Roman" pitchFamily="18" charset="0"/>
              </a:rPr>
              <a:t>Jaundice</a:t>
            </a:r>
          </a:p>
          <a:p>
            <a:r>
              <a:rPr lang="en-US" dirty="0" err="1" smtClean="0">
                <a:cs typeface="Times New Roman" pitchFamily="18" charset="0"/>
              </a:rPr>
              <a:t>Asterixis</a:t>
            </a:r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Parotid gland enlargement </a:t>
            </a:r>
          </a:p>
          <a:p>
            <a:r>
              <a:rPr lang="en-US" dirty="0" smtClean="0">
                <a:cs typeface="Times New Roman" pitchFamily="18" charset="0"/>
              </a:rPr>
              <a:t>Hepatomegaly </a:t>
            </a:r>
          </a:p>
          <a:p>
            <a:r>
              <a:rPr lang="en-US" dirty="0" err="1" smtClean="0">
                <a:cs typeface="Times New Roman" pitchFamily="18" charset="0"/>
              </a:rPr>
              <a:t>Splenomegaly</a:t>
            </a:r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Caput medusa</a:t>
            </a:r>
          </a:p>
          <a:p>
            <a:endParaRPr lang="en-US" dirty="0" smtClean="0">
              <a:cs typeface="Times New Roman" pitchFamily="18" charset="0"/>
            </a:endParaRPr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manifestation of liver cirrhosis </a:t>
            </a:r>
            <a:endParaRPr lang="ar-SA" dirty="0"/>
          </a:p>
        </p:txBody>
      </p:sp>
      <p:pic>
        <p:nvPicPr>
          <p:cNvPr id="6" name="Picture 7" descr="Fi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1447800"/>
            <a:ext cx="54102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K. Dionne Posey\My Documents\My Pictures\portal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143000"/>
            <a:ext cx="5867400" cy="5029200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600200"/>
            <a:ext cx="5257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1588</Words>
  <Application>Microsoft Office PowerPoint</Application>
  <PresentationFormat>On-screen Show (4:3)</PresentationFormat>
  <Paragraphs>300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MS PGothic</vt:lpstr>
      <vt:lpstr>Arial</vt:lpstr>
      <vt:lpstr>Calibri</vt:lpstr>
      <vt:lpstr>Courier New</vt:lpstr>
      <vt:lpstr>Times New Roman</vt:lpstr>
      <vt:lpstr>Verdana</vt:lpstr>
      <vt:lpstr>Wingdings</vt:lpstr>
      <vt:lpstr>Office Theme</vt:lpstr>
      <vt:lpstr>Cirrhosis of the Liver</vt:lpstr>
      <vt:lpstr>objectives</vt:lpstr>
      <vt:lpstr>FUNCTIONS OF THE LIVER</vt:lpstr>
      <vt:lpstr>Definition of cirrhosis</vt:lpstr>
      <vt:lpstr>causes</vt:lpstr>
      <vt:lpstr>Clinical Manifestations</vt:lpstr>
      <vt:lpstr>Clinical manifestation of liver cirrhosis </vt:lpstr>
      <vt:lpstr>PowerPoint Presentation</vt:lpstr>
      <vt:lpstr>PowerPoint Presentation</vt:lpstr>
      <vt:lpstr>Laboratory Studies</vt:lpstr>
      <vt:lpstr>Radiologic Modalities</vt:lpstr>
      <vt:lpstr>PowerPoint Presentation</vt:lpstr>
      <vt:lpstr>Liver biopsy</vt:lpstr>
      <vt:lpstr>PowerPoint Presentation</vt:lpstr>
      <vt:lpstr>PowerPoint Presentation</vt:lpstr>
      <vt:lpstr>Evaluation of Cirrhosis</vt:lpstr>
      <vt:lpstr>PowerPoint Presentation</vt:lpstr>
      <vt:lpstr>Evaluation of Cirrhosis</vt:lpstr>
      <vt:lpstr>PowerPoint Presentation</vt:lpstr>
      <vt:lpstr>Complications of liver cirrhosis</vt:lpstr>
      <vt:lpstr>Ascites</vt:lpstr>
      <vt:lpstr>Management of ascites </vt:lpstr>
      <vt:lpstr>Ascitic fluid analysis </vt:lpstr>
      <vt:lpstr>PowerPoint Presentation</vt:lpstr>
      <vt:lpstr>PowerPoint Presentation</vt:lpstr>
      <vt:lpstr>PowerPoint Presentation</vt:lpstr>
      <vt:lpstr>Management of ascites</vt:lpstr>
      <vt:lpstr>Spontaneous Bacterial Peritonitis</vt:lpstr>
      <vt:lpstr>PowerPoint Presentation</vt:lpstr>
      <vt:lpstr>Oesophageal varices</vt:lpstr>
      <vt:lpstr>Variceal hemorrhage</vt:lpstr>
      <vt:lpstr>PowerPoint Presentation</vt:lpstr>
      <vt:lpstr>prevention and treatment principles of variceal hemorrhage: </vt:lpstr>
      <vt:lpstr>Hepatorenal syndrome</vt:lpstr>
      <vt:lpstr>Hepatorenal syndrome</vt:lpstr>
      <vt:lpstr>Hepatic Hydrothorax</vt:lpstr>
      <vt:lpstr>Hepatic Encephalopathy</vt:lpstr>
      <vt:lpstr>Hepatic Encephalopathy</vt:lpstr>
      <vt:lpstr>Hepatocellular Carcinoma</vt:lpstr>
      <vt:lpstr>Treatment Options of liver cirrhosis SUMMARY</vt:lpstr>
      <vt:lpstr>Liver Transplantation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SARA</cp:lastModifiedBy>
  <cp:revision>56</cp:revision>
  <dcterms:created xsi:type="dcterms:W3CDTF">2006-08-16T00:00:00Z</dcterms:created>
  <dcterms:modified xsi:type="dcterms:W3CDTF">2020-06-20T07:53:05Z</dcterms:modified>
</cp:coreProperties>
</file>