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92" r:id="rId6"/>
    <p:sldId id="293" r:id="rId7"/>
    <p:sldId id="294" r:id="rId8"/>
    <p:sldId id="295" r:id="rId9"/>
    <p:sldId id="296" r:id="rId10"/>
    <p:sldId id="297" r:id="rId11"/>
    <p:sldId id="266" r:id="rId12"/>
    <p:sldId id="267" r:id="rId13"/>
    <p:sldId id="268" r:id="rId14"/>
    <p:sldId id="269" r:id="rId15"/>
    <p:sldId id="257" r:id="rId16"/>
    <p:sldId id="261" r:id="rId17"/>
    <p:sldId id="262" r:id="rId18"/>
    <p:sldId id="259" r:id="rId19"/>
    <p:sldId id="271" r:id="rId20"/>
    <p:sldId id="272" r:id="rId21"/>
    <p:sldId id="273" r:id="rId22"/>
    <p:sldId id="299" r:id="rId23"/>
    <p:sldId id="274" r:id="rId24"/>
    <p:sldId id="275" r:id="rId25"/>
    <p:sldId id="290" r:id="rId26"/>
    <p:sldId id="276" r:id="rId27"/>
    <p:sldId id="277" r:id="rId28"/>
    <p:sldId id="278" r:id="rId29"/>
    <p:sldId id="280" r:id="rId30"/>
    <p:sldId id="279" r:id="rId31"/>
    <p:sldId id="281" r:id="rId32"/>
    <p:sldId id="298" r:id="rId33"/>
    <p:sldId id="282" r:id="rId34"/>
    <p:sldId id="283" r:id="rId35"/>
    <p:sldId id="258" r:id="rId36"/>
    <p:sldId id="260" r:id="rId37"/>
    <p:sldId id="284" r:id="rId38"/>
    <p:sldId id="291" r:id="rId39"/>
    <p:sldId id="289" r:id="rId40"/>
    <p:sldId id="285" r:id="rId41"/>
    <p:sldId id="286" r:id="rId42"/>
    <p:sldId id="287" r:id="rId43"/>
    <p:sldId id="288" r:id="rId44"/>
    <p:sldId id="300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299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24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004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39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546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336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33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55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4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584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2084-FFFA-4B9C-AE77-8D9C8902E85C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79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22084-FFFA-4B9C-AE77-8D9C8902E85C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0E5E5-AD92-42EF-81E9-576B1A542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6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2204864"/>
            <a:ext cx="4534272" cy="1470025"/>
          </a:xfrm>
        </p:spPr>
        <p:txBody>
          <a:bodyPr/>
          <a:lstStyle/>
          <a:p>
            <a:r>
              <a:rPr lang="en-US" dirty="0" smtClean="0"/>
              <a:t>Lung ca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196752"/>
            <a:ext cx="5328592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7703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Small-cell carcinoma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91440" indent="-91440" eaLnBrk="1" fontAlgn="auto" hangingPunct="1">
              <a:defRPr/>
            </a:pPr>
            <a:r>
              <a:rPr lang="en-US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sz="2800" dirty="0" smtClean="0">
                <a:solidFill>
                  <a:srgbClr val="FF0066"/>
                </a:solidFill>
              </a:rPr>
              <a:t>20 % </a:t>
            </a:r>
            <a:r>
              <a:rPr lang="en-US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 all lung cancers.</a:t>
            </a:r>
            <a:endParaRPr lang="ar-SA" altLang="en-US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endParaRPr lang="ar-SA" altLang="en-US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en-US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It </a:t>
            </a:r>
            <a:r>
              <a:rPr lang="en-US" altLang="en-US" sz="3000" b="1" dirty="0" smtClean="0">
                <a:solidFill>
                  <a:srgbClr val="FF0066"/>
                </a:solidFill>
              </a:rPr>
              <a:t>arises from endocrine</a:t>
            </a:r>
            <a:r>
              <a:rPr lang="en-US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cells . These cells are members of the APUD system, which explains why many polypeptide hormones are secreted by these </a:t>
            </a:r>
            <a:r>
              <a:rPr lang="en-US" altLang="en-US" sz="3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tumours</a:t>
            </a:r>
            <a:r>
              <a:rPr lang="en-US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which cause cell growth.</a:t>
            </a:r>
            <a:endParaRPr lang="ar-SA" altLang="en-US" sz="3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en-US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Small-cell carcinoma </a:t>
            </a:r>
            <a:r>
              <a:rPr lang="en-US" altLang="en-US" sz="3000" b="1" dirty="0" smtClean="0">
                <a:solidFill>
                  <a:srgbClr val="FF0066"/>
                </a:solidFill>
              </a:rPr>
              <a:t>spreads early</a:t>
            </a:r>
            <a:r>
              <a:rPr lang="en-US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is almost always inoperable at presentation. </a:t>
            </a:r>
          </a:p>
          <a:p>
            <a:pPr marL="91440" indent="-91440" eaLnBrk="1" fontAlgn="auto" hangingPunct="1">
              <a:defRPr/>
            </a:pPr>
            <a:r>
              <a:rPr lang="en-US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 </a:t>
            </a:r>
            <a:r>
              <a:rPr lang="en-US" altLang="en-US" sz="3000" b="1" dirty="0" smtClean="0">
                <a:solidFill>
                  <a:srgbClr val="FF0066"/>
                </a:solidFill>
              </a:rPr>
              <a:t>responds to chemotherapy</a:t>
            </a:r>
            <a:r>
              <a:rPr lang="en-US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but the prognosis remains poor</a:t>
            </a:r>
            <a:r>
              <a:rPr lang="ar-SA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en-US" altLang="en-US" sz="3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180" name="عنصر نائب لرقم الشريحة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94B4313-A3AB-4284-9E12-4C55F52C5E14}" type="slidenum">
              <a:rPr lang="ar-SA" altLang="en-US" smtClean="0">
                <a:solidFill>
                  <a:srgbClr val="FFFFFF"/>
                </a:solidFill>
              </a:rPr>
              <a:pPr/>
              <a:t>10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308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</a:t>
            </a:r>
          </a:p>
          <a:p>
            <a:r>
              <a:rPr lang="en-US" dirty="0" smtClean="0"/>
              <a:t>Lymphatics</a:t>
            </a:r>
          </a:p>
          <a:p>
            <a:r>
              <a:rPr lang="en-US" dirty="0" smtClean="0"/>
              <a:t>Hematogenous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260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Direct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Invades pleura</a:t>
            </a:r>
          </a:p>
          <a:p>
            <a:r>
              <a:rPr lang="en-US" dirty="0" smtClean="0"/>
              <a:t>Invades Chest wall</a:t>
            </a:r>
          </a:p>
          <a:p>
            <a:r>
              <a:rPr lang="en-US" dirty="0" smtClean="0"/>
              <a:t>Invades Intercostal nerves</a:t>
            </a:r>
          </a:p>
          <a:p>
            <a:r>
              <a:rPr lang="en-US" dirty="0" smtClean="0"/>
              <a:t>Invades Brachial plexus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037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Lymphatics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Mediastinal lymph nodes</a:t>
            </a:r>
          </a:p>
          <a:p>
            <a:pPr marL="0" indent="0">
              <a:buNone/>
            </a:pPr>
            <a:r>
              <a:rPr lang="en-US" dirty="0" smtClean="0"/>
              <a:t>Compressing:</a:t>
            </a:r>
          </a:p>
          <a:p>
            <a:pPr marL="0" indent="0">
              <a:buNone/>
            </a:pPr>
            <a:r>
              <a:rPr lang="en-US" dirty="0" smtClean="0"/>
              <a:t>•Esophagus</a:t>
            </a:r>
          </a:p>
          <a:p>
            <a:pPr marL="0" indent="0">
              <a:buNone/>
            </a:pPr>
            <a:r>
              <a:rPr lang="en-US" dirty="0" smtClean="0"/>
              <a:t>• Superior vena cava</a:t>
            </a:r>
          </a:p>
          <a:p>
            <a:pPr marL="0" indent="0">
              <a:buNone/>
            </a:pPr>
            <a:r>
              <a:rPr lang="en-US" dirty="0" smtClean="0"/>
              <a:t>•Trachea</a:t>
            </a:r>
          </a:p>
          <a:p>
            <a:pPr marL="0" indent="0">
              <a:buNone/>
            </a:pPr>
            <a:r>
              <a:rPr lang="en-US" dirty="0" smtClean="0"/>
              <a:t>• Phrenic/ left recurrent laryngeal nerve</a:t>
            </a:r>
          </a:p>
          <a:p>
            <a:pPr marL="0" indent="0">
              <a:buNone/>
            </a:pPr>
            <a:r>
              <a:rPr lang="en-US" dirty="0" smtClean="0"/>
              <a:t>Pericardium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251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Hematogenous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Liver</a:t>
            </a:r>
          </a:p>
          <a:p>
            <a:r>
              <a:rPr lang="en-US" dirty="0" smtClean="0"/>
              <a:t>Bone</a:t>
            </a:r>
          </a:p>
          <a:p>
            <a:r>
              <a:rPr lang="en-US" dirty="0" smtClean="0"/>
              <a:t>Brain</a:t>
            </a:r>
          </a:p>
          <a:p>
            <a:r>
              <a:rPr lang="en-US" dirty="0" smtClean="0"/>
              <a:t>Adrenal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965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staging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22" y="1196752"/>
            <a:ext cx="8662250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8379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17" y="620688"/>
            <a:ext cx="8632675" cy="5328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3153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2" y="476672"/>
            <a:ext cx="831413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2460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87" y="1124744"/>
            <a:ext cx="8047432" cy="468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2190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CLINICAL FEATURES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• These may be due to:</a:t>
            </a:r>
          </a:p>
          <a:p>
            <a:pPr marL="0" indent="0">
              <a:buNone/>
            </a:pPr>
            <a:r>
              <a:rPr lang="en-US" dirty="0" smtClean="0"/>
              <a:t>1. Local tumour effects</a:t>
            </a:r>
          </a:p>
          <a:p>
            <a:pPr marL="0" indent="0">
              <a:buNone/>
            </a:pPr>
            <a:r>
              <a:rPr lang="en-US" dirty="0" smtClean="0"/>
              <a:t>2. Metastatic tumour effects</a:t>
            </a:r>
          </a:p>
          <a:p>
            <a:pPr marL="0" indent="0">
              <a:buNone/>
            </a:pPr>
            <a:r>
              <a:rPr lang="en-US" dirty="0" smtClean="0"/>
              <a:t>3. Paraneoplastic manifestations.</a:t>
            </a:r>
          </a:p>
          <a:p>
            <a:pPr marL="0" indent="0">
              <a:buNone/>
            </a:pPr>
            <a:r>
              <a:rPr lang="en-US" dirty="0" smtClean="0"/>
              <a:t>Fatigue and loss of weight.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Many patients have no specific signs.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657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the most common cause of cancer death in men</a:t>
            </a:r>
          </a:p>
          <a:p>
            <a:r>
              <a:rPr lang="en-US" dirty="0" smtClean="0"/>
              <a:t>and the second most common cause in women, after breast cancer.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289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Local Tumour effects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Persistent cough or change in usual cough.</a:t>
            </a:r>
          </a:p>
          <a:p>
            <a:r>
              <a:rPr lang="en-US" dirty="0" smtClean="0"/>
              <a:t>Haemoptysis.</a:t>
            </a:r>
          </a:p>
          <a:p>
            <a:r>
              <a:rPr lang="en-US" dirty="0" smtClean="0"/>
              <a:t>Chest pain:suggests  pleural involvement.</a:t>
            </a:r>
          </a:p>
          <a:p>
            <a:r>
              <a:rPr lang="en-US" dirty="0" smtClean="0"/>
              <a:t>Unresolving pneumonia or lobar collapse.</a:t>
            </a:r>
          </a:p>
          <a:p>
            <a:r>
              <a:rPr lang="en-US" dirty="0" smtClean="0"/>
              <a:t>dyspnoea (due to bronchial narrowing or obstruction).</a:t>
            </a:r>
          </a:p>
          <a:p>
            <a:r>
              <a:rPr lang="en-US" dirty="0" smtClean="0"/>
              <a:t>Wheeze.</a:t>
            </a:r>
          </a:p>
          <a:p>
            <a:r>
              <a:rPr lang="en-US" dirty="0" smtClean="0"/>
              <a:t>Dyspnea and chest pain due to Pleural effusion.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891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Local Tumour effects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r>
              <a:rPr lang="en-US" sz="3400" dirty="0" smtClean="0"/>
              <a:t>Hoarse voice (tumour invasion of the left recurrent laryngeal nerve).</a:t>
            </a:r>
          </a:p>
          <a:p>
            <a:r>
              <a:rPr lang="en-US" sz="3400" dirty="0" smtClean="0"/>
              <a:t>Dysphagia.</a:t>
            </a:r>
          </a:p>
          <a:p>
            <a:r>
              <a:rPr lang="en-US" sz="3400" dirty="0" smtClean="0"/>
              <a:t>Raised hemidiaphragm (phrenic nerve paralysis).</a:t>
            </a:r>
          </a:p>
          <a:p>
            <a:r>
              <a:rPr lang="en-US" sz="3400" dirty="0" smtClean="0"/>
              <a:t>SVCO.</a:t>
            </a:r>
          </a:p>
          <a:p>
            <a:r>
              <a:rPr lang="en-US" sz="3400" dirty="0" smtClean="0"/>
              <a:t>Horner’s syndrome (miosis, ptosis, enophthalmos, anhydrosis) due</a:t>
            </a:r>
          </a:p>
          <a:p>
            <a:pPr marL="0" indent="0">
              <a:buNone/>
            </a:pPr>
            <a:r>
              <a:rPr lang="en-US" sz="3400" dirty="0" smtClean="0"/>
              <a:t>      to apical or pancoast’s tumour damaging sympathetic chain.</a:t>
            </a:r>
          </a:p>
          <a:p>
            <a:pPr marL="0" indent="0">
              <a:buNone/>
            </a:pPr>
            <a:endParaRPr lang="en-US" sz="3400" dirty="0" smtClean="0"/>
          </a:p>
          <a:p>
            <a:r>
              <a:rPr lang="en-US" sz="3400" dirty="0" smtClean="0"/>
              <a:t>Pancoast’s tumours can also directly invade the rib and brachial</a:t>
            </a:r>
          </a:p>
          <a:p>
            <a:pPr marL="0" indent="0">
              <a:buNone/>
            </a:pPr>
            <a:r>
              <a:rPr lang="en-US" sz="3400" dirty="0" smtClean="0"/>
              <a:t>     plexus, causing C8–T1 dermatome numbness, shoulder pain, and</a:t>
            </a:r>
          </a:p>
          <a:p>
            <a:pPr marL="0" indent="0">
              <a:buNone/>
            </a:pPr>
            <a:r>
              <a:rPr lang="en-US" sz="3400" dirty="0" smtClean="0"/>
              <a:t>     weakness of small muscles of the hand.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2310411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166" y="-9983"/>
            <a:ext cx="5913738" cy="6847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4181475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7098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Cervical/supraclavicular lymphadenopathy (easy site for diagnostic biopsy)</a:t>
            </a:r>
          </a:p>
          <a:p>
            <a:r>
              <a:rPr lang="en-US" dirty="0" smtClean="0"/>
              <a:t>palpable liver .</a:t>
            </a:r>
          </a:p>
          <a:p>
            <a:r>
              <a:rPr lang="en-US" dirty="0" smtClean="0"/>
              <a:t>Bone pain/pathological fracture due to bone metastases</a:t>
            </a:r>
          </a:p>
          <a:p>
            <a:r>
              <a:rPr lang="en-US" dirty="0" smtClean="0"/>
              <a:t>Neurological sequelae 2° to cerebral metastases</a:t>
            </a:r>
          </a:p>
          <a:p>
            <a:r>
              <a:rPr lang="en-US" dirty="0" smtClean="0"/>
              <a:t>Hypercalcaemic effects (due to bony metastases or direct tumour</a:t>
            </a:r>
          </a:p>
          <a:p>
            <a:r>
              <a:rPr lang="en-US" dirty="0" smtClean="0"/>
              <a:t>production of parathyroid hormone (PTH)-related peptide or PTH).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521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Paraneoplastic syndromes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Endocrine syndromes are due to the ectopic production of hormones or hormonally active peptides.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Neurological syndromes are due to antibody-mediated CNS damage.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Cachexia and wasting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Clubbing +_Hypertrophic pulmonary osteoarthropathy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608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Clubbing and pulmonary osteoarthropathy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76028"/>
            <a:ext cx="3127598" cy="2129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88120"/>
            <a:ext cx="6946042" cy="2095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5579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Clf eatures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Gynaecomastia</a:t>
            </a:r>
          </a:p>
          <a:p>
            <a:r>
              <a:rPr lang="en-US" dirty="0" smtClean="0"/>
              <a:t>Ectopic ACTH (Cushing’s syndrome).</a:t>
            </a:r>
          </a:p>
          <a:p>
            <a:r>
              <a:rPr lang="en-US" dirty="0" smtClean="0"/>
              <a:t>Cerebellar syndrome (usually SCLC).</a:t>
            </a:r>
          </a:p>
          <a:p>
            <a:r>
              <a:rPr lang="en-US" dirty="0" smtClean="0"/>
              <a:t>Dermatomyositis/polymyositis.</a:t>
            </a:r>
          </a:p>
          <a:p>
            <a:r>
              <a:rPr lang="en-US" dirty="0" smtClean="0"/>
              <a:t>Glomerulonephritis.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262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475" y="692696"/>
            <a:ext cx="9004849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905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History and examination</a:t>
            </a:r>
          </a:p>
          <a:p>
            <a:r>
              <a:rPr lang="en-US" dirty="0" smtClean="0"/>
              <a:t>Blood tests, including sodium, calcium, and LFTs. Check clotting if biopsy</a:t>
            </a:r>
          </a:p>
          <a:p>
            <a:r>
              <a:rPr lang="en-US" dirty="0" smtClean="0"/>
              <a:t> CXR </a:t>
            </a:r>
          </a:p>
          <a:p>
            <a:r>
              <a:rPr lang="en-US" dirty="0" smtClean="0"/>
              <a:t>Diagnostic pleural tap, if effusion present</a:t>
            </a:r>
          </a:p>
          <a:p>
            <a:r>
              <a:rPr lang="en-US" dirty="0" smtClean="0"/>
              <a:t>FNA /biopsy of enlarged supraclavicular or cervical lymph nodes.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769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3"/>
            <a:ext cx="7560840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7846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1520" y="32048"/>
            <a:ext cx="8784976" cy="1143000"/>
          </a:xfrm>
        </p:spPr>
        <p:txBody>
          <a:bodyPr/>
          <a:lstStyle/>
          <a:p>
            <a:r>
              <a:rPr lang="en-US" dirty="0" smtClean="0"/>
              <a:t>etiology</a:t>
            </a:r>
            <a:endParaRPr lang="en-US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8784976" cy="5345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300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Radiology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1. CT neck, chest, liver, adrenals (contrast-enhanced) to assess tumour site and size</a:t>
            </a:r>
          </a:p>
          <a:p>
            <a:pPr marL="0" indent="0">
              <a:buNone/>
            </a:pPr>
            <a:r>
              <a:rPr lang="en-US" dirty="0" smtClean="0"/>
              <a:t>2. USG of neck or liver may provide information about enlarged lymph nodes or metastases suitable for biopsy.</a:t>
            </a:r>
          </a:p>
          <a:p>
            <a:pPr marL="0" indent="0">
              <a:buNone/>
            </a:pPr>
            <a:r>
              <a:rPr lang="en-US" dirty="0" smtClean="0"/>
              <a:t>3. MRI Used to answer specific questions relating to tumour invasion/ borders.</a:t>
            </a:r>
          </a:p>
          <a:p>
            <a:pPr marL="0" indent="0">
              <a:buNone/>
            </a:pPr>
            <a:r>
              <a:rPr lang="en-US" dirty="0" smtClean="0"/>
              <a:t>4. Bone scan Indicated if ? Bone involvment .</a:t>
            </a:r>
          </a:p>
          <a:p>
            <a:pPr marL="0" indent="0">
              <a:buNone/>
            </a:pPr>
            <a:r>
              <a:rPr lang="en-US" dirty="0" smtClean="0"/>
              <a:t>5. CT head Indicated if any neurological evidence of metastatic</a:t>
            </a:r>
          </a:p>
          <a:p>
            <a:pPr marL="0" indent="0">
              <a:buNone/>
            </a:pPr>
            <a:r>
              <a:rPr lang="en-US" dirty="0" smtClean="0"/>
              <a:t>6. Positron Emission Tomography (PET) scanning.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02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7"/>
            <a:ext cx="623769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600748"/>
            <a:ext cx="2765425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4803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Percutaneous  biopsy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>
                <a:cs typeface="Arial" charset="0"/>
              </a:rPr>
              <a:t>biopsy of Peripheral lung obtained by biopsy through the chest wall under CT screening</a:t>
            </a:r>
          </a:p>
          <a:p>
            <a:pPr eaLnBrk="1" hangingPunct="1"/>
            <a:endParaRPr lang="en-US" altLang="en-US" sz="2800" smtClean="0">
              <a:cs typeface="Arial" charset="0"/>
            </a:endParaRPr>
          </a:p>
        </p:txBody>
      </p:sp>
      <p:sp>
        <p:nvSpPr>
          <p:cNvPr id="59396" name="عنصر نائب لرقم الشريحة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DA38C32-05FF-4C92-A76A-4D1600AEB806}" type="slidenum">
              <a:rPr lang="ar-SA" altLang="en-US" smtClean="0">
                <a:solidFill>
                  <a:srgbClr val="FFFFFF"/>
                </a:solidFill>
              </a:rPr>
              <a:pPr/>
              <a:t>32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665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784976" cy="5616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9436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568951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2447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Suspected advanced dis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23432"/>
            <a:ext cx="8568952" cy="49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7260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Suspected early disease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78497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4730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70795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0845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surgery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Patients with NSCLC who have disease limited to one lung and not involving the mediastinum or more distant sites have localized, stage I or stage II disease </a:t>
            </a:r>
          </a:p>
          <a:p>
            <a:r>
              <a:rPr lang="en-US" dirty="0" smtClean="0"/>
              <a:t>Stage I plus stage II disease accounts for approximately 30 percent of patients with NSCLC.</a:t>
            </a:r>
          </a:p>
          <a:p>
            <a:r>
              <a:rPr lang="en-US" dirty="0" smtClean="0"/>
              <a:t> In this setting, surgical resection is the primary approach to treatment if there are no contraindications.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054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9730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08425"/>
            <a:ext cx="8640960" cy="392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1535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Radiotherapy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917425"/>
            <a:ext cx="8424936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SVCO sup vena cava obstruction.</a:t>
            </a:r>
          </a:p>
          <a:p>
            <a:r>
              <a:rPr lang="en-US" dirty="0" smtClean="0"/>
              <a:t>Recurrent hemoptysis.</a:t>
            </a:r>
          </a:p>
          <a:p>
            <a:r>
              <a:rPr lang="en-US" dirty="0" smtClean="0"/>
              <a:t>Skeletal metastasis.</a:t>
            </a:r>
          </a:p>
          <a:p>
            <a:r>
              <a:rPr lang="en-US" dirty="0" smtClean="0"/>
              <a:t>To relieve obstruction of airways.</a:t>
            </a:r>
          </a:p>
          <a:p>
            <a:r>
              <a:rPr lang="en-US" dirty="0" smtClean="0"/>
              <a:t>With chemotherapy,it can prevent brain metastasis in small cell carcinoma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12776"/>
            <a:ext cx="3456384" cy="2199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3529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Chemotherapy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Small cell carcinoma +radio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85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Therapy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Via fiber optic bronchoscopy</a:t>
            </a:r>
          </a:p>
          <a:p>
            <a:r>
              <a:rPr lang="en-US" dirty="0" smtClean="0"/>
              <a:t>Palliative treatment</a:t>
            </a:r>
          </a:p>
          <a:p>
            <a:r>
              <a:rPr lang="en-US" dirty="0" smtClean="0"/>
              <a:t>To destroy tumour tissue occluding major</a:t>
            </a:r>
          </a:p>
          <a:p>
            <a:r>
              <a:rPr lang="en-US" dirty="0" smtClean="0"/>
              <a:t>airways &amp; to allow re aeration of collapsed</a:t>
            </a:r>
          </a:p>
          <a:p>
            <a:pPr marL="0" indent="0">
              <a:buNone/>
            </a:pPr>
            <a:r>
              <a:rPr lang="en-US" dirty="0" smtClean="0"/>
              <a:t>    lung.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838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712968" cy="518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9148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789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>
                <a:cs typeface="Arial" charset="0"/>
              </a:rPr>
              <a:t>Based on the </a:t>
            </a:r>
            <a:r>
              <a:rPr lang="en-US" altLang="en-US" sz="2800" smtClean="0">
                <a:solidFill>
                  <a:srgbClr val="FF0000"/>
                </a:solidFill>
                <a:cs typeface="Arial" charset="0"/>
              </a:rPr>
              <a:t>characteristics of the disease and its response to treatment</a:t>
            </a:r>
            <a:r>
              <a:rPr lang="en-US" altLang="en-US" sz="2800" smtClean="0">
                <a:cs typeface="Arial" charset="0"/>
              </a:rPr>
              <a:t> Lung cancer maybe divided into </a:t>
            </a:r>
            <a:r>
              <a:rPr lang="en-US" altLang="en-US" sz="2800" b="1" u="sng" smtClean="0">
                <a:cs typeface="Arial" charset="0"/>
              </a:rPr>
              <a:t>small-cell carcinoma and non-small-cell carcinoma </a:t>
            </a:r>
          </a:p>
        </p:txBody>
      </p:sp>
      <p:sp>
        <p:nvSpPr>
          <p:cNvPr id="45059" name="عنصر نائب لرقم الشريحة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F26ED6-1B0F-4D46-A798-B8D8F38347B1}" type="slidenum">
              <a:rPr lang="ar-SA" altLang="en-US" smtClean="0">
                <a:solidFill>
                  <a:srgbClr val="FFFFFF"/>
                </a:solidFill>
              </a:rPr>
              <a:pPr/>
              <a:t>5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198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Non-small-cell carcinoma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i="1" dirty="0" smtClean="0">
                <a:solidFill>
                  <a:srgbClr val="FF0066"/>
                </a:solidFill>
                <a:cs typeface="Arial" charset="0"/>
              </a:rPr>
              <a:t>1-Squamous</a:t>
            </a:r>
            <a:r>
              <a:rPr lang="en-US" altLang="en-US" sz="2800" dirty="0" smtClean="0">
                <a:solidFill>
                  <a:srgbClr val="FF0066"/>
                </a:solidFill>
                <a:cs typeface="Arial" charset="0"/>
              </a:rPr>
              <a:t> </a:t>
            </a:r>
            <a:r>
              <a:rPr lang="en-US" altLang="en-US" sz="2800" i="1" dirty="0" smtClean="0">
                <a:solidFill>
                  <a:srgbClr val="FF0066"/>
                </a:solidFill>
                <a:cs typeface="Arial" charset="0"/>
              </a:rPr>
              <a:t>carcinoma</a:t>
            </a:r>
            <a:r>
              <a:rPr lang="en-US" altLang="en-US" sz="2800" dirty="0" smtClean="0">
                <a:cs typeface="Arial" charset="0"/>
              </a:rPr>
              <a:t> </a:t>
            </a:r>
          </a:p>
          <a:p>
            <a:pPr eaLnBrk="1" hangingPunct="1"/>
            <a:r>
              <a:rPr lang="en-US" altLang="en-US" sz="2800" dirty="0" smtClean="0">
                <a:cs typeface="Arial" charset="0"/>
              </a:rPr>
              <a:t>Most present as </a:t>
            </a:r>
            <a:r>
              <a:rPr lang="en-US" altLang="en-US" sz="2800" u="sng" dirty="0" smtClean="0">
                <a:solidFill>
                  <a:srgbClr val="FF0066"/>
                </a:solidFill>
                <a:cs typeface="Arial" charset="0"/>
              </a:rPr>
              <a:t>obstructive lesions</a:t>
            </a:r>
            <a:r>
              <a:rPr lang="en-US" altLang="en-US" sz="2800" dirty="0" smtClean="0">
                <a:cs typeface="Arial" charset="0"/>
              </a:rPr>
              <a:t> of the bronchus leading to infection</a:t>
            </a:r>
          </a:p>
        </p:txBody>
      </p:sp>
      <p:sp>
        <p:nvSpPr>
          <p:cNvPr id="46084" name="عنصر نائب لرقم الشريحة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8F3FEDC2-4E31-464D-97FE-1AA097CCA562}" type="slidenum">
              <a:rPr lang="ar-SA" altLang="en-US" smtClean="0">
                <a:solidFill>
                  <a:srgbClr val="FFFFFF"/>
                </a:solidFill>
              </a:rPr>
              <a:pPr/>
              <a:t>6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933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2-Adenocarcinoma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>
                <a:cs typeface="Arial" charset="0"/>
              </a:rPr>
              <a:t>arises from mucous cells in the bronchial epithelium.</a:t>
            </a:r>
          </a:p>
          <a:p>
            <a:pPr eaLnBrk="1" hangingPunct="1"/>
            <a:r>
              <a:rPr lang="en-US" altLang="en-US" sz="2800" b="1" dirty="0" smtClean="0">
                <a:solidFill>
                  <a:srgbClr val="FF0066"/>
                </a:solidFill>
                <a:cs typeface="Arial" charset="0"/>
              </a:rPr>
              <a:t>more common in non-smokers and  in women,</a:t>
            </a:r>
            <a:r>
              <a:rPr lang="en-US" altLang="en-US" sz="2800" dirty="0" smtClean="0">
                <a:cs typeface="Arial" charset="0"/>
              </a:rPr>
              <a:t>.</a:t>
            </a:r>
          </a:p>
        </p:txBody>
      </p:sp>
      <p:sp>
        <p:nvSpPr>
          <p:cNvPr id="47108" name="عنصر نائب لرقم الشريحة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5CAD6FF-5F8D-4EF4-AB9C-A25EF50F64F9}" type="slidenum">
              <a:rPr lang="ar-SA" altLang="en-US" smtClean="0">
                <a:solidFill>
                  <a:srgbClr val="FFFFFF"/>
                </a:solidFill>
              </a:rPr>
              <a:pPr/>
              <a:t>7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954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3-Large cell carcinomas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>
                <a:cs typeface="Arial" charset="0"/>
              </a:rPr>
              <a:t>These account for about 25% of all lung cancers </a:t>
            </a:r>
          </a:p>
        </p:txBody>
      </p:sp>
      <p:sp>
        <p:nvSpPr>
          <p:cNvPr id="48132" name="عنصر نائب لرقم الشريحة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2227592-BF5B-4B3E-A688-C4E3CFB66C3F}" type="slidenum">
              <a:rPr lang="ar-SA" altLang="en-US" smtClean="0">
                <a:solidFill>
                  <a:srgbClr val="FFFFFF"/>
                </a:solidFill>
              </a:rPr>
              <a:pPr/>
              <a:t>8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611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4-Bronchoalveolar cell carcinoma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cs typeface="Arial" charset="0"/>
              </a:rPr>
              <a:t>accounts for only 1-2% of lung tumours and occurs either as a peripheral solitary nodule or as diffuse nodular lesions </a:t>
            </a:r>
          </a:p>
        </p:txBody>
      </p:sp>
      <p:sp>
        <p:nvSpPr>
          <p:cNvPr id="49156" name="عنصر نائب لرقم الشريحة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4CACA3A-C299-4428-9A61-C3C6E3B89AF4}" type="slidenum">
              <a:rPr lang="ar-SA" altLang="en-US" smtClean="0">
                <a:solidFill>
                  <a:srgbClr val="FFFFFF"/>
                </a:solidFill>
              </a:rPr>
              <a:pPr/>
              <a:t>9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667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779</Words>
  <Application>Microsoft Office PowerPoint</Application>
  <PresentationFormat>عرض على الشاشة (3:4)‏</PresentationFormat>
  <Paragraphs>134</Paragraphs>
  <Slides>44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44</vt:i4>
      </vt:variant>
    </vt:vector>
  </HeadingPairs>
  <TitlesOfParts>
    <vt:vector size="45" baseType="lpstr">
      <vt:lpstr>نسق Office</vt:lpstr>
      <vt:lpstr>Lung ca</vt:lpstr>
      <vt:lpstr>عرض تقديمي في PowerPoint</vt:lpstr>
      <vt:lpstr>etiology</vt:lpstr>
      <vt:lpstr>CLASSIFICATION</vt:lpstr>
      <vt:lpstr>عرض تقديمي في PowerPoint</vt:lpstr>
      <vt:lpstr>Non-small-cell carcinoma</vt:lpstr>
      <vt:lpstr>2-Adenocarcinoma</vt:lpstr>
      <vt:lpstr>3-Large cell carcinomas</vt:lpstr>
      <vt:lpstr>4-Bronchoalveolar cell carcinoma</vt:lpstr>
      <vt:lpstr>Small-cell carcinoma</vt:lpstr>
      <vt:lpstr>SPREAD</vt:lpstr>
      <vt:lpstr>1. Direct </vt:lpstr>
      <vt:lpstr>Lymphatics </vt:lpstr>
      <vt:lpstr>Hematogenous </vt:lpstr>
      <vt:lpstr>staging</vt:lpstr>
      <vt:lpstr>عرض تقديمي في PowerPoint</vt:lpstr>
      <vt:lpstr>عرض تقديمي في PowerPoint</vt:lpstr>
      <vt:lpstr>عرض تقديمي في PowerPoint</vt:lpstr>
      <vt:lpstr>CLINICAL FEATURES</vt:lpstr>
      <vt:lpstr>Local Tumour effects</vt:lpstr>
      <vt:lpstr>Local Tumour effects</vt:lpstr>
      <vt:lpstr>عرض تقديمي في PowerPoint</vt:lpstr>
      <vt:lpstr>mets</vt:lpstr>
      <vt:lpstr>Paraneoplastic syndromes</vt:lpstr>
      <vt:lpstr>Clubbing and pulmonary osteoarthropathy</vt:lpstr>
      <vt:lpstr>Clf eatures</vt:lpstr>
      <vt:lpstr>عرض تقديمي في PowerPoint</vt:lpstr>
      <vt:lpstr>عرض تقديمي في PowerPoint</vt:lpstr>
      <vt:lpstr>عرض تقديمي في PowerPoint</vt:lpstr>
      <vt:lpstr>Radiology</vt:lpstr>
      <vt:lpstr>عرض تقديمي في PowerPoint</vt:lpstr>
      <vt:lpstr>Percutaneous  biopsy</vt:lpstr>
      <vt:lpstr>عرض تقديمي في PowerPoint</vt:lpstr>
      <vt:lpstr>عرض تقديمي في PowerPoint</vt:lpstr>
      <vt:lpstr>Suspected advanced dis</vt:lpstr>
      <vt:lpstr>Suspected early disease</vt:lpstr>
      <vt:lpstr>عرض تقديمي في PowerPoint</vt:lpstr>
      <vt:lpstr>surgery</vt:lpstr>
      <vt:lpstr>عرض تقديمي في PowerPoint</vt:lpstr>
      <vt:lpstr>Radiotherapy </vt:lpstr>
      <vt:lpstr>Chemotherapy</vt:lpstr>
      <vt:lpstr>Laser Therapy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home</dc:creator>
  <cp:lastModifiedBy>home</cp:lastModifiedBy>
  <cp:revision>45</cp:revision>
  <dcterms:created xsi:type="dcterms:W3CDTF">2019-04-10T17:09:51Z</dcterms:created>
  <dcterms:modified xsi:type="dcterms:W3CDTF">2019-04-10T20:25:26Z</dcterms:modified>
</cp:coreProperties>
</file>