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3" r:id="rId5"/>
    <p:sldId id="274" r:id="rId6"/>
    <p:sldId id="259" r:id="rId7"/>
    <p:sldId id="260" r:id="rId8"/>
    <p:sldId id="261" r:id="rId9"/>
    <p:sldId id="262" r:id="rId10"/>
    <p:sldId id="275" r:id="rId11"/>
    <p:sldId id="263" r:id="rId12"/>
    <p:sldId id="276" r:id="rId13"/>
    <p:sldId id="264" r:id="rId14"/>
    <p:sldId id="265" r:id="rId15"/>
    <p:sldId id="266" r:id="rId16"/>
    <p:sldId id="267" r:id="rId17"/>
    <p:sldId id="268" r:id="rId18"/>
    <p:sldId id="269" r:id="rId19"/>
    <p:sldId id="270" r:id="rId20"/>
    <p:sldId id="271" r:id="rId21"/>
    <p:sldId id="27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92" d="100"/>
          <a:sy n="92" d="100"/>
        </p:scale>
        <p:origin x="498" y="9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2FEA88-137C-4773-A34F-C8B30F01F1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9ABBA496-759B-4EE7-B278-5FD367B2F3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688AF7A9-3D8F-4311-8230-FF748905C54D}"/>
              </a:ext>
            </a:extLst>
          </p:cNvPr>
          <p:cNvSpPr>
            <a:spLocks noGrp="1"/>
          </p:cNvSpPr>
          <p:nvPr>
            <p:ph type="dt" sz="half" idx="10"/>
          </p:nvPr>
        </p:nvSpPr>
        <p:spPr/>
        <p:txBody>
          <a:bodyPr/>
          <a:lstStyle/>
          <a:p>
            <a:fld id="{830BBD46-E0FD-47EA-8E6E-E809498A45D3}" type="datetimeFigureOut">
              <a:rPr lang="en-US" smtClean="0"/>
              <a:t>11/11/2020</a:t>
            </a:fld>
            <a:endParaRPr lang="en-US"/>
          </a:p>
        </p:txBody>
      </p:sp>
      <p:sp>
        <p:nvSpPr>
          <p:cNvPr id="5" name="Footer Placeholder 4">
            <a:extLst>
              <a:ext uri="{FF2B5EF4-FFF2-40B4-BE49-F238E27FC236}">
                <a16:creationId xmlns:a16="http://schemas.microsoft.com/office/drawing/2014/main" xmlns="" id="{F6D2F6D3-F531-483B-9E25-FB08846C28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C70A0D7B-CFB0-4DD7-8EF4-2711CA7C073C}"/>
              </a:ext>
            </a:extLst>
          </p:cNvPr>
          <p:cNvSpPr>
            <a:spLocks noGrp="1"/>
          </p:cNvSpPr>
          <p:nvPr>
            <p:ph type="sldNum" sz="quarter" idx="12"/>
          </p:nvPr>
        </p:nvSpPr>
        <p:spPr/>
        <p:txBody>
          <a:bodyPr/>
          <a:lstStyle/>
          <a:p>
            <a:fld id="{3A971752-8001-447C-BB30-CB7633256726}" type="slidenum">
              <a:rPr lang="en-US" smtClean="0"/>
              <a:t>‹#›</a:t>
            </a:fld>
            <a:endParaRPr lang="en-US"/>
          </a:p>
        </p:txBody>
      </p:sp>
    </p:spTree>
    <p:extLst>
      <p:ext uri="{BB962C8B-B14F-4D97-AF65-F5344CB8AC3E}">
        <p14:creationId xmlns:p14="http://schemas.microsoft.com/office/powerpoint/2010/main" val="784134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6CC431E-935E-437A-BF4C-BDD5D77FBE9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6C5E9962-B4E1-48C9-8E1D-3D903C89F39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ACAD3ACB-7A62-44C9-99B7-7087EF733EE9}"/>
              </a:ext>
            </a:extLst>
          </p:cNvPr>
          <p:cNvSpPr>
            <a:spLocks noGrp="1"/>
          </p:cNvSpPr>
          <p:nvPr>
            <p:ph type="dt" sz="half" idx="10"/>
          </p:nvPr>
        </p:nvSpPr>
        <p:spPr/>
        <p:txBody>
          <a:bodyPr/>
          <a:lstStyle/>
          <a:p>
            <a:fld id="{830BBD46-E0FD-47EA-8E6E-E809498A45D3}" type="datetimeFigureOut">
              <a:rPr lang="en-US" smtClean="0"/>
              <a:t>11/11/2020</a:t>
            </a:fld>
            <a:endParaRPr lang="en-US"/>
          </a:p>
        </p:txBody>
      </p:sp>
      <p:sp>
        <p:nvSpPr>
          <p:cNvPr id="5" name="Footer Placeholder 4">
            <a:extLst>
              <a:ext uri="{FF2B5EF4-FFF2-40B4-BE49-F238E27FC236}">
                <a16:creationId xmlns:a16="http://schemas.microsoft.com/office/drawing/2014/main" xmlns="" id="{869B9898-C249-4871-81C7-58689FB797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3A7A330-921A-4CAC-8AFA-97C32764C572}"/>
              </a:ext>
            </a:extLst>
          </p:cNvPr>
          <p:cNvSpPr>
            <a:spLocks noGrp="1"/>
          </p:cNvSpPr>
          <p:nvPr>
            <p:ph type="sldNum" sz="quarter" idx="12"/>
          </p:nvPr>
        </p:nvSpPr>
        <p:spPr/>
        <p:txBody>
          <a:bodyPr/>
          <a:lstStyle/>
          <a:p>
            <a:fld id="{3A971752-8001-447C-BB30-CB7633256726}" type="slidenum">
              <a:rPr lang="en-US" smtClean="0"/>
              <a:t>‹#›</a:t>
            </a:fld>
            <a:endParaRPr lang="en-US"/>
          </a:p>
        </p:txBody>
      </p:sp>
    </p:spTree>
    <p:extLst>
      <p:ext uri="{BB962C8B-B14F-4D97-AF65-F5344CB8AC3E}">
        <p14:creationId xmlns:p14="http://schemas.microsoft.com/office/powerpoint/2010/main" val="3157274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10D2CBCD-8E9B-41A7-8663-5F598F6003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8F757585-F050-4994-A5C7-8D55633A9A5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555CE0D-6619-494A-B7F4-9345B4CB8D15}"/>
              </a:ext>
            </a:extLst>
          </p:cNvPr>
          <p:cNvSpPr>
            <a:spLocks noGrp="1"/>
          </p:cNvSpPr>
          <p:nvPr>
            <p:ph type="dt" sz="half" idx="10"/>
          </p:nvPr>
        </p:nvSpPr>
        <p:spPr/>
        <p:txBody>
          <a:bodyPr/>
          <a:lstStyle/>
          <a:p>
            <a:fld id="{830BBD46-E0FD-47EA-8E6E-E809498A45D3}" type="datetimeFigureOut">
              <a:rPr lang="en-US" smtClean="0"/>
              <a:t>11/11/2020</a:t>
            </a:fld>
            <a:endParaRPr lang="en-US"/>
          </a:p>
        </p:txBody>
      </p:sp>
      <p:sp>
        <p:nvSpPr>
          <p:cNvPr id="5" name="Footer Placeholder 4">
            <a:extLst>
              <a:ext uri="{FF2B5EF4-FFF2-40B4-BE49-F238E27FC236}">
                <a16:creationId xmlns:a16="http://schemas.microsoft.com/office/drawing/2014/main" xmlns="" id="{9CDB6A56-1146-4316-9AAD-E6C786EC74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915AD219-8D66-47FF-9F96-1571C5873C06}"/>
              </a:ext>
            </a:extLst>
          </p:cNvPr>
          <p:cNvSpPr>
            <a:spLocks noGrp="1"/>
          </p:cNvSpPr>
          <p:nvPr>
            <p:ph type="sldNum" sz="quarter" idx="12"/>
          </p:nvPr>
        </p:nvSpPr>
        <p:spPr/>
        <p:txBody>
          <a:bodyPr/>
          <a:lstStyle/>
          <a:p>
            <a:fld id="{3A971752-8001-447C-BB30-CB7633256726}" type="slidenum">
              <a:rPr lang="en-US" smtClean="0"/>
              <a:t>‹#›</a:t>
            </a:fld>
            <a:endParaRPr lang="en-US"/>
          </a:p>
        </p:txBody>
      </p:sp>
    </p:spTree>
    <p:extLst>
      <p:ext uri="{BB962C8B-B14F-4D97-AF65-F5344CB8AC3E}">
        <p14:creationId xmlns:p14="http://schemas.microsoft.com/office/powerpoint/2010/main" val="3992785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CFF92CE-1140-4656-B8FE-5DA95B32CC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F7D74873-EDD0-4C50-A260-B31B2BCF83A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EB64FC9-D016-481E-A220-5E98642B775B}"/>
              </a:ext>
            </a:extLst>
          </p:cNvPr>
          <p:cNvSpPr>
            <a:spLocks noGrp="1"/>
          </p:cNvSpPr>
          <p:nvPr>
            <p:ph type="dt" sz="half" idx="10"/>
          </p:nvPr>
        </p:nvSpPr>
        <p:spPr/>
        <p:txBody>
          <a:bodyPr/>
          <a:lstStyle/>
          <a:p>
            <a:fld id="{830BBD46-E0FD-47EA-8E6E-E809498A45D3}" type="datetimeFigureOut">
              <a:rPr lang="en-US" smtClean="0"/>
              <a:t>11/11/2020</a:t>
            </a:fld>
            <a:endParaRPr lang="en-US"/>
          </a:p>
        </p:txBody>
      </p:sp>
      <p:sp>
        <p:nvSpPr>
          <p:cNvPr id="5" name="Footer Placeholder 4">
            <a:extLst>
              <a:ext uri="{FF2B5EF4-FFF2-40B4-BE49-F238E27FC236}">
                <a16:creationId xmlns:a16="http://schemas.microsoft.com/office/drawing/2014/main" xmlns="" id="{518B085B-D1FE-4CD8-AECA-069791862B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465B1B9-BB70-49BC-BAAB-9C221A5EEF21}"/>
              </a:ext>
            </a:extLst>
          </p:cNvPr>
          <p:cNvSpPr>
            <a:spLocks noGrp="1"/>
          </p:cNvSpPr>
          <p:nvPr>
            <p:ph type="sldNum" sz="quarter" idx="12"/>
          </p:nvPr>
        </p:nvSpPr>
        <p:spPr/>
        <p:txBody>
          <a:bodyPr/>
          <a:lstStyle/>
          <a:p>
            <a:fld id="{3A971752-8001-447C-BB30-CB7633256726}" type="slidenum">
              <a:rPr lang="en-US" smtClean="0"/>
              <a:t>‹#›</a:t>
            </a:fld>
            <a:endParaRPr lang="en-US"/>
          </a:p>
        </p:txBody>
      </p:sp>
    </p:spTree>
    <p:extLst>
      <p:ext uri="{BB962C8B-B14F-4D97-AF65-F5344CB8AC3E}">
        <p14:creationId xmlns:p14="http://schemas.microsoft.com/office/powerpoint/2010/main" val="1777282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64F22F5-A08D-4E15-8B3D-8F74CA6C6BC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8DF75CC6-C860-4C13-B697-3E927CA87E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40E74D46-3446-4384-9EF0-AE6F552CAA55}"/>
              </a:ext>
            </a:extLst>
          </p:cNvPr>
          <p:cNvSpPr>
            <a:spLocks noGrp="1"/>
          </p:cNvSpPr>
          <p:nvPr>
            <p:ph type="dt" sz="half" idx="10"/>
          </p:nvPr>
        </p:nvSpPr>
        <p:spPr/>
        <p:txBody>
          <a:bodyPr/>
          <a:lstStyle/>
          <a:p>
            <a:fld id="{830BBD46-E0FD-47EA-8E6E-E809498A45D3}" type="datetimeFigureOut">
              <a:rPr lang="en-US" smtClean="0"/>
              <a:t>11/11/2020</a:t>
            </a:fld>
            <a:endParaRPr lang="en-US"/>
          </a:p>
        </p:txBody>
      </p:sp>
      <p:sp>
        <p:nvSpPr>
          <p:cNvPr id="5" name="Footer Placeholder 4">
            <a:extLst>
              <a:ext uri="{FF2B5EF4-FFF2-40B4-BE49-F238E27FC236}">
                <a16:creationId xmlns:a16="http://schemas.microsoft.com/office/drawing/2014/main" xmlns="" id="{7D6636B3-113A-469B-85BC-E72834A261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D7B2D01-FC0A-45B6-A4CA-680BB5CDC071}"/>
              </a:ext>
            </a:extLst>
          </p:cNvPr>
          <p:cNvSpPr>
            <a:spLocks noGrp="1"/>
          </p:cNvSpPr>
          <p:nvPr>
            <p:ph type="sldNum" sz="quarter" idx="12"/>
          </p:nvPr>
        </p:nvSpPr>
        <p:spPr/>
        <p:txBody>
          <a:bodyPr/>
          <a:lstStyle/>
          <a:p>
            <a:fld id="{3A971752-8001-447C-BB30-CB7633256726}" type="slidenum">
              <a:rPr lang="en-US" smtClean="0"/>
              <a:t>‹#›</a:t>
            </a:fld>
            <a:endParaRPr lang="en-US"/>
          </a:p>
        </p:txBody>
      </p:sp>
    </p:spTree>
    <p:extLst>
      <p:ext uri="{BB962C8B-B14F-4D97-AF65-F5344CB8AC3E}">
        <p14:creationId xmlns:p14="http://schemas.microsoft.com/office/powerpoint/2010/main" val="507863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AEBD693-2153-41EA-B966-E75AAC13D3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8E03015A-77AA-4686-AE05-6E12E469981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DC21DEF2-0647-4FE5-A96C-279044E72D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1B2C0267-FA39-4AE3-BA0C-D5AA08F11E3C}"/>
              </a:ext>
            </a:extLst>
          </p:cNvPr>
          <p:cNvSpPr>
            <a:spLocks noGrp="1"/>
          </p:cNvSpPr>
          <p:nvPr>
            <p:ph type="dt" sz="half" idx="10"/>
          </p:nvPr>
        </p:nvSpPr>
        <p:spPr/>
        <p:txBody>
          <a:bodyPr/>
          <a:lstStyle/>
          <a:p>
            <a:fld id="{830BBD46-E0FD-47EA-8E6E-E809498A45D3}" type="datetimeFigureOut">
              <a:rPr lang="en-US" smtClean="0"/>
              <a:t>11/11/2020</a:t>
            </a:fld>
            <a:endParaRPr lang="en-US"/>
          </a:p>
        </p:txBody>
      </p:sp>
      <p:sp>
        <p:nvSpPr>
          <p:cNvPr id="6" name="Footer Placeholder 5">
            <a:extLst>
              <a:ext uri="{FF2B5EF4-FFF2-40B4-BE49-F238E27FC236}">
                <a16:creationId xmlns:a16="http://schemas.microsoft.com/office/drawing/2014/main" xmlns="" id="{6DDF3106-CCF3-4958-A270-375518FF7F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79B6662-1797-4F46-AF6E-F6B6D0D4FA46}"/>
              </a:ext>
            </a:extLst>
          </p:cNvPr>
          <p:cNvSpPr>
            <a:spLocks noGrp="1"/>
          </p:cNvSpPr>
          <p:nvPr>
            <p:ph type="sldNum" sz="quarter" idx="12"/>
          </p:nvPr>
        </p:nvSpPr>
        <p:spPr/>
        <p:txBody>
          <a:bodyPr/>
          <a:lstStyle/>
          <a:p>
            <a:fld id="{3A971752-8001-447C-BB30-CB7633256726}" type="slidenum">
              <a:rPr lang="en-US" smtClean="0"/>
              <a:t>‹#›</a:t>
            </a:fld>
            <a:endParaRPr lang="en-US"/>
          </a:p>
        </p:txBody>
      </p:sp>
    </p:spTree>
    <p:extLst>
      <p:ext uri="{BB962C8B-B14F-4D97-AF65-F5344CB8AC3E}">
        <p14:creationId xmlns:p14="http://schemas.microsoft.com/office/powerpoint/2010/main" val="1670749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16003E-5B3B-448F-B7CD-37A01AD2357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4E6F3E33-44A3-43A9-8EBE-F25D63513F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39332D53-B485-4BC3-A35B-EAA463A5D91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D1E00407-7887-49BC-A0FD-60F9A68546F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72D31070-4BB2-4D54-AD36-3796756B6FC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11340D0C-C785-4E54-B5F9-0624BADBE8A7}"/>
              </a:ext>
            </a:extLst>
          </p:cNvPr>
          <p:cNvSpPr>
            <a:spLocks noGrp="1"/>
          </p:cNvSpPr>
          <p:nvPr>
            <p:ph type="dt" sz="half" idx="10"/>
          </p:nvPr>
        </p:nvSpPr>
        <p:spPr/>
        <p:txBody>
          <a:bodyPr/>
          <a:lstStyle/>
          <a:p>
            <a:fld id="{830BBD46-E0FD-47EA-8E6E-E809498A45D3}" type="datetimeFigureOut">
              <a:rPr lang="en-US" smtClean="0"/>
              <a:t>11/11/2020</a:t>
            </a:fld>
            <a:endParaRPr lang="en-US"/>
          </a:p>
        </p:txBody>
      </p:sp>
      <p:sp>
        <p:nvSpPr>
          <p:cNvPr id="8" name="Footer Placeholder 7">
            <a:extLst>
              <a:ext uri="{FF2B5EF4-FFF2-40B4-BE49-F238E27FC236}">
                <a16:creationId xmlns:a16="http://schemas.microsoft.com/office/drawing/2014/main" xmlns="" id="{CAB34044-0A20-4ED2-BFDD-4B868EC27C6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3C901121-B89D-40D1-A6D4-02926AC1F431}"/>
              </a:ext>
            </a:extLst>
          </p:cNvPr>
          <p:cNvSpPr>
            <a:spLocks noGrp="1"/>
          </p:cNvSpPr>
          <p:nvPr>
            <p:ph type="sldNum" sz="quarter" idx="12"/>
          </p:nvPr>
        </p:nvSpPr>
        <p:spPr/>
        <p:txBody>
          <a:bodyPr/>
          <a:lstStyle/>
          <a:p>
            <a:fld id="{3A971752-8001-447C-BB30-CB7633256726}" type="slidenum">
              <a:rPr lang="en-US" smtClean="0"/>
              <a:t>‹#›</a:t>
            </a:fld>
            <a:endParaRPr lang="en-US"/>
          </a:p>
        </p:txBody>
      </p:sp>
    </p:spTree>
    <p:extLst>
      <p:ext uri="{BB962C8B-B14F-4D97-AF65-F5344CB8AC3E}">
        <p14:creationId xmlns:p14="http://schemas.microsoft.com/office/powerpoint/2010/main" val="253111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F2AFD3E-8C12-475C-AC4E-B9AFB35D3EA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5E06A932-093C-4905-9F85-E6E7637F7AE2}"/>
              </a:ext>
            </a:extLst>
          </p:cNvPr>
          <p:cNvSpPr>
            <a:spLocks noGrp="1"/>
          </p:cNvSpPr>
          <p:nvPr>
            <p:ph type="dt" sz="half" idx="10"/>
          </p:nvPr>
        </p:nvSpPr>
        <p:spPr/>
        <p:txBody>
          <a:bodyPr/>
          <a:lstStyle/>
          <a:p>
            <a:fld id="{830BBD46-E0FD-47EA-8E6E-E809498A45D3}" type="datetimeFigureOut">
              <a:rPr lang="en-US" smtClean="0"/>
              <a:t>11/11/2020</a:t>
            </a:fld>
            <a:endParaRPr lang="en-US"/>
          </a:p>
        </p:txBody>
      </p:sp>
      <p:sp>
        <p:nvSpPr>
          <p:cNvPr id="4" name="Footer Placeholder 3">
            <a:extLst>
              <a:ext uri="{FF2B5EF4-FFF2-40B4-BE49-F238E27FC236}">
                <a16:creationId xmlns:a16="http://schemas.microsoft.com/office/drawing/2014/main" xmlns="" id="{7BBA0E5E-7D9F-4336-B0F8-851C124456D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334C6C3C-501C-4CC3-8246-9FE7983C5B89}"/>
              </a:ext>
            </a:extLst>
          </p:cNvPr>
          <p:cNvSpPr>
            <a:spLocks noGrp="1"/>
          </p:cNvSpPr>
          <p:nvPr>
            <p:ph type="sldNum" sz="quarter" idx="12"/>
          </p:nvPr>
        </p:nvSpPr>
        <p:spPr/>
        <p:txBody>
          <a:bodyPr/>
          <a:lstStyle/>
          <a:p>
            <a:fld id="{3A971752-8001-447C-BB30-CB7633256726}" type="slidenum">
              <a:rPr lang="en-US" smtClean="0"/>
              <a:t>‹#›</a:t>
            </a:fld>
            <a:endParaRPr lang="en-US"/>
          </a:p>
        </p:txBody>
      </p:sp>
    </p:spTree>
    <p:extLst>
      <p:ext uri="{BB962C8B-B14F-4D97-AF65-F5344CB8AC3E}">
        <p14:creationId xmlns:p14="http://schemas.microsoft.com/office/powerpoint/2010/main" val="3371766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4983B0B-0E71-4357-BD40-B7CD3ED2DEA2}"/>
              </a:ext>
            </a:extLst>
          </p:cNvPr>
          <p:cNvSpPr>
            <a:spLocks noGrp="1"/>
          </p:cNvSpPr>
          <p:nvPr>
            <p:ph type="dt" sz="half" idx="10"/>
          </p:nvPr>
        </p:nvSpPr>
        <p:spPr/>
        <p:txBody>
          <a:bodyPr/>
          <a:lstStyle/>
          <a:p>
            <a:fld id="{830BBD46-E0FD-47EA-8E6E-E809498A45D3}" type="datetimeFigureOut">
              <a:rPr lang="en-US" smtClean="0"/>
              <a:t>11/11/2020</a:t>
            </a:fld>
            <a:endParaRPr lang="en-US"/>
          </a:p>
        </p:txBody>
      </p:sp>
      <p:sp>
        <p:nvSpPr>
          <p:cNvPr id="3" name="Footer Placeholder 2">
            <a:extLst>
              <a:ext uri="{FF2B5EF4-FFF2-40B4-BE49-F238E27FC236}">
                <a16:creationId xmlns:a16="http://schemas.microsoft.com/office/drawing/2014/main" xmlns="" id="{9C446A22-2455-4A00-8CE7-3D7BEFB69A1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6E2E34E9-06C0-47F6-9120-D7930CB40BCE}"/>
              </a:ext>
            </a:extLst>
          </p:cNvPr>
          <p:cNvSpPr>
            <a:spLocks noGrp="1"/>
          </p:cNvSpPr>
          <p:nvPr>
            <p:ph type="sldNum" sz="quarter" idx="12"/>
          </p:nvPr>
        </p:nvSpPr>
        <p:spPr/>
        <p:txBody>
          <a:bodyPr/>
          <a:lstStyle/>
          <a:p>
            <a:fld id="{3A971752-8001-447C-BB30-CB7633256726}" type="slidenum">
              <a:rPr lang="en-US" smtClean="0"/>
              <a:t>‹#›</a:t>
            </a:fld>
            <a:endParaRPr lang="en-US"/>
          </a:p>
        </p:txBody>
      </p:sp>
    </p:spTree>
    <p:extLst>
      <p:ext uri="{BB962C8B-B14F-4D97-AF65-F5344CB8AC3E}">
        <p14:creationId xmlns:p14="http://schemas.microsoft.com/office/powerpoint/2010/main" val="4160030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B904DA4-A4E1-4F18-8201-273314AAD1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E7C43B75-CEF9-4D0A-A1BC-4C75C5975D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8E362FF4-D898-489D-9CE5-214CE7FF50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B3C01A49-99E1-4660-B4BA-96AC65972AEA}"/>
              </a:ext>
            </a:extLst>
          </p:cNvPr>
          <p:cNvSpPr>
            <a:spLocks noGrp="1"/>
          </p:cNvSpPr>
          <p:nvPr>
            <p:ph type="dt" sz="half" idx="10"/>
          </p:nvPr>
        </p:nvSpPr>
        <p:spPr/>
        <p:txBody>
          <a:bodyPr/>
          <a:lstStyle/>
          <a:p>
            <a:fld id="{830BBD46-E0FD-47EA-8E6E-E809498A45D3}" type="datetimeFigureOut">
              <a:rPr lang="en-US" smtClean="0"/>
              <a:t>11/11/2020</a:t>
            </a:fld>
            <a:endParaRPr lang="en-US"/>
          </a:p>
        </p:txBody>
      </p:sp>
      <p:sp>
        <p:nvSpPr>
          <p:cNvPr id="6" name="Footer Placeholder 5">
            <a:extLst>
              <a:ext uri="{FF2B5EF4-FFF2-40B4-BE49-F238E27FC236}">
                <a16:creationId xmlns:a16="http://schemas.microsoft.com/office/drawing/2014/main" xmlns="" id="{53B5A8AA-5D23-46B2-8CDD-72AFFBC823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29BB46D5-AC07-4A7B-B2E8-66CC2175FD0C}"/>
              </a:ext>
            </a:extLst>
          </p:cNvPr>
          <p:cNvSpPr>
            <a:spLocks noGrp="1"/>
          </p:cNvSpPr>
          <p:nvPr>
            <p:ph type="sldNum" sz="quarter" idx="12"/>
          </p:nvPr>
        </p:nvSpPr>
        <p:spPr/>
        <p:txBody>
          <a:bodyPr/>
          <a:lstStyle/>
          <a:p>
            <a:fld id="{3A971752-8001-447C-BB30-CB7633256726}" type="slidenum">
              <a:rPr lang="en-US" smtClean="0"/>
              <a:t>‹#›</a:t>
            </a:fld>
            <a:endParaRPr lang="en-US"/>
          </a:p>
        </p:txBody>
      </p:sp>
    </p:spTree>
    <p:extLst>
      <p:ext uri="{BB962C8B-B14F-4D97-AF65-F5344CB8AC3E}">
        <p14:creationId xmlns:p14="http://schemas.microsoft.com/office/powerpoint/2010/main" val="135915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4D8197F-0527-4A8C-B5C2-684C877CBF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3221FEBD-6183-479E-A62B-015366810B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162C284E-557C-45ED-94CC-FF82FFE618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CCBD7096-1489-4DDA-B2D6-FD525820EA60}"/>
              </a:ext>
            </a:extLst>
          </p:cNvPr>
          <p:cNvSpPr>
            <a:spLocks noGrp="1"/>
          </p:cNvSpPr>
          <p:nvPr>
            <p:ph type="dt" sz="half" idx="10"/>
          </p:nvPr>
        </p:nvSpPr>
        <p:spPr/>
        <p:txBody>
          <a:bodyPr/>
          <a:lstStyle/>
          <a:p>
            <a:fld id="{830BBD46-E0FD-47EA-8E6E-E809498A45D3}" type="datetimeFigureOut">
              <a:rPr lang="en-US" smtClean="0"/>
              <a:t>11/11/2020</a:t>
            </a:fld>
            <a:endParaRPr lang="en-US"/>
          </a:p>
        </p:txBody>
      </p:sp>
      <p:sp>
        <p:nvSpPr>
          <p:cNvPr id="6" name="Footer Placeholder 5">
            <a:extLst>
              <a:ext uri="{FF2B5EF4-FFF2-40B4-BE49-F238E27FC236}">
                <a16:creationId xmlns:a16="http://schemas.microsoft.com/office/drawing/2014/main" xmlns="" id="{29A32E14-02AF-43EC-8B1F-1929E58BA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DBBECBB1-5622-4C94-8952-B4B9C44607BA}"/>
              </a:ext>
            </a:extLst>
          </p:cNvPr>
          <p:cNvSpPr>
            <a:spLocks noGrp="1"/>
          </p:cNvSpPr>
          <p:nvPr>
            <p:ph type="sldNum" sz="quarter" idx="12"/>
          </p:nvPr>
        </p:nvSpPr>
        <p:spPr/>
        <p:txBody>
          <a:bodyPr/>
          <a:lstStyle/>
          <a:p>
            <a:fld id="{3A971752-8001-447C-BB30-CB7633256726}" type="slidenum">
              <a:rPr lang="en-US" smtClean="0"/>
              <a:t>‹#›</a:t>
            </a:fld>
            <a:endParaRPr lang="en-US"/>
          </a:p>
        </p:txBody>
      </p:sp>
    </p:spTree>
    <p:extLst>
      <p:ext uri="{BB962C8B-B14F-4D97-AF65-F5344CB8AC3E}">
        <p14:creationId xmlns:p14="http://schemas.microsoft.com/office/powerpoint/2010/main" val="1634805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5C4E9477-828E-4818-A641-9D3FEF09C78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7CCE6D3D-FF2A-4019-A451-AD23BC6D28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1B8D99A-BF2F-413E-9CED-DDABE68DE2A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0BBD46-E0FD-47EA-8E6E-E809498A45D3}" type="datetimeFigureOut">
              <a:rPr lang="en-US" smtClean="0"/>
              <a:t>11/11/2020</a:t>
            </a:fld>
            <a:endParaRPr lang="en-US"/>
          </a:p>
        </p:txBody>
      </p:sp>
      <p:sp>
        <p:nvSpPr>
          <p:cNvPr id="5" name="Footer Placeholder 4">
            <a:extLst>
              <a:ext uri="{FF2B5EF4-FFF2-40B4-BE49-F238E27FC236}">
                <a16:creationId xmlns:a16="http://schemas.microsoft.com/office/drawing/2014/main" xmlns="" id="{C6050F64-811E-4EAB-A83A-C14DADBBD1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A6BCF27B-4444-4030-BF93-DBD9E2DD81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971752-8001-447C-BB30-CB7633256726}" type="slidenum">
              <a:rPr lang="en-US" smtClean="0"/>
              <a:t>‹#›</a:t>
            </a:fld>
            <a:endParaRPr lang="en-US"/>
          </a:p>
        </p:txBody>
      </p:sp>
    </p:spTree>
    <p:extLst>
      <p:ext uri="{BB962C8B-B14F-4D97-AF65-F5344CB8AC3E}">
        <p14:creationId xmlns:p14="http://schemas.microsoft.com/office/powerpoint/2010/main" val="380361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5804DBF-7719-4F41-8CE6-E25139D1A50F}"/>
              </a:ext>
            </a:extLst>
          </p:cNvPr>
          <p:cNvSpPr>
            <a:spLocks noGrp="1"/>
          </p:cNvSpPr>
          <p:nvPr>
            <p:ph type="ctrTitle"/>
          </p:nvPr>
        </p:nvSpPr>
        <p:spPr>
          <a:xfrm>
            <a:off x="0" y="1122363"/>
            <a:ext cx="7441809" cy="1655762"/>
          </a:xfrm>
        </p:spPr>
        <p:txBody>
          <a:bodyPr>
            <a:normAutofit/>
          </a:bodyPr>
          <a:lstStyle/>
          <a:p>
            <a:r>
              <a:rPr lang="en-US" b="1" dirty="0">
                <a:solidFill>
                  <a:schemeClr val="accent1">
                    <a:lumMod val="75000"/>
                  </a:schemeClr>
                </a:solidFill>
                <a:latin typeface="Times New Roman" panose="02020603050405020304" pitchFamily="18" charset="0"/>
                <a:cs typeface="Times New Roman" panose="02020603050405020304" pitchFamily="18" charset="0"/>
              </a:rPr>
              <a:t>Occupational Health</a:t>
            </a:r>
          </a:p>
        </p:txBody>
      </p:sp>
      <p:sp>
        <p:nvSpPr>
          <p:cNvPr id="3" name="Subtitle 2">
            <a:extLst>
              <a:ext uri="{FF2B5EF4-FFF2-40B4-BE49-F238E27FC236}">
                <a16:creationId xmlns:a16="http://schemas.microsoft.com/office/drawing/2014/main" xmlns="" id="{60A34D8A-066B-4BE0-BFAF-E0ADDE697C45}"/>
              </a:ext>
            </a:extLst>
          </p:cNvPr>
          <p:cNvSpPr>
            <a:spLocks noGrp="1"/>
          </p:cNvSpPr>
          <p:nvPr>
            <p:ph type="subTitle" idx="1"/>
          </p:nvPr>
        </p:nvSpPr>
        <p:spPr>
          <a:xfrm>
            <a:off x="356382" y="2970287"/>
            <a:ext cx="5115950" cy="2219178"/>
          </a:xfrm>
        </p:spPr>
        <p:txBody>
          <a:bodyPr>
            <a:normAutofit/>
          </a:bodyPr>
          <a:lstStyle/>
          <a:p>
            <a:r>
              <a:rPr lang="en-US" sz="2000" dirty="0">
                <a:solidFill>
                  <a:schemeClr val="accent1"/>
                </a:solidFill>
                <a:latin typeface="Times New Roman" panose="02020603050405020304" pitchFamily="18" charset="0"/>
                <a:cs typeface="Times New Roman" panose="02020603050405020304" pitchFamily="18" charset="0"/>
              </a:rPr>
              <a:t>	</a:t>
            </a:r>
            <a:r>
              <a:rPr lang="en-US" sz="2800" dirty="0">
                <a:solidFill>
                  <a:schemeClr val="accent1"/>
                </a:solidFill>
                <a:latin typeface="Times New Roman" panose="02020603050405020304" pitchFamily="18" charset="0"/>
                <a:cs typeface="Times New Roman" panose="02020603050405020304" pitchFamily="18" charset="0"/>
              </a:rPr>
              <a:t>By Dr. Nuha Boo Daboos, MD, MPH</a:t>
            </a:r>
          </a:p>
        </p:txBody>
      </p:sp>
      <p:pic>
        <p:nvPicPr>
          <p:cNvPr id="5" name="Picture 4">
            <a:extLst>
              <a:ext uri="{FF2B5EF4-FFF2-40B4-BE49-F238E27FC236}">
                <a16:creationId xmlns:a16="http://schemas.microsoft.com/office/drawing/2014/main" xmlns="" id="{A200A48C-7F37-46F6-9627-B931E52FBB46}"/>
              </a:ext>
            </a:extLst>
          </p:cNvPr>
          <p:cNvPicPr>
            <a:picLocks noChangeAspect="1"/>
          </p:cNvPicPr>
          <p:nvPr/>
        </p:nvPicPr>
        <p:blipFill>
          <a:blip r:embed="rId2"/>
          <a:stretch>
            <a:fillRect/>
          </a:stretch>
        </p:blipFill>
        <p:spPr>
          <a:xfrm>
            <a:off x="7076049" y="1"/>
            <a:ext cx="5115950" cy="6761090"/>
          </a:xfrm>
          <a:prstGeom prst="rect">
            <a:avLst/>
          </a:prstGeom>
        </p:spPr>
      </p:pic>
    </p:spTree>
    <p:extLst>
      <p:ext uri="{BB962C8B-B14F-4D97-AF65-F5344CB8AC3E}">
        <p14:creationId xmlns:p14="http://schemas.microsoft.com/office/powerpoint/2010/main" val="21096397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F342F9B-E73A-4BE4-82AE-ADBFD90A26BD}"/>
              </a:ext>
            </a:extLst>
          </p:cNvPr>
          <p:cNvSpPr>
            <a:spLocks noGrp="1"/>
          </p:cNvSpPr>
          <p:nvPr>
            <p:ph type="title"/>
          </p:nvPr>
        </p:nvSpPr>
        <p:spPr>
          <a:xfrm>
            <a:off x="838200" y="365125"/>
            <a:ext cx="10515600" cy="830629"/>
          </a:xfrm>
        </p:spPr>
        <p:txBody>
          <a:bodyPr/>
          <a:lstStyle/>
          <a:p>
            <a:r>
              <a:rPr lang="en-US" dirty="0">
                <a:latin typeface="Times New Roman" panose="02020603050405020304" pitchFamily="18" charset="0"/>
                <a:cs typeface="Times New Roman" panose="02020603050405020304" pitchFamily="18" charset="0"/>
              </a:rPr>
              <a:t>Pressure changes:</a:t>
            </a:r>
          </a:p>
        </p:txBody>
      </p:sp>
      <p:sp>
        <p:nvSpPr>
          <p:cNvPr id="3" name="Content Placeholder 2">
            <a:extLst>
              <a:ext uri="{FF2B5EF4-FFF2-40B4-BE49-F238E27FC236}">
                <a16:creationId xmlns:a16="http://schemas.microsoft.com/office/drawing/2014/main" xmlns="" id="{9774DE96-19DC-4A61-B76F-349A9EE47AC9}"/>
              </a:ext>
            </a:extLst>
          </p:cNvPr>
          <p:cNvSpPr>
            <a:spLocks noGrp="1"/>
          </p:cNvSpPr>
          <p:nvPr>
            <p:ph idx="1"/>
          </p:nvPr>
        </p:nvSpPr>
        <p:spPr>
          <a:xfrm>
            <a:off x="838200" y="1308295"/>
            <a:ext cx="10515600" cy="4868668"/>
          </a:xfrm>
        </p:spPr>
        <p:txBody>
          <a:bodyPr/>
          <a:lstStyle/>
          <a:p>
            <a:r>
              <a:rPr lang="en-US" sz="3200" dirty="0">
                <a:solidFill>
                  <a:schemeClr val="tx2">
                    <a:lumMod val="75000"/>
                  </a:schemeClr>
                </a:solidFill>
                <a:latin typeface="Times New Roman" panose="02020603050405020304" pitchFamily="18" charset="0"/>
                <a:cs typeface="Times New Roman" panose="02020603050405020304" pitchFamily="18" charset="0"/>
              </a:rPr>
              <a:t>Acute mountain sickness: It includes nausea, vomiting, dizziness and insomnia.</a:t>
            </a:r>
          </a:p>
          <a:p>
            <a:r>
              <a:rPr lang="en-US" sz="3200" dirty="0">
                <a:solidFill>
                  <a:schemeClr val="tx2">
                    <a:lumMod val="75000"/>
                  </a:schemeClr>
                </a:solidFill>
                <a:latin typeface="Times New Roman" panose="02020603050405020304" pitchFamily="18" charset="0"/>
                <a:cs typeface="Times New Roman" panose="02020603050405020304" pitchFamily="18" charset="0"/>
              </a:rPr>
              <a:t>High altitude pulmonary edema: Over inflation of lungs leads to pneumothorax and emphysema.</a:t>
            </a:r>
          </a:p>
          <a:p>
            <a:r>
              <a:rPr lang="en-US" sz="3200" dirty="0">
                <a:solidFill>
                  <a:schemeClr val="tx2">
                    <a:lumMod val="75000"/>
                  </a:schemeClr>
                </a:solidFill>
                <a:latin typeface="Times New Roman" panose="02020603050405020304" pitchFamily="18" charset="0"/>
                <a:cs typeface="Times New Roman" panose="02020603050405020304" pitchFamily="18" charset="0"/>
              </a:rPr>
              <a:t>High attuite cerebral edema: Decreased O2 leads to increase blood flow to brain causing cerebral edema and increased intracranial pressure that may cause coma and death</a:t>
            </a:r>
          </a:p>
          <a:p>
            <a:pPr>
              <a:buFontTx/>
              <a:buChar char="-"/>
            </a:pPr>
            <a:r>
              <a:rPr lang="en-US" sz="3200" b="1" dirty="0">
                <a:solidFill>
                  <a:schemeClr val="tx2">
                    <a:lumMod val="75000"/>
                  </a:schemeClr>
                </a:solidFill>
                <a:latin typeface="Times New Roman" panose="02020603050405020304" pitchFamily="18" charset="0"/>
                <a:cs typeface="Times New Roman" panose="02020603050405020304" pitchFamily="18" charset="0"/>
              </a:rPr>
              <a:t>Prevention: </a:t>
            </a:r>
            <a:r>
              <a:rPr lang="en-US" sz="3200" dirty="0">
                <a:solidFill>
                  <a:schemeClr val="tx2">
                    <a:lumMod val="75000"/>
                  </a:schemeClr>
                </a:solidFill>
                <a:latin typeface="Times New Roman" panose="02020603050405020304" pitchFamily="18" charset="0"/>
                <a:cs typeface="Times New Roman" panose="02020603050405020304" pitchFamily="18" charset="0"/>
              </a:rPr>
              <a:t>Periodic medical examination and proper selection of workers with training</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3142034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19919EF-C7BA-45F5-BA2A-BCADA1167C74}"/>
              </a:ext>
            </a:extLst>
          </p:cNvPr>
          <p:cNvSpPr>
            <a:spLocks noGrp="1"/>
          </p:cNvSpPr>
          <p:nvPr>
            <p:ph type="title"/>
          </p:nvPr>
        </p:nvSpPr>
        <p:spPr>
          <a:xfrm>
            <a:off x="838200" y="126609"/>
            <a:ext cx="6392594" cy="6555545"/>
          </a:xfrm>
        </p:spPr>
        <p:txBody>
          <a:bodyPr>
            <a:normAutofit fontScale="90000"/>
          </a:bodyPr>
          <a:lstStyle/>
          <a:p>
            <a:r>
              <a:rPr lang="en-US" b="1">
                <a:solidFill>
                  <a:schemeClr val="bg2">
                    <a:lumMod val="25000"/>
                  </a:schemeClr>
                </a:solidFill>
                <a:latin typeface="Times New Roman" panose="02020603050405020304" pitchFamily="18" charset="0"/>
                <a:cs typeface="Times New Roman" panose="02020603050405020304" pitchFamily="18" charset="0"/>
              </a:rPr>
              <a:t>e) Radiation: </a:t>
            </a:r>
            <a:br>
              <a:rPr lang="en-US" b="1">
                <a:solidFill>
                  <a:schemeClr val="bg2">
                    <a:lumMod val="25000"/>
                  </a:schemeClr>
                </a:solidFill>
                <a:latin typeface="Times New Roman" panose="02020603050405020304" pitchFamily="18" charset="0"/>
                <a:cs typeface="Times New Roman" panose="02020603050405020304" pitchFamily="18" charset="0"/>
              </a:rPr>
            </a:br>
            <a:r>
              <a:rPr lang="en-US" b="1">
                <a:solidFill>
                  <a:schemeClr val="bg2">
                    <a:lumMod val="25000"/>
                  </a:schemeClr>
                </a:solidFill>
                <a:latin typeface="Times New Roman" panose="02020603050405020304" pitchFamily="18" charset="0"/>
                <a:cs typeface="Times New Roman" panose="02020603050405020304" pitchFamily="18" charset="0"/>
              </a:rPr>
              <a:t>	</a:t>
            </a:r>
            <a:r>
              <a:rPr lang="en-US" sz="2800" b="1">
                <a:solidFill>
                  <a:schemeClr val="bg2">
                    <a:lumMod val="25000"/>
                  </a:schemeClr>
                </a:solidFill>
                <a:latin typeface="Times New Roman" panose="02020603050405020304" pitchFamily="18" charset="0"/>
                <a:cs typeface="Times New Roman" panose="02020603050405020304" pitchFamily="18" charset="0"/>
              </a:rPr>
              <a:t>Ionizing radiation:</a:t>
            </a:r>
            <a:br>
              <a:rPr lang="en-US" sz="2800" b="1">
                <a:solidFill>
                  <a:schemeClr val="bg2">
                    <a:lumMod val="25000"/>
                  </a:schemeClr>
                </a:solidFill>
                <a:latin typeface="Times New Roman" panose="02020603050405020304" pitchFamily="18" charset="0"/>
                <a:cs typeface="Times New Roman" panose="02020603050405020304" pitchFamily="18" charset="0"/>
              </a:rPr>
            </a:br>
            <a:r>
              <a:rPr lang="en-US" sz="2800">
                <a:solidFill>
                  <a:schemeClr val="bg2">
                    <a:lumMod val="25000"/>
                  </a:schemeClr>
                </a:solidFill>
                <a:latin typeface="Times New Roman" panose="02020603050405020304" pitchFamily="18" charset="0"/>
                <a:cs typeface="Times New Roman" panose="02020603050405020304" pitchFamily="18" charset="0"/>
              </a:rPr>
              <a:t>medical X-ray, radiation from TV, video display terminals.</a:t>
            </a:r>
            <a:br>
              <a:rPr lang="en-US" sz="2800">
                <a:solidFill>
                  <a:schemeClr val="bg2">
                    <a:lumMod val="25000"/>
                  </a:schemeClr>
                </a:solidFill>
                <a:latin typeface="Times New Roman" panose="02020603050405020304" pitchFamily="18" charset="0"/>
                <a:cs typeface="Times New Roman" panose="02020603050405020304" pitchFamily="18" charset="0"/>
              </a:rPr>
            </a:br>
            <a:r>
              <a:rPr lang="en-US" sz="2800" b="1">
                <a:solidFill>
                  <a:schemeClr val="bg2">
                    <a:lumMod val="25000"/>
                  </a:schemeClr>
                </a:solidFill>
                <a:latin typeface="Times New Roman" panose="02020603050405020304" pitchFamily="18" charset="0"/>
                <a:cs typeface="Times New Roman" panose="02020603050405020304" pitchFamily="18" charset="0"/>
              </a:rPr>
              <a:t/>
            </a:r>
            <a:br>
              <a:rPr lang="en-US" sz="2800" b="1">
                <a:solidFill>
                  <a:schemeClr val="bg2">
                    <a:lumMod val="25000"/>
                  </a:schemeClr>
                </a:solidFill>
                <a:latin typeface="Times New Roman" panose="02020603050405020304" pitchFamily="18" charset="0"/>
                <a:cs typeface="Times New Roman" panose="02020603050405020304" pitchFamily="18" charset="0"/>
              </a:rPr>
            </a:br>
            <a:r>
              <a:rPr lang="en-US" sz="2800" b="1">
                <a:solidFill>
                  <a:schemeClr val="bg2">
                    <a:lumMod val="25000"/>
                  </a:schemeClr>
                </a:solidFill>
                <a:latin typeface="Times New Roman" panose="02020603050405020304" pitchFamily="18" charset="0"/>
                <a:cs typeface="Times New Roman" panose="02020603050405020304" pitchFamily="18" charset="0"/>
              </a:rPr>
              <a:t>Occupation</a:t>
            </a:r>
            <a:r>
              <a:rPr lang="en-US" sz="2800">
                <a:solidFill>
                  <a:schemeClr val="bg2">
                    <a:lumMod val="25000"/>
                  </a:schemeClr>
                </a:solidFill>
                <a:latin typeface="Times New Roman" panose="02020603050405020304" pitchFamily="18" charset="0"/>
                <a:cs typeface="Times New Roman" panose="02020603050405020304" pitchFamily="18" charset="0"/>
              </a:rPr>
              <a:t>: Radiologist, Uranium miners</a:t>
            </a:r>
            <a:br>
              <a:rPr lang="en-US" sz="2800">
                <a:solidFill>
                  <a:schemeClr val="bg2">
                    <a:lumMod val="25000"/>
                  </a:schemeClr>
                </a:solidFill>
                <a:latin typeface="Times New Roman" panose="02020603050405020304" pitchFamily="18" charset="0"/>
                <a:cs typeface="Times New Roman" panose="02020603050405020304" pitchFamily="18" charset="0"/>
              </a:rPr>
            </a:br>
            <a:r>
              <a:rPr lang="en-US" sz="2800">
                <a:solidFill>
                  <a:schemeClr val="bg2">
                    <a:lumMod val="25000"/>
                  </a:schemeClr>
                </a:solidFill>
                <a:latin typeface="Times New Roman" panose="02020603050405020304" pitchFamily="18" charset="0"/>
                <a:cs typeface="Times New Roman" panose="02020603050405020304" pitchFamily="18" charset="0"/>
              </a:rPr>
              <a:t/>
            </a:r>
            <a:br>
              <a:rPr lang="en-US" sz="2800">
                <a:solidFill>
                  <a:schemeClr val="bg2">
                    <a:lumMod val="25000"/>
                  </a:schemeClr>
                </a:solidFill>
                <a:latin typeface="Times New Roman" panose="02020603050405020304" pitchFamily="18" charset="0"/>
                <a:cs typeface="Times New Roman" panose="02020603050405020304" pitchFamily="18" charset="0"/>
              </a:rPr>
            </a:br>
            <a:r>
              <a:rPr lang="en-US" sz="2800" b="1">
                <a:solidFill>
                  <a:schemeClr val="bg2">
                    <a:lumMod val="25000"/>
                  </a:schemeClr>
                </a:solidFill>
                <a:latin typeface="Times New Roman" panose="02020603050405020304" pitchFamily="18" charset="0"/>
                <a:cs typeface="Times New Roman" panose="02020603050405020304" pitchFamily="18" charset="0"/>
              </a:rPr>
              <a:t>Health effect</a:t>
            </a:r>
            <a:r>
              <a:rPr lang="en-US" sz="2800">
                <a:solidFill>
                  <a:schemeClr val="bg2">
                    <a:lumMod val="25000"/>
                  </a:schemeClr>
                </a:solidFill>
                <a:latin typeface="Times New Roman" panose="02020603050405020304" pitchFamily="18" charset="0"/>
                <a:cs typeface="Times New Roman" panose="02020603050405020304" pitchFamily="18" charset="0"/>
              </a:rPr>
              <a:t>: Acute radiation syndrome (high dose of radiation causes burning of internal organs leading to intestinal bleeding, diarrhea, dehydration and CNS damage and death), acute radiation dermatitis, cataract, sterility and genetic changes with fetal toxicity</a:t>
            </a:r>
            <a:br>
              <a:rPr lang="en-US" sz="2800">
                <a:solidFill>
                  <a:schemeClr val="bg2">
                    <a:lumMod val="25000"/>
                  </a:schemeClr>
                </a:solidFill>
                <a:latin typeface="Times New Roman" panose="02020603050405020304" pitchFamily="18" charset="0"/>
                <a:cs typeface="Times New Roman" panose="02020603050405020304" pitchFamily="18" charset="0"/>
              </a:rPr>
            </a:br>
            <a:r>
              <a:rPr lang="en-US" sz="2800" b="1"/>
              <a:t/>
            </a:r>
            <a:br>
              <a:rPr lang="en-US" sz="2800" b="1"/>
            </a:br>
            <a:r>
              <a:rPr lang="en-US" sz="2800" b="1">
                <a:latin typeface="Times New Roman" panose="02020603050405020304" pitchFamily="18" charset="0"/>
                <a:cs typeface="Times New Roman" panose="02020603050405020304" pitchFamily="18" charset="0"/>
              </a:rPr>
              <a:t>Prevention: </a:t>
            </a:r>
            <a:r>
              <a:rPr lang="en-US" sz="2800">
                <a:latin typeface="Times New Roman" panose="02020603050405020304" pitchFamily="18" charset="0"/>
                <a:cs typeface="Times New Roman" panose="02020603050405020304" pitchFamily="18" charset="0"/>
              </a:rPr>
              <a:t/>
            </a:r>
            <a:br>
              <a:rPr lang="en-US" sz="2800">
                <a:latin typeface="Times New Roman" panose="02020603050405020304" pitchFamily="18" charset="0"/>
                <a:cs typeface="Times New Roman" panose="02020603050405020304" pitchFamily="18" charset="0"/>
              </a:rPr>
            </a:br>
            <a:r>
              <a:rPr lang="en-US" sz="2800">
                <a:latin typeface="Times New Roman" panose="02020603050405020304" pitchFamily="18" charset="0"/>
                <a:cs typeface="Times New Roman" panose="02020603050405020304" pitchFamily="18" charset="0"/>
              </a:rPr>
              <a:t>Periodic medical examination, use PPE such as barriers and shields</a:t>
            </a:r>
            <a:br>
              <a:rPr lang="en-US" sz="2800">
                <a:latin typeface="Times New Roman" panose="02020603050405020304" pitchFamily="18" charset="0"/>
                <a:cs typeface="Times New Roman" panose="02020603050405020304" pitchFamily="18" charset="0"/>
              </a:rPr>
            </a:br>
            <a:endParaRPr lang="en-US" sz="2800" dirty="0">
              <a:solidFill>
                <a:schemeClr val="bg2">
                  <a:lumMod val="25000"/>
                </a:schemeClr>
              </a:solidFill>
              <a:latin typeface="Times New Roman" panose="02020603050405020304" pitchFamily="18" charset="0"/>
              <a:cs typeface="Times New Roman" panose="02020603050405020304" pitchFamily="18" charset="0"/>
            </a:endParaRPr>
          </a:p>
        </p:txBody>
      </p:sp>
      <p:pic>
        <p:nvPicPr>
          <p:cNvPr id="7" name="Content Placeholder 6">
            <a:extLst>
              <a:ext uri="{FF2B5EF4-FFF2-40B4-BE49-F238E27FC236}">
                <a16:creationId xmlns:a16="http://schemas.microsoft.com/office/drawing/2014/main" xmlns="" id="{A4689905-E2DC-4866-A690-2ADCAF7F00EE}"/>
              </a:ext>
            </a:extLst>
          </p:cNvPr>
          <p:cNvPicPr>
            <a:picLocks noGrp="1" noChangeAspect="1"/>
          </p:cNvPicPr>
          <p:nvPr>
            <p:ph idx="1"/>
          </p:nvPr>
        </p:nvPicPr>
        <p:blipFill>
          <a:blip r:embed="rId2"/>
          <a:stretch>
            <a:fillRect/>
          </a:stretch>
        </p:blipFill>
        <p:spPr>
          <a:xfrm>
            <a:off x="8229600" y="126609"/>
            <a:ext cx="3896751" cy="6731391"/>
          </a:xfrm>
          <a:prstGeom prst="rect">
            <a:avLst/>
          </a:prstGeom>
        </p:spPr>
      </p:pic>
    </p:spTree>
    <p:extLst>
      <p:ext uri="{BB962C8B-B14F-4D97-AF65-F5344CB8AC3E}">
        <p14:creationId xmlns:p14="http://schemas.microsoft.com/office/powerpoint/2010/main" val="26340343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93EC0EC-4834-4499-B051-3430D916B85E}"/>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Radiation:</a:t>
            </a:r>
            <a:br>
              <a:rPr lang="en-US" b="1" dirty="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3F51F7BE-35FA-432E-877E-2EDC00B48EBD}"/>
              </a:ext>
            </a:extLst>
          </p:cNvPr>
          <p:cNvSpPr>
            <a:spLocks noGrp="1"/>
          </p:cNvSpPr>
          <p:nvPr>
            <p:ph idx="1"/>
          </p:nvPr>
        </p:nvSpPr>
        <p:spPr>
          <a:xfrm>
            <a:off x="838200" y="1364566"/>
            <a:ext cx="10515600" cy="4812397"/>
          </a:xfrm>
        </p:spPr>
        <p:txBody>
          <a:bodyPr/>
          <a:lstStyle/>
          <a:p>
            <a:pPr marL="0" indent="0">
              <a:buNone/>
            </a:pPr>
            <a:r>
              <a:rPr lang="en-US" b="1" dirty="0">
                <a:solidFill>
                  <a:schemeClr val="bg2">
                    <a:lumMod val="25000"/>
                  </a:schemeClr>
                </a:solidFill>
                <a:latin typeface="Times New Roman" panose="02020603050405020304" pitchFamily="18" charset="0"/>
                <a:cs typeface="Times New Roman" panose="02020603050405020304" pitchFamily="18" charset="0"/>
              </a:rPr>
              <a:t>	Non-Ionizing</a:t>
            </a:r>
            <a:r>
              <a:rPr lang="en-US" dirty="0">
                <a:solidFill>
                  <a:schemeClr val="bg2">
                    <a:lumMod val="25000"/>
                  </a:schemeClr>
                </a:solidFill>
                <a:latin typeface="Times New Roman" panose="02020603050405020304" pitchFamily="18" charset="0"/>
                <a:cs typeface="Times New Roman" panose="02020603050405020304" pitchFamily="18" charset="0"/>
              </a:rPr>
              <a:t>:  radiation: Light, light glare or contrast</a:t>
            </a:r>
          </a:p>
          <a:p>
            <a:pPr marL="0" indent="0">
              <a:buNone/>
            </a:pPr>
            <a:r>
              <a:rPr lang="en-US" b="1" dirty="0">
                <a:solidFill>
                  <a:schemeClr val="bg2">
                    <a:lumMod val="25000"/>
                  </a:schemeClr>
                </a:solidFill>
                <a:latin typeface="Times New Roman" panose="02020603050405020304" pitchFamily="18" charset="0"/>
                <a:cs typeface="Times New Roman" panose="02020603050405020304" pitchFamily="18" charset="0"/>
              </a:rPr>
              <a:t>Occupation: </a:t>
            </a:r>
            <a:r>
              <a:rPr lang="en-US" dirty="0">
                <a:solidFill>
                  <a:schemeClr val="bg2">
                    <a:lumMod val="25000"/>
                  </a:schemeClr>
                </a:solidFill>
                <a:latin typeface="Times New Roman" panose="02020603050405020304" pitchFamily="18" charset="0"/>
                <a:cs typeface="Times New Roman" panose="02020603050405020304" pitchFamily="18" charset="0"/>
              </a:rPr>
              <a:t>Miners, workers in dark places</a:t>
            </a:r>
          </a:p>
          <a:p>
            <a:pPr marL="0" indent="0">
              <a:buNone/>
            </a:pPr>
            <a:r>
              <a:rPr lang="en-US" b="1" dirty="0">
                <a:solidFill>
                  <a:schemeClr val="bg2">
                    <a:lumMod val="25000"/>
                  </a:schemeClr>
                </a:solidFill>
                <a:latin typeface="Times New Roman" panose="02020603050405020304" pitchFamily="18" charset="0"/>
                <a:cs typeface="Times New Roman" panose="02020603050405020304" pitchFamily="18" charset="0"/>
              </a:rPr>
              <a:t>Health effect: </a:t>
            </a:r>
            <a:r>
              <a:rPr lang="en-US" dirty="0">
                <a:solidFill>
                  <a:schemeClr val="bg2">
                    <a:lumMod val="25000"/>
                  </a:schemeClr>
                </a:solidFill>
                <a:latin typeface="Times New Roman" panose="02020603050405020304" pitchFamily="18" charset="0"/>
                <a:cs typeface="Times New Roman" panose="02020603050405020304" pitchFamily="18" charset="0"/>
              </a:rPr>
              <a:t>Eye strains, congestion headache can lead to miner’s nystagmus.</a:t>
            </a:r>
          </a:p>
          <a:p>
            <a:pPr marL="0" indent="0">
              <a:buNone/>
            </a:pPr>
            <a:endParaRPr lang="en-US" dirty="0">
              <a:solidFill>
                <a:schemeClr val="bg2">
                  <a:lumMod val="25000"/>
                </a:schemeClr>
              </a:solidFill>
              <a:latin typeface="Times New Roman" panose="02020603050405020304" pitchFamily="18" charset="0"/>
              <a:cs typeface="Times New Roman" panose="02020603050405020304" pitchFamily="18" charset="0"/>
            </a:endParaRPr>
          </a:p>
          <a:p>
            <a:pPr marL="0" indent="0">
              <a:buNone/>
            </a:pPr>
            <a:r>
              <a:rPr lang="en-US" dirty="0">
                <a:solidFill>
                  <a:schemeClr val="bg2">
                    <a:lumMod val="25000"/>
                  </a:schemeClr>
                </a:solidFill>
                <a:latin typeface="Times New Roman" panose="02020603050405020304" pitchFamily="18" charset="0"/>
                <a:cs typeface="Times New Roman" panose="02020603050405020304" pitchFamily="18" charset="0"/>
              </a:rPr>
              <a:t>Other radiation such as ultraviolet, infrared, microwaves and laser</a:t>
            </a:r>
          </a:p>
          <a:p>
            <a:pPr marL="0" indent="0">
              <a:buNone/>
            </a:pPr>
            <a:r>
              <a:rPr lang="en-US" dirty="0">
                <a:solidFill>
                  <a:schemeClr val="bg2">
                    <a:lumMod val="25000"/>
                  </a:schemeClr>
                </a:solidFill>
                <a:latin typeface="Times New Roman" panose="02020603050405020304" pitchFamily="18" charset="0"/>
                <a:cs typeface="Times New Roman" panose="02020603050405020304" pitchFamily="18" charset="0"/>
              </a:rPr>
              <a:t>Health effect: Cataract and eye damage, testicular damage, skin burn, skin cancer such as basal cell carcinoma</a:t>
            </a:r>
            <a:br>
              <a:rPr lang="en-US" dirty="0">
                <a:solidFill>
                  <a:schemeClr val="bg2">
                    <a:lumMod val="25000"/>
                  </a:schemeClr>
                </a:solidFill>
                <a:latin typeface="Times New Roman" panose="02020603050405020304" pitchFamily="18" charset="0"/>
                <a:cs typeface="Times New Roman" panose="02020603050405020304" pitchFamily="18" charset="0"/>
              </a:rPr>
            </a:br>
            <a:r>
              <a:rPr lang="en-US" dirty="0">
                <a:solidFill>
                  <a:schemeClr val="bg2">
                    <a:lumMod val="25000"/>
                  </a:schemeClr>
                </a:solidFill>
                <a:latin typeface="Times New Roman" panose="02020603050405020304" pitchFamily="18" charset="0"/>
                <a:cs typeface="Times New Roman" panose="02020603050405020304" pitchFamily="18" charset="0"/>
              </a:rPr>
              <a:t/>
            </a:r>
            <a:br>
              <a:rPr lang="en-US" dirty="0">
                <a:solidFill>
                  <a:schemeClr val="bg2">
                    <a:lumMod val="25000"/>
                  </a:schemeClr>
                </a:solidFill>
                <a:latin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3469369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5FAF43-5E9F-404C-8423-8ED63D79D954}"/>
              </a:ext>
            </a:extLst>
          </p:cNvPr>
          <p:cNvSpPr>
            <a:spLocks noGrp="1"/>
          </p:cNvSpPr>
          <p:nvPr>
            <p:ph type="title"/>
          </p:nvPr>
        </p:nvSpPr>
        <p:spPr/>
        <p:txBody>
          <a:bodyPr>
            <a:normAutofit/>
          </a:bodyPr>
          <a:lstStyle/>
          <a:p>
            <a:r>
              <a:rPr lang="en-US" sz="3600" b="1" dirty="0">
                <a:solidFill>
                  <a:srgbClr val="FF0000"/>
                </a:solidFill>
                <a:latin typeface="Times New Roman" panose="02020603050405020304" pitchFamily="18" charset="0"/>
                <a:cs typeface="Times New Roman" panose="02020603050405020304" pitchFamily="18" charset="0"/>
              </a:rPr>
              <a:t>2-</a:t>
            </a:r>
            <a:r>
              <a:rPr lang="en-US" sz="3600" dirty="0"/>
              <a:t> </a:t>
            </a:r>
            <a:r>
              <a:rPr lang="en-US" sz="3600" b="1" dirty="0">
                <a:solidFill>
                  <a:srgbClr val="FF0000"/>
                </a:solidFill>
                <a:latin typeface="Times New Roman" panose="02020603050405020304" pitchFamily="18" charset="0"/>
                <a:cs typeface="Times New Roman" panose="02020603050405020304" pitchFamily="18" charset="0"/>
              </a:rPr>
              <a:t>Chemical Hazards</a:t>
            </a:r>
            <a:r>
              <a:rPr lang="en-US" sz="3600" dirty="0">
                <a:solidFill>
                  <a:srgbClr val="FF0000"/>
                </a:solidFill>
              </a:rPr>
              <a:t>:</a:t>
            </a:r>
          </a:p>
        </p:txBody>
      </p:sp>
      <p:sp>
        <p:nvSpPr>
          <p:cNvPr id="3" name="Content Placeholder 2">
            <a:extLst>
              <a:ext uri="{FF2B5EF4-FFF2-40B4-BE49-F238E27FC236}">
                <a16:creationId xmlns:a16="http://schemas.microsoft.com/office/drawing/2014/main" xmlns="" id="{83EE7D68-744B-4099-970A-182DB7689477}"/>
              </a:ext>
            </a:extLst>
          </p:cNvPr>
          <p:cNvSpPr>
            <a:spLocks noGrp="1"/>
          </p:cNvSpPr>
          <p:nvPr>
            <p:ph idx="1"/>
          </p:nvPr>
        </p:nvSpPr>
        <p:spPr>
          <a:xfrm>
            <a:off x="838200" y="1589649"/>
            <a:ext cx="10515600" cy="5113606"/>
          </a:xfrm>
        </p:spPr>
        <p:txBody>
          <a:bodyPr>
            <a:normAutofit fontScale="92500" lnSpcReduction="10000"/>
          </a:bodyPr>
          <a:lstStyle/>
          <a:p>
            <a:r>
              <a:rPr lang="en-US" dirty="0">
                <a:solidFill>
                  <a:schemeClr val="accent5">
                    <a:lumMod val="50000"/>
                  </a:schemeClr>
                </a:solidFill>
                <a:latin typeface="Times New Roman" panose="02020603050405020304" pitchFamily="18" charset="0"/>
                <a:cs typeface="Times New Roman" panose="02020603050405020304" pitchFamily="18" charset="0"/>
              </a:rPr>
              <a:t>a) </a:t>
            </a:r>
            <a:r>
              <a:rPr lang="en-US" b="1" dirty="0">
                <a:solidFill>
                  <a:schemeClr val="accent5">
                    <a:lumMod val="50000"/>
                  </a:schemeClr>
                </a:solidFill>
                <a:latin typeface="Times New Roman" panose="02020603050405020304" pitchFamily="18" charset="0"/>
                <a:cs typeface="Times New Roman" panose="02020603050405020304" pitchFamily="18" charset="0"/>
              </a:rPr>
              <a:t>Gases and vapor:</a:t>
            </a:r>
          </a:p>
          <a:p>
            <a:pPr marL="0" indent="0">
              <a:buNone/>
            </a:pPr>
            <a:r>
              <a:rPr lang="en-US" dirty="0">
                <a:solidFill>
                  <a:schemeClr val="accent5">
                    <a:lumMod val="50000"/>
                  </a:schemeClr>
                </a:solidFill>
                <a:latin typeface="Times New Roman" panose="02020603050405020304" pitchFamily="18" charset="0"/>
                <a:cs typeface="Times New Roman" panose="02020603050405020304" pitchFamily="18" charset="0"/>
              </a:rPr>
              <a:t>	</a:t>
            </a:r>
            <a:r>
              <a:rPr lang="en-US" b="1" dirty="0">
                <a:solidFill>
                  <a:schemeClr val="accent5">
                    <a:lumMod val="50000"/>
                  </a:schemeClr>
                </a:solidFill>
                <a:latin typeface="Times New Roman" panose="02020603050405020304" pitchFamily="18" charset="0"/>
                <a:cs typeface="Times New Roman" panose="02020603050405020304" pitchFamily="18" charset="0"/>
              </a:rPr>
              <a:t>Asphyxiant gases</a:t>
            </a:r>
            <a:r>
              <a:rPr lang="en-US" dirty="0">
                <a:solidFill>
                  <a:schemeClr val="accent5">
                    <a:lumMod val="50000"/>
                  </a:schemeClr>
                </a:solidFill>
                <a:latin typeface="Times New Roman" panose="02020603050405020304" pitchFamily="18" charset="0"/>
                <a:cs typeface="Times New Roman" panose="02020603050405020304" pitchFamily="18" charset="0"/>
              </a:rPr>
              <a:t>: CO, hydrogen sulfide</a:t>
            </a:r>
          </a:p>
          <a:p>
            <a:pPr marL="0" indent="0">
              <a:buNone/>
            </a:pPr>
            <a:r>
              <a:rPr lang="en-US" dirty="0">
                <a:solidFill>
                  <a:schemeClr val="accent5">
                    <a:lumMod val="50000"/>
                  </a:schemeClr>
                </a:solidFill>
                <a:latin typeface="Times New Roman" panose="02020603050405020304" pitchFamily="18" charset="0"/>
                <a:cs typeface="Times New Roman" panose="02020603050405020304" pitchFamily="18" charset="0"/>
              </a:rPr>
              <a:t>From oven and mines, sewers.</a:t>
            </a:r>
          </a:p>
          <a:p>
            <a:pPr marL="0" indent="0">
              <a:buNone/>
            </a:pPr>
            <a:r>
              <a:rPr lang="en-US" b="1" dirty="0">
                <a:solidFill>
                  <a:schemeClr val="accent5">
                    <a:lumMod val="50000"/>
                  </a:schemeClr>
                </a:solidFill>
                <a:latin typeface="Times New Roman" panose="02020603050405020304" pitchFamily="18" charset="0"/>
                <a:cs typeface="Times New Roman" panose="02020603050405020304" pitchFamily="18" charset="0"/>
              </a:rPr>
              <a:t>Health effect</a:t>
            </a:r>
            <a:r>
              <a:rPr lang="en-US" dirty="0">
                <a:solidFill>
                  <a:schemeClr val="accent5">
                    <a:lumMod val="50000"/>
                  </a:schemeClr>
                </a:solidFill>
                <a:latin typeface="Times New Roman" panose="02020603050405020304" pitchFamily="18" charset="0"/>
                <a:cs typeface="Times New Roman" panose="02020603050405020304" pitchFamily="18" charset="0"/>
              </a:rPr>
              <a:t>: Anemia and asphyxia</a:t>
            </a:r>
          </a:p>
          <a:p>
            <a:pPr marL="0" indent="0">
              <a:buNone/>
            </a:pPr>
            <a:r>
              <a:rPr lang="en-US" dirty="0">
                <a:solidFill>
                  <a:schemeClr val="accent5">
                    <a:lumMod val="50000"/>
                  </a:schemeClr>
                </a:solidFill>
                <a:latin typeface="Times New Roman" panose="02020603050405020304" pitchFamily="18" charset="0"/>
                <a:cs typeface="Times New Roman" panose="02020603050405020304" pitchFamily="18" charset="0"/>
              </a:rPr>
              <a:t>	</a:t>
            </a:r>
            <a:r>
              <a:rPr lang="en-US" b="1" dirty="0">
                <a:solidFill>
                  <a:schemeClr val="accent5">
                    <a:lumMod val="50000"/>
                  </a:schemeClr>
                </a:solidFill>
                <a:latin typeface="Times New Roman" panose="02020603050405020304" pitchFamily="18" charset="0"/>
                <a:cs typeface="Times New Roman" panose="02020603050405020304" pitchFamily="18" charset="0"/>
              </a:rPr>
              <a:t>Irritant gases</a:t>
            </a:r>
            <a:r>
              <a:rPr lang="en-US" dirty="0">
                <a:solidFill>
                  <a:schemeClr val="accent5">
                    <a:lumMod val="50000"/>
                  </a:schemeClr>
                </a:solidFill>
                <a:latin typeface="Times New Roman" panose="02020603050405020304" pitchFamily="18" charset="0"/>
                <a:cs typeface="Times New Roman" panose="02020603050405020304" pitchFamily="18" charset="0"/>
              </a:rPr>
              <a:t>: Ammonia, Chlorine</a:t>
            </a:r>
          </a:p>
          <a:p>
            <a:pPr marL="0" indent="0">
              <a:buNone/>
            </a:pPr>
            <a:r>
              <a:rPr lang="en-US" dirty="0">
                <a:solidFill>
                  <a:schemeClr val="accent5">
                    <a:lumMod val="50000"/>
                  </a:schemeClr>
                </a:solidFill>
                <a:latin typeface="Times New Roman" panose="02020603050405020304" pitchFamily="18" charset="0"/>
                <a:cs typeface="Times New Roman" panose="02020603050405020304" pitchFamily="18" charset="0"/>
              </a:rPr>
              <a:t>from fertilizer manufacture, air pollution.</a:t>
            </a:r>
          </a:p>
          <a:p>
            <a:pPr marL="0" indent="0">
              <a:buNone/>
            </a:pPr>
            <a:r>
              <a:rPr lang="en-US" b="1" dirty="0">
                <a:solidFill>
                  <a:schemeClr val="accent5">
                    <a:lumMod val="50000"/>
                  </a:schemeClr>
                </a:solidFill>
                <a:latin typeface="Times New Roman" panose="02020603050405020304" pitchFamily="18" charset="0"/>
                <a:cs typeface="Times New Roman" panose="02020603050405020304" pitchFamily="18" charset="0"/>
              </a:rPr>
              <a:t>Health effect</a:t>
            </a:r>
            <a:r>
              <a:rPr lang="en-US" dirty="0">
                <a:solidFill>
                  <a:schemeClr val="accent5">
                    <a:lumMod val="50000"/>
                  </a:schemeClr>
                </a:solidFill>
                <a:latin typeface="Times New Roman" panose="02020603050405020304" pitchFamily="18" charset="0"/>
                <a:cs typeface="Times New Roman" panose="02020603050405020304" pitchFamily="18" charset="0"/>
              </a:rPr>
              <a:t>: irritation of skin and eye.</a:t>
            </a:r>
          </a:p>
          <a:p>
            <a:pPr marL="0" indent="0">
              <a:buNone/>
            </a:pPr>
            <a:r>
              <a:rPr lang="en-US" dirty="0">
                <a:solidFill>
                  <a:schemeClr val="accent5">
                    <a:lumMod val="50000"/>
                  </a:schemeClr>
                </a:solidFill>
                <a:latin typeface="Times New Roman" panose="02020603050405020304" pitchFamily="18" charset="0"/>
                <a:cs typeface="Times New Roman" panose="02020603050405020304" pitchFamily="18" charset="0"/>
              </a:rPr>
              <a:t>	</a:t>
            </a:r>
            <a:r>
              <a:rPr lang="en-US" b="1" dirty="0">
                <a:solidFill>
                  <a:schemeClr val="accent5">
                    <a:lumMod val="50000"/>
                  </a:schemeClr>
                </a:solidFill>
                <a:latin typeface="Times New Roman" panose="02020603050405020304" pitchFamily="18" charset="0"/>
                <a:cs typeface="Times New Roman" panose="02020603050405020304" pitchFamily="18" charset="0"/>
              </a:rPr>
              <a:t>Toxic gases</a:t>
            </a:r>
            <a:r>
              <a:rPr lang="en-US" dirty="0">
                <a:solidFill>
                  <a:schemeClr val="accent5">
                    <a:lumMod val="50000"/>
                  </a:schemeClr>
                </a:solidFill>
                <a:latin typeface="Times New Roman" panose="02020603050405020304" pitchFamily="18" charset="0"/>
                <a:cs typeface="Times New Roman" panose="02020603050405020304" pitchFamily="18" charset="0"/>
              </a:rPr>
              <a:t>: Arsine</a:t>
            </a:r>
          </a:p>
          <a:p>
            <a:pPr marL="0" indent="0">
              <a:buNone/>
            </a:pPr>
            <a:r>
              <a:rPr lang="en-US" b="1" dirty="0">
                <a:solidFill>
                  <a:schemeClr val="accent5">
                    <a:lumMod val="50000"/>
                  </a:schemeClr>
                </a:solidFill>
                <a:latin typeface="Times New Roman" panose="02020603050405020304" pitchFamily="18" charset="0"/>
                <a:cs typeface="Times New Roman" panose="02020603050405020304" pitchFamily="18" charset="0"/>
              </a:rPr>
              <a:t>Health effect</a:t>
            </a:r>
            <a:r>
              <a:rPr lang="en-US" dirty="0">
                <a:solidFill>
                  <a:schemeClr val="accent5">
                    <a:lumMod val="50000"/>
                  </a:schemeClr>
                </a:solidFill>
                <a:latin typeface="Times New Roman" panose="02020603050405020304" pitchFamily="18" charset="0"/>
                <a:cs typeface="Times New Roman" panose="02020603050405020304" pitchFamily="18" charset="0"/>
              </a:rPr>
              <a:t>: hemolysis, anemia and jaundice</a:t>
            </a:r>
          </a:p>
          <a:p>
            <a:pPr marL="0" indent="0">
              <a:buNone/>
            </a:pPr>
            <a:r>
              <a:rPr lang="en-US" dirty="0">
                <a:solidFill>
                  <a:schemeClr val="accent5">
                    <a:lumMod val="50000"/>
                  </a:schemeClr>
                </a:solidFill>
                <a:latin typeface="Times New Roman" panose="02020603050405020304" pitchFamily="18" charset="0"/>
                <a:cs typeface="Times New Roman" panose="02020603050405020304" pitchFamily="18" charset="0"/>
              </a:rPr>
              <a:t>	</a:t>
            </a:r>
            <a:r>
              <a:rPr lang="en-US" b="1" dirty="0">
                <a:solidFill>
                  <a:schemeClr val="accent5">
                    <a:lumMod val="50000"/>
                  </a:schemeClr>
                </a:solidFill>
                <a:latin typeface="Times New Roman" panose="02020603050405020304" pitchFamily="18" charset="0"/>
                <a:cs typeface="Times New Roman" panose="02020603050405020304" pitchFamily="18" charset="0"/>
              </a:rPr>
              <a:t>Smoke</a:t>
            </a:r>
            <a:r>
              <a:rPr lang="en-US" dirty="0">
                <a:solidFill>
                  <a:schemeClr val="accent5">
                    <a:lumMod val="50000"/>
                  </a:schemeClr>
                </a:solidFill>
                <a:latin typeface="Times New Roman" panose="02020603050405020304" pitchFamily="18" charset="0"/>
                <a:cs typeface="Times New Roman" panose="02020603050405020304" pitchFamily="18" charset="0"/>
              </a:rPr>
              <a:t> such as firefighter</a:t>
            </a:r>
          </a:p>
          <a:p>
            <a:pPr marL="0" indent="0">
              <a:buNone/>
            </a:pPr>
            <a:r>
              <a:rPr lang="en-US" b="1" dirty="0">
                <a:solidFill>
                  <a:schemeClr val="accent5">
                    <a:lumMod val="50000"/>
                  </a:schemeClr>
                </a:solidFill>
                <a:latin typeface="Times New Roman" panose="02020603050405020304" pitchFamily="18" charset="0"/>
                <a:cs typeface="Times New Roman" panose="02020603050405020304" pitchFamily="18" charset="0"/>
              </a:rPr>
              <a:t>Health effect</a:t>
            </a:r>
            <a:r>
              <a:rPr lang="en-US" dirty="0">
                <a:solidFill>
                  <a:schemeClr val="accent5">
                    <a:lumMod val="50000"/>
                  </a:schemeClr>
                </a:solidFill>
                <a:latin typeface="Times New Roman" panose="02020603050405020304" pitchFamily="18" charset="0"/>
                <a:cs typeface="Times New Roman" panose="02020603050405020304" pitchFamily="18" charset="0"/>
              </a:rPr>
              <a:t>: Cough, dyspnea, pulmonary edema</a:t>
            </a:r>
          </a:p>
          <a:p>
            <a:pPr marL="0" indent="0">
              <a:buNone/>
            </a:pPr>
            <a:endParaRPr lang="en-US" dirty="0">
              <a:solidFill>
                <a:schemeClr val="accent5">
                  <a:lumMod val="50000"/>
                </a:schemeClr>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xmlns="" id="{95E372FD-FCE8-4AE0-9E91-291F30498807}"/>
              </a:ext>
            </a:extLst>
          </p:cNvPr>
          <p:cNvPicPr>
            <a:picLocks noChangeAspect="1"/>
          </p:cNvPicPr>
          <p:nvPr/>
        </p:nvPicPr>
        <p:blipFill>
          <a:blip r:embed="rId2"/>
          <a:stretch>
            <a:fillRect/>
          </a:stretch>
        </p:blipFill>
        <p:spPr>
          <a:xfrm>
            <a:off x="8173914" y="154745"/>
            <a:ext cx="4018085" cy="6703255"/>
          </a:xfrm>
          <a:prstGeom prst="rect">
            <a:avLst/>
          </a:prstGeom>
        </p:spPr>
      </p:pic>
    </p:spTree>
    <p:extLst>
      <p:ext uri="{BB962C8B-B14F-4D97-AF65-F5344CB8AC3E}">
        <p14:creationId xmlns:p14="http://schemas.microsoft.com/office/powerpoint/2010/main" val="30919873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550D5B3-91B7-4C64-9F42-28D406623437}"/>
              </a:ext>
            </a:extLst>
          </p:cNvPr>
          <p:cNvSpPr>
            <a:spLocks noGrp="1"/>
          </p:cNvSpPr>
          <p:nvPr>
            <p:ph type="title"/>
          </p:nvPr>
        </p:nvSpPr>
        <p:spPr>
          <a:xfrm>
            <a:off x="838200" y="365125"/>
            <a:ext cx="7053775" cy="6260757"/>
          </a:xfrm>
        </p:spPr>
        <p:txBody>
          <a:bodyPr>
            <a:normAutofit fontScale="90000"/>
          </a:bodyPr>
          <a:lstStyle/>
          <a:p>
            <a:r>
              <a:rPr lang="en-US" sz="4000" b="1" dirty="0">
                <a:solidFill>
                  <a:srgbClr val="0070C0"/>
                </a:solidFill>
                <a:latin typeface="Times New Roman" panose="02020603050405020304" pitchFamily="18" charset="0"/>
                <a:cs typeface="Times New Roman" panose="02020603050405020304" pitchFamily="18" charset="0"/>
              </a:rPr>
              <a:t>b) Metals: </a:t>
            </a:r>
            <a:br>
              <a:rPr lang="en-US" sz="4000" b="1" dirty="0">
                <a:solidFill>
                  <a:srgbClr val="0070C0"/>
                </a:solidFill>
                <a:latin typeface="Times New Roman" panose="02020603050405020304" pitchFamily="18" charset="0"/>
                <a:cs typeface="Times New Roman" panose="02020603050405020304" pitchFamily="18" charset="0"/>
              </a:rPr>
            </a:br>
            <a:r>
              <a:rPr lang="en-US" sz="4000" b="1" dirty="0">
                <a:solidFill>
                  <a:srgbClr val="0070C0"/>
                </a:solidFill>
                <a:latin typeface="Times New Roman" panose="02020603050405020304" pitchFamily="18" charset="0"/>
                <a:cs typeface="Times New Roman" panose="02020603050405020304" pitchFamily="18" charset="0"/>
              </a:rPr>
              <a:t>	</a:t>
            </a:r>
            <a:r>
              <a:rPr lang="en-US" sz="3200" b="1" dirty="0">
                <a:solidFill>
                  <a:srgbClr val="00B050"/>
                </a:solidFill>
                <a:latin typeface="Times New Roman" panose="02020603050405020304" pitchFamily="18" charset="0"/>
                <a:cs typeface="Times New Roman" panose="02020603050405020304" pitchFamily="18" charset="0"/>
              </a:rPr>
              <a:t>Lead: </a:t>
            </a:r>
            <a:r>
              <a:rPr lang="en-US" sz="3200" dirty="0">
                <a:solidFill>
                  <a:srgbClr val="0070C0"/>
                </a:solidFill>
                <a:latin typeface="Times New Roman" panose="02020603050405020304" pitchFamily="18" charset="0"/>
                <a:cs typeface="Times New Roman" panose="02020603050405020304" pitchFamily="18" charset="0"/>
              </a:rPr>
              <a:t>From painting, pipe manufacture</a:t>
            </a:r>
            <a:br>
              <a:rPr lang="en-US" sz="3200" dirty="0">
                <a:solidFill>
                  <a:srgbClr val="0070C0"/>
                </a:solidFill>
                <a:latin typeface="Times New Roman" panose="02020603050405020304" pitchFamily="18" charset="0"/>
                <a:cs typeface="Times New Roman" panose="02020603050405020304" pitchFamily="18" charset="0"/>
              </a:rPr>
            </a:br>
            <a:r>
              <a:rPr lang="en-US" sz="3200" b="1" dirty="0">
                <a:solidFill>
                  <a:srgbClr val="0070C0"/>
                </a:solidFill>
                <a:latin typeface="Times New Roman" panose="02020603050405020304" pitchFamily="18" charset="0"/>
                <a:cs typeface="Times New Roman" panose="02020603050405020304" pitchFamily="18" charset="0"/>
              </a:rPr>
              <a:t>Health effect: </a:t>
            </a:r>
            <a:r>
              <a:rPr lang="en-US" sz="3200" dirty="0">
                <a:solidFill>
                  <a:srgbClr val="0070C0"/>
                </a:solidFill>
                <a:latin typeface="Times New Roman" panose="02020603050405020304" pitchFamily="18" charset="0"/>
                <a:cs typeface="Times New Roman" panose="02020603050405020304" pitchFamily="18" charset="0"/>
              </a:rPr>
              <a:t>Blue line on gums, constipation, foot and wrest drop, encephalopathy.</a:t>
            </a:r>
            <a:br>
              <a:rPr lang="en-US" sz="3200" dirty="0">
                <a:solidFill>
                  <a:srgbClr val="0070C0"/>
                </a:solidFill>
                <a:latin typeface="Times New Roman" panose="02020603050405020304" pitchFamily="18" charset="0"/>
                <a:cs typeface="Times New Roman" panose="02020603050405020304" pitchFamily="18" charset="0"/>
              </a:rPr>
            </a:br>
            <a:r>
              <a:rPr lang="en-US" sz="3200" dirty="0">
                <a:solidFill>
                  <a:srgbClr val="0070C0"/>
                </a:solidFill>
                <a:latin typeface="Times New Roman" panose="02020603050405020304" pitchFamily="18" charset="0"/>
                <a:cs typeface="Times New Roman" panose="02020603050405020304" pitchFamily="18" charset="0"/>
              </a:rPr>
              <a:t>	</a:t>
            </a:r>
            <a:br>
              <a:rPr lang="en-US" sz="3200" dirty="0">
                <a:solidFill>
                  <a:srgbClr val="0070C0"/>
                </a:solidFill>
                <a:latin typeface="Times New Roman" panose="02020603050405020304" pitchFamily="18" charset="0"/>
                <a:cs typeface="Times New Roman" panose="02020603050405020304" pitchFamily="18" charset="0"/>
              </a:rPr>
            </a:br>
            <a:r>
              <a:rPr lang="en-US" sz="3200" dirty="0">
                <a:solidFill>
                  <a:srgbClr val="0070C0"/>
                </a:solidFill>
                <a:latin typeface="Times New Roman" panose="02020603050405020304" pitchFamily="18" charset="0"/>
                <a:cs typeface="Times New Roman" panose="02020603050405020304" pitchFamily="18" charset="0"/>
              </a:rPr>
              <a:t>	</a:t>
            </a:r>
            <a:r>
              <a:rPr lang="en-US" sz="3200" b="1" dirty="0">
                <a:solidFill>
                  <a:srgbClr val="00B050"/>
                </a:solidFill>
                <a:latin typeface="Times New Roman" panose="02020603050405020304" pitchFamily="18" charset="0"/>
                <a:cs typeface="Times New Roman" panose="02020603050405020304" pitchFamily="18" charset="0"/>
              </a:rPr>
              <a:t>Mercury:</a:t>
            </a:r>
            <a:r>
              <a:rPr lang="en-US" sz="3200" dirty="0">
                <a:solidFill>
                  <a:srgbClr val="00B050"/>
                </a:solidFill>
                <a:latin typeface="Times New Roman" panose="02020603050405020304" pitchFamily="18" charset="0"/>
                <a:cs typeface="Times New Roman" panose="02020603050405020304" pitchFamily="18" charset="0"/>
              </a:rPr>
              <a:t> </a:t>
            </a:r>
            <a:r>
              <a:rPr lang="en-US" sz="3200" dirty="0">
                <a:solidFill>
                  <a:srgbClr val="0070C0"/>
                </a:solidFill>
                <a:latin typeface="Times New Roman" panose="02020603050405020304" pitchFamily="18" charset="0"/>
                <a:cs typeface="Times New Roman" panose="02020603050405020304" pitchFamily="18" charset="0"/>
              </a:rPr>
              <a:t>From manufacture of thermometer and manometer.</a:t>
            </a:r>
            <a:br>
              <a:rPr lang="en-US" sz="3200" dirty="0">
                <a:solidFill>
                  <a:srgbClr val="0070C0"/>
                </a:solidFill>
                <a:latin typeface="Times New Roman" panose="02020603050405020304" pitchFamily="18" charset="0"/>
                <a:cs typeface="Times New Roman" panose="02020603050405020304" pitchFamily="18" charset="0"/>
              </a:rPr>
            </a:br>
            <a:r>
              <a:rPr lang="en-US" sz="3200" b="1" dirty="0">
                <a:solidFill>
                  <a:srgbClr val="0070C0"/>
                </a:solidFill>
                <a:latin typeface="Times New Roman" panose="02020603050405020304" pitchFamily="18" charset="0"/>
                <a:cs typeface="Times New Roman" panose="02020603050405020304" pitchFamily="18" charset="0"/>
              </a:rPr>
              <a:t>Health effect: </a:t>
            </a:r>
            <a:r>
              <a:rPr lang="en-US" sz="3200" dirty="0">
                <a:solidFill>
                  <a:srgbClr val="0070C0"/>
                </a:solidFill>
                <a:latin typeface="Times New Roman" panose="02020603050405020304" pitchFamily="18" charset="0"/>
                <a:cs typeface="Times New Roman" panose="02020603050405020304" pitchFamily="18" charset="0"/>
              </a:rPr>
              <a:t>Pneumonia, pulmonary edema with renal damage, tremor, psychosis</a:t>
            </a:r>
            <a:br>
              <a:rPr lang="en-US" sz="3200" dirty="0">
                <a:solidFill>
                  <a:srgbClr val="0070C0"/>
                </a:solidFill>
                <a:latin typeface="Times New Roman" panose="02020603050405020304" pitchFamily="18" charset="0"/>
                <a:cs typeface="Times New Roman" panose="02020603050405020304" pitchFamily="18" charset="0"/>
              </a:rPr>
            </a:br>
            <a:r>
              <a:rPr lang="en-US" sz="3200" dirty="0">
                <a:solidFill>
                  <a:srgbClr val="0070C0"/>
                </a:solidFill>
                <a:latin typeface="Times New Roman" panose="02020603050405020304" pitchFamily="18" charset="0"/>
                <a:cs typeface="Times New Roman" panose="02020603050405020304" pitchFamily="18" charset="0"/>
              </a:rPr>
              <a:t>	</a:t>
            </a:r>
            <a:br>
              <a:rPr lang="en-US" sz="3200" dirty="0">
                <a:solidFill>
                  <a:srgbClr val="0070C0"/>
                </a:solidFill>
                <a:latin typeface="Times New Roman" panose="02020603050405020304" pitchFamily="18" charset="0"/>
                <a:cs typeface="Times New Roman" panose="02020603050405020304" pitchFamily="18" charset="0"/>
              </a:rPr>
            </a:br>
            <a:r>
              <a:rPr lang="en-US" sz="3200" dirty="0">
                <a:solidFill>
                  <a:srgbClr val="0070C0"/>
                </a:solidFill>
                <a:latin typeface="Times New Roman" panose="02020603050405020304" pitchFamily="18" charset="0"/>
                <a:cs typeface="Times New Roman" panose="02020603050405020304" pitchFamily="18" charset="0"/>
              </a:rPr>
              <a:t>	</a:t>
            </a:r>
            <a:r>
              <a:rPr lang="en-US" sz="3200" b="1" dirty="0">
                <a:solidFill>
                  <a:srgbClr val="00B050"/>
                </a:solidFill>
                <a:latin typeface="Times New Roman" panose="02020603050405020304" pitchFamily="18" charset="0"/>
                <a:cs typeface="Times New Roman" panose="02020603050405020304" pitchFamily="18" charset="0"/>
              </a:rPr>
              <a:t>Zinc: </a:t>
            </a:r>
            <a:r>
              <a:rPr lang="en-US" sz="3200" dirty="0">
                <a:solidFill>
                  <a:srgbClr val="0070C0"/>
                </a:solidFill>
                <a:latin typeface="Times New Roman" panose="02020603050405020304" pitchFamily="18" charset="0"/>
                <a:cs typeface="Times New Roman" panose="02020603050405020304" pitchFamily="18" charset="0"/>
              </a:rPr>
              <a:t>Batteries manufacture</a:t>
            </a:r>
            <a:br>
              <a:rPr lang="en-US" sz="3200" dirty="0">
                <a:solidFill>
                  <a:srgbClr val="0070C0"/>
                </a:solidFill>
                <a:latin typeface="Times New Roman" panose="02020603050405020304" pitchFamily="18" charset="0"/>
                <a:cs typeface="Times New Roman" panose="02020603050405020304" pitchFamily="18" charset="0"/>
              </a:rPr>
            </a:br>
            <a:r>
              <a:rPr lang="en-US" sz="3200" b="1" dirty="0">
                <a:solidFill>
                  <a:srgbClr val="0070C0"/>
                </a:solidFill>
                <a:latin typeface="Times New Roman" panose="02020603050405020304" pitchFamily="18" charset="0"/>
                <a:cs typeface="Times New Roman" panose="02020603050405020304" pitchFamily="18" charset="0"/>
              </a:rPr>
              <a:t>Health effect</a:t>
            </a:r>
            <a:r>
              <a:rPr lang="en-US" sz="3200" dirty="0">
                <a:solidFill>
                  <a:srgbClr val="0070C0"/>
                </a:solidFill>
                <a:latin typeface="Times New Roman" panose="02020603050405020304" pitchFamily="18" charset="0"/>
                <a:cs typeface="Times New Roman" panose="02020603050405020304" pitchFamily="18" charset="0"/>
              </a:rPr>
              <a:t>: Irritation of skin, dermatitis and bronchitis</a:t>
            </a:r>
          </a:p>
        </p:txBody>
      </p:sp>
      <p:pic>
        <p:nvPicPr>
          <p:cNvPr id="7" name="Content Placeholder 6">
            <a:extLst>
              <a:ext uri="{FF2B5EF4-FFF2-40B4-BE49-F238E27FC236}">
                <a16:creationId xmlns:a16="http://schemas.microsoft.com/office/drawing/2014/main" xmlns="" id="{64D75A04-C025-4252-996E-0813FC29C828}"/>
              </a:ext>
            </a:extLst>
          </p:cNvPr>
          <p:cNvPicPr>
            <a:picLocks noGrp="1" noChangeAspect="1"/>
          </p:cNvPicPr>
          <p:nvPr>
            <p:ph idx="1"/>
          </p:nvPr>
        </p:nvPicPr>
        <p:blipFill>
          <a:blip r:embed="rId2"/>
          <a:stretch>
            <a:fillRect/>
          </a:stretch>
        </p:blipFill>
        <p:spPr>
          <a:xfrm>
            <a:off x="8032652" y="0"/>
            <a:ext cx="4159348" cy="6858000"/>
          </a:xfrm>
          <a:prstGeom prst="rect">
            <a:avLst/>
          </a:prstGeom>
        </p:spPr>
      </p:pic>
    </p:spTree>
    <p:extLst>
      <p:ext uri="{BB962C8B-B14F-4D97-AF65-F5344CB8AC3E}">
        <p14:creationId xmlns:p14="http://schemas.microsoft.com/office/powerpoint/2010/main" val="1192755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F4BBD0-BA2E-4746-874A-DA715C18F0A5}"/>
              </a:ext>
            </a:extLst>
          </p:cNvPr>
          <p:cNvSpPr>
            <a:spLocks noGrp="1"/>
          </p:cNvSpPr>
          <p:nvPr>
            <p:ph type="title"/>
          </p:nvPr>
        </p:nvSpPr>
        <p:spPr>
          <a:xfrm>
            <a:off x="838200" y="365125"/>
            <a:ext cx="5942428" cy="6373300"/>
          </a:xfrm>
        </p:spPr>
        <p:txBody>
          <a:bodyPr>
            <a:normAutofit fontScale="90000"/>
          </a:bodyPr>
          <a:lstStyle/>
          <a:p>
            <a:r>
              <a:rPr lang="en-US" sz="4000" b="1" dirty="0">
                <a:latin typeface="Times New Roman" panose="02020603050405020304" pitchFamily="18" charset="0"/>
                <a:cs typeface="Times New Roman" panose="02020603050405020304" pitchFamily="18" charset="0"/>
              </a:rPr>
              <a:t>C) Dust:</a:t>
            </a:r>
            <a:br>
              <a:rPr lang="en-US" sz="4000" b="1"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	</a:t>
            </a:r>
            <a:r>
              <a:rPr lang="en-US" sz="4000" dirty="0">
                <a:solidFill>
                  <a:srgbClr val="C00000"/>
                </a:solidFill>
                <a:latin typeface="Times New Roman" panose="02020603050405020304" pitchFamily="18" charset="0"/>
                <a:cs typeface="Times New Roman" panose="02020603050405020304" pitchFamily="18" charset="0"/>
              </a:rPr>
              <a:t>Inorganic dust:</a:t>
            </a:r>
            <a:r>
              <a:rPr lang="en-US" sz="4000" dirty="0">
                <a:latin typeface="Times New Roman" panose="02020603050405020304" pitchFamily="18" charset="0"/>
                <a:cs typeface="Times New Roman" panose="02020603050405020304" pitchFamily="18" charset="0"/>
              </a:rPr>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Coal dust: Coal mines cause anthracosis</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Silica: Glass and soap industries cause silicosis</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Asbestos: Asbestosis</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Iron: Welding cause siderosis</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	</a:t>
            </a:r>
            <a:r>
              <a:rPr lang="en-US" sz="4000" dirty="0">
                <a:solidFill>
                  <a:srgbClr val="C00000"/>
                </a:solidFill>
                <a:latin typeface="Times New Roman" panose="02020603050405020304" pitchFamily="18" charset="0"/>
                <a:cs typeface="Times New Roman" panose="02020603050405020304" pitchFamily="18" charset="0"/>
              </a:rPr>
              <a:t>Organic dust:</a:t>
            </a:r>
            <a:br>
              <a:rPr lang="en-US" sz="4000" dirty="0">
                <a:solidFill>
                  <a:srgbClr val="C00000"/>
                </a:solidFill>
                <a:latin typeface="Times New Roman" panose="02020603050405020304" pitchFamily="18" charset="0"/>
                <a:cs typeface="Times New Roman" panose="02020603050405020304" pitchFamily="18" charset="0"/>
              </a:rPr>
            </a:br>
            <a:r>
              <a:rPr lang="en-US" sz="4000" dirty="0">
                <a:solidFill>
                  <a:srgbClr val="C00000"/>
                </a:solidFill>
                <a:latin typeface="Times New Roman" panose="02020603050405020304" pitchFamily="18" charset="0"/>
                <a:cs typeface="Times New Roman" panose="02020603050405020304" pitchFamily="18" charset="0"/>
              </a:rPr>
              <a:t> </a:t>
            </a:r>
            <a:r>
              <a:rPr lang="en-US" dirty="0">
                <a:solidFill>
                  <a:schemeClr val="tx1">
                    <a:lumMod val="95000"/>
                    <a:lumOff val="5000"/>
                  </a:schemeClr>
                </a:solidFill>
                <a:latin typeface="Times New Roman" panose="02020603050405020304" pitchFamily="18" charset="0"/>
                <a:cs typeface="Times New Roman" panose="02020603050405020304" pitchFamily="18" charset="0"/>
              </a:rPr>
              <a:t>Cotton, cane, hay and tobacco</a:t>
            </a:r>
            <a:br>
              <a:rPr lang="en-US" dirty="0">
                <a:solidFill>
                  <a:schemeClr val="tx1">
                    <a:lumMod val="95000"/>
                    <a:lumOff val="5000"/>
                  </a:schemeClr>
                </a:solidFill>
                <a:latin typeface="Times New Roman" panose="02020603050405020304" pitchFamily="18" charset="0"/>
                <a:cs typeface="Times New Roman" panose="02020603050405020304" pitchFamily="18" charset="0"/>
              </a:rPr>
            </a:br>
            <a:r>
              <a:rPr lang="en-US" dirty="0">
                <a:solidFill>
                  <a:schemeClr val="tx1">
                    <a:lumMod val="95000"/>
                    <a:lumOff val="5000"/>
                  </a:schemeClr>
                </a:solidFill>
                <a:latin typeface="Times New Roman" panose="02020603050405020304" pitchFamily="18" charset="0"/>
                <a:cs typeface="Times New Roman" panose="02020603050405020304" pitchFamily="18" charset="0"/>
              </a:rPr>
              <a:t>cause: </a:t>
            </a:r>
            <a:r>
              <a:rPr lang="en-US" sz="4000" dirty="0">
                <a:latin typeface="Times New Roman" panose="02020603050405020304" pitchFamily="18" charset="0"/>
                <a:cs typeface="Times New Roman" panose="02020603050405020304" pitchFamily="18" charset="0"/>
              </a:rPr>
              <a:t>Byssinosis, Bagassosis, , farmers lung and tobacossis</a:t>
            </a:r>
            <a:br>
              <a:rPr lang="en-US" sz="4000" dirty="0">
                <a:latin typeface="Times New Roman" panose="02020603050405020304" pitchFamily="18" charset="0"/>
                <a:cs typeface="Times New Roman" panose="02020603050405020304" pitchFamily="18" charset="0"/>
              </a:rPr>
            </a:br>
            <a:endParaRPr lang="en-US" sz="4000" dirty="0">
              <a:latin typeface="Times New Roman" panose="02020603050405020304" pitchFamily="18" charset="0"/>
              <a:cs typeface="Times New Roman" panose="02020603050405020304" pitchFamily="18" charset="0"/>
            </a:endParaRPr>
          </a:p>
        </p:txBody>
      </p:sp>
      <p:pic>
        <p:nvPicPr>
          <p:cNvPr id="7" name="Content Placeholder 6">
            <a:extLst>
              <a:ext uri="{FF2B5EF4-FFF2-40B4-BE49-F238E27FC236}">
                <a16:creationId xmlns:a16="http://schemas.microsoft.com/office/drawing/2014/main" xmlns="" id="{D2D8721B-2F0A-4379-B1A9-8514B483D0C3}"/>
              </a:ext>
            </a:extLst>
          </p:cNvPr>
          <p:cNvPicPr>
            <a:picLocks noGrp="1" noChangeAspect="1"/>
          </p:cNvPicPr>
          <p:nvPr>
            <p:ph idx="1"/>
          </p:nvPr>
        </p:nvPicPr>
        <p:blipFill>
          <a:blip r:embed="rId2"/>
          <a:stretch>
            <a:fillRect/>
          </a:stretch>
        </p:blipFill>
        <p:spPr>
          <a:xfrm>
            <a:off x="6915150" y="98474"/>
            <a:ext cx="5276850" cy="6759526"/>
          </a:xfrm>
          <a:prstGeom prst="rect">
            <a:avLst/>
          </a:prstGeom>
        </p:spPr>
      </p:pic>
    </p:spTree>
    <p:extLst>
      <p:ext uri="{BB962C8B-B14F-4D97-AF65-F5344CB8AC3E}">
        <p14:creationId xmlns:p14="http://schemas.microsoft.com/office/powerpoint/2010/main" val="3790984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15BBDC2-97B7-4F1D-9F54-A52F1293E271}"/>
              </a:ext>
            </a:extLst>
          </p:cNvPr>
          <p:cNvSpPr>
            <a:spLocks noGrp="1"/>
          </p:cNvSpPr>
          <p:nvPr>
            <p:ph type="title"/>
          </p:nvPr>
        </p:nvSpPr>
        <p:spPr>
          <a:xfrm>
            <a:off x="838200" y="365125"/>
            <a:ext cx="6772422" cy="6492874"/>
          </a:xfrm>
        </p:spPr>
        <p:txBody>
          <a:bodyPr>
            <a:normAutofit/>
          </a:bodyPr>
          <a:lstStyle/>
          <a:p>
            <a:r>
              <a:rPr lang="en-US" b="1" dirty="0">
                <a:solidFill>
                  <a:schemeClr val="accent1">
                    <a:lumMod val="75000"/>
                  </a:schemeClr>
                </a:solidFill>
                <a:latin typeface="Times New Roman" panose="02020603050405020304" pitchFamily="18" charset="0"/>
                <a:cs typeface="Times New Roman" panose="02020603050405020304" pitchFamily="18" charset="0"/>
              </a:rPr>
              <a:t>d) Solvent: </a:t>
            </a:r>
            <a:br>
              <a:rPr lang="en-US" b="1" dirty="0">
                <a:solidFill>
                  <a:schemeClr val="accent1">
                    <a:lumMod val="75000"/>
                  </a:schemeClr>
                </a:solidFill>
                <a:latin typeface="Times New Roman" panose="02020603050405020304" pitchFamily="18" charset="0"/>
                <a:cs typeface="Times New Roman" panose="02020603050405020304" pitchFamily="18" charset="0"/>
              </a:rPr>
            </a:br>
            <a:r>
              <a:rPr lang="en-US" b="1" dirty="0">
                <a:solidFill>
                  <a:schemeClr val="accent1">
                    <a:lumMod val="75000"/>
                  </a:schemeClr>
                </a:solidFill>
                <a:latin typeface="Times New Roman" panose="02020603050405020304" pitchFamily="18" charset="0"/>
                <a:cs typeface="Times New Roman" panose="02020603050405020304" pitchFamily="18" charset="0"/>
              </a:rPr>
              <a:t/>
            </a:r>
            <a:br>
              <a:rPr lang="en-US" b="1" dirty="0">
                <a:solidFill>
                  <a:schemeClr val="accent1">
                    <a:lumMod val="75000"/>
                  </a:schemeClr>
                </a:solidFill>
                <a:latin typeface="Times New Roman" panose="02020603050405020304" pitchFamily="18" charset="0"/>
                <a:cs typeface="Times New Roman" panose="02020603050405020304" pitchFamily="18" charset="0"/>
              </a:rPr>
            </a:br>
            <a:r>
              <a:rPr lang="en-US" sz="4000" dirty="0">
                <a:solidFill>
                  <a:schemeClr val="accent1">
                    <a:lumMod val="75000"/>
                  </a:schemeClr>
                </a:solidFill>
                <a:latin typeface="Times New Roman" panose="02020603050405020304" pitchFamily="18" charset="0"/>
                <a:cs typeface="Times New Roman" panose="02020603050405020304" pitchFamily="18" charset="0"/>
              </a:rPr>
              <a:t>Hydrocarbon solvents, alcohol, benzene</a:t>
            </a:r>
            <a:br>
              <a:rPr lang="en-US" sz="4000" dirty="0">
                <a:solidFill>
                  <a:schemeClr val="accent1">
                    <a:lumMod val="75000"/>
                  </a:schemeClr>
                </a:solidFill>
                <a:latin typeface="Times New Roman" panose="02020603050405020304" pitchFamily="18" charset="0"/>
                <a:cs typeface="Times New Roman" panose="02020603050405020304" pitchFamily="18" charset="0"/>
              </a:rPr>
            </a:br>
            <a:r>
              <a:rPr lang="en-US" sz="4000" b="1" dirty="0">
                <a:solidFill>
                  <a:schemeClr val="accent1">
                    <a:lumMod val="75000"/>
                  </a:schemeClr>
                </a:solidFill>
                <a:latin typeface="Times New Roman" panose="02020603050405020304" pitchFamily="18" charset="0"/>
                <a:cs typeface="Times New Roman" panose="02020603050405020304" pitchFamily="18" charset="0"/>
              </a:rPr>
              <a:t/>
            </a:r>
            <a:br>
              <a:rPr lang="en-US" sz="4000" b="1" dirty="0">
                <a:solidFill>
                  <a:schemeClr val="accent1">
                    <a:lumMod val="75000"/>
                  </a:schemeClr>
                </a:solidFill>
                <a:latin typeface="Times New Roman" panose="02020603050405020304" pitchFamily="18" charset="0"/>
                <a:cs typeface="Times New Roman" panose="02020603050405020304" pitchFamily="18" charset="0"/>
              </a:rPr>
            </a:br>
            <a:r>
              <a:rPr lang="en-US" sz="4000" b="1" dirty="0">
                <a:solidFill>
                  <a:schemeClr val="accent1">
                    <a:lumMod val="75000"/>
                  </a:schemeClr>
                </a:solidFill>
                <a:latin typeface="Times New Roman" panose="02020603050405020304" pitchFamily="18" charset="0"/>
                <a:cs typeface="Times New Roman" panose="02020603050405020304" pitchFamily="18" charset="0"/>
              </a:rPr>
              <a:t>Health effect: </a:t>
            </a:r>
            <a:r>
              <a:rPr lang="en-US" sz="4000" dirty="0">
                <a:solidFill>
                  <a:schemeClr val="accent1">
                    <a:lumMod val="75000"/>
                  </a:schemeClr>
                </a:solidFill>
                <a:latin typeface="Times New Roman" panose="02020603050405020304" pitchFamily="18" charset="0"/>
                <a:cs typeface="Times New Roman" panose="02020603050405020304" pitchFamily="18" charset="0"/>
              </a:rPr>
              <a:t>Cause headache, peripheral neuropathy, unconsciousness and death</a:t>
            </a:r>
            <a:br>
              <a:rPr lang="en-US" sz="4000" dirty="0">
                <a:solidFill>
                  <a:schemeClr val="accent1">
                    <a:lumMod val="75000"/>
                  </a:schemeClr>
                </a:solidFill>
                <a:latin typeface="Times New Roman" panose="02020603050405020304" pitchFamily="18" charset="0"/>
                <a:cs typeface="Times New Roman" panose="02020603050405020304" pitchFamily="18" charset="0"/>
              </a:rPr>
            </a:br>
            <a:r>
              <a:rPr lang="en-US" sz="4000" dirty="0">
                <a:solidFill>
                  <a:schemeClr val="accent1">
                    <a:lumMod val="75000"/>
                  </a:schemeClr>
                </a:solidFill>
                <a:latin typeface="Times New Roman" panose="02020603050405020304" pitchFamily="18" charset="0"/>
                <a:cs typeface="Times New Roman" panose="02020603050405020304" pitchFamily="18" charset="0"/>
              </a:rPr>
              <a:t>Respiratory irritation and pulmonary edema, kidney failure, anemia, leukemia</a:t>
            </a:r>
          </a:p>
        </p:txBody>
      </p:sp>
      <p:pic>
        <p:nvPicPr>
          <p:cNvPr id="7" name="Content Placeholder 6">
            <a:extLst>
              <a:ext uri="{FF2B5EF4-FFF2-40B4-BE49-F238E27FC236}">
                <a16:creationId xmlns:a16="http://schemas.microsoft.com/office/drawing/2014/main" xmlns="" id="{2AD020B4-B692-4E23-B641-D108B5275666}"/>
              </a:ext>
            </a:extLst>
          </p:cNvPr>
          <p:cNvPicPr>
            <a:picLocks noGrp="1" noChangeAspect="1"/>
          </p:cNvPicPr>
          <p:nvPr>
            <p:ph idx="1"/>
          </p:nvPr>
        </p:nvPicPr>
        <p:blipFill>
          <a:blip r:embed="rId2"/>
          <a:stretch>
            <a:fillRect/>
          </a:stretch>
        </p:blipFill>
        <p:spPr>
          <a:xfrm>
            <a:off x="7610622" y="1"/>
            <a:ext cx="4581378" cy="6697468"/>
          </a:xfrm>
          <a:prstGeom prst="rect">
            <a:avLst/>
          </a:prstGeom>
        </p:spPr>
      </p:pic>
    </p:spTree>
    <p:extLst>
      <p:ext uri="{BB962C8B-B14F-4D97-AF65-F5344CB8AC3E}">
        <p14:creationId xmlns:p14="http://schemas.microsoft.com/office/powerpoint/2010/main" val="19031498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F65D790-6744-4964-83C1-4C3D4892E242}"/>
              </a:ext>
            </a:extLst>
          </p:cNvPr>
          <p:cNvSpPr>
            <a:spLocks noGrp="1"/>
          </p:cNvSpPr>
          <p:nvPr>
            <p:ph type="title"/>
          </p:nvPr>
        </p:nvSpPr>
        <p:spPr>
          <a:xfrm>
            <a:off x="838200" y="365125"/>
            <a:ext cx="6392594" cy="6492875"/>
          </a:xfrm>
        </p:spPr>
        <p:txBody>
          <a:bodyPr>
            <a:normAutofit fontScale="90000"/>
          </a:bodyPr>
          <a:lstStyle/>
          <a:p>
            <a:r>
              <a:rPr lang="en-US" b="1" dirty="0">
                <a:solidFill>
                  <a:srgbClr val="FF0000"/>
                </a:solidFill>
                <a:latin typeface="Times New Roman" panose="02020603050405020304" pitchFamily="18" charset="0"/>
                <a:cs typeface="Times New Roman" panose="02020603050405020304" pitchFamily="18" charset="0"/>
              </a:rPr>
              <a:t>3-Biological Hazards: </a:t>
            </a:r>
            <a:br>
              <a:rPr lang="en-US" b="1" dirty="0">
                <a:solidFill>
                  <a:srgbClr val="FF0000"/>
                </a:solidFill>
                <a:latin typeface="Times New Roman" panose="02020603050405020304" pitchFamily="18" charset="0"/>
                <a:cs typeface="Times New Roman" panose="02020603050405020304" pitchFamily="18" charset="0"/>
              </a:rPr>
            </a:br>
            <a:r>
              <a:rPr lang="en-US" dirty="0">
                <a:solidFill>
                  <a:srgbClr val="FF0000"/>
                </a:solidFill>
                <a:latin typeface="Times New Roman" panose="02020603050405020304" pitchFamily="18" charset="0"/>
                <a:cs typeface="Times New Roman" panose="02020603050405020304" pitchFamily="18" charset="0"/>
              </a:rPr>
              <a:t/>
            </a:r>
            <a:br>
              <a:rPr lang="en-US" dirty="0">
                <a:solidFill>
                  <a:srgbClr val="FF0000"/>
                </a:solidFill>
                <a:latin typeface="Times New Roman" panose="02020603050405020304" pitchFamily="18" charset="0"/>
                <a:cs typeface="Times New Roman" panose="02020603050405020304" pitchFamily="18" charset="0"/>
              </a:rPr>
            </a:br>
            <a:r>
              <a:rPr lang="en-US" sz="4000" dirty="0">
                <a:solidFill>
                  <a:schemeClr val="tx2">
                    <a:lumMod val="75000"/>
                  </a:schemeClr>
                </a:solidFill>
                <a:latin typeface="Times New Roman" panose="02020603050405020304" pitchFamily="18" charset="0"/>
                <a:cs typeface="Times New Roman" panose="02020603050405020304" pitchFamily="18" charset="0"/>
              </a:rPr>
              <a:t>Farmers: Leptospirosis, schistosomiasis</a:t>
            </a:r>
            <a:br>
              <a:rPr lang="en-US" sz="4000" dirty="0">
                <a:solidFill>
                  <a:schemeClr val="tx2">
                    <a:lumMod val="75000"/>
                  </a:schemeClr>
                </a:solidFill>
                <a:latin typeface="Times New Roman" panose="02020603050405020304" pitchFamily="18" charset="0"/>
                <a:cs typeface="Times New Roman" panose="02020603050405020304" pitchFamily="18" charset="0"/>
              </a:rPr>
            </a:br>
            <a:r>
              <a:rPr lang="en-US" sz="4000" dirty="0">
                <a:solidFill>
                  <a:schemeClr val="tx2">
                    <a:lumMod val="75000"/>
                  </a:schemeClr>
                </a:solidFill>
                <a:latin typeface="Times New Roman" panose="02020603050405020304" pitchFamily="18" charset="0"/>
                <a:cs typeface="Times New Roman" panose="02020603050405020304" pitchFamily="18" charset="0"/>
              </a:rPr>
              <a:t/>
            </a:r>
            <a:br>
              <a:rPr lang="en-US" sz="4000" dirty="0">
                <a:solidFill>
                  <a:schemeClr val="tx2">
                    <a:lumMod val="75000"/>
                  </a:schemeClr>
                </a:solidFill>
                <a:latin typeface="Times New Roman" panose="02020603050405020304" pitchFamily="18" charset="0"/>
                <a:cs typeface="Times New Roman" panose="02020603050405020304" pitchFamily="18" charset="0"/>
              </a:rPr>
            </a:br>
            <a:r>
              <a:rPr lang="en-US" sz="4000" dirty="0">
                <a:solidFill>
                  <a:schemeClr val="tx2">
                    <a:lumMod val="75000"/>
                  </a:schemeClr>
                </a:solidFill>
                <a:latin typeface="Times New Roman" panose="02020603050405020304" pitchFamily="18" charset="0"/>
                <a:cs typeface="Times New Roman" panose="02020603050405020304" pitchFamily="18" charset="0"/>
              </a:rPr>
              <a:t>Slaughterhouse workers: Q fever</a:t>
            </a:r>
            <a:br>
              <a:rPr lang="en-US" sz="4000" dirty="0">
                <a:solidFill>
                  <a:schemeClr val="tx2">
                    <a:lumMod val="75000"/>
                  </a:schemeClr>
                </a:solidFill>
                <a:latin typeface="Times New Roman" panose="02020603050405020304" pitchFamily="18" charset="0"/>
                <a:cs typeface="Times New Roman" panose="02020603050405020304" pitchFamily="18" charset="0"/>
              </a:rPr>
            </a:br>
            <a:r>
              <a:rPr lang="en-US" sz="4000" dirty="0">
                <a:solidFill>
                  <a:schemeClr val="tx2">
                    <a:lumMod val="75000"/>
                  </a:schemeClr>
                </a:solidFill>
                <a:latin typeface="Times New Roman" panose="02020603050405020304" pitchFamily="18" charset="0"/>
                <a:cs typeface="Times New Roman" panose="02020603050405020304" pitchFamily="18" charset="0"/>
              </a:rPr>
              <a:t/>
            </a:r>
            <a:br>
              <a:rPr lang="en-US" sz="4000" dirty="0">
                <a:solidFill>
                  <a:schemeClr val="tx2">
                    <a:lumMod val="75000"/>
                  </a:schemeClr>
                </a:solidFill>
                <a:latin typeface="Times New Roman" panose="02020603050405020304" pitchFamily="18" charset="0"/>
                <a:cs typeface="Times New Roman" panose="02020603050405020304" pitchFamily="18" charset="0"/>
              </a:rPr>
            </a:br>
            <a:r>
              <a:rPr lang="en-US" sz="4000" dirty="0">
                <a:solidFill>
                  <a:schemeClr val="tx2">
                    <a:lumMod val="75000"/>
                  </a:schemeClr>
                </a:solidFill>
                <a:latin typeface="Times New Roman" panose="02020603050405020304" pitchFamily="18" charset="0"/>
                <a:cs typeface="Times New Roman" panose="02020603050405020304" pitchFamily="18" charset="0"/>
              </a:rPr>
              <a:t>Wool sorter, veterinarians: Anthrax</a:t>
            </a:r>
            <a:r>
              <a:rPr lang="en-US" sz="4000" b="1" dirty="0">
                <a:solidFill>
                  <a:schemeClr val="tx2">
                    <a:lumMod val="75000"/>
                  </a:schemeClr>
                </a:solidFill>
                <a:latin typeface="Times New Roman" panose="02020603050405020304" pitchFamily="18" charset="0"/>
                <a:cs typeface="Times New Roman" panose="02020603050405020304" pitchFamily="18" charset="0"/>
              </a:rPr>
              <a:t> </a:t>
            </a:r>
            <a:br>
              <a:rPr lang="en-US" sz="4000" b="1" dirty="0">
                <a:solidFill>
                  <a:schemeClr val="tx2">
                    <a:lumMod val="75000"/>
                  </a:schemeClr>
                </a:solidFill>
                <a:latin typeface="Times New Roman" panose="02020603050405020304" pitchFamily="18" charset="0"/>
                <a:cs typeface="Times New Roman" panose="02020603050405020304" pitchFamily="18" charset="0"/>
              </a:rPr>
            </a:br>
            <a:r>
              <a:rPr lang="en-US" sz="4000" b="1" dirty="0">
                <a:solidFill>
                  <a:schemeClr val="tx2">
                    <a:lumMod val="75000"/>
                  </a:schemeClr>
                </a:solidFill>
                <a:latin typeface="Times New Roman" panose="02020603050405020304" pitchFamily="18" charset="0"/>
                <a:cs typeface="Times New Roman" panose="02020603050405020304" pitchFamily="18" charset="0"/>
              </a:rPr>
              <a:t/>
            </a:r>
            <a:br>
              <a:rPr lang="en-US" sz="4000" b="1" dirty="0">
                <a:solidFill>
                  <a:schemeClr val="tx2">
                    <a:lumMod val="75000"/>
                  </a:schemeClr>
                </a:solidFill>
                <a:latin typeface="Times New Roman" panose="02020603050405020304" pitchFamily="18" charset="0"/>
                <a:cs typeface="Times New Roman" panose="02020603050405020304" pitchFamily="18" charset="0"/>
              </a:rPr>
            </a:br>
            <a:r>
              <a:rPr lang="en-US" sz="4000" dirty="0">
                <a:solidFill>
                  <a:schemeClr val="tx2">
                    <a:lumMod val="75000"/>
                  </a:schemeClr>
                </a:solidFill>
                <a:latin typeface="Times New Roman" panose="02020603050405020304" pitchFamily="18" charset="0"/>
                <a:cs typeface="Times New Roman" panose="02020603050405020304" pitchFamily="18" charset="0"/>
              </a:rPr>
              <a:t>Health care worker: Hepatitis B, C and HIV</a:t>
            </a:r>
          </a:p>
        </p:txBody>
      </p:sp>
      <p:pic>
        <p:nvPicPr>
          <p:cNvPr id="7" name="Content Placeholder 6">
            <a:extLst>
              <a:ext uri="{FF2B5EF4-FFF2-40B4-BE49-F238E27FC236}">
                <a16:creationId xmlns:a16="http://schemas.microsoft.com/office/drawing/2014/main" xmlns="" id="{270AEDE9-3BA1-45A3-B102-320E1A88DA52}"/>
              </a:ext>
            </a:extLst>
          </p:cNvPr>
          <p:cNvPicPr>
            <a:picLocks noGrp="1" noChangeAspect="1"/>
          </p:cNvPicPr>
          <p:nvPr>
            <p:ph idx="1"/>
          </p:nvPr>
        </p:nvPicPr>
        <p:blipFill>
          <a:blip r:embed="rId2"/>
          <a:stretch>
            <a:fillRect/>
          </a:stretch>
        </p:blipFill>
        <p:spPr>
          <a:xfrm>
            <a:off x="7869409" y="140677"/>
            <a:ext cx="4210050" cy="6717323"/>
          </a:xfrm>
          <a:prstGeom prst="rect">
            <a:avLst/>
          </a:prstGeom>
        </p:spPr>
      </p:pic>
    </p:spTree>
    <p:extLst>
      <p:ext uri="{BB962C8B-B14F-4D97-AF65-F5344CB8AC3E}">
        <p14:creationId xmlns:p14="http://schemas.microsoft.com/office/powerpoint/2010/main" val="20907034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493FA4F-3CFE-4B7F-8FC7-09033489850D}"/>
              </a:ext>
            </a:extLst>
          </p:cNvPr>
          <p:cNvSpPr>
            <a:spLocks noGrp="1"/>
          </p:cNvSpPr>
          <p:nvPr>
            <p:ph type="title"/>
          </p:nvPr>
        </p:nvSpPr>
        <p:spPr>
          <a:xfrm>
            <a:off x="570914" y="1"/>
            <a:ext cx="6280052" cy="6858000"/>
          </a:xfrm>
        </p:spPr>
        <p:txBody>
          <a:bodyPr>
            <a:normAutofit fontScale="90000"/>
          </a:bodyPr>
          <a:lstStyle/>
          <a:p>
            <a:r>
              <a:rPr lang="en-US" b="1" dirty="0">
                <a:solidFill>
                  <a:srgbClr val="FF0000"/>
                </a:solidFill>
                <a:latin typeface="Times New Roman" panose="02020603050405020304" pitchFamily="18" charset="0"/>
                <a:cs typeface="Times New Roman" panose="02020603050405020304" pitchFamily="18" charset="0"/>
              </a:rPr>
              <a:t>4) Mechanical Hazards:</a:t>
            </a:r>
            <a:br>
              <a:rPr lang="en-US"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	</a:t>
            </a:r>
            <a:r>
              <a:rPr lang="en-US" sz="4000" dirty="0">
                <a:solidFill>
                  <a:schemeClr val="accent5">
                    <a:lumMod val="50000"/>
                  </a:schemeClr>
                </a:solidFill>
                <a:latin typeface="Times New Roman" panose="02020603050405020304" pitchFamily="18" charset="0"/>
                <a:cs typeface="Times New Roman" panose="02020603050405020304" pitchFamily="18" charset="0"/>
              </a:rPr>
              <a:t>Injury and accident</a:t>
            </a:r>
            <a:br>
              <a:rPr lang="en-US" sz="4000" dirty="0">
                <a:solidFill>
                  <a:schemeClr val="accent5">
                    <a:lumMod val="50000"/>
                  </a:schemeClr>
                </a:solidFill>
                <a:latin typeface="Times New Roman" panose="02020603050405020304" pitchFamily="18" charset="0"/>
                <a:cs typeface="Times New Roman" panose="02020603050405020304" pitchFamily="18" charset="0"/>
              </a:rPr>
            </a:br>
            <a:r>
              <a:rPr lang="en-US" sz="4000" dirty="0">
                <a:solidFill>
                  <a:schemeClr val="accent5">
                    <a:lumMod val="50000"/>
                  </a:schemeClr>
                </a:solidFill>
                <a:latin typeface="Times New Roman" panose="02020603050405020304" pitchFamily="18" charset="0"/>
                <a:cs typeface="Times New Roman" panose="02020603050405020304" pitchFamily="18" charset="0"/>
              </a:rPr>
              <a:t/>
            </a:r>
            <a:br>
              <a:rPr lang="en-US" sz="4000" dirty="0">
                <a:solidFill>
                  <a:schemeClr val="accent5">
                    <a:lumMod val="50000"/>
                  </a:schemeClr>
                </a:solidFill>
                <a:latin typeface="Times New Roman" panose="02020603050405020304" pitchFamily="18" charset="0"/>
                <a:cs typeface="Times New Roman" panose="02020603050405020304" pitchFamily="18" charset="0"/>
              </a:rPr>
            </a:br>
            <a:r>
              <a:rPr lang="en-US" sz="4000" b="1" dirty="0">
                <a:solidFill>
                  <a:schemeClr val="accent5">
                    <a:lumMod val="50000"/>
                  </a:schemeClr>
                </a:solidFill>
                <a:latin typeface="Times New Roman" panose="02020603050405020304" pitchFamily="18" charset="0"/>
                <a:cs typeface="Times New Roman" panose="02020603050405020304" pitchFamily="18" charset="0"/>
              </a:rPr>
              <a:t>Causes of accident and injury: </a:t>
            </a:r>
            <a:r>
              <a:rPr lang="en-US" sz="4000" dirty="0">
                <a:solidFill>
                  <a:schemeClr val="accent5">
                    <a:lumMod val="50000"/>
                  </a:schemeClr>
                </a:solidFill>
                <a:latin typeface="Times New Roman" panose="02020603050405020304" pitchFamily="18" charset="0"/>
                <a:cs typeface="Times New Roman" panose="02020603050405020304" pitchFamily="18" charset="0"/>
              </a:rPr>
              <a:t/>
            </a:r>
            <a:br>
              <a:rPr lang="en-US" sz="4000" dirty="0">
                <a:solidFill>
                  <a:schemeClr val="accent5">
                    <a:lumMod val="50000"/>
                  </a:schemeClr>
                </a:solidFill>
                <a:latin typeface="Times New Roman" panose="02020603050405020304" pitchFamily="18" charset="0"/>
                <a:cs typeface="Times New Roman" panose="02020603050405020304" pitchFamily="18" charset="0"/>
              </a:rPr>
            </a:br>
            <a:r>
              <a:rPr lang="en-US" sz="4000" dirty="0">
                <a:solidFill>
                  <a:schemeClr val="accent5">
                    <a:lumMod val="50000"/>
                  </a:schemeClr>
                </a:solidFill>
                <a:latin typeface="Times New Roman" panose="02020603050405020304" pitchFamily="18" charset="0"/>
                <a:cs typeface="Times New Roman" panose="02020603050405020304" pitchFamily="18" charset="0"/>
              </a:rPr>
              <a:t>	Human factors: </a:t>
            </a:r>
            <a:br>
              <a:rPr lang="en-US" sz="4000" dirty="0">
                <a:solidFill>
                  <a:schemeClr val="accent5">
                    <a:lumMod val="50000"/>
                  </a:schemeClr>
                </a:solidFill>
                <a:latin typeface="Times New Roman" panose="02020603050405020304" pitchFamily="18" charset="0"/>
                <a:cs typeface="Times New Roman" panose="02020603050405020304" pitchFamily="18" charset="0"/>
              </a:rPr>
            </a:br>
            <a:r>
              <a:rPr lang="en-US" sz="4000" dirty="0">
                <a:solidFill>
                  <a:schemeClr val="accent5">
                    <a:lumMod val="50000"/>
                  </a:schemeClr>
                </a:solidFill>
                <a:latin typeface="Times New Roman" panose="02020603050405020304" pitchFamily="18" charset="0"/>
                <a:cs typeface="Times New Roman" panose="02020603050405020304" pitchFamily="18" charset="0"/>
              </a:rPr>
              <a:t>Physical factors, physiological factors and psychosocial factors</a:t>
            </a:r>
            <a:br>
              <a:rPr lang="en-US" sz="4000" dirty="0">
                <a:solidFill>
                  <a:schemeClr val="accent5">
                    <a:lumMod val="50000"/>
                  </a:schemeClr>
                </a:solidFill>
                <a:latin typeface="Times New Roman" panose="02020603050405020304" pitchFamily="18" charset="0"/>
                <a:cs typeface="Times New Roman" panose="02020603050405020304" pitchFamily="18" charset="0"/>
              </a:rPr>
            </a:br>
            <a:r>
              <a:rPr lang="en-US" sz="4000" dirty="0">
                <a:solidFill>
                  <a:schemeClr val="accent5">
                    <a:lumMod val="50000"/>
                  </a:schemeClr>
                </a:solidFill>
                <a:latin typeface="Times New Roman" panose="02020603050405020304" pitchFamily="18" charset="0"/>
                <a:cs typeface="Times New Roman" panose="02020603050405020304" pitchFamily="18" charset="0"/>
              </a:rPr>
              <a:t>	</a:t>
            </a:r>
            <a:br>
              <a:rPr lang="en-US" sz="4000" dirty="0">
                <a:solidFill>
                  <a:schemeClr val="accent5">
                    <a:lumMod val="50000"/>
                  </a:schemeClr>
                </a:solidFill>
                <a:latin typeface="Times New Roman" panose="02020603050405020304" pitchFamily="18" charset="0"/>
                <a:cs typeface="Times New Roman" panose="02020603050405020304" pitchFamily="18" charset="0"/>
              </a:rPr>
            </a:br>
            <a:r>
              <a:rPr lang="en-US" sz="4000" dirty="0">
                <a:solidFill>
                  <a:schemeClr val="accent5">
                    <a:lumMod val="50000"/>
                  </a:schemeClr>
                </a:solidFill>
                <a:latin typeface="Times New Roman" panose="02020603050405020304" pitchFamily="18" charset="0"/>
                <a:cs typeface="Times New Roman" panose="02020603050405020304" pitchFamily="18" charset="0"/>
              </a:rPr>
              <a:t>	Environmental factors:</a:t>
            </a:r>
            <a:br>
              <a:rPr lang="en-US" sz="4000" dirty="0">
                <a:solidFill>
                  <a:schemeClr val="accent5">
                    <a:lumMod val="50000"/>
                  </a:schemeClr>
                </a:solidFill>
                <a:latin typeface="Times New Roman" panose="02020603050405020304" pitchFamily="18" charset="0"/>
                <a:cs typeface="Times New Roman" panose="02020603050405020304" pitchFamily="18" charset="0"/>
              </a:rPr>
            </a:br>
            <a:r>
              <a:rPr lang="en-US" sz="4000" dirty="0">
                <a:solidFill>
                  <a:schemeClr val="accent5">
                    <a:lumMod val="50000"/>
                  </a:schemeClr>
                </a:solidFill>
                <a:latin typeface="Times New Roman" panose="02020603050405020304" pitchFamily="18" charset="0"/>
                <a:cs typeface="Times New Roman" panose="02020603050405020304" pitchFamily="18" charset="0"/>
              </a:rPr>
              <a:t> General presence of hazards at workplace or unsafe machine or poor ergonomic</a:t>
            </a:r>
            <a:br>
              <a:rPr lang="en-US" sz="4000" dirty="0">
                <a:solidFill>
                  <a:schemeClr val="accent5">
                    <a:lumMod val="50000"/>
                  </a:schemeClr>
                </a:solidFill>
                <a:latin typeface="Times New Roman" panose="02020603050405020304" pitchFamily="18" charset="0"/>
                <a:cs typeface="Times New Roman" panose="02020603050405020304" pitchFamily="18" charset="0"/>
              </a:rPr>
            </a:br>
            <a:endParaRPr lang="en-US" sz="4000" dirty="0">
              <a:solidFill>
                <a:schemeClr val="accent5">
                  <a:lumMod val="50000"/>
                </a:schemeClr>
              </a:solidFill>
              <a:latin typeface="Times New Roman" panose="02020603050405020304" pitchFamily="18" charset="0"/>
              <a:cs typeface="Times New Roman" panose="02020603050405020304" pitchFamily="18" charset="0"/>
            </a:endParaRPr>
          </a:p>
        </p:txBody>
      </p:sp>
      <p:pic>
        <p:nvPicPr>
          <p:cNvPr id="14" name="Content Placeholder 13">
            <a:extLst>
              <a:ext uri="{FF2B5EF4-FFF2-40B4-BE49-F238E27FC236}">
                <a16:creationId xmlns:a16="http://schemas.microsoft.com/office/drawing/2014/main" xmlns="" id="{C21A23C3-7D6B-4E32-9A99-B97ABC169D5B}"/>
              </a:ext>
            </a:extLst>
          </p:cNvPr>
          <p:cNvPicPr>
            <a:picLocks noGrp="1" noChangeAspect="1"/>
          </p:cNvPicPr>
          <p:nvPr>
            <p:ph idx="1"/>
          </p:nvPr>
        </p:nvPicPr>
        <p:blipFill>
          <a:blip r:embed="rId2"/>
          <a:stretch>
            <a:fillRect/>
          </a:stretch>
        </p:blipFill>
        <p:spPr>
          <a:xfrm>
            <a:off x="7686675" y="239151"/>
            <a:ext cx="4505325" cy="6618849"/>
          </a:xfrm>
          <a:prstGeom prst="rect">
            <a:avLst/>
          </a:prstGeom>
        </p:spPr>
      </p:pic>
    </p:spTree>
    <p:extLst>
      <p:ext uri="{BB962C8B-B14F-4D97-AF65-F5344CB8AC3E}">
        <p14:creationId xmlns:p14="http://schemas.microsoft.com/office/powerpoint/2010/main" val="31891553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FDD53E2-FEF4-4F3D-9269-EFA78592C3C4}"/>
              </a:ext>
            </a:extLst>
          </p:cNvPr>
          <p:cNvSpPr>
            <a:spLocks noGrp="1"/>
          </p:cNvSpPr>
          <p:nvPr>
            <p:ph type="title"/>
          </p:nvPr>
        </p:nvSpPr>
        <p:spPr>
          <a:xfrm>
            <a:off x="838200" y="-675249"/>
            <a:ext cx="6315075" cy="7533249"/>
          </a:xfrm>
        </p:spPr>
        <p:txBody>
          <a:bodyPr/>
          <a:lstStyle/>
          <a:p>
            <a:r>
              <a:rPr lang="en-US" b="1" dirty="0">
                <a:solidFill>
                  <a:srgbClr val="FF0000"/>
                </a:solidFill>
                <a:latin typeface="Times New Roman" panose="02020603050405020304" pitchFamily="18" charset="0"/>
                <a:cs typeface="Times New Roman" panose="02020603050405020304" pitchFamily="18" charset="0"/>
              </a:rPr>
              <a:t>5- Psycho-social hazards:</a:t>
            </a:r>
            <a:br>
              <a:rPr lang="en-US"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
            </a:r>
            <a:br>
              <a:rPr lang="en-US" b="1" dirty="0">
                <a:solidFill>
                  <a:srgbClr val="FF0000"/>
                </a:solidFill>
                <a:latin typeface="Times New Roman" panose="02020603050405020304" pitchFamily="18" charset="0"/>
                <a:cs typeface="Times New Roman" panose="02020603050405020304" pitchFamily="18" charset="0"/>
              </a:rPr>
            </a:br>
            <a:r>
              <a:rPr lang="en-US" sz="4000" dirty="0">
                <a:solidFill>
                  <a:schemeClr val="tx2">
                    <a:lumMod val="50000"/>
                  </a:schemeClr>
                </a:solidFill>
                <a:latin typeface="Times New Roman" panose="02020603050405020304" pitchFamily="18" charset="0"/>
                <a:cs typeface="Times New Roman" panose="02020603050405020304" pitchFamily="18" charset="0"/>
              </a:rPr>
              <a:t>Poor workers relationships, risky work, work pressure and long working hours all these factors can cause  workers strikes and mass leave or reduction in production.</a:t>
            </a:r>
            <a:endParaRPr lang="en-US" sz="4000" dirty="0">
              <a:solidFill>
                <a:srgbClr val="FF0000"/>
              </a:solidFill>
              <a:latin typeface="Times New Roman" panose="02020603050405020304" pitchFamily="18" charset="0"/>
              <a:cs typeface="Times New Roman" panose="02020603050405020304" pitchFamily="18" charset="0"/>
            </a:endParaRPr>
          </a:p>
        </p:txBody>
      </p:sp>
      <p:pic>
        <p:nvPicPr>
          <p:cNvPr id="7" name="Content Placeholder 6">
            <a:extLst>
              <a:ext uri="{FF2B5EF4-FFF2-40B4-BE49-F238E27FC236}">
                <a16:creationId xmlns:a16="http://schemas.microsoft.com/office/drawing/2014/main" xmlns="" id="{40C6AACA-3B53-4E00-B6E9-679488BDE818}"/>
              </a:ext>
            </a:extLst>
          </p:cNvPr>
          <p:cNvPicPr>
            <a:picLocks noGrp="1" noChangeAspect="1"/>
          </p:cNvPicPr>
          <p:nvPr>
            <p:ph idx="1"/>
          </p:nvPr>
        </p:nvPicPr>
        <p:blipFill>
          <a:blip r:embed="rId2"/>
          <a:stretch>
            <a:fillRect/>
          </a:stretch>
        </p:blipFill>
        <p:spPr>
          <a:xfrm>
            <a:off x="7153275" y="0"/>
            <a:ext cx="5038725" cy="6858000"/>
          </a:xfrm>
          <a:prstGeom prst="rect">
            <a:avLst/>
          </a:prstGeom>
        </p:spPr>
      </p:pic>
    </p:spTree>
    <p:extLst>
      <p:ext uri="{BB962C8B-B14F-4D97-AF65-F5344CB8AC3E}">
        <p14:creationId xmlns:p14="http://schemas.microsoft.com/office/powerpoint/2010/main" val="336300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11DAA39-1A22-453D-93EB-920FA48D1497}"/>
              </a:ext>
            </a:extLst>
          </p:cNvPr>
          <p:cNvSpPr>
            <a:spLocks noGrp="1"/>
          </p:cNvSpPr>
          <p:nvPr>
            <p:ph type="title"/>
          </p:nvPr>
        </p:nvSpPr>
        <p:spPr/>
        <p:txBody>
          <a:bodyPr/>
          <a:lstStyle/>
          <a:p>
            <a:r>
              <a:rPr lang="en-US" b="1" dirty="0">
                <a:solidFill>
                  <a:schemeClr val="accent1">
                    <a:lumMod val="75000"/>
                  </a:schemeClr>
                </a:solidFill>
                <a:latin typeface="Times New Roman" panose="02020603050405020304" pitchFamily="18" charset="0"/>
                <a:cs typeface="Times New Roman" panose="02020603050405020304" pitchFamily="18" charset="0"/>
              </a:rPr>
              <a:t>Contents:</a:t>
            </a:r>
          </a:p>
        </p:txBody>
      </p:sp>
      <p:sp>
        <p:nvSpPr>
          <p:cNvPr id="3" name="Content Placeholder 2">
            <a:extLst>
              <a:ext uri="{FF2B5EF4-FFF2-40B4-BE49-F238E27FC236}">
                <a16:creationId xmlns:a16="http://schemas.microsoft.com/office/drawing/2014/main" xmlns="" id="{0F24865D-8C2B-4D13-8C20-633BD55BFD89}"/>
              </a:ext>
            </a:extLst>
          </p:cNvPr>
          <p:cNvSpPr>
            <a:spLocks noGrp="1"/>
          </p:cNvSpPr>
          <p:nvPr>
            <p:ph idx="1"/>
          </p:nvPr>
        </p:nvSpPr>
        <p:spPr/>
        <p:txBody>
          <a:bodyPr>
            <a:normAutofit fontScale="92500" lnSpcReduction="20000"/>
          </a:bodyPr>
          <a:lstStyle/>
          <a:p>
            <a:pPr>
              <a:buFont typeface="Wingdings" panose="05000000000000000000" pitchFamily="2" charset="2"/>
              <a:buChar char="§"/>
            </a:pPr>
            <a:r>
              <a:rPr lang="en-US" sz="3200" dirty="0">
                <a:solidFill>
                  <a:schemeClr val="accent1">
                    <a:lumMod val="75000"/>
                  </a:schemeClr>
                </a:solidFill>
                <a:latin typeface="Times New Roman" panose="02020603050405020304" pitchFamily="18" charset="0"/>
                <a:cs typeface="Times New Roman" panose="02020603050405020304" pitchFamily="18" charset="0"/>
              </a:rPr>
              <a:t>Definitions</a:t>
            </a:r>
          </a:p>
          <a:p>
            <a:pPr>
              <a:buFont typeface="Wingdings" panose="05000000000000000000" pitchFamily="2" charset="2"/>
              <a:buChar char="§"/>
            </a:pPr>
            <a:endParaRPr lang="en-US" sz="3200" dirty="0">
              <a:solidFill>
                <a:schemeClr val="accent1">
                  <a:lumMod val="75000"/>
                </a:schemeClr>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sz="3200" dirty="0">
                <a:solidFill>
                  <a:schemeClr val="accent1">
                    <a:lumMod val="75000"/>
                  </a:schemeClr>
                </a:solidFill>
                <a:latin typeface="Times New Roman" panose="02020603050405020304" pitchFamily="18" charset="0"/>
                <a:cs typeface="Times New Roman" panose="02020603050405020304" pitchFamily="18" charset="0"/>
              </a:rPr>
              <a:t>Types of occupational </a:t>
            </a:r>
          </a:p>
          <a:p>
            <a:pPr marL="0" indent="0">
              <a:buNone/>
            </a:pPr>
            <a:r>
              <a:rPr lang="en-US" sz="3200" dirty="0">
                <a:solidFill>
                  <a:schemeClr val="accent1">
                    <a:lumMod val="75000"/>
                  </a:schemeClr>
                </a:solidFill>
                <a:latin typeface="Times New Roman" panose="02020603050405020304" pitchFamily="18" charset="0"/>
                <a:cs typeface="Times New Roman" panose="02020603050405020304" pitchFamily="18" charset="0"/>
              </a:rPr>
              <a:t>hazards</a:t>
            </a:r>
          </a:p>
          <a:p>
            <a:pPr marL="0" indent="0">
              <a:buNone/>
            </a:pPr>
            <a:endParaRPr lang="en-US" sz="3200" dirty="0">
              <a:solidFill>
                <a:schemeClr val="accent1">
                  <a:lumMod val="75000"/>
                </a:schemeClr>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sz="3200" dirty="0">
                <a:solidFill>
                  <a:schemeClr val="accent1">
                    <a:lumMod val="75000"/>
                  </a:schemeClr>
                </a:solidFill>
                <a:latin typeface="Times New Roman" panose="02020603050405020304" pitchFamily="18" charset="0"/>
                <a:cs typeface="Times New Roman" panose="02020603050405020304" pitchFamily="18" charset="0"/>
              </a:rPr>
              <a:t>Occupational diseases</a:t>
            </a:r>
          </a:p>
          <a:p>
            <a:pPr marL="0" indent="0">
              <a:buNone/>
            </a:pPr>
            <a:endParaRPr lang="en-US" sz="3200" dirty="0">
              <a:solidFill>
                <a:schemeClr val="accent1">
                  <a:lumMod val="75000"/>
                </a:schemeClr>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sz="3200" dirty="0">
                <a:solidFill>
                  <a:schemeClr val="accent1">
                    <a:lumMod val="75000"/>
                  </a:schemeClr>
                </a:solidFill>
                <a:latin typeface="Times New Roman" panose="02020603050405020304" pitchFamily="18" charset="0"/>
                <a:cs typeface="Times New Roman" panose="02020603050405020304" pitchFamily="18" charset="0"/>
              </a:rPr>
              <a:t>Prevention of occupational </a:t>
            </a:r>
          </a:p>
          <a:p>
            <a:pPr marL="0" indent="0">
              <a:buNone/>
            </a:pPr>
            <a:r>
              <a:rPr lang="en-US" sz="3200" dirty="0">
                <a:solidFill>
                  <a:schemeClr val="accent1">
                    <a:lumMod val="75000"/>
                  </a:schemeClr>
                </a:solidFill>
                <a:latin typeface="Times New Roman" panose="02020603050405020304" pitchFamily="18" charset="0"/>
                <a:cs typeface="Times New Roman" panose="02020603050405020304" pitchFamily="18" charset="0"/>
              </a:rPr>
              <a:t>diseases</a:t>
            </a:r>
          </a:p>
        </p:txBody>
      </p:sp>
      <p:pic>
        <p:nvPicPr>
          <p:cNvPr id="5" name="Picture 4">
            <a:extLst>
              <a:ext uri="{FF2B5EF4-FFF2-40B4-BE49-F238E27FC236}">
                <a16:creationId xmlns:a16="http://schemas.microsoft.com/office/drawing/2014/main" xmlns="" id="{710E7C39-7751-4CD7-AB64-1940FAF4C909}"/>
              </a:ext>
            </a:extLst>
          </p:cNvPr>
          <p:cNvPicPr>
            <a:picLocks noChangeAspect="1"/>
          </p:cNvPicPr>
          <p:nvPr/>
        </p:nvPicPr>
        <p:blipFill>
          <a:blip r:embed="rId2"/>
          <a:stretch>
            <a:fillRect/>
          </a:stretch>
        </p:blipFill>
        <p:spPr>
          <a:xfrm>
            <a:off x="5584875" y="0"/>
            <a:ext cx="6607126" cy="6858000"/>
          </a:xfrm>
          <a:prstGeom prst="rect">
            <a:avLst/>
          </a:prstGeom>
        </p:spPr>
      </p:pic>
    </p:spTree>
    <p:extLst>
      <p:ext uri="{BB962C8B-B14F-4D97-AF65-F5344CB8AC3E}">
        <p14:creationId xmlns:p14="http://schemas.microsoft.com/office/powerpoint/2010/main" val="30587124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06D734E-ABC5-416A-AB6A-649D3E20FE33}"/>
              </a:ext>
            </a:extLst>
          </p:cNvPr>
          <p:cNvSpPr>
            <a:spLocks noGrp="1"/>
          </p:cNvSpPr>
          <p:nvPr>
            <p:ph type="title"/>
          </p:nvPr>
        </p:nvSpPr>
        <p:spPr>
          <a:xfrm>
            <a:off x="838200" y="365125"/>
            <a:ext cx="6143625" cy="6492874"/>
          </a:xfrm>
        </p:spPr>
        <p:txBody>
          <a:bodyPr>
            <a:normAutofit fontScale="90000"/>
          </a:bodyPr>
          <a:lstStyle/>
          <a:p>
            <a:r>
              <a:rPr lang="en-US" b="1" dirty="0">
                <a:latin typeface="Times New Roman" panose="02020603050405020304" pitchFamily="18" charset="0"/>
                <a:cs typeface="Times New Roman" panose="02020603050405020304" pitchFamily="18" charset="0"/>
              </a:rPr>
              <a:t>Occupational Diseases:</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	</a:t>
            </a:r>
            <a:r>
              <a:rPr lang="en-US" sz="4000" dirty="0">
                <a:latin typeface="Times New Roman" panose="02020603050405020304" pitchFamily="18" charset="0"/>
                <a:cs typeface="Times New Roman" panose="02020603050405020304" pitchFamily="18" charset="0"/>
              </a:rPr>
              <a:t>1- Skin cancer: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Worker exposed to UV radiation</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	2- Lung cancer: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Asbestos industry workers and nickel or chromium workers.</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	3- Bladder cancer:</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Among rubber workers</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	4- Leukemia: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Among ionizing radiation workers or benzene products workers</a:t>
            </a:r>
          </a:p>
        </p:txBody>
      </p:sp>
      <p:pic>
        <p:nvPicPr>
          <p:cNvPr id="10" name="Content Placeholder 9">
            <a:extLst>
              <a:ext uri="{FF2B5EF4-FFF2-40B4-BE49-F238E27FC236}">
                <a16:creationId xmlns:a16="http://schemas.microsoft.com/office/drawing/2014/main" xmlns="" id="{A5097D29-C137-4BAF-8C6F-1C5FA7117988}"/>
              </a:ext>
            </a:extLst>
          </p:cNvPr>
          <p:cNvPicPr>
            <a:picLocks noGrp="1" noChangeAspect="1"/>
          </p:cNvPicPr>
          <p:nvPr>
            <p:ph idx="1"/>
          </p:nvPr>
        </p:nvPicPr>
        <p:blipFill>
          <a:blip r:embed="rId2"/>
          <a:stretch>
            <a:fillRect/>
          </a:stretch>
        </p:blipFill>
        <p:spPr>
          <a:xfrm>
            <a:off x="6981825" y="0"/>
            <a:ext cx="5210175" cy="6857999"/>
          </a:xfrm>
          <a:prstGeom prst="rect">
            <a:avLst/>
          </a:prstGeom>
        </p:spPr>
      </p:pic>
    </p:spTree>
    <p:extLst>
      <p:ext uri="{BB962C8B-B14F-4D97-AF65-F5344CB8AC3E}">
        <p14:creationId xmlns:p14="http://schemas.microsoft.com/office/powerpoint/2010/main" val="3753654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24E4D1-5B6E-40EA-8BAA-E74298BD3614}"/>
              </a:ext>
            </a:extLst>
          </p:cNvPr>
          <p:cNvSpPr>
            <a:spLocks noGrp="1"/>
          </p:cNvSpPr>
          <p:nvPr>
            <p:ph type="title"/>
          </p:nvPr>
        </p:nvSpPr>
        <p:spPr>
          <a:xfrm>
            <a:off x="140677" y="1"/>
            <a:ext cx="7427741" cy="6858000"/>
          </a:xfrm>
        </p:spPr>
        <p:txBody>
          <a:bodyPr>
            <a:normAutofit fontScale="90000"/>
          </a:bodyPr>
          <a:lstStyle/>
          <a:p>
            <a:r>
              <a:rPr lang="en-US" b="1" dirty="0">
                <a:solidFill>
                  <a:schemeClr val="accent1">
                    <a:lumMod val="75000"/>
                  </a:schemeClr>
                </a:solidFill>
                <a:latin typeface="Times New Roman" panose="02020603050405020304" pitchFamily="18" charset="0"/>
                <a:cs typeface="Times New Roman" panose="02020603050405020304" pitchFamily="18" charset="0"/>
              </a:rPr>
              <a:t>Preventive and control of </a:t>
            </a:r>
            <a:br>
              <a:rPr lang="en-US" b="1" dirty="0">
                <a:solidFill>
                  <a:schemeClr val="accent1">
                    <a:lumMod val="75000"/>
                  </a:schemeClr>
                </a:solidFill>
                <a:latin typeface="Times New Roman" panose="02020603050405020304" pitchFamily="18" charset="0"/>
                <a:cs typeface="Times New Roman" panose="02020603050405020304" pitchFamily="18" charset="0"/>
              </a:rPr>
            </a:br>
            <a:r>
              <a:rPr lang="en-US" b="1" dirty="0">
                <a:solidFill>
                  <a:schemeClr val="accent1">
                    <a:lumMod val="75000"/>
                  </a:schemeClr>
                </a:solidFill>
                <a:latin typeface="Times New Roman" panose="02020603050405020304" pitchFamily="18" charset="0"/>
                <a:cs typeface="Times New Roman" panose="02020603050405020304" pitchFamily="18" charset="0"/>
              </a:rPr>
              <a:t>occupational diseases:</a:t>
            </a:r>
            <a:br>
              <a:rPr lang="en-US" b="1" dirty="0">
                <a:solidFill>
                  <a:schemeClr val="accent1">
                    <a:lumMod val="75000"/>
                  </a:schemeClr>
                </a:solidFill>
                <a:latin typeface="Times New Roman" panose="02020603050405020304" pitchFamily="18" charset="0"/>
                <a:cs typeface="Times New Roman" panose="02020603050405020304" pitchFamily="18" charset="0"/>
              </a:rPr>
            </a:br>
            <a:r>
              <a:rPr lang="en-US" b="1" dirty="0">
                <a:solidFill>
                  <a:schemeClr val="accent1">
                    <a:lumMod val="75000"/>
                  </a:schemeClr>
                </a:solidFill>
                <a:latin typeface="Times New Roman" panose="02020603050405020304" pitchFamily="18" charset="0"/>
                <a:cs typeface="Times New Roman" panose="02020603050405020304" pitchFamily="18" charset="0"/>
              </a:rPr>
              <a:t/>
            </a:r>
            <a:br>
              <a:rPr lang="en-US" b="1" dirty="0">
                <a:solidFill>
                  <a:schemeClr val="accent1">
                    <a:lumMod val="75000"/>
                  </a:schemeClr>
                </a:solidFill>
                <a:latin typeface="Times New Roman" panose="02020603050405020304" pitchFamily="18" charset="0"/>
                <a:cs typeface="Times New Roman" panose="02020603050405020304" pitchFamily="18" charset="0"/>
              </a:rPr>
            </a:br>
            <a:r>
              <a:rPr lang="en-US" sz="3600" dirty="0">
                <a:solidFill>
                  <a:schemeClr val="accent1">
                    <a:lumMod val="75000"/>
                  </a:schemeClr>
                </a:solidFill>
                <a:latin typeface="Times New Roman" panose="02020603050405020304" pitchFamily="18" charset="0"/>
                <a:cs typeface="Times New Roman" panose="02020603050405020304" pitchFamily="18" charset="0"/>
              </a:rPr>
              <a:t>1- Medical control measures: Pre-employment and periodic medical examination</a:t>
            </a:r>
            <a:br>
              <a:rPr lang="en-US" sz="3600" dirty="0">
                <a:solidFill>
                  <a:schemeClr val="accent1">
                    <a:lumMod val="75000"/>
                  </a:schemeClr>
                </a:solidFill>
                <a:latin typeface="Times New Roman" panose="02020603050405020304" pitchFamily="18" charset="0"/>
                <a:cs typeface="Times New Roman" panose="02020603050405020304" pitchFamily="18" charset="0"/>
              </a:rPr>
            </a:br>
            <a:r>
              <a:rPr lang="en-US" sz="3600" dirty="0">
                <a:solidFill>
                  <a:schemeClr val="accent1">
                    <a:lumMod val="75000"/>
                  </a:schemeClr>
                </a:solidFill>
                <a:latin typeface="Times New Roman" panose="02020603050405020304" pitchFamily="18" charset="0"/>
                <a:cs typeface="Times New Roman" panose="02020603050405020304" pitchFamily="18" charset="0"/>
              </a:rPr>
              <a:t/>
            </a:r>
            <a:br>
              <a:rPr lang="en-US" sz="3600" dirty="0">
                <a:solidFill>
                  <a:schemeClr val="accent1">
                    <a:lumMod val="75000"/>
                  </a:schemeClr>
                </a:solidFill>
                <a:latin typeface="Times New Roman" panose="02020603050405020304" pitchFamily="18" charset="0"/>
                <a:cs typeface="Times New Roman" panose="02020603050405020304" pitchFamily="18" charset="0"/>
              </a:rPr>
            </a:br>
            <a:r>
              <a:rPr lang="en-US" sz="3600" dirty="0">
                <a:solidFill>
                  <a:schemeClr val="accent1">
                    <a:lumMod val="75000"/>
                  </a:schemeClr>
                </a:solidFill>
                <a:latin typeface="Times New Roman" panose="02020603050405020304" pitchFamily="18" charset="0"/>
                <a:cs typeface="Times New Roman" panose="02020603050405020304" pitchFamily="18" charset="0"/>
              </a:rPr>
              <a:t>2- Engineering measures: Place and design, good ventilation and housekeeping</a:t>
            </a:r>
            <a:br>
              <a:rPr lang="en-US" sz="3600" dirty="0">
                <a:solidFill>
                  <a:schemeClr val="accent1">
                    <a:lumMod val="75000"/>
                  </a:schemeClr>
                </a:solidFill>
                <a:latin typeface="Times New Roman" panose="02020603050405020304" pitchFamily="18" charset="0"/>
                <a:cs typeface="Times New Roman" panose="02020603050405020304" pitchFamily="18" charset="0"/>
              </a:rPr>
            </a:br>
            <a:r>
              <a:rPr lang="en-US" sz="3600" dirty="0">
                <a:solidFill>
                  <a:schemeClr val="accent1">
                    <a:lumMod val="75000"/>
                  </a:schemeClr>
                </a:solidFill>
                <a:latin typeface="Times New Roman" panose="02020603050405020304" pitchFamily="18" charset="0"/>
                <a:cs typeface="Times New Roman" panose="02020603050405020304" pitchFamily="18" charset="0"/>
              </a:rPr>
              <a:t/>
            </a:r>
            <a:br>
              <a:rPr lang="en-US" sz="3600" dirty="0">
                <a:solidFill>
                  <a:schemeClr val="accent1">
                    <a:lumMod val="75000"/>
                  </a:schemeClr>
                </a:solidFill>
                <a:latin typeface="Times New Roman" panose="02020603050405020304" pitchFamily="18" charset="0"/>
                <a:cs typeface="Times New Roman" panose="02020603050405020304" pitchFamily="18" charset="0"/>
              </a:rPr>
            </a:br>
            <a:r>
              <a:rPr lang="en-US" sz="3600" dirty="0">
                <a:solidFill>
                  <a:schemeClr val="accent1">
                    <a:lumMod val="75000"/>
                  </a:schemeClr>
                </a:solidFill>
                <a:latin typeface="Times New Roman" panose="02020603050405020304" pitchFamily="18" charset="0"/>
                <a:cs typeface="Times New Roman" panose="02020603050405020304" pitchFamily="18" charset="0"/>
              </a:rPr>
              <a:t>3- Ergonomic applications: To prevent motor system disorders and accidents</a:t>
            </a:r>
            <a:br>
              <a:rPr lang="en-US" sz="3600" dirty="0">
                <a:solidFill>
                  <a:schemeClr val="accent1">
                    <a:lumMod val="75000"/>
                  </a:schemeClr>
                </a:solidFill>
                <a:latin typeface="Times New Roman" panose="02020603050405020304" pitchFamily="18" charset="0"/>
                <a:cs typeface="Times New Roman" panose="02020603050405020304" pitchFamily="18" charset="0"/>
              </a:rPr>
            </a:br>
            <a:r>
              <a:rPr lang="en-US" sz="3600" dirty="0">
                <a:solidFill>
                  <a:schemeClr val="accent1">
                    <a:lumMod val="75000"/>
                  </a:schemeClr>
                </a:solidFill>
                <a:latin typeface="Times New Roman" panose="02020603050405020304" pitchFamily="18" charset="0"/>
                <a:cs typeface="Times New Roman" panose="02020603050405020304" pitchFamily="18" charset="0"/>
              </a:rPr>
              <a:t/>
            </a:r>
            <a:br>
              <a:rPr lang="en-US" sz="3600" dirty="0">
                <a:solidFill>
                  <a:schemeClr val="accent1">
                    <a:lumMod val="75000"/>
                  </a:schemeClr>
                </a:solidFill>
                <a:latin typeface="Times New Roman" panose="02020603050405020304" pitchFamily="18" charset="0"/>
                <a:cs typeface="Times New Roman" panose="02020603050405020304" pitchFamily="18" charset="0"/>
              </a:rPr>
            </a:br>
            <a:r>
              <a:rPr lang="en-US" sz="3600" dirty="0">
                <a:solidFill>
                  <a:schemeClr val="accent1">
                    <a:lumMod val="75000"/>
                  </a:schemeClr>
                </a:solidFill>
                <a:latin typeface="Times New Roman" panose="02020603050405020304" pitchFamily="18" charset="0"/>
                <a:cs typeface="Times New Roman" panose="02020603050405020304" pitchFamily="18" charset="0"/>
              </a:rPr>
              <a:t>4- Health education: Use of PPE</a:t>
            </a:r>
          </a:p>
        </p:txBody>
      </p:sp>
      <p:pic>
        <p:nvPicPr>
          <p:cNvPr id="10" name="Content Placeholder 9">
            <a:extLst>
              <a:ext uri="{FF2B5EF4-FFF2-40B4-BE49-F238E27FC236}">
                <a16:creationId xmlns:a16="http://schemas.microsoft.com/office/drawing/2014/main" xmlns="" id="{444C01FB-BAA7-47CE-8AB3-63A12C61FC63}"/>
              </a:ext>
            </a:extLst>
          </p:cNvPr>
          <p:cNvPicPr>
            <a:picLocks noGrp="1" noChangeAspect="1"/>
          </p:cNvPicPr>
          <p:nvPr>
            <p:ph idx="1"/>
          </p:nvPr>
        </p:nvPicPr>
        <p:blipFill>
          <a:blip r:embed="rId2"/>
          <a:stretch>
            <a:fillRect/>
          </a:stretch>
        </p:blipFill>
        <p:spPr>
          <a:xfrm>
            <a:off x="7568418" y="0"/>
            <a:ext cx="4623583" cy="6858000"/>
          </a:xfrm>
          <a:prstGeom prst="rect">
            <a:avLst/>
          </a:prstGeom>
        </p:spPr>
      </p:pic>
    </p:spTree>
    <p:extLst>
      <p:ext uri="{BB962C8B-B14F-4D97-AF65-F5344CB8AC3E}">
        <p14:creationId xmlns:p14="http://schemas.microsoft.com/office/powerpoint/2010/main" val="1208003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13CD75B-8B96-4832-A498-14F6A796F9AB}"/>
              </a:ext>
            </a:extLst>
          </p:cNvPr>
          <p:cNvSpPr>
            <a:spLocks noGrp="1"/>
          </p:cNvSpPr>
          <p:nvPr>
            <p:ph type="title"/>
          </p:nvPr>
        </p:nvSpPr>
        <p:spPr>
          <a:xfrm>
            <a:off x="838200" y="365125"/>
            <a:ext cx="10515600" cy="633681"/>
          </a:xfrm>
        </p:spPr>
        <p:txBody>
          <a:bodyPr>
            <a:normAutofit fontScale="90000"/>
          </a:bodyPr>
          <a:lstStyle/>
          <a:p>
            <a:r>
              <a:rPr lang="en-US" b="1" dirty="0">
                <a:solidFill>
                  <a:schemeClr val="accent1">
                    <a:lumMod val="75000"/>
                  </a:schemeClr>
                </a:solidFill>
                <a:latin typeface="Times New Roman" panose="02020603050405020304" pitchFamily="18" charset="0"/>
                <a:cs typeface="Times New Roman" panose="02020603050405020304" pitchFamily="18" charset="0"/>
              </a:rPr>
              <a:t/>
            </a:r>
            <a:br>
              <a:rPr lang="en-US" b="1" dirty="0">
                <a:solidFill>
                  <a:schemeClr val="accent1">
                    <a:lumMod val="75000"/>
                  </a:schemeClr>
                </a:solidFill>
                <a:latin typeface="Times New Roman" panose="02020603050405020304" pitchFamily="18" charset="0"/>
                <a:cs typeface="Times New Roman" panose="02020603050405020304" pitchFamily="18" charset="0"/>
              </a:rPr>
            </a:br>
            <a:r>
              <a:rPr lang="en-US" b="1" dirty="0">
                <a:solidFill>
                  <a:schemeClr val="accent1">
                    <a:lumMod val="75000"/>
                  </a:schemeClr>
                </a:solidFill>
                <a:latin typeface="Times New Roman" panose="02020603050405020304" pitchFamily="18" charset="0"/>
                <a:cs typeface="Times New Roman" panose="02020603050405020304" pitchFamily="18" charset="0"/>
              </a:rPr>
              <a:t>Occupational Health</a:t>
            </a:r>
            <a:r>
              <a:rPr lang="en-US" sz="3600" b="1" dirty="0">
                <a:solidFill>
                  <a:schemeClr val="accent1">
                    <a:lumMod val="75000"/>
                  </a:schemeClr>
                </a:solidFill>
                <a:latin typeface="Times New Roman" panose="02020603050405020304" pitchFamily="18" charset="0"/>
                <a:cs typeface="Times New Roman" panose="02020603050405020304" pitchFamily="18" charset="0"/>
              </a:rPr>
              <a:t>:</a:t>
            </a:r>
            <a:br>
              <a:rPr lang="en-US" sz="3600" b="1" dirty="0">
                <a:solidFill>
                  <a:schemeClr val="accent1">
                    <a:lumMod val="75000"/>
                  </a:schemeClr>
                </a:solidFill>
                <a:latin typeface="Times New Roman" panose="02020603050405020304" pitchFamily="18" charset="0"/>
                <a:cs typeface="Times New Roman" panose="02020603050405020304" pitchFamily="18" charset="0"/>
              </a:rPr>
            </a:br>
            <a:endParaRPr lang="en-US"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95A13E8A-C102-4727-9C67-FFEDE0F6BD07}"/>
              </a:ext>
            </a:extLst>
          </p:cNvPr>
          <p:cNvSpPr>
            <a:spLocks noGrp="1"/>
          </p:cNvSpPr>
          <p:nvPr>
            <p:ph idx="1"/>
          </p:nvPr>
        </p:nvSpPr>
        <p:spPr>
          <a:xfrm>
            <a:off x="838200" y="998806"/>
            <a:ext cx="10515600" cy="5178157"/>
          </a:xfrm>
        </p:spPr>
        <p:txBody>
          <a:bodyPr>
            <a:normAutofit/>
          </a:bodyPr>
          <a:lstStyle/>
          <a:p>
            <a:pPr marL="0" indent="0">
              <a:buNone/>
            </a:pPr>
            <a:r>
              <a:rPr lang="en-US" sz="3200" dirty="0">
                <a:solidFill>
                  <a:schemeClr val="accent1">
                    <a:lumMod val="75000"/>
                  </a:schemeClr>
                </a:solidFill>
                <a:latin typeface="Times New Roman" panose="02020603050405020304" pitchFamily="18" charset="0"/>
                <a:cs typeface="Times New Roman" panose="02020603050405020304" pitchFamily="18" charset="0"/>
              </a:rPr>
              <a:t>Is the promotion and maintenance of the highest degree of physical, mental and social well-being of workers in ALL occupations. WHO added 3 important points which are: 3 Ps</a:t>
            </a:r>
          </a:p>
          <a:p>
            <a:pPr marL="0" indent="0">
              <a:buNone/>
            </a:pPr>
            <a:r>
              <a:rPr lang="en-US" sz="3200" dirty="0">
                <a:solidFill>
                  <a:schemeClr val="accent1">
                    <a:lumMod val="75000"/>
                  </a:schemeClr>
                </a:solidFill>
                <a:latin typeface="Times New Roman" panose="02020603050405020304" pitchFamily="18" charset="0"/>
                <a:cs typeface="Times New Roman" panose="02020603050405020304" pitchFamily="18" charset="0"/>
              </a:rPr>
              <a:t>	1- Prevention of health problems</a:t>
            </a:r>
          </a:p>
          <a:p>
            <a:pPr marL="0" indent="0">
              <a:buNone/>
            </a:pPr>
            <a:r>
              <a:rPr lang="en-US" sz="3200" dirty="0">
                <a:solidFill>
                  <a:schemeClr val="accent1">
                    <a:lumMod val="75000"/>
                  </a:schemeClr>
                </a:solidFill>
                <a:latin typeface="Times New Roman" panose="02020603050405020304" pitchFamily="18" charset="0"/>
                <a:cs typeface="Times New Roman" panose="02020603050405020304" pitchFamily="18" charset="0"/>
              </a:rPr>
              <a:t>	2- Protection of workers from hazards in their occupations</a:t>
            </a:r>
          </a:p>
          <a:p>
            <a:pPr marL="0" indent="0">
              <a:buNone/>
            </a:pPr>
            <a:r>
              <a:rPr lang="en-US" sz="3200" dirty="0">
                <a:solidFill>
                  <a:schemeClr val="accent1">
                    <a:lumMod val="75000"/>
                  </a:schemeClr>
                </a:solidFill>
                <a:latin typeface="Times New Roman" panose="02020603050405020304" pitchFamily="18" charset="0"/>
                <a:cs typeface="Times New Roman" panose="02020603050405020304" pitchFamily="18" charset="0"/>
              </a:rPr>
              <a:t>	3- Placing and maintenance of the workers in an occupational environment adapted to their physiological  and psychological conditions. </a:t>
            </a:r>
          </a:p>
        </p:txBody>
      </p:sp>
    </p:spTree>
    <p:extLst>
      <p:ext uri="{BB962C8B-B14F-4D97-AF65-F5344CB8AC3E}">
        <p14:creationId xmlns:p14="http://schemas.microsoft.com/office/powerpoint/2010/main" val="1957084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07BB241-A613-4CBE-A30D-8986DBB4DF67}"/>
              </a:ext>
            </a:extLst>
          </p:cNvPr>
          <p:cNvSpPr>
            <a:spLocks noGrp="1"/>
          </p:cNvSpPr>
          <p:nvPr>
            <p:ph type="title"/>
          </p:nvPr>
        </p:nvSpPr>
        <p:spPr>
          <a:xfrm>
            <a:off x="838200" y="365125"/>
            <a:ext cx="4338346" cy="6373301"/>
          </a:xfrm>
        </p:spPr>
        <p:txBody>
          <a:bodyPr>
            <a:normAutofit fontScale="90000"/>
          </a:bodyPr>
          <a:lstStyle/>
          <a:p>
            <a:pPr marL="0" indent="0"/>
            <a:r>
              <a:rPr lang="en-US">
                <a:latin typeface="Times New Roman" panose="02020603050405020304" pitchFamily="18" charset="0"/>
                <a:cs typeface="Times New Roman" panose="02020603050405020304" pitchFamily="18" charset="0"/>
              </a:rPr>
              <a:t/>
            </a:r>
            <a:br>
              <a:rPr lang="en-US">
                <a:latin typeface="Times New Roman" panose="02020603050405020304" pitchFamily="18" charset="0"/>
                <a:cs typeface="Times New Roman" panose="02020603050405020304" pitchFamily="18" charset="0"/>
              </a:rPr>
            </a:br>
            <a:r>
              <a:rPr lang="en-US" sz="4800" b="1">
                <a:latin typeface="Times New Roman" panose="02020603050405020304" pitchFamily="18" charset="0"/>
                <a:cs typeface="Times New Roman" panose="02020603050405020304" pitchFamily="18" charset="0"/>
              </a:rPr>
              <a:t>Occupational safety</a:t>
            </a:r>
            <a:r>
              <a:rPr lang="en-US" sz="4800">
                <a:latin typeface="Times New Roman" panose="02020603050405020304" pitchFamily="18" charset="0"/>
                <a:cs typeface="Times New Roman" panose="02020603050405020304" pitchFamily="18" charset="0"/>
              </a:rPr>
              <a:t>: </a:t>
            </a:r>
            <a:r>
              <a:rPr lang="en-US" sz="4800">
                <a:solidFill>
                  <a:schemeClr val="tx2">
                    <a:lumMod val="75000"/>
                  </a:schemeClr>
                </a:solidFill>
                <a:latin typeface="Times New Roman" panose="02020603050405020304" pitchFamily="18" charset="0"/>
                <a:cs typeface="Times New Roman" panose="02020603050405020304" pitchFamily="18" charset="0"/>
              </a:rPr>
              <a:t>Means risk identification at the workplace and preventive measures taken to reduce the hazard’s effect</a:t>
            </a:r>
            <a:r>
              <a:rPr lang="en-US">
                <a:solidFill>
                  <a:schemeClr val="tx2">
                    <a:lumMod val="75000"/>
                  </a:schemeClr>
                </a:solidFill>
                <a:latin typeface="Times New Roman" panose="02020603050405020304" pitchFamily="18" charset="0"/>
                <a:cs typeface="Times New Roman" panose="02020603050405020304" pitchFamily="18" charset="0"/>
              </a:rPr>
              <a:t>.</a:t>
            </a:r>
            <a:br>
              <a:rPr lang="en-US">
                <a:solidFill>
                  <a:schemeClr val="tx2">
                    <a:lumMod val="75000"/>
                  </a:schemeClr>
                </a:solidFill>
                <a:latin typeface="Times New Roman" panose="02020603050405020304" pitchFamily="18" charset="0"/>
                <a:cs typeface="Times New Roman" panose="02020603050405020304" pitchFamily="18" charset="0"/>
              </a:rPr>
            </a:br>
            <a:endParaRPr lang="en-US" dirty="0">
              <a:solidFill>
                <a:schemeClr val="tx2">
                  <a:lumMod val="75000"/>
                </a:schemeClr>
              </a:solidFill>
            </a:endParaRPr>
          </a:p>
        </p:txBody>
      </p:sp>
      <p:pic>
        <p:nvPicPr>
          <p:cNvPr id="4" name="Content Placeholder 3">
            <a:extLst>
              <a:ext uri="{FF2B5EF4-FFF2-40B4-BE49-F238E27FC236}">
                <a16:creationId xmlns:a16="http://schemas.microsoft.com/office/drawing/2014/main" xmlns="" id="{051247D7-B47F-45F6-8A5D-EFD13BEEB25B}"/>
              </a:ext>
            </a:extLst>
          </p:cNvPr>
          <p:cNvPicPr>
            <a:picLocks noGrp="1" noChangeAspect="1"/>
          </p:cNvPicPr>
          <p:nvPr>
            <p:ph idx="1"/>
          </p:nvPr>
        </p:nvPicPr>
        <p:blipFill>
          <a:blip r:embed="rId2"/>
          <a:stretch>
            <a:fillRect/>
          </a:stretch>
        </p:blipFill>
        <p:spPr>
          <a:xfrm>
            <a:off x="6203853" y="520506"/>
            <a:ext cx="5640778" cy="6217920"/>
          </a:xfrm>
          <a:prstGeom prst="rect">
            <a:avLst/>
          </a:prstGeom>
        </p:spPr>
      </p:pic>
    </p:spTree>
    <p:extLst>
      <p:ext uri="{BB962C8B-B14F-4D97-AF65-F5344CB8AC3E}">
        <p14:creationId xmlns:p14="http://schemas.microsoft.com/office/powerpoint/2010/main" val="559624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2B9C8B-87F7-4396-A317-D617068761CC}"/>
              </a:ext>
            </a:extLst>
          </p:cNvPr>
          <p:cNvSpPr>
            <a:spLocks noGrp="1"/>
          </p:cNvSpPr>
          <p:nvPr>
            <p:ph type="title"/>
          </p:nvPr>
        </p:nvSpPr>
        <p:spPr>
          <a:xfrm>
            <a:off x="838200" y="365125"/>
            <a:ext cx="5594350" cy="6492875"/>
          </a:xfrm>
        </p:spPr>
        <p:txBody>
          <a:bodyPr/>
          <a:lstStyle/>
          <a:p>
            <a:r>
              <a:rPr lang="en-US" b="1" dirty="0">
                <a:latin typeface="Times New Roman" panose="02020603050405020304" pitchFamily="18" charset="0"/>
                <a:cs typeface="Times New Roman" panose="02020603050405020304" pitchFamily="18" charset="0"/>
              </a:rPr>
              <a:t>Occupational disease: </a:t>
            </a:r>
            <a:r>
              <a:rPr lang="en-US" sz="4000" dirty="0">
                <a:latin typeface="Times New Roman" panose="02020603050405020304" pitchFamily="18" charset="0"/>
                <a:cs typeface="Times New Roman" panose="02020603050405020304" pitchFamily="18" charset="0"/>
              </a:rPr>
              <a:t>Any disease caused by exposure to agents at workplace environment</a:t>
            </a:r>
            <a:r>
              <a:rPr lang="en-US" sz="4000" dirty="0"/>
              <a:t/>
            </a:r>
            <a:br>
              <a:rPr lang="en-US" sz="4000" dirty="0"/>
            </a:br>
            <a:endParaRPr lang="en-US" sz="4000" dirty="0"/>
          </a:p>
        </p:txBody>
      </p:sp>
      <p:pic>
        <p:nvPicPr>
          <p:cNvPr id="4" name="Content Placeholder 3">
            <a:extLst>
              <a:ext uri="{FF2B5EF4-FFF2-40B4-BE49-F238E27FC236}">
                <a16:creationId xmlns:a16="http://schemas.microsoft.com/office/drawing/2014/main" xmlns="" id="{058D7983-B2F0-436C-BCBA-7CBE5C373944}"/>
              </a:ext>
            </a:extLst>
          </p:cNvPr>
          <p:cNvPicPr>
            <a:picLocks noGrp="1" noChangeAspect="1"/>
          </p:cNvPicPr>
          <p:nvPr>
            <p:ph idx="1"/>
          </p:nvPr>
        </p:nvPicPr>
        <p:blipFill>
          <a:blip r:embed="rId2"/>
          <a:stretch>
            <a:fillRect/>
          </a:stretch>
        </p:blipFill>
        <p:spPr>
          <a:xfrm>
            <a:off x="6710192" y="0"/>
            <a:ext cx="5594350" cy="6858000"/>
          </a:xfrm>
          <a:prstGeom prst="rect">
            <a:avLst/>
          </a:prstGeom>
        </p:spPr>
      </p:pic>
    </p:spTree>
    <p:extLst>
      <p:ext uri="{BB962C8B-B14F-4D97-AF65-F5344CB8AC3E}">
        <p14:creationId xmlns:p14="http://schemas.microsoft.com/office/powerpoint/2010/main" val="994220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78C5B7C-8875-4873-958A-52554A2C40BE}"/>
              </a:ext>
            </a:extLst>
          </p:cNvPr>
          <p:cNvSpPr>
            <a:spLocks noGrp="1"/>
          </p:cNvSpPr>
          <p:nvPr>
            <p:ph type="title"/>
          </p:nvPr>
        </p:nvSpPr>
        <p:spPr>
          <a:xfrm>
            <a:off x="838200" y="365126"/>
            <a:ext cx="10515600" cy="675884"/>
          </a:xfrm>
        </p:spPr>
        <p:txBody>
          <a:bodyPr>
            <a:normAutofit fontScale="90000"/>
          </a:bodyPr>
          <a:lstStyle/>
          <a:p>
            <a:r>
              <a:rPr lang="en-US" b="1" dirty="0">
                <a:solidFill>
                  <a:schemeClr val="accent6">
                    <a:lumMod val="75000"/>
                  </a:schemeClr>
                </a:solidFill>
                <a:latin typeface="Times New Roman" panose="02020603050405020304" pitchFamily="18" charset="0"/>
                <a:cs typeface="Times New Roman" panose="02020603050405020304" pitchFamily="18" charset="0"/>
              </a:rPr>
              <a:t>Occupational Hazards</a:t>
            </a:r>
          </a:p>
        </p:txBody>
      </p:sp>
      <p:sp>
        <p:nvSpPr>
          <p:cNvPr id="3" name="Content Placeholder 2">
            <a:extLst>
              <a:ext uri="{FF2B5EF4-FFF2-40B4-BE49-F238E27FC236}">
                <a16:creationId xmlns:a16="http://schemas.microsoft.com/office/drawing/2014/main" xmlns="" id="{0D125CA3-881E-4E4F-BADA-38FC1B718721}"/>
              </a:ext>
            </a:extLst>
          </p:cNvPr>
          <p:cNvSpPr>
            <a:spLocks noGrp="1"/>
          </p:cNvSpPr>
          <p:nvPr>
            <p:ph idx="1"/>
          </p:nvPr>
        </p:nvSpPr>
        <p:spPr>
          <a:xfrm>
            <a:off x="838200" y="1286562"/>
            <a:ext cx="7210425" cy="5571438"/>
          </a:xfrm>
        </p:spPr>
        <p:txBody>
          <a:bodyPr>
            <a:normAutofit fontScale="25000" lnSpcReduction="20000"/>
          </a:bodyPr>
          <a:lstStyle/>
          <a:p>
            <a:r>
              <a:rPr lang="en-US" sz="11200" b="1" dirty="0">
                <a:solidFill>
                  <a:srgbClr val="FF0000"/>
                </a:solidFill>
                <a:latin typeface="Times New Roman" panose="02020603050405020304" pitchFamily="18" charset="0"/>
                <a:cs typeface="Times New Roman" panose="02020603050405020304" pitchFamily="18" charset="0"/>
              </a:rPr>
              <a:t>1- Physical Hazards</a:t>
            </a:r>
          </a:p>
          <a:p>
            <a:pPr marL="0" indent="0">
              <a:buNone/>
            </a:pPr>
            <a:endParaRPr lang="en-US" dirty="0"/>
          </a:p>
          <a:p>
            <a:pPr lvl="1"/>
            <a:r>
              <a:rPr lang="en-US" sz="12800" b="1" dirty="0">
                <a:solidFill>
                  <a:schemeClr val="accent1">
                    <a:lumMod val="75000"/>
                  </a:schemeClr>
                </a:solidFill>
                <a:latin typeface="Times New Roman" panose="02020603050405020304" pitchFamily="18" charset="0"/>
                <a:cs typeface="Times New Roman" panose="02020603050405020304" pitchFamily="18" charset="0"/>
              </a:rPr>
              <a:t>a) Heat and cold: </a:t>
            </a:r>
          </a:p>
          <a:p>
            <a:pPr marL="457200" lvl="1" indent="0">
              <a:buNone/>
            </a:pPr>
            <a:endParaRPr lang="en-US" sz="9600" dirty="0">
              <a:solidFill>
                <a:schemeClr val="accent1">
                  <a:lumMod val="75000"/>
                </a:schemeClr>
              </a:solidFill>
              <a:latin typeface="Times New Roman" panose="02020603050405020304" pitchFamily="18" charset="0"/>
              <a:cs typeface="Times New Roman" panose="02020603050405020304" pitchFamily="18" charset="0"/>
            </a:endParaRPr>
          </a:p>
          <a:p>
            <a:pPr lvl="2"/>
            <a:r>
              <a:rPr lang="en-US" sz="11200" dirty="0">
                <a:solidFill>
                  <a:schemeClr val="accent1">
                    <a:lumMod val="75000"/>
                  </a:schemeClr>
                </a:solidFill>
                <a:latin typeface="Times New Roman" panose="02020603050405020304" pitchFamily="18" charset="0"/>
                <a:cs typeface="Times New Roman" panose="02020603050405020304" pitchFamily="18" charset="0"/>
              </a:rPr>
              <a:t>Occupations: Firefighter, bakery workers and metal, petroleum industries, Also any job which require working at low temperature indoors or outdoors.</a:t>
            </a:r>
          </a:p>
          <a:p>
            <a:pPr marL="914400" lvl="2" indent="0">
              <a:buNone/>
            </a:pPr>
            <a:endParaRPr lang="en-US" sz="9600" dirty="0">
              <a:solidFill>
                <a:schemeClr val="accent1">
                  <a:lumMod val="75000"/>
                </a:schemeClr>
              </a:solidFill>
              <a:latin typeface="Times New Roman" panose="02020603050405020304" pitchFamily="18" charset="0"/>
              <a:cs typeface="Times New Roman" panose="02020603050405020304" pitchFamily="18" charset="0"/>
            </a:endParaRPr>
          </a:p>
          <a:p>
            <a:pPr lvl="2"/>
            <a:r>
              <a:rPr lang="en-US" sz="11200" dirty="0">
                <a:solidFill>
                  <a:schemeClr val="accent1">
                    <a:lumMod val="75000"/>
                  </a:schemeClr>
                </a:solidFill>
                <a:latin typeface="Times New Roman" panose="02020603050405020304" pitchFamily="18" charset="0"/>
                <a:cs typeface="Times New Roman" panose="02020603050405020304" pitchFamily="18" charset="0"/>
              </a:rPr>
              <a:t>Health effects: Heat syncope or stroke, peripheral vasoconstriction of skin vessels, hypothermia and death.</a:t>
            </a:r>
          </a:p>
          <a:p>
            <a:pPr marL="914400" lvl="2" indent="0">
              <a:buNone/>
            </a:pPr>
            <a:endParaRPr lang="en-US" sz="9600" dirty="0">
              <a:solidFill>
                <a:schemeClr val="accent1">
                  <a:lumMod val="75000"/>
                </a:schemeClr>
              </a:solidFill>
              <a:latin typeface="Times New Roman" panose="02020603050405020304" pitchFamily="18" charset="0"/>
              <a:cs typeface="Times New Roman" panose="02020603050405020304" pitchFamily="18" charset="0"/>
            </a:endParaRPr>
          </a:p>
          <a:p>
            <a:pPr lvl="2"/>
            <a:r>
              <a:rPr lang="en-US" sz="11200" dirty="0">
                <a:solidFill>
                  <a:schemeClr val="accent1">
                    <a:lumMod val="75000"/>
                  </a:schemeClr>
                </a:solidFill>
                <a:latin typeface="Times New Roman" panose="02020603050405020304" pitchFamily="18" charset="0"/>
                <a:cs typeface="Times New Roman" panose="02020603050405020304" pitchFamily="18" charset="0"/>
              </a:rPr>
              <a:t>Prevention and control: Proper selection of workers and use of PPE, control heat at source by using barriers or reflective devices.</a:t>
            </a:r>
          </a:p>
          <a:p>
            <a:pPr lvl="2"/>
            <a:endParaRPr lang="en-US" sz="9600" dirty="0">
              <a:latin typeface="Times New Roman" panose="02020603050405020304" pitchFamily="18" charset="0"/>
              <a:cs typeface="Times New Roman" panose="02020603050405020304" pitchFamily="18" charset="0"/>
            </a:endParaRPr>
          </a:p>
          <a:p>
            <a:pPr lvl="2"/>
            <a:endParaRPr lang="en-US" sz="9600" dirty="0">
              <a:latin typeface="Times New Roman" panose="02020603050405020304" pitchFamily="18" charset="0"/>
              <a:cs typeface="Times New Roman" panose="02020603050405020304" pitchFamily="18" charset="0"/>
            </a:endParaRPr>
          </a:p>
          <a:p>
            <a:pPr marL="914400" lvl="2" indent="0">
              <a:buNone/>
            </a:pPr>
            <a:endParaRPr lang="en-US" dirty="0"/>
          </a:p>
        </p:txBody>
      </p:sp>
      <p:pic>
        <p:nvPicPr>
          <p:cNvPr id="6" name="Picture 5">
            <a:extLst>
              <a:ext uri="{FF2B5EF4-FFF2-40B4-BE49-F238E27FC236}">
                <a16:creationId xmlns:a16="http://schemas.microsoft.com/office/drawing/2014/main" xmlns="" id="{9B33EA8D-B938-4BA0-AB94-55F6A799D889}"/>
              </a:ext>
            </a:extLst>
          </p:cNvPr>
          <p:cNvPicPr>
            <a:picLocks noChangeAspect="1"/>
          </p:cNvPicPr>
          <p:nvPr/>
        </p:nvPicPr>
        <p:blipFill>
          <a:blip r:embed="rId2"/>
          <a:stretch>
            <a:fillRect/>
          </a:stretch>
        </p:blipFill>
        <p:spPr>
          <a:xfrm>
            <a:off x="8048625" y="119575"/>
            <a:ext cx="4143375" cy="6618849"/>
          </a:xfrm>
          <a:prstGeom prst="rect">
            <a:avLst/>
          </a:prstGeom>
        </p:spPr>
      </p:pic>
      <p:pic>
        <p:nvPicPr>
          <p:cNvPr id="7" name="Picture 6">
            <a:extLst>
              <a:ext uri="{FF2B5EF4-FFF2-40B4-BE49-F238E27FC236}">
                <a16:creationId xmlns:a16="http://schemas.microsoft.com/office/drawing/2014/main" xmlns="" id="{48ECB517-CF7E-40B9-85D1-25AC75C598CE}"/>
              </a:ext>
            </a:extLst>
          </p:cNvPr>
          <p:cNvPicPr>
            <a:picLocks noChangeAspect="1"/>
          </p:cNvPicPr>
          <p:nvPr/>
        </p:nvPicPr>
        <p:blipFill>
          <a:blip r:embed="rId3"/>
          <a:stretch>
            <a:fillRect/>
          </a:stretch>
        </p:blipFill>
        <p:spPr>
          <a:xfrm>
            <a:off x="8048625" y="119575"/>
            <a:ext cx="4143375" cy="6738425"/>
          </a:xfrm>
          <a:prstGeom prst="rect">
            <a:avLst/>
          </a:prstGeom>
        </p:spPr>
      </p:pic>
    </p:spTree>
    <p:extLst>
      <p:ext uri="{BB962C8B-B14F-4D97-AF65-F5344CB8AC3E}">
        <p14:creationId xmlns:p14="http://schemas.microsoft.com/office/powerpoint/2010/main" val="2826244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A4A3DE4-23BC-40FD-B40B-746179076D86}"/>
              </a:ext>
            </a:extLst>
          </p:cNvPr>
          <p:cNvSpPr>
            <a:spLocks noGrp="1"/>
          </p:cNvSpPr>
          <p:nvPr>
            <p:ph type="title"/>
          </p:nvPr>
        </p:nvSpPr>
        <p:spPr>
          <a:xfrm>
            <a:off x="838200" y="365125"/>
            <a:ext cx="5984631" cy="1325563"/>
          </a:xfrm>
        </p:spPr>
        <p:txBody>
          <a:bodyPr>
            <a:normAutofit fontScale="90000"/>
          </a:bodyPr>
          <a:lstStyle/>
          <a:p>
            <a:r>
              <a:rPr lang="en-US" sz="3600" b="1" dirty="0">
                <a:solidFill>
                  <a:schemeClr val="accent1">
                    <a:lumMod val="75000"/>
                  </a:schemeClr>
                </a:solidFill>
                <a:latin typeface="Times New Roman" panose="02020603050405020304" pitchFamily="18" charset="0"/>
                <a:cs typeface="Times New Roman" panose="02020603050405020304" pitchFamily="18" charset="0"/>
              </a:rPr>
              <a:t>b) Noise</a:t>
            </a:r>
            <a:r>
              <a:rPr lang="en-US" sz="3600" dirty="0"/>
              <a:t>: </a:t>
            </a:r>
            <a:r>
              <a:rPr lang="en-US" sz="3100" dirty="0">
                <a:solidFill>
                  <a:schemeClr val="tx2">
                    <a:lumMod val="75000"/>
                  </a:schemeClr>
                </a:solidFill>
                <a:latin typeface="Times New Roman" panose="02020603050405020304" pitchFamily="18" charset="0"/>
                <a:cs typeface="Times New Roman" panose="02020603050405020304" pitchFamily="18" charset="0"/>
              </a:rPr>
              <a:t>Unwanted sounds with </a:t>
            </a:r>
            <a:br>
              <a:rPr lang="en-US" sz="3100" dirty="0">
                <a:solidFill>
                  <a:schemeClr val="tx2">
                    <a:lumMod val="75000"/>
                  </a:schemeClr>
                </a:solidFill>
                <a:latin typeface="Times New Roman" panose="02020603050405020304" pitchFamily="18" charset="0"/>
                <a:cs typeface="Times New Roman" panose="02020603050405020304" pitchFamily="18" charset="0"/>
              </a:rPr>
            </a:br>
            <a:r>
              <a:rPr lang="en-US" sz="3100" dirty="0">
                <a:solidFill>
                  <a:schemeClr val="tx2">
                    <a:lumMod val="75000"/>
                  </a:schemeClr>
                </a:solidFill>
                <a:latin typeface="Times New Roman" panose="02020603050405020304" pitchFamily="18" charset="0"/>
                <a:cs typeface="Times New Roman" panose="02020603050405020304" pitchFamily="18" charset="0"/>
              </a:rPr>
              <a:t>a frequency ranges between 3000- 10000Hz</a:t>
            </a:r>
          </a:p>
        </p:txBody>
      </p:sp>
      <p:sp>
        <p:nvSpPr>
          <p:cNvPr id="3" name="Content Placeholder 2">
            <a:extLst>
              <a:ext uri="{FF2B5EF4-FFF2-40B4-BE49-F238E27FC236}">
                <a16:creationId xmlns:a16="http://schemas.microsoft.com/office/drawing/2014/main" xmlns="" id="{3F5EE4DC-59F2-4B36-A3C4-52EC2AABB444}"/>
              </a:ext>
            </a:extLst>
          </p:cNvPr>
          <p:cNvSpPr>
            <a:spLocks noGrp="1"/>
          </p:cNvSpPr>
          <p:nvPr>
            <p:ph idx="1"/>
          </p:nvPr>
        </p:nvSpPr>
        <p:spPr>
          <a:xfrm>
            <a:off x="838200" y="1825625"/>
            <a:ext cx="6842760" cy="5032374"/>
          </a:xfrm>
        </p:spPr>
        <p:txBody>
          <a:bodyPr>
            <a:normAutofit lnSpcReduction="10000"/>
          </a:bodyPr>
          <a:lstStyle/>
          <a:p>
            <a:r>
              <a:rPr lang="en-US" b="1" dirty="0">
                <a:solidFill>
                  <a:schemeClr val="tx2">
                    <a:lumMod val="75000"/>
                  </a:schemeClr>
                </a:solidFill>
                <a:latin typeface="Times New Roman" panose="02020603050405020304" pitchFamily="18" charset="0"/>
                <a:cs typeface="Times New Roman" panose="02020603050405020304" pitchFamily="18" charset="0"/>
              </a:rPr>
              <a:t>Occupation:</a:t>
            </a:r>
            <a:r>
              <a:rPr lang="en-US" dirty="0">
                <a:solidFill>
                  <a:schemeClr val="tx2">
                    <a:lumMod val="75000"/>
                  </a:schemeClr>
                </a:solidFill>
                <a:latin typeface="Times New Roman" panose="02020603050405020304" pitchFamily="18" charset="0"/>
                <a:cs typeface="Times New Roman" panose="02020603050405020304" pitchFamily="18" charset="0"/>
              </a:rPr>
              <a:t> Steel Pipe factory, construction place,</a:t>
            </a:r>
          </a:p>
          <a:p>
            <a:pPr marL="0" indent="0">
              <a:buNone/>
            </a:pPr>
            <a:r>
              <a:rPr lang="en-US" dirty="0">
                <a:solidFill>
                  <a:schemeClr val="tx2">
                    <a:lumMod val="75000"/>
                  </a:schemeClr>
                </a:solidFill>
                <a:latin typeface="Times New Roman" panose="02020603050405020304" pitchFamily="18" charset="0"/>
                <a:cs typeface="Times New Roman" panose="02020603050405020304" pitchFamily="18" charset="0"/>
              </a:rPr>
              <a:t>Shipyard.</a:t>
            </a:r>
          </a:p>
          <a:p>
            <a:pPr marL="0" indent="0">
              <a:buNone/>
            </a:pPr>
            <a:r>
              <a:rPr lang="en-US" b="1" dirty="0">
                <a:solidFill>
                  <a:schemeClr val="tx2">
                    <a:lumMod val="75000"/>
                  </a:schemeClr>
                </a:solidFill>
                <a:latin typeface="Times New Roman" panose="02020603050405020304" pitchFamily="18" charset="0"/>
                <a:cs typeface="Times New Roman" panose="02020603050405020304" pitchFamily="18" charset="0"/>
              </a:rPr>
              <a:t>Assessment: </a:t>
            </a:r>
            <a:r>
              <a:rPr lang="en-US" dirty="0">
                <a:solidFill>
                  <a:schemeClr val="tx2">
                    <a:lumMod val="75000"/>
                  </a:schemeClr>
                </a:solidFill>
                <a:latin typeface="Times New Roman" panose="02020603050405020304" pitchFamily="18" charset="0"/>
                <a:cs typeface="Times New Roman" panose="02020603050405020304" pitchFamily="18" charset="0"/>
              </a:rPr>
              <a:t>Noise at workplace assessed by sound level meter and workers hearing loss is assessed by audiometry</a:t>
            </a:r>
          </a:p>
          <a:p>
            <a:pPr marL="0" indent="0">
              <a:buNone/>
            </a:pPr>
            <a:endParaRPr lang="en-US" dirty="0">
              <a:solidFill>
                <a:schemeClr val="tx2">
                  <a:lumMod val="75000"/>
                </a:schemeClr>
              </a:solidFill>
              <a:latin typeface="Times New Roman" panose="02020603050405020304" pitchFamily="18" charset="0"/>
              <a:cs typeface="Times New Roman" panose="02020603050405020304" pitchFamily="18" charset="0"/>
            </a:endParaRPr>
          </a:p>
          <a:p>
            <a:pPr marL="0" indent="0">
              <a:buNone/>
            </a:pPr>
            <a:r>
              <a:rPr lang="en-US" b="1" dirty="0">
                <a:solidFill>
                  <a:schemeClr val="tx2">
                    <a:lumMod val="75000"/>
                  </a:schemeClr>
                </a:solidFill>
                <a:latin typeface="Times New Roman" panose="02020603050405020304" pitchFamily="18" charset="0"/>
                <a:cs typeface="Times New Roman" panose="02020603050405020304" pitchFamily="18" charset="0"/>
              </a:rPr>
              <a:t>Health effect: </a:t>
            </a:r>
            <a:r>
              <a:rPr lang="en-US" dirty="0">
                <a:solidFill>
                  <a:schemeClr val="tx2">
                    <a:lumMod val="75000"/>
                  </a:schemeClr>
                </a:solidFill>
                <a:latin typeface="Times New Roman" panose="02020603050405020304" pitchFamily="18" charset="0"/>
                <a:cs typeface="Times New Roman" panose="02020603050405020304" pitchFamily="18" charset="0"/>
              </a:rPr>
              <a:t>Acoustic trauma, difficulty of hearing and occupational deafness</a:t>
            </a:r>
          </a:p>
          <a:p>
            <a:pPr marL="0" indent="0">
              <a:buNone/>
            </a:pPr>
            <a:r>
              <a:rPr lang="en-US" b="1" dirty="0">
                <a:solidFill>
                  <a:schemeClr val="tx2">
                    <a:lumMod val="75000"/>
                  </a:schemeClr>
                </a:solidFill>
                <a:latin typeface="Times New Roman" panose="02020603050405020304" pitchFamily="18" charset="0"/>
                <a:cs typeface="Times New Roman" panose="02020603050405020304" pitchFamily="18" charset="0"/>
              </a:rPr>
              <a:t>Prevention:</a:t>
            </a:r>
            <a:r>
              <a:rPr lang="en-US" dirty="0">
                <a:solidFill>
                  <a:schemeClr val="tx2">
                    <a:lumMod val="75000"/>
                  </a:schemeClr>
                </a:solidFill>
                <a:latin typeface="Times New Roman" panose="02020603050405020304" pitchFamily="18" charset="0"/>
                <a:cs typeface="Times New Roman" panose="02020603050405020304" pitchFamily="18" charset="0"/>
              </a:rPr>
              <a:t> Pre-employment and periodic examination and reduction of exposure or use of PPE.</a:t>
            </a:r>
          </a:p>
          <a:p>
            <a:pPr marL="0" indent="0">
              <a:buNone/>
            </a:pPr>
            <a:endParaRPr lang="en-US" dirty="0"/>
          </a:p>
          <a:p>
            <a:pPr marL="0" indent="0">
              <a:buNone/>
            </a:pPr>
            <a:endParaRPr lang="en-US" dirty="0"/>
          </a:p>
        </p:txBody>
      </p:sp>
      <p:pic>
        <p:nvPicPr>
          <p:cNvPr id="5" name="Picture 4">
            <a:extLst>
              <a:ext uri="{FF2B5EF4-FFF2-40B4-BE49-F238E27FC236}">
                <a16:creationId xmlns:a16="http://schemas.microsoft.com/office/drawing/2014/main" xmlns="" id="{24D8D63E-D967-41DB-A1D9-337BDDE992DE}"/>
              </a:ext>
            </a:extLst>
          </p:cNvPr>
          <p:cNvPicPr>
            <a:picLocks noChangeAspect="1"/>
          </p:cNvPicPr>
          <p:nvPr/>
        </p:nvPicPr>
        <p:blipFill>
          <a:blip r:embed="rId2"/>
          <a:stretch>
            <a:fillRect/>
          </a:stretch>
        </p:blipFill>
        <p:spPr>
          <a:xfrm>
            <a:off x="7835705" y="154746"/>
            <a:ext cx="4245072" cy="6703254"/>
          </a:xfrm>
          <a:prstGeom prst="rect">
            <a:avLst/>
          </a:prstGeom>
        </p:spPr>
      </p:pic>
    </p:spTree>
    <p:extLst>
      <p:ext uri="{BB962C8B-B14F-4D97-AF65-F5344CB8AC3E}">
        <p14:creationId xmlns:p14="http://schemas.microsoft.com/office/powerpoint/2010/main" val="3500450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4665EC-C49B-4255-90D7-FD98BCC9E1D1}"/>
              </a:ext>
            </a:extLst>
          </p:cNvPr>
          <p:cNvSpPr>
            <a:spLocks noGrp="1"/>
          </p:cNvSpPr>
          <p:nvPr>
            <p:ph type="title"/>
          </p:nvPr>
        </p:nvSpPr>
        <p:spPr>
          <a:xfrm>
            <a:off x="824132" y="196948"/>
            <a:ext cx="4760742" cy="6274190"/>
          </a:xfrm>
        </p:spPr>
        <p:txBody>
          <a:bodyPr>
            <a:normAutofit fontScale="90000"/>
          </a:bodyPr>
          <a:lstStyle/>
          <a:p>
            <a:r>
              <a:rPr lang="en-US" b="1" dirty="0">
                <a:solidFill>
                  <a:schemeClr val="tx2">
                    <a:lumMod val="75000"/>
                  </a:schemeClr>
                </a:solidFill>
                <a:latin typeface="Times New Roman" panose="02020603050405020304" pitchFamily="18" charset="0"/>
                <a:cs typeface="Times New Roman" panose="02020603050405020304" pitchFamily="18" charset="0"/>
              </a:rPr>
              <a:t>C) Vibration:</a:t>
            </a:r>
            <a:br>
              <a:rPr lang="en-US" b="1" dirty="0">
                <a:solidFill>
                  <a:schemeClr val="tx2">
                    <a:lumMod val="75000"/>
                  </a:schemeClr>
                </a:solidFill>
                <a:latin typeface="Times New Roman" panose="02020603050405020304" pitchFamily="18" charset="0"/>
                <a:cs typeface="Times New Roman" panose="02020603050405020304" pitchFamily="18" charset="0"/>
              </a:rPr>
            </a:br>
            <a:r>
              <a:rPr lang="en-US" b="1" dirty="0">
                <a:solidFill>
                  <a:schemeClr val="tx2">
                    <a:lumMod val="75000"/>
                  </a:schemeClr>
                </a:solidFill>
                <a:latin typeface="Times New Roman" panose="02020603050405020304" pitchFamily="18" charset="0"/>
                <a:cs typeface="Times New Roman" panose="02020603050405020304" pitchFamily="18" charset="0"/>
              </a:rPr>
              <a:t/>
            </a:r>
            <a:br>
              <a:rPr lang="en-US" b="1" dirty="0">
                <a:solidFill>
                  <a:schemeClr val="tx2">
                    <a:lumMod val="75000"/>
                  </a:schemeClr>
                </a:solidFill>
                <a:latin typeface="Times New Roman" panose="02020603050405020304" pitchFamily="18" charset="0"/>
                <a:cs typeface="Times New Roman" panose="02020603050405020304" pitchFamily="18" charset="0"/>
              </a:rPr>
            </a:br>
            <a:r>
              <a:rPr lang="en-US" sz="3600" b="1" dirty="0">
                <a:solidFill>
                  <a:schemeClr val="tx2">
                    <a:lumMod val="75000"/>
                  </a:schemeClr>
                </a:solidFill>
                <a:latin typeface="Times New Roman" panose="02020603050405020304" pitchFamily="18" charset="0"/>
                <a:cs typeface="Times New Roman" panose="02020603050405020304" pitchFamily="18" charset="0"/>
              </a:rPr>
              <a:t>Occupation: </a:t>
            </a:r>
            <a:r>
              <a:rPr lang="en-US" sz="3600" dirty="0">
                <a:solidFill>
                  <a:schemeClr val="tx2">
                    <a:lumMod val="75000"/>
                  </a:schemeClr>
                </a:solidFill>
                <a:latin typeface="Times New Roman" panose="02020603050405020304" pitchFamily="18" charset="0"/>
                <a:cs typeface="Times New Roman" panose="02020603050405020304" pitchFamily="18" charset="0"/>
              </a:rPr>
              <a:t>Driver either tractor or transport workers, construction.</a:t>
            </a:r>
            <a:br>
              <a:rPr lang="en-US" sz="3600" dirty="0">
                <a:solidFill>
                  <a:schemeClr val="tx2">
                    <a:lumMod val="75000"/>
                  </a:schemeClr>
                </a:solidFill>
                <a:latin typeface="Times New Roman" panose="02020603050405020304" pitchFamily="18" charset="0"/>
                <a:cs typeface="Times New Roman" panose="02020603050405020304" pitchFamily="18" charset="0"/>
              </a:rPr>
            </a:br>
            <a:r>
              <a:rPr lang="en-US" sz="3600" dirty="0">
                <a:solidFill>
                  <a:schemeClr val="tx2">
                    <a:lumMod val="75000"/>
                  </a:schemeClr>
                </a:solidFill>
                <a:latin typeface="Times New Roman" panose="02020603050405020304" pitchFamily="18" charset="0"/>
                <a:cs typeface="Times New Roman" panose="02020603050405020304" pitchFamily="18" charset="0"/>
              </a:rPr>
              <a:t/>
            </a:r>
            <a:br>
              <a:rPr lang="en-US" sz="3600" dirty="0">
                <a:solidFill>
                  <a:schemeClr val="tx2">
                    <a:lumMod val="75000"/>
                  </a:schemeClr>
                </a:solidFill>
                <a:latin typeface="Times New Roman" panose="02020603050405020304" pitchFamily="18" charset="0"/>
                <a:cs typeface="Times New Roman" panose="02020603050405020304" pitchFamily="18" charset="0"/>
              </a:rPr>
            </a:br>
            <a:r>
              <a:rPr lang="en-US" sz="3600" b="1" dirty="0">
                <a:solidFill>
                  <a:schemeClr val="tx2">
                    <a:lumMod val="75000"/>
                  </a:schemeClr>
                </a:solidFill>
                <a:latin typeface="Times New Roman" panose="02020603050405020304" pitchFamily="18" charset="0"/>
                <a:cs typeface="Times New Roman" panose="02020603050405020304" pitchFamily="18" charset="0"/>
              </a:rPr>
              <a:t>Health effect: </a:t>
            </a:r>
            <a:r>
              <a:rPr lang="en-US" sz="3600" dirty="0">
                <a:solidFill>
                  <a:schemeClr val="tx2">
                    <a:lumMod val="75000"/>
                  </a:schemeClr>
                </a:solidFill>
                <a:latin typeface="Times New Roman" panose="02020603050405020304" pitchFamily="18" charset="0"/>
                <a:cs typeface="Times New Roman" panose="02020603050405020304" pitchFamily="18" charset="0"/>
              </a:rPr>
              <a:t>headache, fatigue, lack of concentration, back pain. Also vascular changes that called Raynaud phenomenon of occupational origin</a:t>
            </a:r>
            <a:br>
              <a:rPr lang="en-US" sz="3600" dirty="0">
                <a:solidFill>
                  <a:schemeClr val="tx2">
                    <a:lumMod val="75000"/>
                  </a:schemeClr>
                </a:solidFill>
                <a:latin typeface="Times New Roman" panose="02020603050405020304" pitchFamily="18" charset="0"/>
                <a:cs typeface="Times New Roman" panose="02020603050405020304" pitchFamily="18" charset="0"/>
              </a:rPr>
            </a:br>
            <a:endParaRPr lang="en-US" sz="3600" dirty="0">
              <a:solidFill>
                <a:schemeClr val="tx2">
                  <a:lumMod val="75000"/>
                </a:schemeClr>
              </a:solidFill>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xmlns="" id="{0C975B0D-30B4-4885-9610-ED24F0E311AF}"/>
              </a:ext>
            </a:extLst>
          </p:cNvPr>
          <p:cNvPicPr>
            <a:picLocks noGrp="1" noChangeAspect="1"/>
          </p:cNvPicPr>
          <p:nvPr>
            <p:ph idx="1"/>
          </p:nvPr>
        </p:nvPicPr>
        <p:blipFill>
          <a:blip r:embed="rId2"/>
          <a:stretch>
            <a:fillRect/>
          </a:stretch>
        </p:blipFill>
        <p:spPr>
          <a:xfrm>
            <a:off x="7554351" y="1"/>
            <a:ext cx="4637649" cy="6858000"/>
          </a:xfrm>
          <a:prstGeom prst="rect">
            <a:avLst/>
          </a:prstGeom>
        </p:spPr>
      </p:pic>
      <p:pic>
        <p:nvPicPr>
          <p:cNvPr id="5" name="Picture 4">
            <a:extLst>
              <a:ext uri="{FF2B5EF4-FFF2-40B4-BE49-F238E27FC236}">
                <a16:creationId xmlns:a16="http://schemas.microsoft.com/office/drawing/2014/main" xmlns="" id="{3DCC7129-D8F1-47C3-8D58-3DCB06C2CBD8}"/>
              </a:ext>
            </a:extLst>
          </p:cNvPr>
          <p:cNvPicPr>
            <a:picLocks noChangeAspect="1"/>
          </p:cNvPicPr>
          <p:nvPr/>
        </p:nvPicPr>
        <p:blipFill>
          <a:blip r:embed="rId3"/>
          <a:stretch>
            <a:fillRect/>
          </a:stretch>
        </p:blipFill>
        <p:spPr>
          <a:xfrm>
            <a:off x="7554350" y="1"/>
            <a:ext cx="4637649" cy="6857998"/>
          </a:xfrm>
          <a:prstGeom prst="rect">
            <a:avLst/>
          </a:prstGeom>
        </p:spPr>
      </p:pic>
    </p:spTree>
    <p:extLst>
      <p:ext uri="{BB962C8B-B14F-4D97-AF65-F5344CB8AC3E}">
        <p14:creationId xmlns:p14="http://schemas.microsoft.com/office/powerpoint/2010/main" val="2463998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E44CFB4-2753-4F96-B643-B42C8E47B0B9}"/>
              </a:ext>
            </a:extLst>
          </p:cNvPr>
          <p:cNvSpPr>
            <a:spLocks noGrp="1"/>
          </p:cNvSpPr>
          <p:nvPr>
            <p:ph type="title"/>
          </p:nvPr>
        </p:nvSpPr>
        <p:spPr>
          <a:xfrm>
            <a:off x="838199" y="168813"/>
            <a:ext cx="7264791" cy="6689188"/>
          </a:xfrm>
        </p:spPr>
        <p:txBody>
          <a:bodyPr>
            <a:normAutofit/>
          </a:bodyPr>
          <a:lstStyle/>
          <a:p>
            <a:r>
              <a:rPr lang="en-US" sz="4000" b="1" dirty="0">
                <a:solidFill>
                  <a:schemeClr val="tx2">
                    <a:lumMod val="75000"/>
                  </a:schemeClr>
                </a:solidFill>
                <a:latin typeface="Times New Roman" panose="02020603050405020304" pitchFamily="18" charset="0"/>
                <a:cs typeface="Times New Roman" panose="02020603050405020304" pitchFamily="18" charset="0"/>
              </a:rPr>
              <a:t>d) Pressure changes: </a:t>
            </a:r>
            <a:r>
              <a:rPr lang="en-US" sz="2700" b="1" dirty="0">
                <a:solidFill>
                  <a:schemeClr val="tx2">
                    <a:lumMod val="75000"/>
                  </a:schemeClr>
                </a:solidFill>
                <a:latin typeface="Times New Roman" panose="02020603050405020304" pitchFamily="18" charset="0"/>
                <a:cs typeface="Times New Roman" panose="02020603050405020304" pitchFamily="18" charset="0"/>
              </a:rPr>
              <a:t/>
            </a:r>
            <a:br>
              <a:rPr lang="en-US" sz="2700" b="1" dirty="0">
                <a:solidFill>
                  <a:schemeClr val="tx2">
                    <a:lumMod val="75000"/>
                  </a:schemeClr>
                </a:solidFill>
                <a:latin typeface="Times New Roman" panose="02020603050405020304" pitchFamily="18" charset="0"/>
                <a:cs typeface="Times New Roman" panose="02020603050405020304" pitchFamily="18" charset="0"/>
              </a:rPr>
            </a:br>
            <a:r>
              <a:rPr lang="en-US" sz="2700" b="1" dirty="0">
                <a:solidFill>
                  <a:schemeClr val="tx2">
                    <a:lumMod val="75000"/>
                  </a:schemeClr>
                </a:solidFill>
                <a:latin typeface="Times New Roman" panose="02020603050405020304" pitchFamily="18" charset="0"/>
                <a:cs typeface="Times New Roman" panose="02020603050405020304" pitchFamily="18" charset="0"/>
              </a:rPr>
              <a:t>Occupation: </a:t>
            </a:r>
            <a:r>
              <a:rPr lang="en-US" sz="2700" dirty="0">
                <a:solidFill>
                  <a:schemeClr val="tx2">
                    <a:lumMod val="75000"/>
                  </a:schemeClr>
                </a:solidFill>
                <a:latin typeface="Times New Roman" panose="02020603050405020304" pitchFamily="18" charset="0"/>
                <a:cs typeface="Times New Roman" panose="02020603050405020304" pitchFamily="18" charset="0"/>
              </a:rPr>
              <a:t>Divers, frog man, submarine, pilots, mountain climbers.</a:t>
            </a:r>
            <a:br>
              <a:rPr lang="en-US" sz="2700" dirty="0">
                <a:solidFill>
                  <a:schemeClr val="tx2">
                    <a:lumMod val="75000"/>
                  </a:schemeClr>
                </a:solidFill>
                <a:latin typeface="Times New Roman" panose="02020603050405020304" pitchFamily="18" charset="0"/>
                <a:cs typeface="Times New Roman" panose="02020603050405020304" pitchFamily="18" charset="0"/>
              </a:rPr>
            </a:br>
            <a:r>
              <a:rPr lang="en-US" sz="2700" dirty="0">
                <a:solidFill>
                  <a:schemeClr val="tx2">
                    <a:lumMod val="75000"/>
                  </a:schemeClr>
                </a:solidFill>
                <a:latin typeface="Times New Roman" panose="02020603050405020304" pitchFamily="18" charset="0"/>
                <a:cs typeface="Times New Roman" panose="02020603050405020304" pitchFamily="18" charset="0"/>
              </a:rPr>
              <a:t/>
            </a:r>
            <a:br>
              <a:rPr lang="en-US" sz="2700" dirty="0">
                <a:solidFill>
                  <a:schemeClr val="tx2">
                    <a:lumMod val="75000"/>
                  </a:schemeClr>
                </a:solidFill>
                <a:latin typeface="Times New Roman" panose="02020603050405020304" pitchFamily="18" charset="0"/>
                <a:cs typeface="Times New Roman" panose="02020603050405020304" pitchFamily="18" charset="0"/>
              </a:rPr>
            </a:br>
            <a:r>
              <a:rPr lang="en-US" sz="2700" b="1" dirty="0">
                <a:solidFill>
                  <a:schemeClr val="tx2">
                    <a:lumMod val="75000"/>
                  </a:schemeClr>
                </a:solidFill>
                <a:latin typeface="Times New Roman" panose="02020603050405020304" pitchFamily="18" charset="0"/>
                <a:cs typeface="Times New Roman" panose="02020603050405020304" pitchFamily="18" charset="0"/>
              </a:rPr>
              <a:t>Health effect</a:t>
            </a:r>
            <a:r>
              <a:rPr lang="en-US" sz="2700" dirty="0">
                <a:solidFill>
                  <a:schemeClr val="tx2">
                    <a:lumMod val="75000"/>
                  </a:schemeClr>
                </a:solidFill>
                <a:latin typeface="Times New Roman" panose="02020603050405020304" pitchFamily="18" charset="0"/>
                <a:cs typeface="Times New Roman" panose="02020603050405020304" pitchFamily="18" charset="0"/>
              </a:rPr>
              <a:t>: Decompression sickness (Caisson’s disease): At high pressure, some gases such as nitrogen get into the blood and when the pressure increase nitrogen bubbles are formed causing air embolism which  might affect joints, muscles  leading to severe pain and in severe condition leads to neurological and cardiovascular paralysis.</a:t>
            </a:r>
            <a:br>
              <a:rPr lang="en-US" sz="2700" dirty="0">
                <a:solidFill>
                  <a:schemeClr val="tx2">
                    <a:lumMod val="75000"/>
                  </a:schemeClr>
                </a:solidFill>
                <a:latin typeface="Times New Roman" panose="02020603050405020304" pitchFamily="18" charset="0"/>
                <a:cs typeface="Times New Roman" panose="02020603050405020304" pitchFamily="18" charset="0"/>
              </a:rPr>
            </a:br>
            <a:r>
              <a:rPr lang="en-US" sz="2700" dirty="0">
                <a:solidFill>
                  <a:schemeClr val="tx2">
                    <a:lumMod val="75000"/>
                  </a:schemeClr>
                </a:solidFill>
                <a:latin typeface="Times New Roman" panose="02020603050405020304" pitchFamily="18" charset="0"/>
                <a:cs typeface="Times New Roman" panose="02020603050405020304" pitchFamily="18" charset="0"/>
              </a:rPr>
              <a:t>Prolonged exposure to high pressure leads to aseptic bone necrosis.</a:t>
            </a:r>
          </a:p>
        </p:txBody>
      </p:sp>
      <p:pic>
        <p:nvPicPr>
          <p:cNvPr id="7" name="Content Placeholder 6">
            <a:extLst>
              <a:ext uri="{FF2B5EF4-FFF2-40B4-BE49-F238E27FC236}">
                <a16:creationId xmlns:a16="http://schemas.microsoft.com/office/drawing/2014/main" xmlns="" id="{FAC2B76E-4EA0-40FC-B676-C4C658F76C7C}"/>
              </a:ext>
            </a:extLst>
          </p:cNvPr>
          <p:cNvPicPr>
            <a:picLocks noGrp="1" noChangeAspect="1"/>
          </p:cNvPicPr>
          <p:nvPr>
            <p:ph idx="1"/>
          </p:nvPr>
        </p:nvPicPr>
        <p:blipFill>
          <a:blip r:embed="rId2"/>
          <a:stretch>
            <a:fillRect/>
          </a:stretch>
        </p:blipFill>
        <p:spPr>
          <a:xfrm>
            <a:off x="8314007" y="168812"/>
            <a:ext cx="3877994" cy="6689188"/>
          </a:xfrm>
          <a:prstGeom prst="rect">
            <a:avLst/>
          </a:prstGeom>
        </p:spPr>
      </p:pic>
    </p:spTree>
    <p:extLst>
      <p:ext uri="{BB962C8B-B14F-4D97-AF65-F5344CB8AC3E}">
        <p14:creationId xmlns:p14="http://schemas.microsoft.com/office/powerpoint/2010/main" val="26981278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365</TotalTime>
  <Words>328</Words>
  <Application>Microsoft Office PowerPoint</Application>
  <PresentationFormat>ملء الشاشة</PresentationFormat>
  <Paragraphs>72</Paragraphs>
  <Slides>21</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21</vt:i4>
      </vt:variant>
    </vt:vector>
  </HeadingPairs>
  <TitlesOfParts>
    <vt:vector size="27" baseType="lpstr">
      <vt:lpstr>Arial</vt:lpstr>
      <vt:lpstr>Calibri</vt:lpstr>
      <vt:lpstr>Calibri Light</vt:lpstr>
      <vt:lpstr>Times New Roman</vt:lpstr>
      <vt:lpstr>Wingdings</vt:lpstr>
      <vt:lpstr>Office Theme</vt:lpstr>
      <vt:lpstr>Occupational Health</vt:lpstr>
      <vt:lpstr>Contents:</vt:lpstr>
      <vt:lpstr> Occupational Health: </vt:lpstr>
      <vt:lpstr> Occupational safety: Means risk identification at the workplace and preventive measures taken to reduce the hazard’s effect. </vt:lpstr>
      <vt:lpstr>Occupational disease: Any disease caused by exposure to agents at workplace environment </vt:lpstr>
      <vt:lpstr>Occupational Hazards</vt:lpstr>
      <vt:lpstr>b) Noise: Unwanted sounds with  a frequency ranges between 3000- 10000Hz</vt:lpstr>
      <vt:lpstr>C) Vibration:  Occupation: Driver either tractor or transport workers, construction.  Health effect: headache, fatigue, lack of concentration, back pain. Also vascular changes that called Raynaud phenomenon of occupational origin </vt:lpstr>
      <vt:lpstr>d) Pressure changes:  Occupation: Divers, frog man, submarine, pilots, mountain climbers.  Health effect: Decompression sickness (Caisson’s disease): At high pressure, some gases such as nitrogen get into the blood and when the pressure increase nitrogen bubbles are formed causing air embolism which  might affect joints, muscles  leading to severe pain and in severe condition leads to neurological and cardiovascular paralysis. Prolonged exposure to high pressure leads to aseptic bone necrosis.</vt:lpstr>
      <vt:lpstr>Pressure changes:</vt:lpstr>
      <vt:lpstr>e) Radiation:   Ionizing radiation: medical X-ray, radiation from TV, video display terminals.  Occupation: Radiologist, Uranium miners  Health effect: Acute radiation syndrome (high dose of radiation causes burning of internal organs leading to intestinal bleeding, diarrhea, dehydration and CNS damage and death), acute radiation dermatitis, cataract, sterility and genetic changes with fetal toxicity  Prevention:  Periodic medical examination, use PPE such as barriers and shields </vt:lpstr>
      <vt:lpstr>Radiation: </vt:lpstr>
      <vt:lpstr>2- Chemical Hazards:</vt:lpstr>
      <vt:lpstr>b) Metals:   Lead: From painting, pipe manufacture Health effect: Blue line on gums, constipation, foot and wrest drop, encephalopathy.    Mercury: From manufacture of thermometer and manometer. Health effect: Pneumonia, pulmonary edema with renal damage, tremor, psychosis    Zinc: Batteries manufacture Health effect: Irritation of skin, dermatitis and bronchitis</vt:lpstr>
      <vt:lpstr>C) Dust:  Inorganic dust: Coal dust: Coal mines cause anthracosis Silica: Glass and soap industries cause silicosis Asbestos: Asbestosis Iron: Welding cause siderosis  Organic dust:  Cotton, cane, hay and tobacco cause: Byssinosis, Bagassosis, , farmers lung and tobacossis </vt:lpstr>
      <vt:lpstr>d) Solvent:   Hydrocarbon solvents, alcohol, benzene  Health effect: Cause headache, peripheral neuropathy, unconsciousness and death Respiratory irritation and pulmonary edema, kidney failure, anemia, leukemia</vt:lpstr>
      <vt:lpstr>3-Biological Hazards:   Farmers: Leptospirosis, schistosomiasis  Slaughterhouse workers: Q fever  Wool sorter, veterinarians: Anthrax   Health care worker: Hepatitis B, C and HIV</vt:lpstr>
      <vt:lpstr>4) Mechanical Hazards:  Injury and accident  Causes of accident and injury:   Human factors:  Physical factors, physiological factors and psychosocial factors    Environmental factors:  General presence of hazards at workplace or unsafe machine or poor ergonomic </vt:lpstr>
      <vt:lpstr>5- Psycho-social hazards:  Poor workers relationships, risky work, work pressure and long working hours all these factors can cause  workers strikes and mass leave or reduction in production.</vt:lpstr>
      <vt:lpstr>Occupational Diseases:  1- Skin cancer:  Worker exposed to UV radiation  2- Lung cancer:  Asbestos industry workers and nickel or chromium workers.  3- Bladder cancer: Among rubber workers  4- Leukemia:  Among ionizing radiation workers or benzene products workers</vt:lpstr>
      <vt:lpstr>Preventive and control of  occupational diseases:  1- Medical control measures: Pre-employment and periodic medical examination  2- Engineering measures: Place and design, good ventilation and housekeeping  3- Ergonomic applications: To prevent motor system disorders and accidents  4- Health education: Use of PPE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Occupational Health</dc:title>
  <dc:creator>dr.nuhahamed@gmail.com</dc:creator>
  <cp:lastModifiedBy>‏‏مستخدم Windows</cp:lastModifiedBy>
  <cp:revision>52</cp:revision>
  <dcterms:created xsi:type="dcterms:W3CDTF">2020-01-26T20:34:51Z</dcterms:created>
  <dcterms:modified xsi:type="dcterms:W3CDTF">2020-11-11T10:19:58Z</dcterms:modified>
</cp:coreProperties>
</file>