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84" r:id="rId1"/>
  </p:sldMasterIdLst>
  <p:notesMasterIdLst>
    <p:notesMasterId r:id="rId153"/>
  </p:notesMasterIdLst>
  <p:sldIdLst>
    <p:sldId id="256" r:id="rId2"/>
    <p:sldId id="421" r:id="rId3"/>
    <p:sldId id="422" r:id="rId4"/>
    <p:sldId id="423" r:id="rId5"/>
    <p:sldId id="266" r:id="rId6"/>
    <p:sldId id="267" r:id="rId7"/>
    <p:sldId id="260" r:id="rId8"/>
    <p:sldId id="269" r:id="rId9"/>
    <p:sldId id="397" r:id="rId10"/>
    <p:sldId id="417" r:id="rId11"/>
    <p:sldId id="268" r:id="rId12"/>
    <p:sldId id="388" r:id="rId13"/>
    <p:sldId id="387" r:id="rId14"/>
    <p:sldId id="409" r:id="rId15"/>
    <p:sldId id="384" r:id="rId16"/>
    <p:sldId id="415" r:id="rId17"/>
    <p:sldId id="416" r:id="rId18"/>
    <p:sldId id="329" r:id="rId19"/>
    <p:sldId id="259" r:id="rId20"/>
    <p:sldId id="385" r:id="rId21"/>
    <p:sldId id="359" r:id="rId22"/>
    <p:sldId id="328" r:id="rId23"/>
    <p:sldId id="279" r:id="rId24"/>
    <p:sldId id="418" r:id="rId25"/>
    <p:sldId id="402" r:id="rId26"/>
    <p:sldId id="280" r:id="rId27"/>
    <p:sldId id="350" r:id="rId28"/>
    <p:sldId id="360" r:id="rId29"/>
    <p:sldId id="354" r:id="rId30"/>
    <p:sldId id="383" r:id="rId31"/>
    <p:sldId id="381" r:id="rId32"/>
    <p:sldId id="386" r:id="rId33"/>
    <p:sldId id="382" r:id="rId34"/>
    <p:sldId id="351" r:id="rId35"/>
    <p:sldId id="370" r:id="rId36"/>
    <p:sldId id="427" r:id="rId37"/>
    <p:sldId id="428" r:id="rId38"/>
    <p:sldId id="371" r:id="rId39"/>
    <p:sldId id="372" r:id="rId40"/>
    <p:sldId id="373" r:id="rId41"/>
    <p:sldId id="376" r:id="rId42"/>
    <p:sldId id="377" r:id="rId43"/>
    <p:sldId id="378" r:id="rId44"/>
    <p:sldId id="352" r:id="rId45"/>
    <p:sldId id="325" r:id="rId46"/>
    <p:sldId id="270" r:id="rId47"/>
    <p:sldId id="271" r:id="rId48"/>
    <p:sldId id="258" r:id="rId49"/>
    <p:sldId id="361" r:id="rId50"/>
    <p:sldId id="285" r:id="rId51"/>
    <p:sldId id="289" r:id="rId52"/>
    <p:sldId id="362" r:id="rId53"/>
    <p:sldId id="435" r:id="rId54"/>
    <p:sldId id="400" r:id="rId55"/>
    <p:sldId id="363" r:id="rId56"/>
    <p:sldId id="369" r:id="rId57"/>
    <p:sldId id="357" r:id="rId58"/>
    <p:sldId id="398" r:id="rId59"/>
    <p:sldId id="368" r:id="rId60"/>
    <p:sldId id="399" r:id="rId61"/>
    <p:sldId id="364" r:id="rId62"/>
    <p:sldId id="287" r:id="rId63"/>
    <p:sldId id="286" r:id="rId64"/>
    <p:sldId id="365" r:id="rId65"/>
    <p:sldId id="366" r:id="rId66"/>
    <p:sldId id="367" r:id="rId67"/>
    <p:sldId id="389" r:id="rId68"/>
    <p:sldId id="272" r:id="rId69"/>
    <p:sldId id="348" r:id="rId70"/>
    <p:sldId id="326" r:id="rId71"/>
    <p:sldId id="327" r:id="rId72"/>
    <p:sldId id="321" r:id="rId73"/>
    <p:sldId id="290" r:id="rId74"/>
    <p:sldId id="300" r:id="rId75"/>
    <p:sldId id="334" r:id="rId76"/>
    <p:sldId id="314" r:id="rId77"/>
    <p:sldId id="316" r:id="rId78"/>
    <p:sldId id="291" r:id="rId79"/>
    <p:sldId id="391" r:id="rId80"/>
    <p:sldId id="303" r:id="rId81"/>
    <p:sldId id="301" r:id="rId82"/>
    <p:sldId id="305" r:id="rId83"/>
    <p:sldId id="333" r:id="rId84"/>
    <p:sldId id="349" r:id="rId85"/>
    <p:sldId id="394" r:id="rId86"/>
    <p:sldId id="395" r:id="rId87"/>
    <p:sldId id="323" r:id="rId88"/>
    <p:sldId id="396" r:id="rId89"/>
    <p:sldId id="320" r:id="rId90"/>
    <p:sldId id="273" r:id="rId91"/>
    <p:sldId id="274" r:id="rId92"/>
    <p:sldId id="275" r:id="rId93"/>
    <p:sldId id="408" r:id="rId94"/>
    <p:sldId id="336" r:id="rId95"/>
    <p:sldId id="403" r:id="rId96"/>
    <p:sldId id="411" r:id="rId97"/>
    <p:sldId id="407" r:id="rId98"/>
    <p:sldId id="414" r:id="rId99"/>
    <p:sldId id="410" r:id="rId100"/>
    <p:sldId id="412" r:id="rId101"/>
    <p:sldId id="413" r:id="rId102"/>
    <p:sldId id="404" r:id="rId103"/>
    <p:sldId id="405" r:id="rId104"/>
    <p:sldId id="406" r:id="rId105"/>
    <p:sldId id="393" r:id="rId106"/>
    <p:sldId id="392" r:id="rId107"/>
    <p:sldId id="299" r:id="rId108"/>
    <p:sldId id="338" r:id="rId109"/>
    <p:sldId id="339" r:id="rId110"/>
    <p:sldId id="337" r:id="rId111"/>
    <p:sldId id="430" r:id="rId112"/>
    <p:sldId id="431" r:id="rId113"/>
    <p:sldId id="432" r:id="rId114"/>
    <p:sldId id="433" r:id="rId115"/>
    <p:sldId id="434" r:id="rId116"/>
    <p:sldId id="308" r:id="rId117"/>
    <p:sldId id="309" r:id="rId118"/>
    <p:sldId id="302" r:id="rId119"/>
    <p:sldId id="304" r:id="rId120"/>
    <p:sldId id="356" r:id="rId121"/>
    <p:sldId id="317" r:id="rId122"/>
    <p:sldId id="380" r:id="rId123"/>
    <p:sldId id="358" r:id="rId124"/>
    <p:sldId id="335" r:id="rId125"/>
    <p:sldId id="312" r:id="rId126"/>
    <p:sldId id="319" r:id="rId127"/>
    <p:sldId id="318" r:id="rId128"/>
    <p:sldId id="340" r:id="rId129"/>
    <p:sldId id="341" r:id="rId130"/>
    <p:sldId id="343" r:id="rId131"/>
    <p:sldId id="342" r:id="rId132"/>
    <p:sldId id="344" r:id="rId133"/>
    <p:sldId id="345" r:id="rId134"/>
    <p:sldId id="346" r:id="rId135"/>
    <p:sldId id="374" r:id="rId136"/>
    <p:sldId id="278" r:id="rId137"/>
    <p:sldId id="261" r:id="rId138"/>
    <p:sldId id="262" r:id="rId139"/>
    <p:sldId id="263" r:id="rId140"/>
    <p:sldId id="264" r:id="rId141"/>
    <p:sldId id="281" r:id="rId142"/>
    <p:sldId id="284" r:id="rId143"/>
    <p:sldId id="401" r:id="rId144"/>
    <p:sldId id="276" r:id="rId145"/>
    <p:sldId id="429" r:id="rId146"/>
    <p:sldId id="277" r:id="rId147"/>
    <p:sldId id="295" r:id="rId148"/>
    <p:sldId id="375" r:id="rId149"/>
    <p:sldId id="296" r:id="rId150"/>
    <p:sldId id="297" r:id="rId151"/>
    <p:sldId id="379" r:id="rId152"/>
  </p:sldIdLst>
  <p:sldSz cx="9144000" cy="6858000" type="screen4x3"/>
  <p:notesSz cx="7053263" cy="93091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F43"/>
    <a:srgbClr val="161D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22" autoAdjust="0"/>
    <p:restoredTop sz="90508" autoAdjust="0"/>
  </p:normalViewPr>
  <p:slideViewPr>
    <p:cSldViewPr>
      <p:cViewPr varScale="1">
        <p:scale>
          <a:sx n="56" d="100"/>
          <a:sy n="56" d="100"/>
        </p:scale>
        <p:origin x="94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65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theme" Target="theme/theme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notesMaster" Target="notesMasters/notesMaster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presProps" Target="presProps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996849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633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1"/>
          <a:lstStyle>
            <a:lvl1pPr algn="l">
              <a:defRPr sz="1200"/>
            </a:lvl1pPr>
          </a:lstStyle>
          <a:p>
            <a:fld id="{6A8E07F8-F48F-479B-962C-F21D9EFF9F09}" type="datetimeFigureOut">
              <a:rPr lang="ar-LY" smtClean="0"/>
              <a:pPr/>
              <a:t>18/03/1442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996849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633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1" anchor="b"/>
          <a:lstStyle>
            <a:lvl1pPr algn="l">
              <a:defRPr sz="1200"/>
            </a:lvl1pPr>
          </a:lstStyle>
          <a:p>
            <a:fld id="{90E376AC-98BF-4467-B94A-F914F28D2C03}" type="slidenum">
              <a:rPr lang="ar-LY" smtClean="0"/>
              <a:pPr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079694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376AC-98BF-4467-B94A-F914F28D2C03}" type="slidenum">
              <a:rPr lang="ar-LY" smtClean="0"/>
              <a:pPr/>
              <a:t>139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5227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F77F7-29A4-48AA-A6F4-2593B69265EC}" type="datetime8">
              <a:rPr lang="ar-LY" smtClean="0"/>
              <a:pPr/>
              <a:t>03 تشرين الثاني، 20</a:t>
            </a:fld>
            <a:endParaRPr lang="ar-LY" dirty="0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‹#›</a:t>
            </a:fld>
            <a:endParaRPr lang="ar-LY" dirty="0"/>
          </a:p>
        </p:txBody>
      </p:sp>
      <p:sp>
        <p:nvSpPr>
          <p:cNvPr id="32" name="مستطيل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مستطيل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مستطيل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مستطيل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مستطيل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DBF5-04DB-43A8-B45D-B1DF8E30C298}" type="datetime8">
              <a:rPr lang="ar-LY" smtClean="0"/>
              <a:pPr/>
              <a:t>03 تشرين الثاني، 20</a:t>
            </a:fld>
            <a:endParaRPr lang="ar-LY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‹#›</a:t>
            </a:fld>
            <a:endParaRPr lang="ar-LY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7F60-4988-4237-AB80-7CB20CF59B8A}" type="datetime8">
              <a:rPr lang="ar-LY" smtClean="0"/>
              <a:pPr/>
              <a:t>03 تشرين الثاني، 20</a:t>
            </a:fld>
            <a:endParaRPr lang="ar-LY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‹#›</a:t>
            </a:fld>
            <a:endParaRPr lang="ar-LY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6FFB-0A44-4C92-9D30-B5DE84E98936}" type="datetime8">
              <a:rPr lang="ar-LY" smtClean="0"/>
              <a:pPr/>
              <a:t>03 تشرين الثاني، 20</a:t>
            </a:fld>
            <a:endParaRPr lang="ar-LY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‹#›</a:t>
            </a:fld>
            <a:endParaRPr lang="ar-LY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7F198-7953-4A1A-8747-8A4B6F9DEE45}" type="datetime8">
              <a:rPr lang="ar-LY" smtClean="0"/>
              <a:pPr/>
              <a:t>03 تشرين الثاني، 20</a:t>
            </a:fld>
            <a:endParaRPr lang="ar-LY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‹#›</a:t>
            </a:fld>
            <a:endParaRPr lang="ar-LY" dirty="0"/>
          </a:p>
        </p:txBody>
      </p:sp>
      <p:sp>
        <p:nvSpPr>
          <p:cNvPr id="7" name="مستطيل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63C2-94E8-4D9B-9B99-DEC8C9B945C8}" type="datetime8">
              <a:rPr lang="ar-LY" smtClean="0"/>
              <a:pPr/>
              <a:t>03 تشرين الثاني، 20</a:t>
            </a:fld>
            <a:endParaRPr lang="ar-LY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‹#›</a:t>
            </a:fld>
            <a:endParaRPr lang="ar-LY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8B6-BBCA-408F-AF94-797EA9A708B4}" type="datetime8">
              <a:rPr lang="ar-LY" smtClean="0"/>
              <a:pPr/>
              <a:t>03 تشرين الثاني، 20</a:t>
            </a:fld>
            <a:endParaRPr lang="ar-LY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‹#›</a:t>
            </a:fld>
            <a:endParaRPr lang="ar-LY" dirty="0"/>
          </a:p>
        </p:txBody>
      </p:sp>
      <p:sp>
        <p:nvSpPr>
          <p:cNvPr id="16" name="مستطيل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32CE-C631-4B22-A450-9E2DCE1B71F7}" type="datetime8">
              <a:rPr lang="ar-LY" smtClean="0"/>
              <a:pPr/>
              <a:t>03 تشرين الثاني، 20</a:t>
            </a:fld>
            <a:endParaRPr lang="ar-LY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‹#›</a:t>
            </a:fld>
            <a:endParaRPr lang="ar-LY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F73D2-03AD-4A4F-956B-A629E0E325AF}" type="datetime8">
              <a:rPr lang="ar-LY" smtClean="0"/>
              <a:pPr/>
              <a:t>03 تشرين الثاني، 20</a:t>
            </a:fld>
            <a:endParaRPr lang="ar-LY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‹#›</a:t>
            </a:fld>
            <a:endParaRPr lang="ar-LY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201D3-A132-4CF2-A25A-CB6513637CC4}" type="datetime8">
              <a:rPr lang="ar-LY" smtClean="0"/>
              <a:pPr/>
              <a:t>03 تشرين الثاني، 20</a:t>
            </a:fld>
            <a:endParaRPr lang="ar-LY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‹#›</a:t>
            </a:fld>
            <a:endParaRPr lang="ar-LY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CCF2580C-4BFA-4ABC-9CD0-E08BE945AA50}" type="datetime8">
              <a:rPr lang="ar-LY" smtClean="0"/>
              <a:pPr/>
              <a:t>03 تشرين الثاني، 20</a:t>
            </a:fld>
            <a:endParaRPr lang="ar-LY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ar-LY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61C790C9-0BC4-4B2F-93DF-CC0C3112E1A4}" type="slidenum">
              <a:rPr lang="ar-LY" smtClean="0"/>
              <a:pPr/>
              <a:t>‹#›</a:t>
            </a:fld>
            <a:endParaRPr lang="ar-LY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مستطيل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D6788CF-DB35-4172-A166-46BDBE8559F5}" type="datetime8">
              <a:rPr lang="ar-LY" smtClean="0"/>
              <a:pPr/>
              <a:t>03 تشرين الثاني، 20</a:t>
            </a:fld>
            <a:endParaRPr lang="ar-LY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LY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1C790C9-0BC4-4B2F-93DF-CC0C3112E1A4}" type="slidenum">
              <a:rPr lang="ar-LY" smtClean="0"/>
              <a:pPr/>
              <a:t>‹#›</a:t>
            </a:fld>
            <a:endParaRPr lang="ar-LY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1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5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5.jpeg"/><Relationship Id="rId4" Type="http://schemas.openxmlformats.org/officeDocument/2006/relationships/image" Target="../media/image114.jpeg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://emedicine.medscape.com/article/1003047-overview" TargetMode="Externa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RESPIRATORY SYSTEM</a:t>
            </a:r>
            <a:endParaRPr lang="ar-LY" sz="6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10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448920"/>
            <a:ext cx="4680520" cy="350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47022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100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678" y="29831"/>
            <a:ext cx="8223804" cy="656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00598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101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404664"/>
            <a:ext cx="7010400" cy="592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74134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102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7622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103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0" y="785812"/>
            <a:ext cx="4953000" cy="52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01352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104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61944"/>
            <a:ext cx="6048672" cy="616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12843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عنصر نائب للمحتوى 8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992585" y="2459038"/>
            <a:ext cx="2969418" cy="3959225"/>
          </a:xfrm>
          <a:prstGeom prst="rect">
            <a:avLst/>
          </a:prstGeom>
        </p:spPr>
      </p:pic>
      <p:pic>
        <p:nvPicPr>
          <p:cNvPr id="10" name="عنصر نائب للمحتوى 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81203" y="2459038"/>
            <a:ext cx="2969418" cy="3959225"/>
          </a:xfrm>
          <a:prstGeom prst="rect">
            <a:avLst/>
          </a:prstGeom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105</a:t>
            </a:fld>
            <a:endParaRPr lang="ar-LY" dirty="0"/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7986452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76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Kyphosis:</a:t>
            </a:r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923580"/>
            <a:ext cx="4040188" cy="3030141"/>
          </a:xfrm>
          <a:prstGeom prst="rect">
            <a:avLst/>
          </a:prstGeom>
        </p:spPr>
      </p:pic>
      <p:pic>
        <p:nvPicPr>
          <p:cNvPr id="9" name="عنصر نائب للمحتوى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922985"/>
            <a:ext cx="4041775" cy="3031331"/>
          </a:xfrm>
          <a:prstGeom prst="rect">
            <a:avLst/>
          </a:prstGeom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106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6969452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456" y="1220638"/>
            <a:ext cx="3752597" cy="430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5289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2736"/>
            <a:ext cx="6096000" cy="4572000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108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65639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78" y="0"/>
            <a:ext cx="8481802" cy="7101408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109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36205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988840"/>
            <a:ext cx="7772400" cy="4248472"/>
          </a:xfrm>
        </p:spPr>
        <p:txBody>
          <a:bodyPr>
            <a:normAutofit fontScale="92500" lnSpcReduction="20000"/>
          </a:bodyPr>
          <a:lstStyle/>
          <a:p>
            <a:pPr marL="454914" lvl="1" indent="0" algn="l">
              <a:buClr>
                <a:srgbClr val="EA157A"/>
              </a:buClr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Cough </a:t>
            </a:r>
          </a:p>
          <a:p>
            <a:pPr marL="2103120" lvl="8" indent="0" algn="l">
              <a:buClr>
                <a:srgbClr val="EA157A"/>
              </a:buClr>
              <a:buNone/>
            </a:pPr>
            <a:r>
              <a:rPr lang="en-US" sz="2200" dirty="0" smtClean="0">
                <a:solidFill>
                  <a:prstClr val="white"/>
                </a:solidFill>
              </a:rPr>
              <a:t>  Is an explosive expectoration that provide a normal             protective mechanism for clearing the tracheobronchial tree of secretion and foreign material.</a:t>
            </a:r>
          </a:p>
          <a:p>
            <a:pPr marL="914400" lvl="1" indent="-514350" algn="l">
              <a:buClr>
                <a:srgbClr val="EA157A"/>
              </a:buClr>
              <a:buNone/>
            </a:pPr>
            <a:r>
              <a:rPr lang="en-US" sz="3200" dirty="0" smtClean="0">
                <a:solidFill>
                  <a:prstClr val="white"/>
                </a:solidFill>
              </a:rPr>
              <a:t>         --Dry/Productive/Blood (hemoptysis)</a:t>
            </a:r>
          </a:p>
          <a:p>
            <a:pPr lvl="1" algn="l">
              <a:buClr>
                <a:srgbClr val="EA157A"/>
              </a:buClr>
              <a:buNone/>
            </a:pPr>
            <a:r>
              <a:rPr lang="en-US" sz="3200" dirty="0" smtClean="0">
                <a:solidFill>
                  <a:prstClr val="white"/>
                </a:solidFill>
              </a:rPr>
              <a:t>- </a:t>
            </a:r>
            <a:r>
              <a:rPr lang="en-US" sz="3200" b="1" dirty="0" smtClean="0">
                <a:solidFill>
                  <a:prstClr val="white"/>
                </a:solidFill>
              </a:rPr>
              <a:t>Sputum production  </a:t>
            </a:r>
            <a:r>
              <a:rPr lang="en-US" sz="3200" dirty="0" smtClean="0">
                <a:solidFill>
                  <a:prstClr val="white"/>
                </a:solidFill>
              </a:rPr>
              <a:t>-  Serous</a:t>
            </a:r>
          </a:p>
          <a:p>
            <a:pPr lvl="1" algn="l">
              <a:buClr>
                <a:srgbClr val="EA157A"/>
              </a:buClr>
              <a:buNone/>
            </a:pPr>
            <a:r>
              <a:rPr lang="en-US" sz="3200" dirty="0" smtClean="0">
                <a:solidFill>
                  <a:prstClr val="white"/>
                </a:solidFill>
              </a:rPr>
              <a:t>                                               -   Mucoid</a:t>
            </a:r>
          </a:p>
          <a:p>
            <a:pPr lvl="1" algn="l">
              <a:buClr>
                <a:srgbClr val="EA157A"/>
              </a:buClr>
              <a:buNone/>
            </a:pPr>
            <a:r>
              <a:rPr lang="en-US" sz="3200" dirty="0" smtClean="0">
                <a:solidFill>
                  <a:prstClr val="white"/>
                </a:solidFill>
              </a:rPr>
              <a:t>                                               -   Purulent</a:t>
            </a:r>
          </a:p>
          <a:p>
            <a:pPr lvl="1" algn="l">
              <a:buClr>
                <a:srgbClr val="EA157A"/>
              </a:buClr>
              <a:buNone/>
            </a:pPr>
            <a:r>
              <a:rPr lang="en-US" sz="3200" dirty="0" smtClean="0">
                <a:solidFill>
                  <a:prstClr val="white"/>
                </a:solidFill>
              </a:rPr>
              <a:t>                                               -   Rusty</a:t>
            </a:r>
          </a:p>
          <a:p>
            <a:pPr lvl="1" algn="l">
              <a:buClr>
                <a:srgbClr val="EA157A"/>
              </a:buClr>
              <a:buNone/>
            </a:pPr>
            <a:r>
              <a:rPr lang="en-US" sz="3200" u="sng" dirty="0" smtClean="0">
                <a:solidFill>
                  <a:prstClr val="white"/>
                </a:solidFill>
              </a:rPr>
              <a:t>D/D</a:t>
            </a:r>
          </a:p>
          <a:p>
            <a:endParaRPr lang="en-US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11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01194077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110</a:t>
            </a:fld>
            <a:endParaRPr lang="ar-LY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7" y="1484784"/>
            <a:ext cx="2856425" cy="3366994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08277" y="1556792"/>
            <a:ext cx="3295191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2327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111</a:t>
            </a:fld>
            <a:endParaRPr lang="ar-LY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851" y="2204864"/>
            <a:ext cx="6593533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617595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112</a:t>
            </a:fld>
            <a:endParaRPr lang="ar-LY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9" y="2314574"/>
            <a:ext cx="3124038" cy="338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52231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113</a:t>
            </a:fld>
            <a:endParaRPr lang="ar-LY" dirty="0"/>
          </a:p>
        </p:txBody>
      </p:sp>
      <p:pic>
        <p:nvPicPr>
          <p:cNvPr id="2050" name="Picture 2" descr="Multiple Lung Nodules – Undergraduate Diagnostic Imaging Fundamenta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404664"/>
            <a:ext cx="4597677" cy="517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343434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114</a:t>
            </a:fld>
            <a:endParaRPr lang="ar-LY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5530" y="1585782"/>
            <a:ext cx="4450686" cy="421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930318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115</a:t>
            </a:fld>
            <a:endParaRPr lang="ar-LY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628800"/>
            <a:ext cx="5407531" cy="374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272564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190" y="1639303"/>
            <a:ext cx="4045127" cy="395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4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665" y="1360834"/>
            <a:ext cx="3478694" cy="433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85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533" y="1210139"/>
            <a:ext cx="4804614" cy="497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3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832" y="1287775"/>
            <a:ext cx="3308684" cy="411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23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12</a:t>
            </a:fld>
            <a:endParaRPr lang="ar-LY" dirty="0"/>
          </a:p>
        </p:txBody>
      </p:sp>
      <p:graphicFrame>
        <p:nvGraphicFramePr>
          <p:cNvPr id="3" name="كائن 2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9667018"/>
              </p:ext>
            </p:extLst>
          </p:nvPr>
        </p:nvGraphicFramePr>
        <p:xfrm>
          <a:off x="395304" y="980728"/>
          <a:ext cx="8194570" cy="460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عرض تقديمي" r:id="rId3" imgW="6094514" imgH="3427397" progId="PowerPoint.Show.12">
                  <p:embed/>
                </p:oleObj>
              </mc:Choice>
              <mc:Fallback>
                <p:oleObj name="عرض تقديمي" r:id="rId3" imgW="6094514" imgH="3427397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304" y="980728"/>
                        <a:ext cx="8194570" cy="4608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8703611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120</a:t>
            </a:fld>
            <a:endParaRPr lang="ar-LY" dirty="0"/>
          </a:p>
        </p:txBody>
      </p:sp>
      <p:pic>
        <p:nvPicPr>
          <p:cNvPr id="5" name="Content Placeholder 4" descr="8DF2B1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73802" y="1784350"/>
            <a:ext cx="2853595" cy="4572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190" y="1369369"/>
            <a:ext cx="2358268" cy="3638776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1869" y="1689688"/>
            <a:ext cx="4796444" cy="340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2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OXIMETRY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>
              <a:buNone/>
            </a:pPr>
            <a:r>
              <a:rPr lang="en-US" dirty="0"/>
              <a:t>  </a:t>
            </a:r>
            <a:r>
              <a:rPr lang="en-US" dirty="0" smtClean="0"/>
              <a:t>                             - SaO4                       </a:t>
            </a:r>
            <a:endParaRPr lang="en-US" dirty="0"/>
          </a:p>
          <a:p>
            <a:pPr algn="l">
              <a:buNone/>
            </a:pPr>
            <a:r>
              <a:rPr lang="en-US" dirty="0"/>
              <a:t>                        </a:t>
            </a:r>
            <a:r>
              <a:rPr lang="en-US" dirty="0" smtClean="0"/>
              <a:t>       </a:t>
            </a:r>
            <a:r>
              <a:rPr lang="en-US" dirty="0"/>
              <a:t>-&lt;9</a:t>
            </a:r>
            <a:r>
              <a:rPr lang="en-US" sz="3200" dirty="0"/>
              <a:t>2 NEED FOR OXYGEN</a:t>
            </a:r>
          </a:p>
          <a:p>
            <a:pPr algn="l">
              <a:buNone/>
            </a:pPr>
            <a:r>
              <a:rPr lang="en-US" sz="3200" dirty="0"/>
              <a:t>                            - LIMITATION</a:t>
            </a:r>
          </a:p>
          <a:p>
            <a:pPr algn="l">
              <a:buNone/>
            </a:pPr>
            <a:r>
              <a:rPr lang="en-US" sz="3200" dirty="0"/>
              <a:t>                                     Arrhythmias</a:t>
            </a:r>
          </a:p>
          <a:p>
            <a:pPr algn="l">
              <a:buNone/>
            </a:pPr>
            <a:r>
              <a:rPr lang="en-US" sz="3200" dirty="0"/>
              <a:t>      </a:t>
            </a:r>
            <a:r>
              <a:rPr lang="en-US" sz="3200" dirty="0" smtClean="0"/>
              <a:t>Sa04                    </a:t>
            </a:r>
            <a:r>
              <a:rPr lang="en-US" sz="3200" dirty="0"/>
              <a:t>Hypothermia</a:t>
            </a:r>
          </a:p>
          <a:p>
            <a:pPr algn="l">
              <a:buNone/>
            </a:pPr>
            <a:r>
              <a:rPr lang="en-US" sz="3200" dirty="0"/>
              <a:t>                                     Nail vanish</a:t>
            </a:r>
          </a:p>
          <a:p>
            <a:pPr algn="l">
              <a:buNone/>
            </a:pPr>
            <a:r>
              <a:rPr lang="en-US" sz="3200" dirty="0"/>
              <a:t>                                     Skin pigmentation</a:t>
            </a:r>
          </a:p>
          <a:p>
            <a:pPr algn="l">
              <a:buNone/>
            </a:pPr>
            <a:r>
              <a:rPr lang="en-US" sz="3200" dirty="0"/>
              <a:t>    </a:t>
            </a:r>
            <a:r>
              <a:rPr lang="en-US" sz="3200" dirty="0" smtClean="0"/>
              <a:t>False    SaO4        Bilirubin</a:t>
            </a:r>
            <a:endParaRPr lang="en-US" sz="3200" dirty="0"/>
          </a:p>
          <a:p>
            <a:pPr algn="l">
              <a:buNone/>
            </a:pPr>
            <a:r>
              <a:rPr lang="en-US" sz="3200" dirty="0"/>
              <a:t>                                     </a:t>
            </a:r>
            <a:r>
              <a:rPr lang="en-US" sz="3200" dirty="0" err="1"/>
              <a:t>Carboxyhemoglobin</a:t>
            </a:r>
            <a:endParaRPr lang="en-US" sz="3200" dirty="0"/>
          </a:p>
          <a:p>
            <a:pPr algn="l">
              <a:buNone/>
            </a:pPr>
            <a:endParaRPr lang="en-US" sz="3200" dirty="0"/>
          </a:p>
          <a:p>
            <a:pPr algn="l">
              <a:buNone/>
            </a:pPr>
            <a:r>
              <a:rPr lang="en-US" sz="3200" dirty="0"/>
              <a:t>                                  </a:t>
            </a:r>
            <a:r>
              <a:rPr lang="en-US" sz="3200" u="sng" dirty="0"/>
              <a:t>NOT USED IN RESPIRATORY FAILUR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122</a:t>
            </a:fld>
            <a:endParaRPr lang="ar-LY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1259632" y="3212976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قوس كبير أيسر 10"/>
          <p:cNvSpPr/>
          <p:nvPr/>
        </p:nvSpPr>
        <p:spPr>
          <a:xfrm>
            <a:off x="2987824" y="2996952"/>
            <a:ext cx="288032" cy="108012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رابط كسهم مستقيم 12"/>
          <p:cNvCxnSpPr/>
          <p:nvPr/>
        </p:nvCxnSpPr>
        <p:spPr>
          <a:xfrm flipV="1">
            <a:off x="3275856" y="4509120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flipV="1">
            <a:off x="2051720" y="4437112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قوس كبير أيسر 15"/>
          <p:cNvSpPr/>
          <p:nvPr/>
        </p:nvSpPr>
        <p:spPr>
          <a:xfrm>
            <a:off x="2987824" y="4149080"/>
            <a:ext cx="288032" cy="108012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09808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96862"/>
            <a:ext cx="3456384" cy="3024336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123</a:t>
            </a:fld>
            <a:endParaRPr lang="ar-LY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756" y="2015108"/>
            <a:ext cx="43307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18350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803250"/>
            <a:ext cx="7073485" cy="5795987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124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836738739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866" y="2108533"/>
            <a:ext cx="4104782" cy="329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288253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9428" y="961645"/>
            <a:ext cx="4953583" cy="457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100739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106" y="1067803"/>
            <a:ext cx="3308684" cy="466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64487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0"/>
            <a:ext cx="8600256" cy="7029399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128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787628343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0"/>
            <a:ext cx="8672512" cy="6781800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129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043019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HAEMOPTYSIS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l">
              <a:buNone/>
            </a:pPr>
            <a:r>
              <a:rPr lang="en-US" dirty="0" smtClean="0"/>
              <a:t>Is an expectoration of blood from the respiratory tract.</a:t>
            </a:r>
          </a:p>
          <a:p>
            <a:pPr marL="68580" indent="0" algn="l">
              <a:buNone/>
            </a:pPr>
            <a:endParaRPr lang="en-US" dirty="0"/>
          </a:p>
          <a:p>
            <a:pPr marL="68580" indent="0" algn="l">
              <a:buNone/>
            </a:pPr>
            <a:r>
              <a:rPr lang="en-US" u="sng" dirty="0" smtClean="0"/>
              <a:t>D/D</a:t>
            </a:r>
            <a:endParaRPr lang="en-US" u="sn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13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867669010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215503"/>
            <a:ext cx="8569325" cy="6426993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130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088453595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0"/>
            <a:ext cx="8672512" cy="7029400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131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074035122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148233"/>
            <a:ext cx="8748712" cy="6561534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132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099970155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08" y="6679"/>
            <a:ext cx="8928992" cy="6857999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133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562649493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83344"/>
            <a:ext cx="8820150" cy="6615112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134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941211290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Bronchoscopy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99245" y="1957903"/>
            <a:ext cx="5602710" cy="4224894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135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946925987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980728"/>
            <a:ext cx="7622232" cy="5112568"/>
          </a:xfrm>
        </p:spPr>
        <p:txBody>
          <a:bodyPr/>
          <a:lstStyle/>
          <a:p>
            <a:pPr marL="68580" indent="0" algn="l">
              <a:buNone/>
            </a:pPr>
            <a:r>
              <a:rPr lang="en-US" dirty="0" smtClean="0"/>
              <a:t>Isolation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      MRSA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      SARAS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     INFLUNZA</a:t>
            </a:r>
          </a:p>
          <a:p>
            <a:pPr marL="68580" indent="0" algn="l">
              <a:buNone/>
            </a:pPr>
            <a:r>
              <a:rPr lang="en-US" dirty="0" smtClean="0"/>
              <a:t>              DRUG RESISTANT  TB</a:t>
            </a:r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136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787033080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137</a:t>
            </a:fld>
            <a:endParaRPr lang="ar-LY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Chronic obstructive airway diseases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8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dirty="0" smtClean="0"/>
              <a:t> Airflow limitation that is not fully reversible</a:t>
            </a:r>
          </a:p>
          <a:p>
            <a:pPr algn="ctr">
              <a:buNone/>
            </a:pPr>
            <a:r>
              <a:rPr lang="en-US" dirty="0" smtClean="0"/>
              <a:t>COPD  include emphysema &amp; chronic bronchitis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Emphysema</a:t>
            </a:r>
          </a:p>
          <a:p>
            <a:pPr algn="l">
              <a:buNone/>
            </a:pPr>
            <a:r>
              <a:rPr lang="en-US" dirty="0" smtClean="0"/>
              <a:t>    Anatomically defined condition characterized</a:t>
            </a:r>
          </a:p>
          <a:p>
            <a:pPr algn="l">
              <a:buNone/>
            </a:pPr>
            <a:r>
              <a:rPr lang="en-US" dirty="0" smtClean="0"/>
              <a:t>By destruction and enlargement of lung alveoli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Chronic bronchitis</a:t>
            </a:r>
          </a:p>
          <a:p>
            <a:pPr algn="l">
              <a:buNone/>
            </a:pPr>
            <a:r>
              <a:rPr lang="en-US" dirty="0" smtClean="0"/>
              <a:t>     Clinically defined by condition with chronic cough and phlegm ≥ 3 months in two consecutive years</a:t>
            </a:r>
            <a:endParaRPr lang="ar-LY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138</a:t>
            </a:fld>
            <a:endParaRPr lang="ar-LY" dirty="0"/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684213" y="1268413"/>
            <a:ext cx="7772400" cy="4572000"/>
          </a:xfrm>
        </p:spPr>
        <p:txBody>
          <a:bodyPr/>
          <a:lstStyle/>
          <a:p>
            <a:pPr algn="ctr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Bronchial Asthma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b="1" i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ar-LY" b="1" i="1" dirty="0" smtClean="0"/>
              <a:t> </a:t>
            </a:r>
            <a:endParaRPr lang="en-US" dirty="0" smtClean="0"/>
          </a:p>
          <a:p>
            <a:pPr algn="l">
              <a:buNone/>
            </a:pPr>
            <a:r>
              <a:rPr lang="en-US" b="1" dirty="0" smtClean="0"/>
              <a:t>I</a:t>
            </a:r>
            <a:r>
              <a:rPr lang="en-US" b="1" i="1" dirty="0" smtClean="0"/>
              <a:t>s a chronic inflammatory condition of the lung airway presented by recurrent symptoms of cough, wheeze, chest tightness and shortness of breath often worse at night</a:t>
            </a:r>
            <a:endParaRPr lang="ar-SA" dirty="0"/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BRONCHIACTASIS</a:t>
            </a:r>
            <a:endParaRPr lang="ar-LY" b="1" i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332037"/>
            <a:ext cx="8229600" cy="4525963"/>
          </a:xfrm>
        </p:spPr>
        <p:txBody>
          <a:bodyPr/>
          <a:lstStyle/>
          <a:p>
            <a:pPr algn="l">
              <a:buNone/>
            </a:pPr>
            <a:r>
              <a:rPr lang="ar-LY" dirty="0" smtClean="0"/>
              <a:t> </a:t>
            </a:r>
            <a:r>
              <a:rPr lang="en-US" dirty="0" smtClean="0"/>
              <a:t>   Is an abnormal and permanent dilatation of</a:t>
            </a:r>
          </a:p>
          <a:p>
            <a:pPr algn="l">
              <a:buNone/>
            </a:pPr>
            <a:r>
              <a:rPr lang="en-US" dirty="0" smtClean="0"/>
              <a:t>bronchi, result from destructive changes in the elastic and muscular layer of bronchial wall that may be diffuse or localized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139</a:t>
            </a:fld>
            <a:endParaRPr lang="ar-LY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14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93" y="159242"/>
            <a:ext cx="7352413" cy="653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076776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CLINCAL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FEATURE</a:t>
            </a:r>
            <a:endParaRPr lang="ar-LY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>
              <a:buNone/>
            </a:pPr>
            <a:r>
              <a:rPr lang="en-US" dirty="0" smtClean="0"/>
              <a:t>  - </a:t>
            </a:r>
            <a:r>
              <a:rPr lang="en-US" b="1" dirty="0" smtClean="0"/>
              <a:t>COUGH</a:t>
            </a:r>
          </a:p>
          <a:p>
            <a:pPr algn="l">
              <a:buNone/>
            </a:pPr>
            <a:r>
              <a:rPr lang="en-US" dirty="0" smtClean="0"/>
              <a:t>                    - Dry</a:t>
            </a:r>
          </a:p>
          <a:p>
            <a:pPr algn="l">
              <a:buNone/>
            </a:pPr>
            <a:r>
              <a:rPr lang="en-US" dirty="0" smtClean="0"/>
              <a:t>                    - Productive of large amount </a:t>
            </a:r>
          </a:p>
          <a:p>
            <a:pPr algn="l">
              <a:buNone/>
            </a:pPr>
            <a:r>
              <a:rPr lang="en-US" dirty="0" smtClean="0"/>
              <a:t>                    -Blood stained</a:t>
            </a:r>
          </a:p>
          <a:p>
            <a:pPr algn="l">
              <a:buNone/>
            </a:pPr>
            <a:r>
              <a:rPr lang="en-US" dirty="0" smtClean="0"/>
              <a:t>                   - Haemoptysis</a:t>
            </a:r>
          </a:p>
          <a:p>
            <a:pPr algn="l">
              <a:buNone/>
            </a:pPr>
            <a:r>
              <a:rPr lang="en-US" dirty="0" smtClean="0"/>
              <a:t>                   - Dyspnea</a:t>
            </a:r>
          </a:p>
          <a:p>
            <a:pPr algn="l">
              <a:buNone/>
            </a:pPr>
            <a:r>
              <a:rPr lang="en-US" dirty="0" smtClean="0"/>
              <a:t>                   - Wheeze </a:t>
            </a:r>
          </a:p>
          <a:p>
            <a:pPr algn="l">
              <a:buNone/>
            </a:pPr>
            <a:r>
              <a:rPr lang="en-US" b="1" dirty="0" smtClean="0"/>
              <a:t>SIGN </a:t>
            </a:r>
          </a:p>
          <a:p>
            <a:pPr algn="l">
              <a:buNone/>
            </a:pPr>
            <a:r>
              <a:rPr lang="en-US" dirty="0" smtClean="0"/>
              <a:t>                  - Crepitation</a:t>
            </a:r>
          </a:p>
          <a:p>
            <a:pPr algn="l">
              <a:buNone/>
            </a:pPr>
            <a:r>
              <a:rPr lang="en-US" dirty="0" smtClean="0"/>
              <a:t>                  - Rhonci</a:t>
            </a:r>
          </a:p>
          <a:p>
            <a:pPr algn="l">
              <a:buNone/>
            </a:pPr>
            <a:r>
              <a:rPr lang="en-US" dirty="0" smtClean="0"/>
              <a:t>                  - Wheeze</a:t>
            </a:r>
          </a:p>
          <a:p>
            <a:pPr algn="l">
              <a:buNone/>
            </a:pPr>
            <a:r>
              <a:rPr lang="en-US" dirty="0" smtClean="0"/>
              <a:t>                  - Clubbing                 -    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140</a:t>
            </a:fld>
            <a:endParaRPr lang="ar-LY" dirty="0"/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141</a:t>
            </a:fld>
            <a:endParaRPr lang="ar-LY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0"/>
            <a:ext cx="5946024" cy="677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024159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142</a:t>
            </a:fld>
            <a:endParaRPr lang="ar-LY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20688"/>
            <a:ext cx="2658356" cy="2240614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021" y="3211436"/>
            <a:ext cx="4840779" cy="3208258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308" y="615149"/>
            <a:ext cx="4194676" cy="2178005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053" y="3366847"/>
            <a:ext cx="3337859" cy="333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290409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64565" y="2775268"/>
            <a:ext cx="4429739" cy="3318028"/>
          </a:xfrm>
          <a:prstGeom prst="rect">
            <a:avLst/>
          </a:prstGeom>
        </p:spPr>
      </p:pic>
      <p:pic>
        <p:nvPicPr>
          <p:cNvPr id="9" name="عنصر نائب للمحتوى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04567" y="2570698"/>
            <a:ext cx="4039153" cy="3845977"/>
          </a:xfrm>
          <a:prstGeom prst="rect">
            <a:avLst/>
          </a:prstGeom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143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310509619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TREATMENT MESURES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l">
              <a:buNone/>
            </a:pPr>
            <a:r>
              <a:rPr lang="en-US" dirty="0" smtClean="0"/>
              <a:t>Chest physiotherapy </a:t>
            </a:r>
          </a:p>
          <a:p>
            <a:pPr marL="68580" indent="0" algn="l">
              <a:buNone/>
            </a:pPr>
            <a:r>
              <a:rPr lang="en-US" dirty="0" smtClean="0"/>
              <a:t>Chest rehabilitation</a:t>
            </a:r>
          </a:p>
          <a:p>
            <a:pPr marL="68580" indent="0" algn="l">
              <a:buNone/>
            </a:pPr>
            <a:r>
              <a:rPr lang="en-US" dirty="0" smtClean="0"/>
              <a:t>Oxygen- acute/chronic/home oxygen therapy</a:t>
            </a:r>
          </a:p>
          <a:p>
            <a:pPr marL="68580" indent="0" algn="l">
              <a:buNone/>
            </a:pPr>
            <a:r>
              <a:rPr lang="en-US" dirty="0" smtClean="0"/>
              <a:t>Antibiotics- Inhaler/oral/injection</a:t>
            </a:r>
          </a:p>
          <a:p>
            <a:pPr marL="68580" indent="0" algn="l">
              <a:buNone/>
            </a:pPr>
            <a:r>
              <a:rPr lang="en-US" dirty="0" smtClean="0"/>
              <a:t>Antiviral</a:t>
            </a:r>
          </a:p>
          <a:p>
            <a:pPr marL="68580" indent="0" algn="l">
              <a:buNone/>
            </a:pPr>
            <a:r>
              <a:rPr lang="en-US" dirty="0" smtClean="0"/>
              <a:t>Atituberculous</a:t>
            </a:r>
          </a:p>
          <a:p>
            <a:pPr marL="68580" indent="0" algn="l">
              <a:buNone/>
            </a:pPr>
            <a:r>
              <a:rPr lang="en-US" dirty="0" smtClean="0"/>
              <a:t>Bronchodilators- inhalers/oral/injection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144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643024448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TYPES OF INHALERS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Meter dose inhalers</a:t>
            </a:r>
          </a:p>
          <a:p>
            <a:pPr algn="l" rtl="0"/>
            <a:r>
              <a:rPr lang="en-US" dirty="0" smtClean="0"/>
              <a:t>Disc hailers</a:t>
            </a:r>
          </a:p>
          <a:p>
            <a:pPr algn="l" rtl="0"/>
            <a:r>
              <a:rPr lang="en-US" dirty="0" smtClean="0"/>
              <a:t>Turbo hailers</a:t>
            </a:r>
          </a:p>
          <a:p>
            <a:pPr algn="l" rtl="0"/>
            <a:r>
              <a:rPr lang="en-US" dirty="0" smtClean="0"/>
              <a:t>Dry powders hailers</a:t>
            </a:r>
          </a:p>
          <a:p>
            <a:pPr marL="68580" indent="0" algn="l" rtl="0">
              <a:buNone/>
            </a:pPr>
            <a:endParaRPr lang="en-US" dirty="0"/>
          </a:p>
          <a:p>
            <a:pPr marL="68580" indent="0" algn="l" rtl="0">
              <a:buNone/>
            </a:pPr>
            <a:r>
              <a:rPr lang="en-US" dirty="0" smtClean="0"/>
              <a:t>Aides</a:t>
            </a:r>
          </a:p>
          <a:p>
            <a:pPr marL="68580" indent="0" algn="l" rtl="0">
              <a:buNone/>
            </a:pPr>
            <a:r>
              <a:rPr lang="en-US" dirty="0" smtClean="0"/>
              <a:t>Spacers</a:t>
            </a:r>
          </a:p>
          <a:p>
            <a:pPr marL="68580" indent="0" algn="l" rtl="0">
              <a:buNone/>
            </a:pPr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145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343537191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969835"/>
            <a:ext cx="7696200" cy="5446840"/>
          </a:xfrm>
        </p:spPr>
        <p:txBody>
          <a:bodyPr/>
          <a:lstStyle/>
          <a:p>
            <a:pPr marL="68580" indent="0" algn="l">
              <a:buNone/>
            </a:pPr>
            <a:r>
              <a:rPr lang="en-US" dirty="0" smtClean="0"/>
              <a:t>Cytotoxic</a:t>
            </a:r>
          </a:p>
          <a:p>
            <a:pPr marL="68580" indent="0" algn="l">
              <a:buNone/>
            </a:pPr>
            <a:r>
              <a:rPr lang="en-US" dirty="0" smtClean="0"/>
              <a:t>Immunosuppressive</a:t>
            </a:r>
          </a:p>
          <a:p>
            <a:pPr marL="68580" indent="0" algn="l">
              <a:buNone/>
            </a:pPr>
            <a:r>
              <a:rPr lang="en-US" dirty="0" smtClean="0"/>
              <a:t>Steroids – inhalers/oral/injection</a:t>
            </a:r>
          </a:p>
          <a:p>
            <a:pPr marL="68580" indent="0" algn="l">
              <a:buNone/>
            </a:pPr>
            <a:r>
              <a:rPr lang="en-US" dirty="0" smtClean="0"/>
              <a:t>Aspiration</a:t>
            </a:r>
          </a:p>
          <a:p>
            <a:pPr marL="68580" indent="0" algn="l">
              <a:buNone/>
            </a:pPr>
            <a:r>
              <a:rPr lang="en-US" dirty="0" smtClean="0"/>
              <a:t>Assistant ventilation</a:t>
            </a:r>
          </a:p>
          <a:p>
            <a:pPr marL="68580" indent="0" algn="l">
              <a:buNone/>
            </a:pPr>
            <a:r>
              <a:rPr lang="en-US" dirty="0" smtClean="0"/>
              <a:t>Vaccination –BCG/Influenza/ Pneumococcal</a:t>
            </a:r>
          </a:p>
          <a:p>
            <a:pPr marL="68580" indent="0" algn="l">
              <a:buNone/>
            </a:pPr>
            <a:r>
              <a:rPr lang="en-US" dirty="0" smtClean="0"/>
              <a:t>Surgery: –                                                                   Volume reduction/ Bullectomy/ Pleurectomy</a:t>
            </a:r>
            <a:r>
              <a:rPr lang="en-US" b="1" dirty="0" smtClean="0"/>
              <a:t> /         </a:t>
            </a:r>
            <a:r>
              <a:rPr lang="en-US" dirty="0" smtClean="0"/>
              <a:t>Lung transplant.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146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063217381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91" y="1215923"/>
            <a:ext cx="3007172" cy="1843106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10" y="1215924"/>
            <a:ext cx="2718175" cy="2131864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41" y="3059029"/>
            <a:ext cx="3862137" cy="308971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042" y="3726284"/>
            <a:ext cx="2305842" cy="179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10592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NEBULIZER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1834" y="1426464"/>
            <a:ext cx="2822693" cy="3151905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148</a:t>
            </a:fld>
            <a:endParaRPr lang="ar-LY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426464"/>
            <a:ext cx="3779848" cy="2121592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37261" y="4006254"/>
            <a:ext cx="2920237" cy="2408129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8322" y="4861660"/>
            <a:ext cx="2121592" cy="157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055139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92" y="1143752"/>
            <a:ext cx="3248025" cy="2428875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211" y="1299412"/>
            <a:ext cx="2366210" cy="236621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737" y="3665621"/>
            <a:ext cx="3099828" cy="216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184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DYSPNEA = BREATHLESSNESS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l">
              <a:buNone/>
            </a:pPr>
            <a:r>
              <a:rPr lang="en-US" dirty="0" smtClean="0"/>
              <a:t>Is an undue awareness of breath.</a:t>
            </a:r>
          </a:p>
          <a:p>
            <a:pPr marL="68580" indent="0" algn="l">
              <a:buNone/>
            </a:pPr>
            <a:endParaRPr lang="en-US" dirty="0"/>
          </a:p>
          <a:p>
            <a:pPr marL="68580" indent="0" algn="l">
              <a:buNone/>
            </a:pPr>
            <a:r>
              <a:rPr lang="en-US" dirty="0"/>
              <a:t>The mechanisms and pathophysiology of dyspnea involve interactions between the respiratory system (both the ventilatory function and gas exchange function), the cardiovascular system, neural responses, and oxygen </a:t>
            </a:r>
            <a:r>
              <a:rPr lang="en-US" dirty="0" smtClean="0"/>
              <a:t>carriers.</a:t>
            </a:r>
          </a:p>
          <a:p>
            <a:pPr marL="68580" indent="0" algn="l">
              <a:buNone/>
            </a:pPr>
            <a:r>
              <a:rPr lang="en-US" dirty="0" smtClean="0"/>
              <a:t>D/D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15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078682818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665" y="2081463"/>
            <a:ext cx="2504975" cy="3131219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148" y="1747587"/>
            <a:ext cx="4478483" cy="362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920426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marL="68580" indent="0" algn="ctr">
              <a:buNone/>
            </a:pPr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151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610559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16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20441"/>
            <a:ext cx="8194293" cy="5916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370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17</a:t>
            </a:fld>
            <a:endParaRPr lang="ar-LY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404664"/>
            <a:ext cx="7592144" cy="567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747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SOB grading</a:t>
            </a:r>
            <a:endParaRPr lang="en-US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26464"/>
            <a:ext cx="7402016" cy="5355336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18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693075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CAUSES OF </a:t>
            </a:r>
            <a:r>
              <a:rPr lang="en-US" b="1" i="1" dirty="0" smtClean="0">
                <a:solidFill>
                  <a:srgbClr val="FF0000"/>
                </a:solidFill>
              </a:rPr>
              <a:t>BREATHLESSNESS</a:t>
            </a:r>
            <a:endParaRPr lang="ar-LY" b="1" i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>
              <a:buNone/>
            </a:pPr>
            <a:r>
              <a:rPr lang="en-US" b="1" dirty="0" smtClean="0"/>
              <a:t>Respiratory</a:t>
            </a:r>
          </a:p>
          <a:p>
            <a:pPr algn="l">
              <a:buNone/>
            </a:pPr>
            <a:r>
              <a:rPr lang="en-US" dirty="0" smtClean="0"/>
              <a:t>                       - Airway</a:t>
            </a:r>
          </a:p>
          <a:p>
            <a:pPr algn="l">
              <a:buNone/>
            </a:pPr>
            <a:r>
              <a:rPr lang="en-US" dirty="0" smtClean="0"/>
              <a:t>                       - Parenchyma</a:t>
            </a:r>
          </a:p>
          <a:p>
            <a:pPr algn="l">
              <a:buNone/>
            </a:pPr>
            <a:r>
              <a:rPr lang="en-US" dirty="0" smtClean="0"/>
              <a:t>                       - Pulmonary circulation</a:t>
            </a:r>
          </a:p>
          <a:p>
            <a:pPr algn="l">
              <a:buNone/>
            </a:pPr>
            <a:r>
              <a:rPr lang="en-US" dirty="0" smtClean="0"/>
              <a:t>                       - Pleural</a:t>
            </a:r>
          </a:p>
          <a:p>
            <a:pPr algn="l">
              <a:buNone/>
            </a:pPr>
            <a:r>
              <a:rPr lang="en-US" dirty="0" smtClean="0"/>
              <a:t>                       - Chest wall</a:t>
            </a:r>
          </a:p>
          <a:p>
            <a:pPr algn="l">
              <a:buNone/>
            </a:pPr>
            <a:r>
              <a:rPr lang="en-US" dirty="0" smtClean="0"/>
              <a:t>                       - Neuromuscular</a:t>
            </a:r>
          </a:p>
          <a:p>
            <a:pPr algn="l">
              <a:buNone/>
            </a:pPr>
            <a:r>
              <a:rPr lang="en-US" b="1" dirty="0" smtClean="0"/>
              <a:t>Cardiac</a:t>
            </a:r>
          </a:p>
          <a:p>
            <a:pPr algn="l">
              <a:buNone/>
            </a:pPr>
            <a:r>
              <a:rPr lang="en-US" dirty="0" smtClean="0"/>
              <a:t> </a:t>
            </a:r>
            <a:r>
              <a:rPr lang="en-US" b="1" dirty="0" smtClean="0"/>
              <a:t>Non-cardiopulmonary</a:t>
            </a:r>
          </a:p>
          <a:p>
            <a:pPr algn="l">
              <a:buNone/>
            </a:pPr>
            <a:r>
              <a:rPr lang="en-US" dirty="0" smtClean="0"/>
              <a:t>                       - Anemia</a:t>
            </a:r>
          </a:p>
          <a:p>
            <a:pPr algn="l">
              <a:buNone/>
            </a:pPr>
            <a:r>
              <a:rPr lang="en-US" dirty="0" smtClean="0"/>
              <a:t>                       - M. acidosis</a:t>
            </a:r>
          </a:p>
          <a:p>
            <a:pPr algn="l">
              <a:buNone/>
            </a:pPr>
            <a:r>
              <a:rPr lang="en-US" dirty="0" smtClean="0"/>
              <a:t>                       - Obesity</a:t>
            </a:r>
          </a:p>
          <a:p>
            <a:pPr algn="l">
              <a:buNone/>
            </a:pPr>
            <a:r>
              <a:rPr lang="en-US" dirty="0" smtClean="0"/>
              <a:t>                       - Psychogenic</a:t>
            </a:r>
          </a:p>
          <a:p>
            <a:pPr algn="l">
              <a:buNone/>
            </a:pPr>
            <a:r>
              <a:rPr lang="en-US" dirty="0" smtClean="0"/>
              <a:t>                       - Neurogenic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19</a:t>
            </a:fld>
            <a:endParaRPr lang="ar-LY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2</a:t>
            </a:fld>
            <a:endParaRPr lang="ar-LY" dirty="0"/>
          </a:p>
        </p:txBody>
      </p:sp>
      <p:sp>
        <p:nvSpPr>
          <p:cNvPr id="4" name="مستطيل 3"/>
          <p:cNvSpPr/>
          <p:nvPr/>
        </p:nvSpPr>
        <p:spPr>
          <a:xfrm>
            <a:off x="395536" y="764704"/>
            <a:ext cx="74888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solidFill>
                  <a:srgbClr val="FF0000"/>
                </a:solidFill>
              </a:rPr>
              <a:t>Rubric for Clinical Case Presentations</a:t>
            </a:r>
          </a:p>
          <a:p>
            <a:pPr algn="l" rtl="0"/>
            <a:r>
              <a:rPr lang="en-US" smtClean="0"/>
              <a:t>    The </a:t>
            </a:r>
            <a:r>
              <a:rPr lang="en-US" dirty="0"/>
              <a:t>presenter…</a:t>
            </a:r>
          </a:p>
          <a:p>
            <a:pPr algn="l" rtl="0"/>
            <a:r>
              <a:rPr lang="en-US" dirty="0"/>
              <a:t>❏ Identify the patient?</a:t>
            </a:r>
          </a:p>
          <a:p>
            <a:pPr algn="l" rtl="0"/>
            <a:r>
              <a:rPr lang="en-US" dirty="0"/>
              <a:t>❏ Identify the chief complaint?</a:t>
            </a:r>
          </a:p>
          <a:p>
            <a:pPr algn="l" rtl="0"/>
            <a:r>
              <a:rPr lang="en-US" dirty="0"/>
              <a:t>❏ Define any medical terms used in the HPI?</a:t>
            </a:r>
          </a:p>
          <a:p>
            <a:pPr algn="l" rtl="0"/>
            <a:r>
              <a:rPr lang="en-US" dirty="0"/>
              <a:t>❏ Define any medical terms used in the review of systems?</a:t>
            </a:r>
          </a:p>
          <a:p>
            <a:pPr algn="l" rtl="0"/>
            <a:r>
              <a:rPr lang="en-US" dirty="0"/>
              <a:t>❏ Connect any symptoms in the review of systems back to the</a:t>
            </a:r>
          </a:p>
          <a:p>
            <a:pPr algn="l" rtl="0"/>
            <a:r>
              <a:rPr lang="en-US" dirty="0"/>
              <a:t>underlying disease or disorder?</a:t>
            </a:r>
          </a:p>
          <a:p>
            <a:pPr algn="l" rtl="0"/>
            <a:r>
              <a:rPr lang="en-US" dirty="0"/>
              <a:t>❏ Define any medical terms used in the medical, surgical, and social</a:t>
            </a:r>
          </a:p>
          <a:p>
            <a:pPr algn="l" rtl="0"/>
            <a:r>
              <a:rPr lang="en-US" dirty="0"/>
              <a:t>histories?</a:t>
            </a:r>
          </a:p>
          <a:p>
            <a:pPr algn="l" rtl="0"/>
            <a:r>
              <a:rPr lang="en-US" dirty="0"/>
              <a:t>❏ Explain the significance of any provided past medical, surgical, or</a:t>
            </a:r>
          </a:p>
          <a:p>
            <a:pPr algn="l" rtl="0"/>
            <a:r>
              <a:rPr lang="en-US" dirty="0"/>
              <a:t>social history?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198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WHEEZE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l">
              <a:buNone/>
            </a:pPr>
            <a:r>
              <a:rPr lang="en-US" dirty="0" smtClean="0"/>
              <a:t>Is a high pitched whistling sound produced by air passing through narrow small airways.</a:t>
            </a:r>
          </a:p>
          <a:p>
            <a:pPr marL="68580" indent="0" algn="l">
              <a:buNone/>
            </a:pPr>
            <a:endParaRPr lang="en-US" dirty="0"/>
          </a:p>
          <a:p>
            <a:pPr marL="68580" indent="0" algn="l">
              <a:buNone/>
            </a:pPr>
            <a:r>
              <a:rPr lang="en-US" dirty="0" smtClean="0"/>
              <a:t>D/D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20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8050214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72540" y="476672"/>
            <a:ext cx="7772400" cy="9144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WHEEZE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6793" y="1784350"/>
            <a:ext cx="5447614" cy="4572000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21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501287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673766"/>
            <a:ext cx="8054280" cy="5734872"/>
          </a:xfrm>
        </p:spPr>
        <p:txBody>
          <a:bodyPr>
            <a:normAutofit lnSpcReduction="10000"/>
          </a:bodyPr>
          <a:lstStyle/>
          <a:p>
            <a:pPr marL="68580" indent="0" algn="l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Orthopnoea</a:t>
            </a:r>
            <a:endParaRPr lang="en-US" dirty="0" smtClean="0">
              <a:solidFill>
                <a:srgbClr val="C00000"/>
              </a:solidFill>
            </a:endParaRPr>
          </a:p>
          <a:p>
            <a:pPr marL="68580" indent="0" algn="l">
              <a:buNone/>
            </a:pPr>
            <a:r>
              <a:rPr lang="en-US" dirty="0" smtClean="0"/>
              <a:t>Breathlessness when lying flat</a:t>
            </a:r>
          </a:p>
          <a:p>
            <a:pPr marL="68580" indent="0"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Paroxysmal nocturnal dyspnea</a:t>
            </a:r>
          </a:p>
          <a:p>
            <a:pPr marL="68580" indent="0" algn="l">
              <a:buNone/>
            </a:pPr>
            <a:r>
              <a:rPr lang="en-US" dirty="0" smtClean="0"/>
              <a:t>Breathlessness that wakes patient from sleep</a:t>
            </a:r>
          </a:p>
          <a:p>
            <a:pPr marL="68580" indent="0"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Apnea</a:t>
            </a:r>
          </a:p>
          <a:p>
            <a:pPr marL="68580" indent="0" algn="l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Involuntary absence of breathiness for 10 seconds or more</a:t>
            </a:r>
          </a:p>
          <a:p>
            <a:pPr marL="68580" indent="0" algn="l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Hoarsness</a:t>
            </a:r>
            <a:endParaRPr lang="en-US" dirty="0" smtClean="0">
              <a:solidFill>
                <a:srgbClr val="FF0000"/>
              </a:solidFill>
            </a:endParaRPr>
          </a:p>
          <a:p>
            <a:pPr marL="68580" indent="0" algn="l">
              <a:buNone/>
            </a:pPr>
            <a:r>
              <a:rPr lang="en-US" dirty="0" smtClean="0"/>
              <a:t>Change in quality of voice.</a:t>
            </a:r>
          </a:p>
          <a:p>
            <a:pPr marL="68580" indent="0" algn="l">
              <a:buNone/>
            </a:pPr>
            <a:r>
              <a:rPr lang="en-US" dirty="0" smtClean="0"/>
              <a:t>Dysphonia =slight change/ </a:t>
            </a:r>
            <a:r>
              <a:rPr lang="en-US" dirty="0" err="1" smtClean="0"/>
              <a:t>Aphonia</a:t>
            </a:r>
            <a:r>
              <a:rPr lang="en-US" dirty="0" smtClean="0"/>
              <a:t>=complete absence.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22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541931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OTHERS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268760"/>
            <a:ext cx="7772400" cy="5086800"/>
          </a:xfrm>
        </p:spPr>
        <p:txBody>
          <a:bodyPr>
            <a:normAutofit/>
          </a:bodyPr>
          <a:lstStyle/>
          <a:p>
            <a:pPr marL="68580" indent="0" algn="l">
              <a:buNone/>
            </a:pPr>
            <a:r>
              <a:rPr lang="en-US" dirty="0" smtClean="0"/>
              <a:t>CLUBBING</a:t>
            </a:r>
          </a:p>
          <a:p>
            <a:pPr marL="68580" indent="0" algn="l">
              <a:buNone/>
            </a:pPr>
            <a:r>
              <a:rPr lang="en-US" dirty="0" smtClean="0"/>
              <a:t>LN</a:t>
            </a:r>
          </a:p>
          <a:p>
            <a:pPr marL="68580" indent="0" algn="l">
              <a:buNone/>
            </a:pPr>
            <a:r>
              <a:rPr lang="en-US" dirty="0" smtClean="0"/>
              <a:t>BONE FRACTURE</a:t>
            </a:r>
          </a:p>
          <a:p>
            <a:pPr marL="68580" indent="0" algn="l">
              <a:buNone/>
            </a:pPr>
            <a:r>
              <a:rPr lang="en-US" dirty="0" smtClean="0"/>
              <a:t>CEREBRAL SIGNS</a:t>
            </a:r>
          </a:p>
          <a:p>
            <a:pPr marL="68580" indent="0" algn="l">
              <a:buNone/>
            </a:pPr>
            <a:r>
              <a:rPr lang="en-US" dirty="0" smtClean="0"/>
              <a:t>LOSS OF APPETITE</a:t>
            </a:r>
          </a:p>
          <a:p>
            <a:pPr marL="68580" indent="0" algn="l">
              <a:buNone/>
            </a:pPr>
            <a:r>
              <a:rPr lang="en-US" dirty="0" smtClean="0"/>
              <a:t>LOSS OF WEIGHT</a:t>
            </a:r>
          </a:p>
          <a:p>
            <a:pPr marL="68580" indent="0" algn="l">
              <a:buNone/>
            </a:pPr>
            <a:r>
              <a:rPr lang="en-US" dirty="0" smtClean="0"/>
              <a:t>DECRESE PHYSICAL ACTIVITY</a:t>
            </a:r>
          </a:p>
          <a:p>
            <a:pPr marL="68580" indent="0" algn="l">
              <a:buNone/>
            </a:pPr>
            <a:r>
              <a:rPr lang="en-US" dirty="0" smtClean="0"/>
              <a:t>DEPRESSION</a:t>
            </a:r>
          </a:p>
          <a:p>
            <a:pPr marL="68580" indent="0" algn="l">
              <a:buNone/>
            </a:pPr>
            <a:r>
              <a:rPr lang="en-US" dirty="0" smtClean="0"/>
              <a:t>FEVER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23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513904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DIAGNOSIS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 algn="l">
              <a:buNone/>
            </a:pPr>
            <a:r>
              <a:rPr lang="en-US" dirty="0" smtClean="0"/>
              <a:t>V=VASCULAR </a:t>
            </a:r>
          </a:p>
          <a:p>
            <a:pPr marL="68580" indent="0" algn="l">
              <a:buNone/>
            </a:pPr>
            <a:r>
              <a:rPr lang="en-US" dirty="0" smtClean="0"/>
              <a:t>I=INFECTION</a:t>
            </a:r>
          </a:p>
          <a:p>
            <a:pPr marL="68580" indent="0" algn="l">
              <a:buNone/>
            </a:pPr>
            <a:r>
              <a:rPr lang="en-US" dirty="0" smtClean="0"/>
              <a:t>N=NEOPLASME</a:t>
            </a:r>
          </a:p>
          <a:p>
            <a:pPr marL="68580" indent="0" algn="l">
              <a:buNone/>
            </a:pPr>
            <a:r>
              <a:rPr lang="en-US" dirty="0" smtClean="0"/>
              <a:t>D=DRUGS</a:t>
            </a:r>
          </a:p>
          <a:p>
            <a:pPr marL="68580" indent="0" algn="l">
              <a:buNone/>
            </a:pPr>
            <a:r>
              <a:rPr lang="en-US" dirty="0" smtClean="0"/>
              <a:t>I=INFLAMATION</a:t>
            </a:r>
          </a:p>
          <a:p>
            <a:pPr marL="68580" indent="0" algn="l">
              <a:buNone/>
            </a:pPr>
            <a:r>
              <a:rPr lang="en-US" dirty="0" smtClean="0"/>
              <a:t>C=CONGENITAL</a:t>
            </a:r>
          </a:p>
          <a:p>
            <a:pPr marL="68580" indent="0" algn="l">
              <a:buNone/>
            </a:pPr>
            <a:r>
              <a:rPr lang="en-US" dirty="0" smtClean="0"/>
              <a:t>A=ALLERGIC</a:t>
            </a:r>
          </a:p>
          <a:p>
            <a:pPr marL="68580" indent="0" algn="l">
              <a:buNone/>
            </a:pPr>
            <a:r>
              <a:rPr lang="en-US" dirty="0" smtClean="0"/>
              <a:t>T=TRUMA</a:t>
            </a:r>
          </a:p>
          <a:p>
            <a:pPr marL="68580" indent="0" algn="l">
              <a:buNone/>
            </a:pPr>
            <a:r>
              <a:rPr lang="en-US" dirty="0" smtClean="0"/>
              <a:t>E=ENDOCRINE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24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3461547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RED FLAG IN RESPIRATORY MEDICINE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Hemoptysis</a:t>
            </a:r>
          </a:p>
          <a:p>
            <a:pPr algn="l" rtl="0"/>
            <a:r>
              <a:rPr lang="en-US" dirty="0" smtClean="0"/>
              <a:t>Night sweat </a:t>
            </a:r>
          </a:p>
          <a:p>
            <a:pPr algn="l" rtl="0"/>
            <a:r>
              <a:rPr lang="en-US" dirty="0" smtClean="0"/>
              <a:t>Loss of weight</a:t>
            </a:r>
          </a:p>
          <a:p>
            <a:pPr algn="l" rtl="0"/>
            <a:r>
              <a:rPr lang="en-US" dirty="0" smtClean="0"/>
              <a:t>Hoarseness</a:t>
            </a:r>
          </a:p>
          <a:p>
            <a:pPr marL="68580" indent="0" algn="l" rtl="0">
              <a:buNone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25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4274619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DEFENCE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ar-SA" dirty="0" smtClean="0"/>
              <a:t>   </a:t>
            </a:r>
            <a:r>
              <a:rPr lang="en-US" dirty="0" smtClean="0"/>
              <a:t>COUGH</a:t>
            </a:r>
            <a:r>
              <a:rPr lang="ar-SA" dirty="0" smtClean="0"/>
              <a:t>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CILIA    </a:t>
            </a:r>
            <a:endParaRPr lang="en-US" dirty="0"/>
          </a:p>
          <a:p>
            <a:pPr algn="l">
              <a:buNone/>
            </a:pPr>
            <a:r>
              <a:rPr lang="en-US" dirty="0" smtClean="0"/>
              <a:t> IMMUNE SYSTEM - LYMPHOCIT</a:t>
            </a:r>
          </a:p>
          <a:p>
            <a:pPr algn="l">
              <a:buNone/>
            </a:pPr>
            <a:r>
              <a:rPr lang="en-US" dirty="0" smtClean="0"/>
              <a:t>MACROPHAGE-INGEST BACTERIA/ VIRAL-</a:t>
            </a:r>
          </a:p>
          <a:p>
            <a:pPr algn="l">
              <a:buNone/>
            </a:pPr>
            <a:r>
              <a:rPr lang="en-US" dirty="0" smtClean="0"/>
              <a:t>SOLUBLE PARTICLES REMOVED BY KIDNY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26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32976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PATHOPHSIOLOGY OF RSPIRATORY DISEASES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- OXYGEN FOR ENERGY</a:t>
            </a:r>
          </a:p>
          <a:p>
            <a:pPr algn="l">
              <a:buNone/>
            </a:pPr>
            <a:r>
              <a:rPr lang="en-US" dirty="0" smtClean="0"/>
              <a:t> - CARBON DIOXIDE ELIMINATED   </a:t>
            </a:r>
          </a:p>
          <a:p>
            <a:pPr algn="l">
              <a:buNone/>
            </a:pPr>
            <a:r>
              <a:rPr lang="en-US" dirty="0" smtClean="0"/>
              <a:t> - GASE EXCHANGED</a:t>
            </a:r>
          </a:p>
          <a:p>
            <a:pPr algn="l">
              <a:buNone/>
            </a:pPr>
            <a:r>
              <a:rPr lang="en-US" sz="2400" dirty="0" smtClean="0"/>
              <a:t>       CHANGE IN LUNG COMPLIANCE (</a:t>
            </a:r>
            <a:r>
              <a:rPr lang="en-US" sz="1800" dirty="0" smtClean="0"/>
              <a:t> ELASTICITY )        RESTRICT</a:t>
            </a:r>
          </a:p>
          <a:p>
            <a:pPr algn="l">
              <a:buNone/>
            </a:pPr>
            <a:r>
              <a:rPr lang="en-US" sz="1800" dirty="0" smtClean="0"/>
              <a:t>           DISORDERS   </a:t>
            </a:r>
          </a:p>
          <a:p>
            <a:pPr algn="l">
              <a:buNone/>
            </a:pPr>
            <a:r>
              <a:rPr lang="en-US" sz="1800" dirty="0" smtClean="0"/>
              <a:t>        CHANGE IN AIR FLOW             OBSTRUCTIVE DISORDERS (COPD/BA)</a:t>
            </a:r>
            <a:endParaRPr lang="ar-SA" sz="2400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27</a:t>
            </a:fld>
            <a:endParaRPr lang="ar-LY" dirty="0"/>
          </a:p>
        </p:txBody>
      </p:sp>
      <p:cxnSp>
        <p:nvCxnSpPr>
          <p:cNvPr id="16" name="رابط كسهم مستقيم 15"/>
          <p:cNvCxnSpPr/>
          <p:nvPr/>
        </p:nvCxnSpPr>
        <p:spPr>
          <a:xfrm>
            <a:off x="7143768" y="371475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>
            <a:off x="3500430" y="442913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OXYGEN/CO2 GAS EXCHANGE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21853" y="2165185"/>
            <a:ext cx="6157494" cy="3810330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28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80237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O2                    CO2</a:t>
            </a:r>
          </a:p>
          <a:p>
            <a:pPr algn="l"/>
            <a:endParaRPr lang="en-US" dirty="0" smtClean="0">
              <a:solidFill>
                <a:srgbClr val="FF0000"/>
              </a:solidFill>
            </a:endParaRPr>
          </a:p>
          <a:p>
            <a:pPr algn="l"/>
            <a:endParaRPr lang="en-US" dirty="0" smtClean="0">
              <a:solidFill>
                <a:srgbClr val="FF0000"/>
              </a:solidFill>
            </a:endParaRPr>
          </a:p>
          <a:p>
            <a:pPr algn="l"/>
            <a:endParaRPr lang="en-US" dirty="0" smtClean="0">
              <a:solidFill>
                <a:srgbClr val="FF0000"/>
              </a:solidFill>
            </a:endParaRPr>
          </a:p>
          <a:p>
            <a:pPr algn="l"/>
            <a:endParaRPr lang="en-US" dirty="0" smtClean="0">
              <a:solidFill>
                <a:srgbClr val="FF0000"/>
              </a:solidFill>
            </a:endParaRPr>
          </a:p>
          <a:p>
            <a:pPr algn="l"/>
            <a:endParaRPr lang="en-US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O2                      CO2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                               </a:t>
            </a:r>
          </a:p>
          <a:p>
            <a:pPr algn="l"/>
            <a:endParaRPr lang="en-US" dirty="0" smtClean="0">
              <a:solidFill>
                <a:srgbClr val="FF0000"/>
              </a:solidFill>
            </a:endParaRPr>
          </a:p>
          <a:p>
            <a:pPr algn="l"/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sz="2800" dirty="0" smtClean="0"/>
              <a:t>  1- </a:t>
            </a:r>
            <a:r>
              <a:rPr lang="en-US" sz="2000" dirty="0" smtClean="0"/>
              <a:t>RESTRECTIVE (air in) </a:t>
            </a:r>
          </a:p>
          <a:p>
            <a:pPr algn="l">
              <a:buNone/>
            </a:pPr>
            <a:r>
              <a:rPr lang="en-US" sz="2800" dirty="0" smtClean="0"/>
              <a:t>       </a:t>
            </a:r>
            <a:r>
              <a:rPr lang="en-US" sz="1800" dirty="0" smtClean="0"/>
              <a:t>fibrosis</a:t>
            </a:r>
          </a:p>
          <a:p>
            <a:pPr algn="l">
              <a:buNone/>
            </a:pPr>
            <a:r>
              <a:rPr lang="en-US" sz="1800" dirty="0" smtClean="0"/>
              <a:t>           chest wall disease e.g.  muscle</a:t>
            </a:r>
          </a:p>
          <a:p>
            <a:pPr algn="l">
              <a:buNone/>
            </a:pPr>
            <a:r>
              <a:rPr lang="en-US" sz="1800" dirty="0" smtClean="0"/>
              <a:t>           amyloidosis</a:t>
            </a:r>
          </a:p>
          <a:p>
            <a:pPr algn="l">
              <a:buNone/>
            </a:pPr>
            <a:r>
              <a:rPr lang="en-US" sz="1800" dirty="0" smtClean="0"/>
              <a:t>     2- OBSRUCTIVE (air out)</a:t>
            </a:r>
          </a:p>
          <a:p>
            <a:pPr algn="l">
              <a:buNone/>
            </a:pPr>
            <a:r>
              <a:rPr lang="en-US" sz="1800" dirty="0" smtClean="0"/>
              <a:t>            COPD</a:t>
            </a:r>
          </a:p>
          <a:p>
            <a:pPr algn="l">
              <a:buNone/>
            </a:pPr>
            <a:r>
              <a:rPr lang="en-US" sz="1800" dirty="0" smtClean="0"/>
              <a:t>            Asthma</a:t>
            </a:r>
          </a:p>
          <a:p>
            <a:pPr algn="l">
              <a:buNone/>
            </a:pPr>
            <a:r>
              <a:rPr lang="en-US" sz="1800" dirty="0" smtClean="0"/>
              <a:t>     3-  EXCHANGE</a:t>
            </a:r>
          </a:p>
          <a:p>
            <a:pPr algn="l">
              <a:buNone/>
            </a:pPr>
            <a:r>
              <a:rPr lang="en-US" sz="1800" dirty="0" smtClean="0"/>
              <a:t>           Pneumonia</a:t>
            </a:r>
          </a:p>
          <a:p>
            <a:pPr algn="l">
              <a:buNone/>
            </a:pPr>
            <a:r>
              <a:rPr lang="en-US" sz="1800" dirty="0" smtClean="0"/>
              <a:t>            edema</a:t>
            </a:r>
          </a:p>
          <a:p>
            <a:pPr algn="l">
              <a:buNone/>
            </a:pPr>
            <a:r>
              <a:rPr lang="en-US" sz="1800" dirty="0" smtClean="0"/>
              <a:t>      4- PERFUSION</a:t>
            </a:r>
          </a:p>
          <a:p>
            <a:pPr algn="l">
              <a:buNone/>
            </a:pPr>
            <a:r>
              <a:rPr lang="en-US" sz="1800" dirty="0" smtClean="0"/>
              <a:t>             pulmonary embolism</a:t>
            </a:r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endParaRPr lang="en-US" sz="2800" dirty="0" smtClean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29</a:t>
            </a:fld>
            <a:endParaRPr lang="ar-LY" dirty="0"/>
          </a:p>
        </p:txBody>
      </p:sp>
      <p:sp>
        <p:nvSpPr>
          <p:cNvPr id="6" name="شكل بيضاوي 5"/>
          <p:cNvSpPr/>
          <p:nvPr/>
        </p:nvSpPr>
        <p:spPr>
          <a:xfrm>
            <a:off x="928662" y="1928802"/>
            <a:ext cx="500066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LU</a:t>
            </a:r>
            <a:endParaRPr lang="ar-SA" dirty="0"/>
          </a:p>
        </p:txBody>
      </p:sp>
      <p:sp>
        <p:nvSpPr>
          <p:cNvPr id="7" name="شكل بيضاوي 6"/>
          <p:cNvSpPr/>
          <p:nvPr/>
        </p:nvSpPr>
        <p:spPr>
          <a:xfrm>
            <a:off x="1643042" y="1928802"/>
            <a:ext cx="500066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NG</a:t>
            </a:r>
            <a:endParaRPr lang="ar-SA" dirty="0"/>
          </a:p>
        </p:txBody>
      </p:sp>
      <p:cxnSp>
        <p:nvCxnSpPr>
          <p:cNvPr id="11" name="رابط مستقيم 10"/>
          <p:cNvCxnSpPr/>
          <p:nvPr/>
        </p:nvCxnSpPr>
        <p:spPr>
          <a:xfrm rot="5400000">
            <a:off x="1393009" y="1750207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rot="5400000">
            <a:off x="1322365" y="174941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rot="10800000" flipV="1">
            <a:off x="1355496" y="1928802"/>
            <a:ext cx="144671" cy="115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>
            <a:endCxn id="7" idx="1"/>
          </p:cNvCxnSpPr>
          <p:nvPr/>
        </p:nvCxnSpPr>
        <p:spPr>
          <a:xfrm>
            <a:off x="1571604" y="1928802"/>
            <a:ext cx="144671" cy="115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مستقيم 18"/>
          <p:cNvCxnSpPr/>
          <p:nvPr/>
        </p:nvCxnSpPr>
        <p:spPr>
          <a:xfrm rot="5400000">
            <a:off x="1428728" y="2000240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مستقيم 35"/>
          <p:cNvCxnSpPr/>
          <p:nvPr/>
        </p:nvCxnSpPr>
        <p:spPr>
          <a:xfrm rot="16200000" flipH="1">
            <a:off x="1535885" y="2035959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مستطيل 38"/>
          <p:cNvSpPr/>
          <p:nvPr/>
        </p:nvSpPr>
        <p:spPr>
          <a:xfrm>
            <a:off x="2143108" y="1785926"/>
            <a:ext cx="228600" cy="2579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2</a:t>
            </a:r>
            <a:endParaRPr lang="ar-SA" dirty="0"/>
          </a:p>
        </p:txBody>
      </p:sp>
      <p:sp>
        <p:nvSpPr>
          <p:cNvPr id="40" name="مستطيل 39"/>
          <p:cNvSpPr/>
          <p:nvPr/>
        </p:nvSpPr>
        <p:spPr>
          <a:xfrm>
            <a:off x="857223" y="1785926"/>
            <a:ext cx="214315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cxnSp>
        <p:nvCxnSpPr>
          <p:cNvPr id="43" name="رابط كسهم مستقيم 42"/>
          <p:cNvCxnSpPr/>
          <p:nvPr/>
        </p:nvCxnSpPr>
        <p:spPr>
          <a:xfrm>
            <a:off x="1214414" y="157161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رابط كسهم مستقيم 44"/>
          <p:cNvCxnSpPr/>
          <p:nvPr/>
        </p:nvCxnSpPr>
        <p:spPr>
          <a:xfrm>
            <a:off x="1643042" y="157161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شكل بيضاوي 45"/>
          <p:cNvSpPr/>
          <p:nvPr/>
        </p:nvSpPr>
        <p:spPr>
          <a:xfrm>
            <a:off x="857224" y="4214818"/>
            <a:ext cx="1428760" cy="121444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ALVEOLI</a:t>
            </a:r>
            <a:endParaRPr lang="ar-SA" sz="1600" dirty="0"/>
          </a:p>
        </p:txBody>
      </p:sp>
      <p:cxnSp>
        <p:nvCxnSpPr>
          <p:cNvPr id="48" name="رابط مستقيم 47"/>
          <p:cNvCxnSpPr/>
          <p:nvPr/>
        </p:nvCxnSpPr>
        <p:spPr>
          <a:xfrm rot="5400000" flipH="1" flipV="1">
            <a:off x="1142976" y="392906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رابط مستقيم 49"/>
          <p:cNvCxnSpPr/>
          <p:nvPr/>
        </p:nvCxnSpPr>
        <p:spPr>
          <a:xfrm rot="5400000" flipH="1" flipV="1">
            <a:off x="1428728" y="392906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رابط كسهم مستقيم 53"/>
          <p:cNvCxnSpPr/>
          <p:nvPr/>
        </p:nvCxnSpPr>
        <p:spPr>
          <a:xfrm rot="5400000">
            <a:off x="1142976" y="378619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رابط كسهم مستقيم 55"/>
          <p:cNvCxnSpPr/>
          <p:nvPr/>
        </p:nvCxnSpPr>
        <p:spPr>
          <a:xfrm rot="5400000" flipH="1" flipV="1">
            <a:off x="1285852" y="378619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رابط كسهم مستقيم 57"/>
          <p:cNvCxnSpPr/>
          <p:nvPr/>
        </p:nvCxnSpPr>
        <p:spPr>
          <a:xfrm>
            <a:off x="1643042" y="3429000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رابط كسهم مستقيم 59"/>
          <p:cNvCxnSpPr/>
          <p:nvPr/>
        </p:nvCxnSpPr>
        <p:spPr>
          <a:xfrm>
            <a:off x="1142976" y="3429000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قمر 60"/>
          <p:cNvSpPr/>
          <p:nvPr/>
        </p:nvSpPr>
        <p:spPr>
          <a:xfrm>
            <a:off x="714348" y="4214818"/>
            <a:ext cx="428628" cy="1285884"/>
          </a:xfrm>
          <a:prstGeom prst="moon">
            <a:avLst>
              <a:gd name="adj" fmla="val 17279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62" name="سهم منحني إلى اليسار 61"/>
          <p:cNvSpPr/>
          <p:nvPr/>
        </p:nvSpPr>
        <p:spPr>
          <a:xfrm>
            <a:off x="1956530" y="4143380"/>
            <a:ext cx="428628" cy="1428760"/>
          </a:xfrm>
          <a:prstGeom prst="curved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64" name="شكل بيضاوي 63"/>
          <p:cNvSpPr/>
          <p:nvPr/>
        </p:nvSpPr>
        <p:spPr>
          <a:xfrm>
            <a:off x="785786" y="4143380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65" name="شكل بيضاوي 64"/>
          <p:cNvSpPr/>
          <p:nvPr/>
        </p:nvSpPr>
        <p:spPr>
          <a:xfrm>
            <a:off x="2285984" y="4214818"/>
            <a:ext cx="357190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3</a:t>
            </a:fld>
            <a:endParaRPr lang="ar-LY" dirty="0"/>
          </a:p>
        </p:txBody>
      </p:sp>
      <p:sp>
        <p:nvSpPr>
          <p:cNvPr id="3" name="مستطيل 2"/>
          <p:cNvSpPr/>
          <p:nvPr/>
        </p:nvSpPr>
        <p:spPr>
          <a:xfrm>
            <a:off x="539552" y="836712"/>
            <a:ext cx="79208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❏ Connect any findings during the physical exam to the underlying</a:t>
            </a:r>
          </a:p>
          <a:p>
            <a:pPr algn="l" rtl="0"/>
            <a:r>
              <a:rPr lang="en-US" dirty="0"/>
              <a:t>disease or disorder?</a:t>
            </a:r>
          </a:p>
          <a:p>
            <a:pPr algn="l" rtl="0"/>
            <a:r>
              <a:rPr lang="en-US" dirty="0"/>
              <a:t>❏ Explain any tests performed on the patient?</a:t>
            </a:r>
          </a:p>
          <a:p>
            <a:pPr algn="l" rtl="0"/>
            <a:r>
              <a:rPr lang="en-US" dirty="0"/>
              <a:t>❏ Define normal values for any laboratory or exam values given (such</a:t>
            </a:r>
          </a:p>
          <a:p>
            <a:pPr algn="l" rtl="0"/>
            <a:r>
              <a:rPr lang="en-US" dirty="0"/>
              <a:t>as hematocrit, BP, HR)?</a:t>
            </a:r>
          </a:p>
          <a:p>
            <a:pPr algn="l" rtl="0"/>
            <a:r>
              <a:rPr lang="en-US" dirty="0"/>
              <a:t>❏ Explain the significance of any laboratory results?</a:t>
            </a:r>
          </a:p>
          <a:p>
            <a:pPr algn="l" rtl="0"/>
            <a:r>
              <a:rPr lang="en-US" dirty="0"/>
              <a:t>❏ Explain the significance of any imaging results?</a:t>
            </a:r>
          </a:p>
          <a:p>
            <a:pPr algn="l" rtl="0"/>
            <a:r>
              <a:rPr lang="en-US" dirty="0"/>
              <a:t>❏ Explain and describe the provided pathology slides</a:t>
            </a:r>
            <a:r>
              <a:rPr lang="en-US" dirty="0" smtClean="0"/>
              <a:t>?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Bonus! Did the presenter…</a:t>
            </a:r>
          </a:p>
          <a:p>
            <a:pPr algn="l" rtl="0"/>
            <a:r>
              <a:rPr lang="en-US" dirty="0"/>
              <a:t>❏ Provide additional pictures or videos to explain a symptom?</a:t>
            </a:r>
          </a:p>
          <a:p>
            <a:pPr algn="l" rtl="0"/>
            <a:r>
              <a:rPr lang="en-US" dirty="0"/>
              <a:t>❏ Provide additional diagrams to explain a clinical question?</a:t>
            </a:r>
          </a:p>
        </p:txBody>
      </p:sp>
    </p:spTree>
    <p:extLst>
      <p:ext uri="{BB962C8B-B14F-4D97-AF65-F5344CB8AC3E}">
        <p14:creationId xmlns:p14="http://schemas.microsoft.com/office/powerpoint/2010/main" val="41975262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HYPOXEMIA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1590" y="1844675"/>
            <a:ext cx="7772400" cy="4572000"/>
          </a:xfrm>
        </p:spPr>
        <p:txBody>
          <a:bodyPr/>
          <a:lstStyle/>
          <a:p>
            <a:pPr marL="68580" indent="0" algn="l">
              <a:buNone/>
            </a:pPr>
            <a:r>
              <a:rPr lang="en-US" dirty="0" smtClean="0"/>
              <a:t> Insufficient oxygenated arterial blood.</a:t>
            </a:r>
          </a:p>
          <a:p>
            <a:pPr marL="68580" indent="0" algn="l">
              <a:buNone/>
            </a:pPr>
            <a:r>
              <a:rPr lang="en-US" dirty="0" smtClean="0"/>
              <a:t> Below normal level of oxygen in your arterial </a:t>
            </a:r>
          </a:p>
          <a:p>
            <a:pPr marL="68580" indent="0" algn="l">
              <a:buNone/>
            </a:pPr>
            <a:r>
              <a:rPr lang="en-US" dirty="0" smtClean="0"/>
              <a:t>blood (related to breathing , circulation)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pO2  75------------100mmHg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pulse oximetry 95--------100%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30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6636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Causes of hypoxemia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l">
              <a:buNone/>
            </a:pPr>
            <a:r>
              <a:rPr lang="en-US" dirty="0" smtClean="0"/>
              <a:t>1- Reduced partial pressure of oxygen in inspired air.</a:t>
            </a:r>
          </a:p>
          <a:p>
            <a:pPr marL="68580" indent="0" algn="l">
              <a:buNone/>
            </a:pPr>
            <a:r>
              <a:rPr lang="en-US" dirty="0" smtClean="0"/>
              <a:t>2- Alveolar hypoventilation.</a:t>
            </a:r>
          </a:p>
          <a:p>
            <a:pPr marL="68580" indent="0" algn="l">
              <a:buNone/>
            </a:pPr>
            <a:r>
              <a:rPr lang="en-US" dirty="0" smtClean="0"/>
              <a:t>3- Ventilation perfusion mismatch.</a:t>
            </a:r>
          </a:p>
          <a:p>
            <a:pPr marL="68580" indent="0" algn="l">
              <a:buNone/>
            </a:pPr>
            <a:r>
              <a:rPr lang="en-US" dirty="0" smtClean="0"/>
              <a:t>4- Shunt ( intra-cardiac/ intrapulmonary)</a:t>
            </a:r>
          </a:p>
          <a:p>
            <a:pPr marL="68580" indent="0" algn="l">
              <a:buNone/>
            </a:pPr>
            <a:r>
              <a:rPr lang="en-US" dirty="0" smtClean="0"/>
              <a:t>5- Impaired capillary diffusion.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31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73657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CYANOSIS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l">
              <a:buNone/>
            </a:pPr>
            <a:r>
              <a:rPr lang="en-US" dirty="0" smtClean="0"/>
              <a:t>Blue discoloration of skin.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an absolute concentration of deoxygenated hemoglobin of &gt; 50%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SaO4 below 95 in normal patient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Po2 60mmHg</a:t>
            </a:r>
          </a:p>
          <a:p>
            <a:pPr marL="68580" indent="0" algn="l">
              <a:buNone/>
            </a:pPr>
            <a:r>
              <a:rPr lang="en-US" dirty="0" smtClean="0"/>
              <a:t>Anemia/hypovolemia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32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324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HPERCARBIA /HYPERCAPNEA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426464"/>
            <a:ext cx="7772400" cy="5431536"/>
          </a:xfrm>
        </p:spPr>
        <p:txBody>
          <a:bodyPr>
            <a:normAutofit lnSpcReduction="10000"/>
          </a:bodyPr>
          <a:lstStyle/>
          <a:p>
            <a:pPr marL="68580" indent="0" algn="l">
              <a:buNone/>
            </a:pPr>
            <a:r>
              <a:rPr lang="en-US" sz="2400" dirty="0" smtClean="0"/>
              <a:t>Is elevated blood and tissue concentration of CO2.</a:t>
            </a:r>
          </a:p>
          <a:p>
            <a:pPr marL="68580" indent="0" algn="l">
              <a:buNone/>
            </a:pPr>
            <a:r>
              <a:rPr lang="en-US" sz="2400" dirty="0" smtClean="0"/>
              <a:t>- Vasoconstrictor in systemic circulation.</a:t>
            </a:r>
          </a:p>
          <a:p>
            <a:pPr marL="68580" indent="0" algn="l">
              <a:buNone/>
            </a:pPr>
            <a:r>
              <a:rPr lang="en-US" sz="2400" dirty="0" smtClean="0"/>
              <a:t>- Direct vasoconstriction in pulmonary circulation.</a:t>
            </a:r>
          </a:p>
          <a:p>
            <a:pPr marL="68580" indent="0" algn="l">
              <a:buNone/>
            </a:pPr>
            <a:r>
              <a:rPr lang="en-US" sz="2400" dirty="0" smtClean="0"/>
              <a:t>- Direct cardiac depressant</a:t>
            </a:r>
          </a:p>
          <a:p>
            <a:pPr marL="68580" indent="0" algn="l">
              <a:buNone/>
            </a:pPr>
            <a:r>
              <a:rPr lang="en-US" sz="2400" dirty="0" smtClean="0"/>
              <a:t>- Cerebral blood flow in proportion to arterial CO2</a:t>
            </a:r>
          </a:p>
          <a:p>
            <a:pPr marL="68580" indent="0" algn="l">
              <a:buNone/>
            </a:pPr>
            <a:r>
              <a:rPr lang="en-US" sz="2400" dirty="0" smtClean="0"/>
              <a:t> *    catecholamine         sign and symptom of hypercapnia.</a:t>
            </a:r>
          </a:p>
          <a:p>
            <a:pPr marL="68580" indent="0" algn="l">
              <a:buNone/>
            </a:pPr>
            <a:r>
              <a:rPr lang="en-US" sz="2400" dirty="0" smtClean="0"/>
              <a:t>1-    HR.</a:t>
            </a:r>
          </a:p>
          <a:p>
            <a:pPr marL="68580" indent="0" algn="l">
              <a:buNone/>
            </a:pPr>
            <a:r>
              <a:rPr lang="en-US" sz="2400" dirty="0" smtClean="0"/>
              <a:t>2-    Myocardial contractility.</a:t>
            </a:r>
          </a:p>
          <a:p>
            <a:pPr marL="68580" indent="0" algn="l">
              <a:buNone/>
            </a:pPr>
            <a:r>
              <a:rPr lang="en-US" sz="2400" dirty="0" smtClean="0"/>
              <a:t>3-    RR and   vascular resistant.</a:t>
            </a:r>
          </a:p>
          <a:p>
            <a:pPr marL="68580" indent="0" algn="l">
              <a:buNone/>
            </a:pPr>
            <a:r>
              <a:rPr lang="en-US" sz="2400" dirty="0" smtClean="0"/>
              <a:t>4-   Systolic BP.</a:t>
            </a:r>
          </a:p>
          <a:p>
            <a:pPr marL="68580" indent="0" algn="l">
              <a:buNone/>
            </a:pPr>
            <a:r>
              <a:rPr lang="en-US" sz="2400" dirty="0" smtClean="0"/>
              <a:t>5- Wide pulse pressure</a:t>
            </a:r>
          </a:p>
          <a:p>
            <a:pPr marL="68580" indent="0" algn="l">
              <a:buNone/>
            </a:pPr>
            <a:r>
              <a:rPr lang="en-US" sz="2400" dirty="0" smtClean="0"/>
              <a:t>6- Tachycardia /Headache/Anxiety/Restlessness/Hallucination.   </a:t>
            </a:r>
            <a:endParaRPr lang="en-US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33</a:t>
            </a:fld>
            <a:endParaRPr lang="ar-LY" dirty="0"/>
          </a:p>
        </p:txBody>
      </p:sp>
      <p:cxnSp>
        <p:nvCxnSpPr>
          <p:cNvPr id="6" name="رابط كسهم مستقيم 5"/>
          <p:cNvCxnSpPr/>
          <p:nvPr/>
        </p:nvCxnSpPr>
        <p:spPr>
          <a:xfrm flipV="1">
            <a:off x="1331640" y="3501008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3419872" y="3721028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V="1">
            <a:off x="1389599" y="3998216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flipV="1">
            <a:off x="1418129" y="4365104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flipV="1">
            <a:off x="1383749" y="4791352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>
            <a:off x="2483768" y="4791352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flipH="1" flipV="1">
            <a:off x="1383749" y="5225164"/>
            <a:ext cx="1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313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714356"/>
            <a:ext cx="7772400" cy="5641204"/>
          </a:xfrm>
        </p:spPr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OBSRUCTION</a:t>
            </a:r>
          </a:p>
          <a:p>
            <a:pPr algn="l">
              <a:buNone/>
            </a:pPr>
            <a:r>
              <a:rPr lang="en-US" sz="2400" dirty="0" smtClean="0"/>
              <a:t>      SWELLING OF MUCOSA DUE TO IRRITATION/  </a:t>
            </a:r>
            <a:endParaRPr lang="ar-SA" sz="2400" dirty="0" smtClean="0"/>
          </a:p>
          <a:p>
            <a:pPr algn="l">
              <a:buNone/>
            </a:pPr>
            <a:r>
              <a:rPr lang="en-US" sz="2400" dirty="0" smtClean="0"/>
              <a:t>   INFLAMATION         MUCOUS        BRONCHIAL LUMEN</a:t>
            </a:r>
          </a:p>
          <a:p>
            <a:pPr algn="l">
              <a:buNone/>
            </a:pPr>
            <a:r>
              <a:rPr lang="en-US" sz="2400" dirty="0" smtClean="0"/>
              <a:t>      BRONCHCNSTRICTION OF SMOOTH MUSCLES                     CONSTRICTION  AND                     LUME</a:t>
            </a:r>
          </a:p>
          <a:p>
            <a:pPr algn="l">
              <a:buNone/>
            </a:pPr>
            <a:r>
              <a:rPr lang="en-US" sz="2400" dirty="0" smtClean="0"/>
              <a:t> </a:t>
            </a:r>
          </a:p>
          <a:p>
            <a:pPr algn="l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RESTRICTION</a:t>
            </a:r>
          </a:p>
          <a:p>
            <a:pPr algn="l">
              <a:buNone/>
            </a:pPr>
            <a:r>
              <a:rPr lang="en-US" sz="3200" dirty="0" smtClean="0"/>
              <a:t>   </a:t>
            </a:r>
            <a:r>
              <a:rPr lang="en-US" sz="2400" dirty="0" smtClean="0"/>
              <a:t>DAMAGE TO PARENCHIMA OF LUNGS            GASE EXCHNGE AFFECT (FIBROSIS)</a:t>
            </a:r>
            <a:endParaRPr lang="en-US" sz="3200" dirty="0" smtClean="0"/>
          </a:p>
          <a:p>
            <a:pPr algn="l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  </a:t>
            </a:r>
            <a:endParaRPr lang="ar-SA" sz="3200" dirty="0">
              <a:solidFill>
                <a:schemeClr val="bg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34</a:t>
            </a:fld>
            <a:endParaRPr lang="ar-LY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3214678" y="192880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5400000" flipH="1" flipV="1">
            <a:off x="3358348" y="192800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4929190" y="192880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5400000">
            <a:off x="5072860" y="192800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>
            <a:off x="7429520" y="242886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كسهم مستقيم 24"/>
          <p:cNvCxnSpPr/>
          <p:nvPr/>
        </p:nvCxnSpPr>
        <p:spPr>
          <a:xfrm>
            <a:off x="4071934" y="2786058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 rot="5400000">
            <a:off x="4864264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6286512" y="435769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897827"/>
            <a:ext cx="7772400" cy="5518848"/>
          </a:xfrm>
        </p:spPr>
        <p:txBody>
          <a:bodyPr/>
          <a:lstStyle/>
          <a:p>
            <a:pPr marL="68580" indent="0" algn="l">
              <a:buNone/>
            </a:pPr>
            <a:r>
              <a:rPr lang="en-US" dirty="0" smtClean="0"/>
              <a:t>Partial pressure do not measure directly the quantity of </a:t>
            </a:r>
            <a:r>
              <a:rPr lang="en-US" dirty="0" smtClean="0">
                <a:solidFill>
                  <a:srgbClr val="FF0000"/>
                </a:solidFill>
              </a:rPr>
              <a:t>O2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CO2 </a:t>
            </a:r>
            <a:r>
              <a:rPr lang="en-US" dirty="0" smtClean="0"/>
              <a:t>in the blood but rather the driving pressure for gas in the blood.</a:t>
            </a:r>
          </a:p>
          <a:p>
            <a:pPr marL="68580" indent="0" algn="l">
              <a:buNone/>
            </a:pPr>
            <a:r>
              <a:rPr lang="en-US" dirty="0" smtClean="0"/>
              <a:t>Amore complete under standing of mechanism and chronicity of abnormal level of Pco2 also requires measurement of </a:t>
            </a:r>
            <a:r>
              <a:rPr lang="en-US" dirty="0" smtClean="0">
                <a:solidFill>
                  <a:srgbClr val="C00000"/>
                </a:solidFill>
              </a:rPr>
              <a:t>PH</a:t>
            </a:r>
            <a:r>
              <a:rPr lang="en-US" dirty="0" smtClean="0"/>
              <a:t> and/or bicarbonate (</a:t>
            </a:r>
            <a:r>
              <a:rPr lang="en-US" dirty="0" smtClean="0">
                <a:solidFill>
                  <a:srgbClr val="C00000"/>
                </a:solidFill>
              </a:rPr>
              <a:t>HCO3</a:t>
            </a:r>
            <a:r>
              <a:rPr lang="en-US" dirty="0" smtClean="0"/>
              <a:t>̄).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35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77724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Oxygen therapy in hypoxia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12269"/>
            <a:ext cx="7772400" cy="431616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36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7063244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Oxygen therapy chart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 Oxygen is a drug</a:t>
            </a:r>
          </a:p>
          <a:p>
            <a:pPr algn="l" rtl="0"/>
            <a:r>
              <a:rPr lang="en-US" dirty="0" smtClean="0"/>
              <a:t>Target saturation 94 – 98%</a:t>
            </a:r>
          </a:p>
          <a:p>
            <a:pPr algn="l" rtl="0"/>
            <a:r>
              <a:rPr lang="en-US" dirty="0" smtClean="0"/>
              <a:t>Flow rate e.g. continuous</a:t>
            </a:r>
          </a:p>
          <a:p>
            <a:pPr algn="l" rtl="0"/>
            <a:r>
              <a:rPr lang="en-US" dirty="0" smtClean="0"/>
              <a:t>Indication e.g. SOB</a:t>
            </a:r>
            <a:r>
              <a:rPr lang="en-US" smtClean="0"/>
              <a:t>/ Pneumonia</a:t>
            </a:r>
            <a:endParaRPr lang="en-US" dirty="0" smtClean="0"/>
          </a:p>
          <a:p>
            <a:pPr algn="l" rtl="0"/>
            <a:r>
              <a:rPr lang="en-US" dirty="0" smtClean="0"/>
              <a:t>Device nasal cannula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37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7515994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SIDE EFFECT OF OXYGEN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l">
              <a:buNone/>
            </a:pPr>
            <a:r>
              <a:rPr lang="en-US" dirty="0" smtClean="0"/>
              <a:t>- Nasal dryness (AYR saline mist).</a:t>
            </a:r>
          </a:p>
          <a:p>
            <a:pPr marL="68580" indent="0" algn="l">
              <a:buNone/>
            </a:pPr>
            <a:r>
              <a:rPr lang="en-US" dirty="0" smtClean="0"/>
              <a:t>- Skin irritation (AYR nasal Gel).</a:t>
            </a:r>
          </a:p>
          <a:p>
            <a:pPr marL="68580" indent="0" algn="l">
              <a:buNone/>
            </a:pPr>
            <a:r>
              <a:rPr lang="en-US" dirty="0" smtClean="0"/>
              <a:t>- Risk of fire.</a:t>
            </a:r>
          </a:p>
          <a:p>
            <a:pPr marL="68580" indent="0" algn="l">
              <a:buNone/>
            </a:pPr>
            <a:r>
              <a:rPr lang="en-US" dirty="0" smtClean="0"/>
              <a:t>- Suppression of drive to breath ( adjust oxygen flow rate).</a:t>
            </a:r>
          </a:p>
          <a:p>
            <a:pPr marL="68580" indent="0" algn="l">
              <a:buNone/>
            </a:pPr>
            <a:r>
              <a:rPr lang="en-US" u="sng" dirty="0" smtClean="0"/>
              <a:t>- Oxygen is a drug.</a:t>
            </a: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38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72982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404664"/>
            <a:ext cx="7772400" cy="5950896"/>
          </a:xfrm>
        </p:spPr>
        <p:txBody>
          <a:bodyPr>
            <a:normAutofit lnSpcReduction="10000"/>
          </a:bodyPr>
          <a:lstStyle/>
          <a:p>
            <a:pPr marL="68580" indent="0" algn="l">
              <a:buNone/>
            </a:pPr>
            <a:r>
              <a:rPr lang="en-US" dirty="0" smtClean="0"/>
              <a:t> - Oxygen therapy for hypoxemia not breathlessness.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- It is not treatment for underlying causes of hypoxemia.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- SaO4 should be checked by pulse oximetry.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- Vital signs recorded on patient chart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1-RR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2-Pulse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3-BP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4-Temprature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-SaO4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-ABG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39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26253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OBJECTIVE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 student by the end of this presentation must know how to take history and do respiratory system examination.</a:t>
            </a:r>
          </a:p>
          <a:p>
            <a:pPr marL="68580" indent="0" algn="l" rtl="0">
              <a:buNone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4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8505252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620688"/>
            <a:ext cx="7772400" cy="5734872"/>
          </a:xfrm>
        </p:spPr>
        <p:txBody>
          <a:bodyPr/>
          <a:lstStyle/>
          <a:p>
            <a:pPr marL="68580" indent="0" algn="l">
              <a:buNone/>
            </a:pPr>
            <a:r>
              <a:rPr lang="en-US" dirty="0" smtClean="0"/>
              <a:t>Target oxygen prescription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94            98% most of patient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88            92% acutely ill patient</a:t>
            </a:r>
          </a:p>
          <a:p>
            <a:pPr marL="68580" indent="0" algn="l">
              <a:buNone/>
            </a:pPr>
            <a:r>
              <a:rPr lang="en-US" dirty="0" smtClean="0"/>
              <a:t>Oxygen administration/monitor/weaning</a:t>
            </a:r>
          </a:p>
          <a:p>
            <a:pPr marL="68580" indent="0" algn="l">
              <a:buNone/>
            </a:pPr>
            <a:r>
              <a:rPr lang="en-US" dirty="0"/>
              <a:t>  </a:t>
            </a:r>
            <a:r>
              <a:rPr lang="en-US" dirty="0" smtClean="0"/>
              <a:t>    staff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delivery system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flow rate</a:t>
            </a:r>
          </a:p>
          <a:p>
            <a:pPr marL="68580" indent="0" algn="l">
              <a:buNone/>
            </a:pPr>
            <a:r>
              <a:rPr lang="en-US" dirty="0" smtClean="0"/>
              <a:t>Weaning in stable patient ,discontinued once the patient can maintain saturation or above the target range breathing room air.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40</a:t>
            </a:fld>
            <a:endParaRPr lang="ar-LY" dirty="0"/>
          </a:p>
        </p:txBody>
      </p:sp>
      <p:cxnSp>
        <p:nvCxnSpPr>
          <p:cNvPr id="6" name="رابط مستقيم 5"/>
          <p:cNvCxnSpPr/>
          <p:nvPr/>
        </p:nvCxnSpPr>
        <p:spPr>
          <a:xfrm>
            <a:off x="2123728" y="1484784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2123728" y="1988840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966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ARTERIAL BLOOD GASES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844675"/>
            <a:ext cx="7772400" cy="4572000"/>
          </a:xfrm>
        </p:spPr>
        <p:txBody>
          <a:bodyPr/>
          <a:lstStyle/>
          <a:p>
            <a:pPr marL="68580" indent="0" algn="l">
              <a:buNone/>
            </a:pPr>
            <a:r>
              <a:rPr lang="en-US" dirty="0" smtClean="0"/>
              <a:t>Po2        90              100 </a:t>
            </a:r>
            <a:r>
              <a:rPr lang="en-US" sz="2800" dirty="0" smtClean="0"/>
              <a:t>mmHg</a:t>
            </a:r>
          </a:p>
          <a:p>
            <a:pPr marL="68580" indent="0" algn="l">
              <a:buNone/>
            </a:pPr>
            <a:r>
              <a:rPr lang="en-US" sz="2800" dirty="0" smtClean="0"/>
              <a:t>Pco2       35                45    mmHg</a:t>
            </a:r>
          </a:p>
          <a:p>
            <a:pPr marL="68580" indent="0" algn="l">
              <a:buNone/>
            </a:pPr>
            <a:r>
              <a:rPr lang="en-US" sz="2800" dirty="0" smtClean="0"/>
              <a:t>pH           7.35            7.45 mmHg</a:t>
            </a:r>
          </a:p>
          <a:p>
            <a:pPr marL="68580" indent="0" algn="l">
              <a:buNone/>
            </a:pPr>
            <a:r>
              <a:rPr lang="en-US" sz="2800" dirty="0" smtClean="0"/>
              <a:t>HCO3     18               23 </a:t>
            </a:r>
            <a:r>
              <a:rPr lang="en-US" sz="2800" dirty="0" err="1" smtClean="0"/>
              <a:t>meq</a:t>
            </a:r>
            <a:r>
              <a:rPr lang="en-US" sz="2800" dirty="0" smtClean="0"/>
              <a:t>/L</a:t>
            </a:r>
          </a:p>
          <a:p>
            <a:pPr marL="68580" indent="0" algn="l">
              <a:buNone/>
            </a:pPr>
            <a:r>
              <a:rPr lang="en-US" sz="2800" dirty="0" smtClean="0"/>
              <a:t>Oxygen saturation &gt;97%</a:t>
            </a:r>
          </a:p>
          <a:p>
            <a:pPr algn="l"/>
            <a:endParaRPr lang="en-US" sz="2800" dirty="0" smtClean="0"/>
          </a:p>
          <a:p>
            <a:pPr algn="l"/>
            <a:endParaRPr lang="en-US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41</a:t>
            </a:fld>
            <a:endParaRPr lang="ar-LY" dirty="0"/>
          </a:p>
        </p:txBody>
      </p:sp>
      <p:cxnSp>
        <p:nvCxnSpPr>
          <p:cNvPr id="6" name="رابط مستقيم 5"/>
          <p:cNvCxnSpPr/>
          <p:nvPr/>
        </p:nvCxnSpPr>
        <p:spPr>
          <a:xfrm>
            <a:off x="2699792" y="2132856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>
            <a:off x="2699792" y="2780928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2915816" y="3212976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>
            <a:off x="2699792" y="3717032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88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Oxygen dissociation curve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42</a:t>
            </a:fld>
            <a:endParaRPr lang="ar-LY" dirty="0"/>
          </a:p>
        </p:txBody>
      </p:sp>
      <p:pic>
        <p:nvPicPr>
          <p:cNvPr id="1026" name="Picture 2" descr="نتيجة بحث الصور عن ‪oxygen dissociation curve‬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87" y="1860550"/>
            <a:ext cx="4543425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4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692697"/>
            <a:ext cx="4038600" cy="5603768"/>
          </a:xfrm>
        </p:spPr>
        <p:txBody>
          <a:bodyPr/>
          <a:lstStyle/>
          <a:p>
            <a:pPr marL="68580" indent="0" algn="l">
              <a:buNone/>
            </a:pPr>
            <a:r>
              <a:rPr lang="en-US" u="sng" dirty="0" err="1" smtClean="0">
                <a:solidFill>
                  <a:srgbClr val="C00000"/>
                </a:solidFill>
              </a:rPr>
              <a:t>Rt</a:t>
            </a:r>
            <a:r>
              <a:rPr lang="en-US" u="sng" dirty="0" smtClean="0">
                <a:solidFill>
                  <a:srgbClr val="C00000"/>
                </a:solidFill>
              </a:rPr>
              <a:t> shift </a:t>
            </a:r>
            <a:r>
              <a:rPr lang="en-US" dirty="0" smtClean="0"/>
              <a:t>(loose binding/less affinity/low saturation)</a:t>
            </a:r>
          </a:p>
          <a:p>
            <a:pPr marL="68580" indent="0" algn="l">
              <a:buNone/>
            </a:pPr>
            <a:r>
              <a:rPr lang="en-US" dirty="0" smtClean="0"/>
              <a:t>1-   H⁺ acidity/low PH</a:t>
            </a:r>
          </a:p>
          <a:p>
            <a:pPr marL="68580" indent="0" algn="l">
              <a:buNone/>
            </a:pPr>
            <a:r>
              <a:rPr lang="en-US" dirty="0" smtClean="0"/>
              <a:t>2- temperature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3- Co2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4- 2,3BDG/2,3DBG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5-  Exercise</a:t>
            </a:r>
          </a:p>
          <a:p>
            <a:pPr marL="68580" indent="0" algn="l">
              <a:buNone/>
            </a:pPr>
            <a:endParaRPr lang="en-US" dirty="0" smtClean="0"/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Rt</a:t>
            </a:r>
            <a:r>
              <a:rPr lang="en-US" dirty="0" smtClean="0"/>
              <a:t>=  O2 affinity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692697"/>
            <a:ext cx="4038600" cy="5603767"/>
          </a:xfrm>
        </p:spPr>
        <p:txBody>
          <a:bodyPr/>
          <a:lstStyle/>
          <a:p>
            <a:pPr marL="68580" indent="0" algn="l"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Lt shift </a:t>
            </a:r>
            <a:r>
              <a:rPr lang="en-US" dirty="0" smtClean="0"/>
              <a:t>(tight binding)</a:t>
            </a:r>
          </a:p>
          <a:p>
            <a:pPr marL="68580" indent="0" algn="l">
              <a:buNone/>
            </a:pPr>
            <a:endParaRPr lang="en-US" dirty="0" smtClean="0"/>
          </a:p>
          <a:p>
            <a:pPr marL="68580" indent="0" algn="l">
              <a:buNone/>
            </a:pPr>
            <a:r>
              <a:rPr lang="en-US" dirty="0" smtClean="0"/>
              <a:t>1-  H⁺</a:t>
            </a:r>
          </a:p>
          <a:p>
            <a:pPr marL="68580" indent="0" algn="l">
              <a:buNone/>
            </a:pPr>
            <a:r>
              <a:rPr lang="en-US" dirty="0" smtClean="0"/>
              <a:t>2-   Temperature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3- Pco2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4- 2,3BDG/2,3DBG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5- Exercise</a:t>
            </a:r>
          </a:p>
          <a:p>
            <a:pPr marL="68580" indent="0" algn="l">
              <a:buNone/>
            </a:pPr>
            <a:endParaRPr lang="en-US" dirty="0"/>
          </a:p>
          <a:p>
            <a:pPr marL="68580" indent="0" algn="l">
              <a:buNone/>
            </a:pPr>
            <a:r>
              <a:rPr lang="en-US" dirty="0" smtClean="0"/>
              <a:t>Lt=  O2 affinity</a:t>
            </a: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43</a:t>
            </a:fld>
            <a:endParaRPr lang="ar-LY" dirty="0"/>
          </a:p>
        </p:txBody>
      </p:sp>
      <p:cxnSp>
        <p:nvCxnSpPr>
          <p:cNvPr id="15" name="رابط كسهم مستقيم 14"/>
          <p:cNvCxnSpPr/>
          <p:nvPr/>
        </p:nvCxnSpPr>
        <p:spPr>
          <a:xfrm flipV="1">
            <a:off x="907644" y="2564904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 flipV="1">
            <a:off x="899592" y="3140968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flipV="1">
            <a:off x="899592" y="3645024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/>
          <p:nvPr/>
        </p:nvCxnSpPr>
        <p:spPr>
          <a:xfrm>
            <a:off x="5084048" y="2338606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>
            <a:off x="5076056" y="2780928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كسهم مستقيم 35"/>
          <p:cNvCxnSpPr/>
          <p:nvPr/>
        </p:nvCxnSpPr>
        <p:spPr>
          <a:xfrm>
            <a:off x="5084048" y="3340988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flipV="1">
            <a:off x="899592" y="2132856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1043608" y="4221088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5084048" y="1844824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>
            <a:off x="5084048" y="3933056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>
            <a:off x="1403648" y="5229200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 flipV="1">
            <a:off x="5292080" y="4797152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76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C00000"/>
                </a:solidFill>
              </a:rPr>
              <a:t>INFLAMATORY CASCADE</a:t>
            </a: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- I</a:t>
            </a:r>
            <a:r>
              <a:rPr lang="en-US" sz="2400" dirty="0" smtClean="0"/>
              <a:t>RRITATION</a:t>
            </a:r>
          </a:p>
          <a:p>
            <a:pPr algn="l">
              <a:buNone/>
            </a:pPr>
            <a:r>
              <a:rPr lang="en-US" sz="2400" dirty="0" smtClean="0"/>
              <a:t>- SWELLING</a:t>
            </a:r>
          </a:p>
          <a:p>
            <a:pPr algn="l">
              <a:buNone/>
            </a:pPr>
            <a:r>
              <a:rPr lang="en-US" sz="2400" dirty="0" smtClean="0"/>
              <a:t>- INFLAMMATION OF RESPIRATORY MEMBRANE</a:t>
            </a:r>
          </a:p>
          <a:p>
            <a:pPr algn="l">
              <a:buNone/>
            </a:pPr>
            <a:r>
              <a:rPr lang="en-US" sz="2400" dirty="0" smtClean="0"/>
              <a:t>-   MUCOUS SECRATION</a:t>
            </a:r>
          </a:p>
          <a:p>
            <a:pPr algn="l">
              <a:buNone/>
            </a:pPr>
            <a:r>
              <a:rPr lang="en-US" sz="2400" dirty="0" smtClean="0"/>
              <a:t>-SMOOTH MUSCLES CONSRICTION AND BROCHCONSRICTION LEEDDS TO REDUCTION IN AIR FLOW        IMPAIR AIR DELIVERY TO RESPIRATORY MEMBRANE            IMPAIR GASE  EXCHANGE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44</a:t>
            </a:fld>
            <a:endParaRPr lang="ar-LY" dirty="0"/>
          </a:p>
        </p:txBody>
      </p:sp>
      <p:cxnSp>
        <p:nvCxnSpPr>
          <p:cNvPr id="6" name="رابط كسهم مستقيم 5"/>
          <p:cNvCxnSpPr/>
          <p:nvPr/>
        </p:nvCxnSpPr>
        <p:spPr>
          <a:xfrm rot="5400000" flipH="1" flipV="1">
            <a:off x="1035819" y="339328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1857356" y="464344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2714612" y="500063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EXAMINATION</a:t>
            </a:r>
            <a:endParaRPr lang="en-US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26464"/>
            <a:ext cx="7258000" cy="5098880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45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54828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 algn="l">
              <a:buNone/>
            </a:pPr>
            <a:r>
              <a:rPr lang="en-US" dirty="0" smtClean="0"/>
              <a:t>Cachexia</a:t>
            </a:r>
          </a:p>
          <a:p>
            <a:pPr marL="68580" indent="0" algn="l">
              <a:buNone/>
            </a:pPr>
            <a:r>
              <a:rPr lang="en-US" dirty="0" smtClean="0"/>
              <a:t>Obesity</a:t>
            </a:r>
          </a:p>
          <a:p>
            <a:pPr marL="68580" indent="0" algn="l">
              <a:buNone/>
            </a:pPr>
            <a:r>
              <a:rPr lang="en-US" dirty="0" smtClean="0"/>
              <a:t>Tremor</a:t>
            </a:r>
          </a:p>
          <a:p>
            <a:pPr marL="68580" indent="0" algn="l">
              <a:buNone/>
            </a:pPr>
            <a:r>
              <a:rPr lang="en-US" dirty="0" smtClean="0"/>
              <a:t>Jaundice</a:t>
            </a:r>
          </a:p>
          <a:p>
            <a:pPr marL="68580" indent="0" algn="l">
              <a:buNone/>
            </a:pPr>
            <a:r>
              <a:rPr lang="en-US" dirty="0" smtClean="0"/>
              <a:t>Cyanosis</a:t>
            </a:r>
          </a:p>
          <a:p>
            <a:pPr marL="68580" indent="0" algn="l">
              <a:buNone/>
            </a:pPr>
            <a:r>
              <a:rPr lang="en-US" dirty="0" smtClean="0"/>
              <a:t>Clubbing</a:t>
            </a:r>
          </a:p>
          <a:p>
            <a:pPr marL="68580" indent="0" algn="l">
              <a:buNone/>
            </a:pPr>
            <a:r>
              <a:rPr lang="en-US" dirty="0" smtClean="0"/>
              <a:t>Pedal Odem</a:t>
            </a:r>
          </a:p>
          <a:p>
            <a:pPr marL="68580" indent="0" algn="l">
              <a:buNone/>
            </a:pPr>
            <a:r>
              <a:rPr lang="en-US" dirty="0" smtClean="0"/>
              <a:t>Pulse</a:t>
            </a:r>
          </a:p>
          <a:p>
            <a:pPr marL="68580" indent="0" algn="l">
              <a:buNone/>
            </a:pPr>
            <a:r>
              <a:rPr lang="en-US" dirty="0" smtClean="0"/>
              <a:t>BP</a:t>
            </a:r>
          </a:p>
          <a:p>
            <a:pPr marL="68580" indent="0" algn="l">
              <a:buNone/>
            </a:pPr>
            <a:endParaRPr lang="en-US" dirty="0" smtClean="0"/>
          </a:p>
          <a:p>
            <a:pPr marL="68580" indent="0" algn="l">
              <a:buNone/>
            </a:pPr>
            <a:endParaRPr lang="en-US" dirty="0" smtClean="0"/>
          </a:p>
          <a:p>
            <a:pPr marL="68580" indent="0" algn="l">
              <a:buNone/>
            </a:pPr>
            <a:endParaRPr lang="en-US" dirty="0" smtClean="0"/>
          </a:p>
          <a:p>
            <a:pPr marL="68580" indent="0" algn="l">
              <a:buNone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46</a:t>
            </a:fld>
            <a:endParaRPr lang="ar-LY" dirty="0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general</a:t>
            </a:r>
            <a:endParaRPr lang="ar-LY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06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76672"/>
            <a:ext cx="7772400" cy="5734872"/>
          </a:xfrm>
        </p:spPr>
        <p:txBody>
          <a:bodyPr/>
          <a:lstStyle/>
          <a:p>
            <a:pPr marL="68580" indent="0" algn="l">
              <a:buNone/>
            </a:pPr>
            <a:r>
              <a:rPr lang="en-US" dirty="0" smtClean="0"/>
              <a:t>JVP</a:t>
            </a:r>
          </a:p>
          <a:p>
            <a:pPr marL="68580" indent="0" algn="l">
              <a:buNone/>
            </a:pPr>
            <a:r>
              <a:rPr lang="en-US" dirty="0" smtClean="0"/>
              <a:t>SVCO</a:t>
            </a:r>
          </a:p>
          <a:p>
            <a:pPr marL="68580" indent="0" algn="l">
              <a:buNone/>
            </a:pPr>
            <a:r>
              <a:rPr lang="en-US" dirty="0" smtClean="0"/>
              <a:t>LN</a:t>
            </a:r>
          </a:p>
          <a:p>
            <a:pPr marL="68580" indent="0" algn="l">
              <a:buNone/>
            </a:pPr>
            <a:r>
              <a:rPr lang="en-US" dirty="0" smtClean="0"/>
              <a:t>Pallor</a:t>
            </a:r>
          </a:p>
          <a:p>
            <a:pPr marL="68580" indent="0" algn="l">
              <a:buNone/>
            </a:pPr>
            <a:r>
              <a:rPr lang="en-US" dirty="0" smtClean="0"/>
              <a:t>SpO4</a:t>
            </a:r>
          </a:p>
          <a:p>
            <a:pPr marL="68580" indent="0" algn="l">
              <a:buNone/>
            </a:pPr>
            <a:r>
              <a:rPr lang="en-US" dirty="0" smtClean="0"/>
              <a:t>Oxygen</a:t>
            </a:r>
          </a:p>
          <a:p>
            <a:pPr marL="68580" indent="0" algn="l">
              <a:buNone/>
            </a:pPr>
            <a:r>
              <a:rPr lang="en-US" dirty="0" smtClean="0"/>
              <a:t>Drip</a:t>
            </a:r>
          </a:p>
          <a:p>
            <a:pPr marL="68580" indent="0" algn="l">
              <a:buNone/>
            </a:pPr>
            <a:r>
              <a:rPr lang="en-US" dirty="0" smtClean="0"/>
              <a:t>PEFR</a:t>
            </a:r>
          </a:p>
          <a:p>
            <a:pPr marL="68580" indent="0" algn="l">
              <a:buNone/>
            </a:pPr>
            <a:r>
              <a:rPr lang="en-US" dirty="0" smtClean="0"/>
              <a:t>Sputum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47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01360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 </a:t>
            </a:r>
            <a:r>
              <a:rPr lang="en-US" dirty="0" smtClean="0"/>
              <a:t>- Respiratory rate</a:t>
            </a:r>
          </a:p>
          <a:p>
            <a:pPr algn="l">
              <a:buNone/>
            </a:pPr>
            <a:r>
              <a:rPr lang="en-US" dirty="0" smtClean="0"/>
              <a:t>  - Breath patterns </a:t>
            </a:r>
          </a:p>
          <a:p>
            <a:pPr algn="l">
              <a:buNone/>
            </a:pPr>
            <a:r>
              <a:rPr lang="en-US" dirty="0"/>
              <a:t> </a:t>
            </a:r>
            <a:r>
              <a:rPr lang="en-US" dirty="0" smtClean="0"/>
              <a:t>    *</a:t>
            </a:r>
            <a:r>
              <a:rPr lang="en-US" sz="2000" dirty="0" smtClean="0"/>
              <a:t>Cheyne-sroke respiration</a:t>
            </a:r>
          </a:p>
          <a:p>
            <a:pPr algn="l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*Kusmaul breath is rapid ,large-volume breath</a:t>
            </a:r>
          </a:p>
          <a:p>
            <a:pPr algn="l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*Biot breath is an irregular breath pattern alternating between tachypnea,bradypnea and apnea.</a:t>
            </a:r>
            <a:endParaRPr lang="en-US" dirty="0" smtClean="0"/>
          </a:p>
          <a:p>
            <a:pPr algn="l">
              <a:buNone/>
            </a:pPr>
            <a:r>
              <a:rPr lang="en-US" dirty="0"/>
              <a:t> </a:t>
            </a:r>
            <a:r>
              <a:rPr lang="en-US" dirty="0" smtClean="0"/>
              <a:t>- Use of accessory muscles</a:t>
            </a:r>
          </a:p>
          <a:p>
            <a:pPr algn="l">
              <a:buNone/>
            </a:pPr>
            <a:r>
              <a:rPr lang="en-US" dirty="0"/>
              <a:t> </a:t>
            </a:r>
            <a:r>
              <a:rPr lang="en-US" dirty="0" smtClean="0"/>
              <a:t>- Stridor</a:t>
            </a:r>
          </a:p>
          <a:p>
            <a:pPr algn="l">
              <a:buNone/>
            </a:pP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48</a:t>
            </a:fld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CENTRAL CYANOSIS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7687" y="1854262"/>
            <a:ext cx="5925826" cy="4432176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49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75737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5</a:t>
            </a:fld>
            <a:endParaRPr lang="ar-LY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09293"/>
            <a:ext cx="6408712" cy="604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0298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50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836712"/>
            <a:ext cx="4798030" cy="516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44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51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04091" y="966002"/>
            <a:ext cx="4535817" cy="492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4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PERIFERAL CYANOSIS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44675"/>
            <a:ext cx="3431059" cy="4572000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52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00" y="-1143000"/>
            <a:ext cx="12192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6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53</a:t>
            </a:fld>
            <a:endParaRPr lang="ar-LY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814" y="942175"/>
            <a:ext cx="5692506" cy="5616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5353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54</a:t>
            </a:fld>
            <a:endParaRPr lang="ar-LY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296" y="1649094"/>
            <a:ext cx="6605064" cy="494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6362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HORNER’S CYNDROME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5674" y="1784350"/>
            <a:ext cx="7169851" cy="4572000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55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39235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SUPERIOR VENA CAVAL OBSTRUCTION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4882" y="1784350"/>
            <a:ext cx="5891436" cy="4572000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56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57363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57</a:t>
            </a:fld>
            <a:endParaRPr lang="ar-LY" dirty="0"/>
          </a:p>
        </p:txBody>
      </p:sp>
      <p:pic>
        <p:nvPicPr>
          <p:cNvPr id="5" name="Picture 6" descr="79AEE6A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99400" y="1784350"/>
            <a:ext cx="3002400" cy="4572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Cervical lymph node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58</a:t>
            </a:fld>
            <a:endParaRPr lang="ar-LY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433350"/>
            <a:ext cx="7157052" cy="536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49924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LYMPH NODES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59</a:t>
            </a:fld>
            <a:endParaRPr lang="ar-LY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1720" y="1406616"/>
            <a:ext cx="5472608" cy="535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26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6</a:t>
            </a:fld>
            <a:endParaRPr lang="ar-LY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72" y="0"/>
            <a:ext cx="8805228" cy="677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895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60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659" y="1124744"/>
            <a:ext cx="6027943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44472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0594" y="1784350"/>
            <a:ext cx="6900012" cy="4572000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61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34160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62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890" y="908719"/>
            <a:ext cx="6884944" cy="550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1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63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52736"/>
            <a:ext cx="7301843" cy="486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97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7450" y="2363322"/>
            <a:ext cx="4566300" cy="3414056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64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96401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63089" y="2067640"/>
            <a:ext cx="3475021" cy="4005419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65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23453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72400" cy="914400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ERYTHEMA NODOUSUM/SKIN METASTESIS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2951" y="1784350"/>
            <a:ext cx="6815297" cy="4572000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66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79338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67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0" y="-1143000"/>
            <a:ext cx="12192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1400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CHEST EXAMINATION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l">
              <a:buNone/>
            </a:pPr>
            <a:r>
              <a:rPr lang="en-US" sz="4000" dirty="0" smtClean="0"/>
              <a:t>INSPECTION</a:t>
            </a:r>
          </a:p>
          <a:p>
            <a:pPr marL="68580" indent="0" algn="l">
              <a:buNone/>
            </a:pPr>
            <a:r>
              <a:rPr lang="en-US" sz="4000" dirty="0" smtClean="0"/>
              <a:t>PALPATION</a:t>
            </a:r>
          </a:p>
          <a:p>
            <a:pPr marL="68580" indent="0" algn="l">
              <a:buNone/>
            </a:pPr>
            <a:r>
              <a:rPr lang="en-US" sz="4000" dirty="0" smtClean="0"/>
              <a:t>PERCUSTION</a:t>
            </a:r>
          </a:p>
          <a:p>
            <a:pPr marL="68580" indent="0" algn="l">
              <a:buNone/>
            </a:pPr>
            <a:r>
              <a:rPr lang="en-US" sz="4000" dirty="0" smtClean="0"/>
              <a:t>AUSCULTATION</a:t>
            </a:r>
            <a:endParaRPr lang="en-US" sz="4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68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31488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INSPECTION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69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05894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HISTORY</a:t>
            </a:r>
            <a:endParaRPr lang="ar-LY" b="1" i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426464"/>
            <a:ext cx="7772400" cy="4929096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dirty="0" smtClean="0"/>
              <a:t>  - Present</a:t>
            </a:r>
          </a:p>
          <a:p>
            <a:pPr algn="l">
              <a:buNone/>
            </a:pPr>
            <a:r>
              <a:rPr lang="en-US" dirty="0" smtClean="0"/>
              <a:t>  - Past</a:t>
            </a:r>
          </a:p>
          <a:p>
            <a:pPr algn="l">
              <a:buNone/>
            </a:pPr>
            <a:r>
              <a:rPr lang="en-US" dirty="0" smtClean="0"/>
              <a:t>  - family history </a:t>
            </a:r>
          </a:p>
          <a:p>
            <a:pPr algn="l">
              <a:buNone/>
            </a:pPr>
            <a:r>
              <a:rPr lang="en-US" dirty="0" smtClean="0"/>
              <a:t>  - surgical history</a:t>
            </a:r>
          </a:p>
          <a:p>
            <a:pPr algn="l">
              <a:buNone/>
            </a:pPr>
            <a:r>
              <a:rPr lang="en-US" dirty="0" smtClean="0"/>
              <a:t>  - allergy</a:t>
            </a:r>
          </a:p>
          <a:p>
            <a:pPr algn="l">
              <a:buNone/>
            </a:pPr>
            <a:r>
              <a:rPr lang="en-US" dirty="0" smtClean="0"/>
              <a:t> - menstrual history</a:t>
            </a:r>
          </a:p>
          <a:p>
            <a:pPr algn="l">
              <a:buNone/>
            </a:pPr>
            <a:r>
              <a:rPr lang="en-US" dirty="0" smtClean="0"/>
              <a:t> - drug history</a:t>
            </a:r>
          </a:p>
          <a:p>
            <a:pPr algn="l">
              <a:buNone/>
            </a:pPr>
            <a:r>
              <a:rPr lang="en-US" dirty="0" smtClean="0"/>
              <a:t> - Social history</a:t>
            </a:r>
          </a:p>
          <a:p>
            <a:pPr algn="l">
              <a:buNone/>
            </a:pPr>
            <a:r>
              <a:rPr lang="en-US" dirty="0"/>
              <a:t> </a:t>
            </a:r>
            <a:r>
              <a:rPr lang="en-US" dirty="0" smtClean="0"/>
              <a:t>- Occupational history</a:t>
            </a:r>
          </a:p>
          <a:p>
            <a:pPr algn="l">
              <a:buNone/>
            </a:pPr>
            <a:r>
              <a:rPr lang="en-US" dirty="0" smtClean="0"/>
              <a:t> - systemic review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7</a:t>
            </a:fld>
            <a:endParaRPr lang="ar-LY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l">
              <a:buNone/>
            </a:pPr>
            <a:r>
              <a:rPr lang="en-US" dirty="0"/>
              <a:t>Shape of the </a:t>
            </a:r>
            <a:r>
              <a:rPr lang="en-US" dirty="0" smtClean="0"/>
              <a:t>chest</a:t>
            </a:r>
          </a:p>
          <a:p>
            <a:pPr marL="68580" indent="0" algn="l">
              <a:buNone/>
            </a:pPr>
            <a:r>
              <a:rPr lang="en-US" dirty="0">
                <a:solidFill>
                  <a:srgbClr val="FF0000"/>
                </a:solidFill>
              </a:rPr>
              <a:t>Normal</a:t>
            </a:r>
            <a:r>
              <a:rPr lang="en-US" dirty="0"/>
              <a:t>: Bilaterally symmetrical and elliptical in cross section </a:t>
            </a:r>
            <a:r>
              <a:rPr lang="en-US" dirty="0" err="1" smtClean="0"/>
              <a:t>AP:Trans</a:t>
            </a:r>
            <a:r>
              <a:rPr lang="en-US" dirty="0" smtClean="0"/>
              <a:t>=5:7</a:t>
            </a:r>
          </a:p>
          <a:p>
            <a:pPr marL="68580" indent="0" algn="l">
              <a:buNone/>
            </a:pPr>
            <a:r>
              <a:rPr lang="en-US" dirty="0"/>
              <a:t>Chest </a:t>
            </a:r>
            <a:r>
              <a:rPr lang="en-US" dirty="0" smtClean="0"/>
              <a:t>deformity</a:t>
            </a:r>
          </a:p>
          <a:p>
            <a:pPr marL="68580" indent="0"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Flat </a:t>
            </a:r>
            <a:r>
              <a:rPr lang="en-US" dirty="0">
                <a:solidFill>
                  <a:srgbClr val="FF0000"/>
                </a:solidFill>
              </a:rPr>
              <a:t>chest</a:t>
            </a:r>
            <a:r>
              <a:rPr lang="en-US" dirty="0"/>
              <a:t>: </a:t>
            </a:r>
            <a:r>
              <a:rPr lang="en-US" dirty="0" err="1"/>
              <a:t>AP:Trans</a:t>
            </a:r>
            <a:r>
              <a:rPr lang="en-US" dirty="0"/>
              <a:t>=1:2 </a:t>
            </a:r>
            <a:r>
              <a:rPr lang="en-US" dirty="0" smtClean="0"/>
              <a:t>- </a:t>
            </a:r>
            <a:r>
              <a:rPr lang="en-US" dirty="0"/>
              <a:t>Pulmonary TB </a:t>
            </a:r>
            <a:r>
              <a:rPr lang="en-US" dirty="0" smtClean="0"/>
              <a:t>/ </a:t>
            </a:r>
            <a:r>
              <a:rPr lang="en-US" dirty="0" err="1"/>
              <a:t>Fibrothorax</a:t>
            </a:r>
            <a:r>
              <a:rPr lang="en-US" dirty="0"/>
              <a:t> </a:t>
            </a:r>
            <a:endParaRPr lang="en-US" dirty="0" smtClean="0"/>
          </a:p>
          <a:p>
            <a:pPr marL="68580" indent="0" algn="l">
              <a:buNone/>
            </a:pPr>
            <a:r>
              <a:rPr lang="en-US" dirty="0">
                <a:solidFill>
                  <a:srgbClr val="FF0000"/>
                </a:solidFill>
              </a:rPr>
              <a:t>Barrel shaped chest</a:t>
            </a:r>
            <a:r>
              <a:rPr lang="en-US" dirty="0"/>
              <a:t>: </a:t>
            </a:r>
            <a:r>
              <a:rPr lang="en-US" dirty="0" err="1"/>
              <a:t>AP:Trans</a:t>
            </a:r>
            <a:r>
              <a:rPr lang="en-US" dirty="0"/>
              <a:t>=1:1 </a:t>
            </a:r>
            <a:r>
              <a:rPr lang="en-US" dirty="0" smtClean="0"/>
              <a:t>Physiological</a:t>
            </a:r>
            <a:r>
              <a:rPr lang="en-US" dirty="0"/>
              <a:t>: </a:t>
            </a:r>
            <a:r>
              <a:rPr lang="en-US" dirty="0" smtClean="0"/>
              <a:t>Infancy, old </a:t>
            </a:r>
            <a:r>
              <a:rPr lang="en-US" dirty="0"/>
              <a:t>age </a:t>
            </a:r>
            <a:r>
              <a:rPr lang="en-US" dirty="0" smtClean="0"/>
              <a:t>/Pathological</a:t>
            </a:r>
            <a:r>
              <a:rPr lang="en-US" dirty="0"/>
              <a:t>: </a:t>
            </a:r>
            <a:r>
              <a:rPr lang="en-US" dirty="0" smtClean="0"/>
              <a:t>COPD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70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15574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72675"/>
            <a:ext cx="7772400" cy="5950896"/>
          </a:xfrm>
        </p:spPr>
        <p:txBody>
          <a:bodyPr/>
          <a:lstStyle/>
          <a:p>
            <a:pPr marL="68580" indent="0"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Pigeon chest(Pectus </a:t>
            </a:r>
            <a:r>
              <a:rPr lang="en-US" dirty="0" err="1" smtClean="0">
                <a:solidFill>
                  <a:srgbClr val="FF0000"/>
                </a:solidFill>
              </a:rPr>
              <a:t>carinatus</a:t>
            </a:r>
            <a:endParaRPr lang="en-US" dirty="0" smtClean="0">
              <a:solidFill>
                <a:srgbClr val="FF0000"/>
              </a:solidFill>
            </a:endParaRPr>
          </a:p>
          <a:p>
            <a:pPr marL="68580" indent="0" algn="l">
              <a:buNone/>
            </a:pPr>
            <a:r>
              <a:rPr lang="en-US" dirty="0" smtClean="0"/>
              <a:t>: </a:t>
            </a:r>
            <a:r>
              <a:rPr lang="en-US" dirty="0"/>
              <a:t>Forward protrusion of sternum and adjacent costal cartilages </a:t>
            </a:r>
            <a:r>
              <a:rPr lang="en-US" dirty="0" smtClean="0"/>
              <a:t>Rickets / </a:t>
            </a:r>
            <a:r>
              <a:rPr lang="en-US" dirty="0"/>
              <a:t>Childhood asthma </a:t>
            </a:r>
            <a:r>
              <a:rPr lang="en-US" dirty="0" smtClean="0"/>
              <a:t>/Marfan’s </a:t>
            </a:r>
            <a:r>
              <a:rPr lang="en-US" dirty="0"/>
              <a:t>syndrome </a:t>
            </a:r>
            <a:endParaRPr lang="en-US" dirty="0" smtClean="0"/>
          </a:p>
          <a:p>
            <a:pPr marL="68580" indent="0" algn="l">
              <a:buNone/>
            </a:pPr>
            <a:r>
              <a:rPr lang="en-US" dirty="0">
                <a:solidFill>
                  <a:srgbClr val="FF0000"/>
                </a:solidFill>
              </a:rPr>
              <a:t>Funnel chest(Pectus </a:t>
            </a:r>
            <a:r>
              <a:rPr lang="en-US" dirty="0" err="1" smtClean="0">
                <a:solidFill>
                  <a:srgbClr val="FF0000"/>
                </a:solidFill>
              </a:rPr>
              <a:t>excavatum</a:t>
            </a:r>
            <a:endParaRPr lang="en-US" dirty="0" smtClean="0">
              <a:solidFill>
                <a:srgbClr val="FF0000"/>
              </a:solidFill>
            </a:endParaRPr>
          </a:p>
          <a:p>
            <a:pPr marL="68580" indent="0" algn="l">
              <a:buNone/>
            </a:pPr>
            <a:r>
              <a:rPr lang="en-US" dirty="0" smtClean="0"/>
              <a:t>Exaggeration </a:t>
            </a:r>
            <a:r>
              <a:rPr lang="en-US" dirty="0"/>
              <a:t>of the normal hollowness on the lower end of sternum </a:t>
            </a:r>
            <a:r>
              <a:rPr lang="en-US" dirty="0" smtClean="0"/>
              <a:t>- </a:t>
            </a:r>
            <a:r>
              <a:rPr lang="en-US" dirty="0"/>
              <a:t>Development defect: Apex beat is shifted further to the left and the vital capacity is restricted </a:t>
            </a:r>
            <a:r>
              <a:rPr lang="en-US" dirty="0" smtClean="0"/>
              <a:t>- </a:t>
            </a:r>
            <a:r>
              <a:rPr lang="en-US" dirty="0"/>
              <a:t>Marfan’s </a:t>
            </a:r>
            <a:r>
              <a:rPr lang="en-US" dirty="0" smtClean="0"/>
              <a:t>syndrome</a:t>
            </a:r>
          </a:p>
          <a:p>
            <a:pPr algn="l"/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71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49286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72</a:t>
            </a:fld>
            <a:endParaRPr lang="ar-LY" dirty="0"/>
          </a:p>
        </p:txBody>
      </p:sp>
      <p:sp>
        <p:nvSpPr>
          <p:cNvPr id="3" name="مستطيل 2"/>
          <p:cNvSpPr/>
          <p:nvPr/>
        </p:nvSpPr>
        <p:spPr>
          <a:xfrm>
            <a:off x="279978" y="332656"/>
            <a:ext cx="2016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Chest </a:t>
            </a:r>
            <a:r>
              <a:rPr lang="en-US" b="1" dirty="0" smtClean="0">
                <a:solidFill>
                  <a:srgbClr val="FF0000"/>
                </a:solidFill>
              </a:rPr>
              <a:t>Shape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692285" y="1041213"/>
            <a:ext cx="2023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pectus </a:t>
            </a:r>
            <a:r>
              <a:rPr lang="en-US" dirty="0">
                <a:hlinkClick r:id="rId2"/>
              </a:rPr>
              <a:t>carinatum</a:t>
            </a:r>
            <a:r>
              <a:rPr lang="en-US" dirty="0"/>
              <a:t>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2752529" y="1484784"/>
            <a:ext cx="1963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Pectus </a:t>
            </a:r>
            <a:r>
              <a:rPr lang="en-US" dirty="0" err="1" smtClean="0"/>
              <a:t>excavatum</a:t>
            </a:r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2296202" y="2002595"/>
            <a:ext cx="2815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Barrel chest </a:t>
            </a:r>
            <a:r>
              <a:rPr lang="en-US" dirty="0" smtClean="0"/>
              <a:t>deformities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24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73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052736"/>
            <a:ext cx="6436896" cy="514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9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66" y="1494924"/>
            <a:ext cx="4818888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90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67" y="692150"/>
            <a:ext cx="7552266" cy="5664200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75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89139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916" y="1393969"/>
            <a:ext cx="2959769" cy="4191692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926" y="1215236"/>
            <a:ext cx="2255296" cy="4370424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64" y="1225084"/>
            <a:ext cx="2877920" cy="473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8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473" y="1179541"/>
            <a:ext cx="3303075" cy="4526436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853" y="1036676"/>
            <a:ext cx="3019925" cy="467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58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78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8740" y="807493"/>
            <a:ext cx="4706520" cy="524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99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79</a:t>
            </a:fld>
            <a:endParaRPr lang="ar-LY" dirty="0"/>
          </a:p>
        </p:txBody>
      </p:sp>
      <p:sp>
        <p:nvSpPr>
          <p:cNvPr id="10" name="عنصر نائب للنص 9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Barrel chest: Associated with emphysema and lung hyperinflation</a:t>
            </a:r>
          </a:p>
        </p:txBody>
      </p:sp>
      <p:pic>
        <p:nvPicPr>
          <p:cNvPr id="14" name="عنصر نائب للمحتوى 13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923580"/>
            <a:ext cx="4040188" cy="3030141"/>
          </a:xfrm>
          <a:prstGeom prst="rect">
            <a:avLst/>
          </a:prstGeom>
        </p:spPr>
      </p:pic>
      <p:pic>
        <p:nvPicPr>
          <p:cNvPr id="15" name="عنصر نائب للمحتوى 14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502358"/>
            <a:ext cx="4041775" cy="387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0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196752"/>
            <a:ext cx="7772400" cy="4572000"/>
          </a:xfrm>
        </p:spPr>
        <p:txBody>
          <a:bodyPr/>
          <a:lstStyle/>
          <a:p>
            <a:pPr marL="454914" lvl="1" indent="0" algn="l">
              <a:buClr>
                <a:srgbClr val="EA157A"/>
              </a:buClr>
              <a:buNone/>
            </a:pPr>
            <a:r>
              <a:rPr lang="en-US" sz="3600" b="1" dirty="0" smtClean="0">
                <a:solidFill>
                  <a:prstClr val="white"/>
                </a:solidFill>
              </a:rPr>
              <a:t>- Chest pain </a:t>
            </a:r>
          </a:p>
          <a:p>
            <a:pPr marL="454914" lvl="1" indent="0" algn="l">
              <a:buClr>
                <a:srgbClr val="EA157A"/>
              </a:buClr>
              <a:buNone/>
            </a:pPr>
            <a:r>
              <a:rPr lang="en-US" sz="3600" b="1" dirty="0" smtClean="0">
                <a:solidFill>
                  <a:prstClr val="white"/>
                </a:solidFill>
              </a:rPr>
              <a:t>- C0ugh</a:t>
            </a:r>
          </a:p>
          <a:p>
            <a:pPr marL="454914" lvl="1" indent="0" algn="l">
              <a:buClr>
                <a:srgbClr val="EA157A"/>
              </a:buClr>
              <a:buNone/>
            </a:pPr>
            <a:r>
              <a:rPr lang="en-US" sz="3600" dirty="0" smtClean="0">
                <a:solidFill>
                  <a:prstClr val="white"/>
                </a:solidFill>
              </a:rPr>
              <a:t>-  </a:t>
            </a:r>
            <a:r>
              <a:rPr lang="en-US" sz="3600" b="1" dirty="0" smtClean="0">
                <a:solidFill>
                  <a:prstClr val="white"/>
                </a:solidFill>
              </a:rPr>
              <a:t>Breathlessness- acute/ chronic.</a:t>
            </a:r>
            <a:endParaRPr lang="en-US" sz="3600" b="1" dirty="0">
              <a:solidFill>
                <a:prstClr val="white"/>
              </a:solidFill>
            </a:endParaRPr>
          </a:p>
          <a:p>
            <a:pPr marL="454914" lvl="1" indent="0" algn="l">
              <a:buClr>
                <a:srgbClr val="EA157A"/>
              </a:buClr>
              <a:buNone/>
            </a:pPr>
            <a:r>
              <a:rPr lang="en-US" sz="3600" b="1" dirty="0" smtClean="0">
                <a:solidFill>
                  <a:prstClr val="white"/>
                </a:solidFill>
              </a:rPr>
              <a:t> - Wheeze    </a:t>
            </a:r>
          </a:p>
          <a:p>
            <a:pPr marL="68580" indent="0" algn="l">
              <a:buClr>
                <a:srgbClr val="EA157A"/>
              </a:buClr>
              <a:buNone/>
            </a:pPr>
            <a:r>
              <a:rPr lang="en-US" sz="3600" b="1" dirty="0" smtClean="0">
                <a:solidFill>
                  <a:prstClr val="white"/>
                </a:solidFill>
              </a:rPr>
              <a:t> - Hemoptysis</a:t>
            </a:r>
          </a:p>
          <a:p>
            <a:pPr marL="454914" lvl="1" indent="0" algn="l">
              <a:buClr>
                <a:srgbClr val="EA157A"/>
              </a:buClr>
              <a:buNone/>
            </a:pPr>
            <a:r>
              <a:rPr lang="en-US" sz="3600" dirty="0" smtClean="0">
                <a:solidFill>
                  <a:prstClr val="white"/>
                </a:solidFill>
              </a:rPr>
              <a:t>-  </a:t>
            </a:r>
            <a:r>
              <a:rPr lang="en-US" sz="3600" b="1" dirty="0" smtClean="0">
                <a:solidFill>
                  <a:prstClr val="white"/>
                </a:solidFill>
              </a:rPr>
              <a:t>Apnea</a:t>
            </a:r>
            <a:endParaRPr lang="ar-LY" sz="3600" b="1" dirty="0" smtClean="0">
              <a:solidFill>
                <a:prstClr val="white"/>
              </a:solidFill>
            </a:endParaRPr>
          </a:p>
          <a:p>
            <a:pPr lvl="1" algn="l">
              <a:buClr>
                <a:srgbClr val="EA157A"/>
              </a:buClr>
              <a:buFontTx/>
              <a:buChar char="-"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8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80023243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159" y="1326148"/>
            <a:ext cx="3864353" cy="407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9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830" y="1831809"/>
            <a:ext cx="4490432" cy="334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38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879" y="1759618"/>
            <a:ext cx="4861871" cy="323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08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67" y="692150"/>
            <a:ext cx="7552266" cy="5664200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83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6916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PALPATION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l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68580" indent="0" algn="l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68580" indent="0"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PERCUSTION</a:t>
            </a:r>
          </a:p>
          <a:p>
            <a:pPr marL="68580" indent="0" algn="l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68580" indent="0" algn="l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68580" indent="0" algn="l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68580" indent="0"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AUSCULTATION</a:t>
            </a:r>
          </a:p>
          <a:p>
            <a:pPr marL="68580" indent="0" algn="l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68580" indent="0" algn="l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68580" indent="0" algn="l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68580" indent="0" algn="l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84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51133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عنصر نائب للمحتوى 10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3009900"/>
            <a:ext cx="4041775" cy="2857500"/>
          </a:xfrm>
          <a:prstGeom prst="rect">
            <a:avLst/>
          </a:prstGeom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85</a:t>
            </a:fld>
            <a:endParaRPr lang="ar-LY" dirty="0"/>
          </a:p>
        </p:txBody>
      </p:sp>
      <p:pic>
        <p:nvPicPr>
          <p:cNvPr id="10" name="عنصر نائب للمحتوى 9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57200" y="2966998"/>
            <a:ext cx="4040188" cy="294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55892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518815"/>
            <a:ext cx="4040188" cy="3839671"/>
          </a:xfrm>
          <a:prstGeom prst="rect">
            <a:avLst/>
          </a:prstGeom>
        </p:spPr>
      </p:pic>
      <p:pic>
        <p:nvPicPr>
          <p:cNvPr id="9" name="عنصر نائب للمحتوى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51375" y="2867025"/>
            <a:ext cx="4029075" cy="3143250"/>
          </a:xfrm>
          <a:prstGeom prst="rect">
            <a:avLst/>
          </a:prstGeom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86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6380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87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10524"/>
            <a:ext cx="3835524" cy="3502651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10525"/>
            <a:ext cx="3691508" cy="350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3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88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325" y="1916832"/>
            <a:ext cx="4314825" cy="352425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73957"/>
            <a:ext cx="488632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94659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89</a:t>
            </a:fld>
            <a:endParaRPr lang="ar-LY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479426"/>
              </p:ext>
            </p:extLst>
          </p:nvPr>
        </p:nvGraphicFramePr>
        <p:xfrm>
          <a:off x="-108520" y="1196752"/>
          <a:ext cx="9347353" cy="4192647"/>
        </p:xfrm>
        <a:graphic>
          <a:graphicData uri="http://schemas.openxmlformats.org/drawingml/2006/table">
            <a:tbl>
              <a:tblPr/>
              <a:tblGrid>
                <a:gridCol w="2074545">
                  <a:extLst>
                    <a:ext uri="{9D8B030D-6E8A-4147-A177-3AD203B41FA5}">
                      <a16:colId xmlns="" xmlns:a16="http://schemas.microsoft.com/office/drawing/2014/main" val="2196322944"/>
                    </a:ext>
                  </a:extLst>
                </a:gridCol>
                <a:gridCol w="1456154">
                  <a:extLst>
                    <a:ext uri="{9D8B030D-6E8A-4147-A177-3AD203B41FA5}">
                      <a16:colId xmlns="" xmlns:a16="http://schemas.microsoft.com/office/drawing/2014/main" val="523049278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1992343801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2327010485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417976414"/>
                    </a:ext>
                  </a:extLst>
                </a:gridCol>
                <a:gridCol w="1280150">
                  <a:extLst>
                    <a:ext uri="{9D8B030D-6E8A-4147-A177-3AD203B41FA5}">
                      <a16:colId xmlns="" xmlns:a16="http://schemas.microsoft.com/office/drawing/2014/main" val="1667549047"/>
                    </a:ext>
                  </a:extLst>
                </a:gridCol>
              </a:tblGrid>
              <a:tr h="635549">
                <a:tc>
                  <a:txBody>
                    <a:bodyPr/>
                    <a:lstStyle/>
                    <a:p>
                      <a:r>
                        <a:rPr lang="en-US" b="1"/>
                        <a:t>Disorder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Pleural Effusion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Consolidation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Emphysema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Pneumothorax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Collapse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75491197"/>
                  </a:ext>
                </a:extLst>
              </a:tr>
              <a:tr h="635549">
                <a:tc>
                  <a:txBody>
                    <a:bodyPr/>
                    <a:lstStyle/>
                    <a:p>
                      <a:r>
                        <a:rPr lang="en-US" i="1"/>
                        <a:t>Examination finding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3999965182"/>
                  </a:ext>
                </a:extLst>
              </a:tr>
              <a:tr h="635549">
                <a:tc>
                  <a:txBody>
                    <a:bodyPr/>
                    <a:lstStyle/>
                    <a:p>
                      <a:r>
                        <a:rPr lang="en-US" i="1"/>
                        <a:t>Tracheal deviation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Contralateral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None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None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Contralateral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Ipsilateral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36013653"/>
                  </a:ext>
                </a:extLst>
              </a:tr>
              <a:tr h="363170">
                <a:tc>
                  <a:txBody>
                    <a:bodyPr/>
                    <a:lstStyle/>
                    <a:p>
                      <a:r>
                        <a:rPr lang="en-US" i="1"/>
                        <a:t>Fremitus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Increased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95379035"/>
                  </a:ext>
                </a:extLst>
              </a:tr>
              <a:tr h="635549">
                <a:tc>
                  <a:txBody>
                    <a:bodyPr/>
                    <a:lstStyle/>
                    <a:p>
                      <a:r>
                        <a:rPr lang="en-US" i="1"/>
                        <a:t>Percussion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Stony dull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Dull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Hyper-resonant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Hyper-resonant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Dull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31772168"/>
                  </a:ext>
                </a:extLst>
              </a:tr>
              <a:tr h="635549">
                <a:tc>
                  <a:txBody>
                    <a:bodyPr/>
                    <a:lstStyle/>
                    <a:p>
                      <a:r>
                        <a:rPr lang="en-US" i="1" dirty="0"/>
                        <a:t>Pectoriloquy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Increased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5822204"/>
                  </a:ext>
                </a:extLst>
              </a:tr>
              <a:tr h="635549">
                <a:tc>
                  <a:txBody>
                    <a:bodyPr/>
                    <a:lstStyle/>
                    <a:p>
                      <a:r>
                        <a:rPr lang="en-US" i="1"/>
                        <a:t>Breath sounds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Bronchial breathing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Crackles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Decreased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Decreased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42949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73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PAIN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l">
              <a:buNone/>
            </a:pPr>
            <a:r>
              <a:rPr lang="en-US" dirty="0" smtClean="0"/>
              <a:t>OLD CARTS</a:t>
            </a:r>
          </a:p>
          <a:p>
            <a:pPr marL="68580" indent="0" algn="l">
              <a:buNone/>
            </a:pPr>
            <a:r>
              <a:rPr lang="en-US" dirty="0" smtClean="0"/>
              <a:t>SOCRATE</a:t>
            </a:r>
          </a:p>
          <a:p>
            <a:pPr marL="68580" indent="0" algn="l">
              <a:buNone/>
            </a:pPr>
            <a:endParaRPr lang="en-US" dirty="0"/>
          </a:p>
          <a:p>
            <a:pPr marL="68580" indent="0" algn="l">
              <a:buNone/>
            </a:pPr>
            <a:r>
              <a:rPr lang="en-US" u="sng" dirty="0" smtClean="0"/>
              <a:t>D/D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9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47802362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INVESTIGATION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l">
              <a:buNone/>
            </a:pPr>
            <a:r>
              <a:rPr lang="en-US" dirty="0" smtClean="0"/>
              <a:t>CBC</a:t>
            </a:r>
          </a:p>
          <a:p>
            <a:pPr marL="68580" indent="0" algn="l">
              <a:buNone/>
            </a:pPr>
            <a:r>
              <a:rPr lang="en-US" dirty="0" smtClean="0"/>
              <a:t>RFT</a:t>
            </a:r>
          </a:p>
          <a:p>
            <a:pPr marL="68580" indent="0" algn="l">
              <a:buNone/>
            </a:pPr>
            <a:r>
              <a:rPr lang="en-US" dirty="0" smtClean="0"/>
              <a:t>SoP4</a:t>
            </a:r>
          </a:p>
          <a:p>
            <a:pPr marL="68580" indent="0" algn="l">
              <a:buNone/>
            </a:pPr>
            <a:r>
              <a:rPr lang="en-US" dirty="0" smtClean="0"/>
              <a:t>ABG</a:t>
            </a:r>
          </a:p>
          <a:p>
            <a:pPr marL="68580" indent="0" algn="l">
              <a:buNone/>
            </a:pPr>
            <a:r>
              <a:rPr lang="en-US" dirty="0" smtClean="0"/>
              <a:t>PEFR</a:t>
            </a:r>
          </a:p>
          <a:p>
            <a:pPr marL="68580" indent="0" algn="l">
              <a:buNone/>
            </a:pPr>
            <a:r>
              <a:rPr lang="en-US" dirty="0" smtClean="0"/>
              <a:t>SPUTUM– gram stain 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          - AFB stain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          - c/s</a:t>
            </a:r>
          </a:p>
          <a:p>
            <a:pPr marL="68580" indent="0" algn="l">
              <a:buNone/>
            </a:pPr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90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07687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76671"/>
            <a:ext cx="7910264" cy="5940003"/>
          </a:xfrm>
        </p:spPr>
        <p:txBody>
          <a:bodyPr>
            <a:normAutofit lnSpcReduction="10000"/>
          </a:bodyPr>
          <a:lstStyle/>
          <a:p>
            <a:pPr marL="68580" indent="0" algn="l">
              <a:buNone/>
            </a:pPr>
            <a:r>
              <a:rPr lang="en-US" dirty="0" smtClean="0"/>
              <a:t>ECG</a:t>
            </a:r>
          </a:p>
          <a:p>
            <a:pPr marL="68580" indent="0" algn="l">
              <a:buNone/>
            </a:pPr>
            <a:r>
              <a:rPr lang="en-US" dirty="0" smtClean="0"/>
              <a:t> CXR – consolidation</a:t>
            </a:r>
          </a:p>
          <a:p>
            <a:pPr marL="68580" indent="0" algn="l">
              <a:buNone/>
            </a:pPr>
            <a:r>
              <a:rPr lang="en-US" dirty="0" smtClean="0"/>
              <a:t>                   - cavity</a:t>
            </a:r>
          </a:p>
          <a:p>
            <a:pPr marL="68580" indent="0" algn="l">
              <a:buNone/>
            </a:pPr>
            <a:r>
              <a:rPr lang="en-US" dirty="0" smtClean="0"/>
              <a:t>                   - pleural effusion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         - pneumothorax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         -COPD</a:t>
            </a:r>
          </a:p>
          <a:p>
            <a:pPr marL="68580" indent="0" algn="l">
              <a:buNone/>
            </a:pPr>
            <a:r>
              <a:rPr lang="en-US" dirty="0"/>
              <a:t>  </a:t>
            </a:r>
            <a:r>
              <a:rPr lang="en-US" dirty="0" smtClean="0"/>
              <a:t>                - nodule/mass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CT scan</a:t>
            </a:r>
          </a:p>
          <a:p>
            <a:pPr marL="68580" indent="0" algn="l">
              <a:buNone/>
            </a:pPr>
            <a:r>
              <a:rPr lang="en-US" dirty="0"/>
              <a:t> </a:t>
            </a:r>
            <a:r>
              <a:rPr lang="en-US" dirty="0" smtClean="0"/>
              <a:t>Perfusion scan</a:t>
            </a:r>
          </a:p>
          <a:p>
            <a:pPr marL="68580" indent="0" algn="l">
              <a:buNone/>
            </a:pPr>
            <a:r>
              <a:rPr lang="en-US" dirty="0" smtClean="0"/>
              <a:t>Bronchoscopy</a:t>
            </a:r>
          </a:p>
          <a:p>
            <a:pPr marL="68580" indent="0" algn="l">
              <a:buNone/>
            </a:pPr>
            <a:r>
              <a:rPr lang="en-US" dirty="0" smtClean="0"/>
              <a:t>Brochoalviolar lavage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91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67213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340768"/>
            <a:ext cx="7772400" cy="5014792"/>
          </a:xfrm>
        </p:spPr>
        <p:txBody>
          <a:bodyPr/>
          <a:lstStyle/>
          <a:p>
            <a:pPr marL="68580" indent="0" algn="l">
              <a:buNone/>
            </a:pPr>
            <a:r>
              <a:rPr lang="en-US" dirty="0" smtClean="0"/>
              <a:t>LN BIOPSY</a:t>
            </a:r>
          </a:p>
          <a:p>
            <a:pPr marL="68580" indent="0" algn="l">
              <a:buNone/>
            </a:pPr>
            <a:r>
              <a:rPr lang="en-US" dirty="0" smtClean="0"/>
              <a:t>Plural aspiration</a:t>
            </a:r>
          </a:p>
          <a:p>
            <a:pPr marL="68580" indent="0" algn="l">
              <a:buNone/>
            </a:pPr>
            <a:r>
              <a:rPr lang="en-US" dirty="0" smtClean="0"/>
              <a:t>Pleural biopsy</a:t>
            </a:r>
          </a:p>
          <a:p>
            <a:pPr marL="68580" indent="0" algn="l">
              <a:buNone/>
            </a:pPr>
            <a:r>
              <a:rPr lang="en-US" dirty="0" smtClean="0"/>
              <a:t>Lung biopsy</a:t>
            </a:r>
          </a:p>
          <a:p>
            <a:pPr marL="68580" indent="0" algn="l">
              <a:buNone/>
            </a:pPr>
            <a:r>
              <a:rPr lang="en-US" dirty="0" smtClean="0"/>
              <a:t>ECHO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92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82946392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93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920664"/>
            <a:ext cx="3096344" cy="549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3776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22854"/>
            <a:ext cx="8071047" cy="6339823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94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81974721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95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340768"/>
            <a:ext cx="7284776" cy="495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58151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96</a:t>
            </a:fld>
            <a:endParaRPr lang="ar-LY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637" y="533400"/>
            <a:ext cx="5038725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75057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97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087" y="461962"/>
            <a:ext cx="3933825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90252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98</a:t>
            </a:fld>
            <a:endParaRPr lang="ar-LY" dirty="0"/>
          </a:p>
        </p:txBody>
      </p:sp>
      <p:sp>
        <p:nvSpPr>
          <p:cNvPr id="3" name="مستطيل 2"/>
          <p:cNvSpPr/>
          <p:nvPr/>
        </p:nvSpPr>
        <p:spPr>
          <a:xfrm>
            <a:off x="1259632" y="1484785"/>
            <a:ext cx="7056784" cy="2763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1-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Hemidiaphragms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	8- Below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Hemidiaphragms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Costophrenic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Angles	9- Hila</a:t>
            </a:r>
          </a:p>
          <a:p>
            <a:pPr algn="l" rtl="0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Zones of the Lungs	10- Anterior Mediastinum and Sternum</a:t>
            </a:r>
          </a:p>
          <a:p>
            <a:pPr algn="l" rtl="0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4- Carina and Bronchi	11- Trachea</a:t>
            </a:r>
          </a:p>
          <a:p>
            <a:pPr algn="l" rtl="0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5- Pleura and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Ribs    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12- Posterior Mediastinum</a:t>
            </a:r>
          </a:p>
          <a:p>
            <a:pPr algn="l" rtl="0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6- Chest Wall	          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13- Spine</a:t>
            </a:r>
          </a:p>
          <a:p>
            <a:pPr algn="l" rtl="0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7- Cardiac Silhouette	14- Soft Tissue of the Axilla and Lower Neck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7043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790C9-0BC4-4B2F-93DF-CC0C3112E1A4}" type="slidenum">
              <a:rPr lang="ar-LY" smtClean="0"/>
              <a:pPr/>
              <a:t>99</a:t>
            </a:fld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33350"/>
            <a:ext cx="5715000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893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2269</TotalTime>
  <Words>1853</Words>
  <Application>Microsoft Office PowerPoint</Application>
  <PresentationFormat>On-screen Show (4:3)</PresentationFormat>
  <Paragraphs>618</Paragraphs>
  <Slides>151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151</vt:i4>
      </vt:variant>
    </vt:vector>
  </HeadingPairs>
  <TitlesOfParts>
    <vt:vector size="161" baseType="lpstr">
      <vt:lpstr>Arial</vt:lpstr>
      <vt:lpstr>Calibri</vt:lpstr>
      <vt:lpstr>Consolas</vt:lpstr>
      <vt:lpstr>Corbel</vt:lpstr>
      <vt:lpstr>Tahoma</vt:lpstr>
      <vt:lpstr>Wingdings</vt:lpstr>
      <vt:lpstr>Wingdings 2</vt:lpstr>
      <vt:lpstr>Wingdings 3</vt:lpstr>
      <vt:lpstr>حركة</vt:lpstr>
      <vt:lpstr>عرض تقديمي</vt:lpstr>
      <vt:lpstr>RESPIRATORY SYSTEM</vt:lpstr>
      <vt:lpstr>PowerPoint Presentation</vt:lpstr>
      <vt:lpstr>PowerPoint Presentation</vt:lpstr>
      <vt:lpstr>OBJECTIVE</vt:lpstr>
      <vt:lpstr>PowerPoint Presentation</vt:lpstr>
      <vt:lpstr>PowerPoint Presentation</vt:lpstr>
      <vt:lpstr>HISTORY</vt:lpstr>
      <vt:lpstr>PowerPoint Presentation</vt:lpstr>
      <vt:lpstr>PAIN</vt:lpstr>
      <vt:lpstr>PowerPoint Presentation</vt:lpstr>
      <vt:lpstr>PowerPoint Presentation</vt:lpstr>
      <vt:lpstr>PowerPoint Presentation</vt:lpstr>
      <vt:lpstr>HAEMOPTYSIS</vt:lpstr>
      <vt:lpstr>PowerPoint Presentation</vt:lpstr>
      <vt:lpstr>DYSPNEA = BREATHLESSNESS</vt:lpstr>
      <vt:lpstr>PowerPoint Presentation</vt:lpstr>
      <vt:lpstr>PowerPoint Presentation</vt:lpstr>
      <vt:lpstr>SOB grading</vt:lpstr>
      <vt:lpstr>CAUSES OF BREATHLESSNESS</vt:lpstr>
      <vt:lpstr>WHEEZE</vt:lpstr>
      <vt:lpstr>WHEEZE</vt:lpstr>
      <vt:lpstr>PowerPoint Presentation</vt:lpstr>
      <vt:lpstr>OTHERS</vt:lpstr>
      <vt:lpstr>DIAGNOSIS</vt:lpstr>
      <vt:lpstr>RED FLAG IN RESPIRATORY MEDICINE</vt:lpstr>
      <vt:lpstr>DEFENCE</vt:lpstr>
      <vt:lpstr>PATHOPHSIOLOGY OF RSPIRATORY DISEASES</vt:lpstr>
      <vt:lpstr>OXYGEN/CO2 GAS EXCHANGE</vt:lpstr>
      <vt:lpstr>PowerPoint Presentation</vt:lpstr>
      <vt:lpstr>HYPOXEMIA</vt:lpstr>
      <vt:lpstr>Causes of hypoxemia</vt:lpstr>
      <vt:lpstr>CYANOSIS</vt:lpstr>
      <vt:lpstr>HPERCARBIA /HYPERCAPNEA</vt:lpstr>
      <vt:lpstr>PowerPoint Presentation</vt:lpstr>
      <vt:lpstr>PowerPoint Presentation</vt:lpstr>
      <vt:lpstr>Oxygen therapy in hypoxia</vt:lpstr>
      <vt:lpstr>Oxygen therapy chart</vt:lpstr>
      <vt:lpstr>SIDE EFFECT OF OXYGEN</vt:lpstr>
      <vt:lpstr>PowerPoint Presentation</vt:lpstr>
      <vt:lpstr>PowerPoint Presentation</vt:lpstr>
      <vt:lpstr>ARTERIAL BLOOD GASES</vt:lpstr>
      <vt:lpstr>Oxygen dissociation curve</vt:lpstr>
      <vt:lpstr>PowerPoint Presentation</vt:lpstr>
      <vt:lpstr>INFLAMATORY CASCADE</vt:lpstr>
      <vt:lpstr>EXAMINATION</vt:lpstr>
      <vt:lpstr>general</vt:lpstr>
      <vt:lpstr>PowerPoint Presentation</vt:lpstr>
      <vt:lpstr>PowerPoint Presentation</vt:lpstr>
      <vt:lpstr>CENTRAL CYANOSIS</vt:lpstr>
      <vt:lpstr>PowerPoint Presentation</vt:lpstr>
      <vt:lpstr>PowerPoint Presentation</vt:lpstr>
      <vt:lpstr>PERIFERAL CYANOSIS</vt:lpstr>
      <vt:lpstr>PowerPoint Presentation</vt:lpstr>
      <vt:lpstr>PowerPoint Presentation</vt:lpstr>
      <vt:lpstr>HORNER’S CYNDROME</vt:lpstr>
      <vt:lpstr>SUPERIOR VENA CAVAL OBSTRUCTION</vt:lpstr>
      <vt:lpstr>PowerPoint Presentation</vt:lpstr>
      <vt:lpstr>Cervical lymph node</vt:lpstr>
      <vt:lpstr>LYMPH NODES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ERYTHEMA NODOUSUM/SKIN METASTESIS</vt:lpstr>
      <vt:lpstr>PowerPoint Presentation</vt:lpstr>
      <vt:lpstr>CHEST EXAMINATION</vt:lpstr>
      <vt:lpstr>INSPECTION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PALPATION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INVESTIGATION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Kyphosis: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OXIMETRY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Bronchoscopy</vt:lpstr>
      <vt:lpstr>PowerPoint Presentation</vt:lpstr>
      <vt:lpstr>Chronic obstructive airway diseases</vt:lpstr>
      <vt:lpstr>PowerPoint Presentation</vt:lpstr>
      <vt:lpstr>BRONCHIACTASIS</vt:lpstr>
      <vt:lpstr>CLINCAL FEATURE</vt:lpstr>
      <vt:lpstr>PowerPoint Presentation</vt:lpstr>
      <vt:lpstr>PowerPoint Presentation</vt:lpstr>
      <vt:lpstr>PowerPoint Presentation</vt:lpstr>
      <vt:lpstr>TREATMENT MESURES</vt:lpstr>
      <vt:lpstr>TYPES OF INHALERS</vt:lpstr>
      <vt:lpstr>PowerPoint Presentation</vt:lpstr>
      <vt:lpstr>PowerPoint Presentation</vt:lpstr>
      <vt:lpstr>NEBULIZER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RESPIRATORY SYSTEM</dc:title>
  <dc:creator>TOSHIBA</dc:creator>
  <cp:lastModifiedBy>SARA</cp:lastModifiedBy>
  <cp:revision>259</cp:revision>
  <cp:lastPrinted>2019-10-13T08:14:45Z</cp:lastPrinted>
  <dcterms:created xsi:type="dcterms:W3CDTF">2012-03-07T16:43:26Z</dcterms:created>
  <dcterms:modified xsi:type="dcterms:W3CDTF">2020-11-03T09:17:41Z</dcterms:modified>
</cp:coreProperties>
</file>