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4" r:id="rId2"/>
    <p:sldMasterId id="2147483706" r:id="rId3"/>
    <p:sldMasterId id="2147483718" r:id="rId4"/>
    <p:sldMasterId id="2147483730" r:id="rId5"/>
  </p:sldMasterIdLst>
  <p:sldIdLst>
    <p:sldId id="310" r:id="rId6"/>
    <p:sldId id="256" r:id="rId7"/>
    <p:sldId id="308" r:id="rId8"/>
    <p:sldId id="271" r:id="rId9"/>
    <p:sldId id="258" r:id="rId10"/>
    <p:sldId id="259" r:id="rId11"/>
    <p:sldId id="274" r:id="rId12"/>
    <p:sldId id="272" r:id="rId13"/>
    <p:sldId id="273" r:id="rId14"/>
    <p:sldId id="260" r:id="rId15"/>
    <p:sldId id="276" r:id="rId16"/>
    <p:sldId id="279" r:id="rId17"/>
    <p:sldId id="261" r:id="rId18"/>
    <p:sldId id="262" r:id="rId19"/>
    <p:sldId id="278" r:id="rId20"/>
    <p:sldId id="280" r:id="rId21"/>
    <p:sldId id="281" r:id="rId22"/>
    <p:sldId id="282" r:id="rId23"/>
    <p:sldId id="263" r:id="rId24"/>
    <p:sldId id="264" r:id="rId25"/>
    <p:sldId id="265" r:id="rId26"/>
    <p:sldId id="283" r:id="rId27"/>
    <p:sldId id="284" r:id="rId28"/>
    <p:sldId id="311" r:id="rId29"/>
    <p:sldId id="289" r:id="rId30"/>
    <p:sldId id="266" r:id="rId31"/>
    <p:sldId id="267" r:id="rId32"/>
    <p:sldId id="286" r:id="rId33"/>
    <p:sldId id="268" r:id="rId34"/>
    <p:sldId id="287" r:id="rId35"/>
    <p:sldId id="288" r:id="rId36"/>
    <p:sldId id="312" r:id="rId37"/>
    <p:sldId id="269" r:id="rId38"/>
    <p:sldId id="291" r:id="rId39"/>
    <p:sldId id="315" r:id="rId40"/>
    <p:sldId id="293" r:id="rId41"/>
    <p:sldId id="292" r:id="rId42"/>
    <p:sldId id="295" r:id="rId43"/>
    <p:sldId id="297" r:id="rId44"/>
    <p:sldId id="296" r:id="rId45"/>
    <p:sldId id="298" r:id="rId46"/>
    <p:sldId id="299" r:id="rId47"/>
    <p:sldId id="314" r:id="rId48"/>
    <p:sldId id="270" r:id="rId49"/>
    <p:sldId id="302" r:id="rId50"/>
    <p:sldId id="303" r:id="rId51"/>
    <p:sldId id="305" r:id="rId52"/>
    <p:sldId id="306" r:id="rId53"/>
    <p:sldId id="307" r:id="rId54"/>
    <p:sldId id="313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4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9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9548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75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0520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209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80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103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8D5E2EC-BB52-4E50-9485-A56697959DEA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6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8D8820D-AEF6-4BAE-A843-88B3FBF62DAD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65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15" y="1709739"/>
            <a:ext cx="105156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15" y="4589464"/>
            <a:ext cx="1051560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1FCCF8C-6BCD-472A-9C1E-9FE360AA058D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8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692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0"/>
            <a:ext cx="5091289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6312" y="1981200"/>
            <a:ext cx="5091289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970DD31-792B-4257-825D-24368E62A738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87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141" y="365126"/>
            <a:ext cx="1051560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141" y="1681163"/>
            <a:ext cx="515902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141" y="2505075"/>
            <a:ext cx="515902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142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142" y="2505075"/>
            <a:ext cx="518160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0E83BF5-1B27-4376-9343-393A817A0A41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233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DC42953-FFF7-436B-B7ED-F0B34B244079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175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BCFDA91-44D6-4762-A4AA-957B6E06A584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02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141" y="457200"/>
            <a:ext cx="39322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482" y="987426"/>
            <a:ext cx="617125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141" y="2057400"/>
            <a:ext cx="39322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E7E60AC-5401-4E5A-94A8-DEE445E0AC2E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217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141" y="457200"/>
            <a:ext cx="39322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482" y="987426"/>
            <a:ext cx="617125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141" y="2057400"/>
            <a:ext cx="39322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5AA794C-6556-44AB-943E-74260FBB5A7D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84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A75A20-397F-4E9D-B400-DD5B6915EAA9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819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09600"/>
            <a:ext cx="2590799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609600"/>
            <a:ext cx="7591778" cy="54864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63602C4-3D1E-4A16-8843-C449E2BE8E2E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8512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45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8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061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715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855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305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3265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3719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554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608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70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951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414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532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921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071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405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484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5410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45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1901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97763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35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1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0390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83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061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558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860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520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914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2652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841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95178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32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8903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3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8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57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7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612E2-526C-47A5-B68B-C20D6D1790CB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7EF0AF-F084-4BEE-80B3-0927837BF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98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1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635693D3-1295-4B88-B1BB-AE3CFD04C39D}" type="slidenum">
              <a:rPr lang="en-US" altLang="en-US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870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FD0036-88B7-402F-B8B7-5A8E5CC79D80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11/14/2020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976AB7-6AB4-4012-A6D6-0901E29E504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719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96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fld id="{708336B4-034C-413E-AA3F-25B3C4BBDFD7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29/03/1442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1"/>
            <a:fld id="{5504FE79-7D99-4B00-9EB3-E3B724C0115E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 rtl="1"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21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5.png"/><Relationship Id="rId5" Type="http://schemas.openxmlformats.org/officeDocument/2006/relationships/image" Target="../media/image53.png"/><Relationship Id="rId4" Type="http://schemas.openxmlformats.org/officeDocument/2006/relationships/oleObject" Target="../embeddings/oleObject1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DSC011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063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337" y="287383"/>
            <a:ext cx="6400800" cy="575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Proptosis</a:t>
            </a:r>
            <a:r>
              <a:rPr lang="en-GB" dirty="0" smtClean="0"/>
              <a:t> +neuropathy </a:t>
            </a:r>
            <a:endParaRPr lang="en-GB" dirty="0"/>
          </a:p>
        </p:txBody>
      </p:sp>
      <p:pic>
        <p:nvPicPr>
          <p:cNvPr id="5" name="Picture 14" descr="C:\My Documents\Thy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77863" y="1930399"/>
            <a:ext cx="4183062" cy="4143829"/>
          </a:xfrm>
          <a:prstGeom prst="rect">
            <a:avLst/>
          </a:prstGeom>
          <a:noFill/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525" y="1802673"/>
            <a:ext cx="4184650" cy="427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054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2" name="Picture 14" descr="C:\My Documents\Thy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3968751"/>
            <a:ext cx="4114800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My Documents\Thy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149350"/>
            <a:ext cx="4114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217988" y="457201"/>
            <a:ext cx="328771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b="1">
                <a:solidFill>
                  <a:srgbClr val="FFFFFF"/>
                </a:solidFill>
                <a:latin typeface="Times New Roman" panose="02020603050405020304" pitchFamily="18" charset="0"/>
              </a:rPr>
              <a:t>  Occurs in about 40%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81475" y="730251"/>
            <a:ext cx="4013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b="1">
                <a:solidFill>
                  <a:srgbClr val="FFFFFF"/>
                </a:solidFill>
                <a:latin typeface="Times New Roman" panose="02020603050405020304" pitchFamily="18" charset="0"/>
              </a:rPr>
              <a:t>  Due to fibrotic contracture </a:t>
            </a:r>
          </a:p>
        </p:txBody>
      </p:sp>
      <p:pic>
        <p:nvPicPr>
          <p:cNvPr id="7181" name="Picture 13" descr="C:\My Documents\Thy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968751"/>
            <a:ext cx="3886200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My Documents\Thy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149351"/>
            <a:ext cx="3886200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930650" y="-76200"/>
            <a:ext cx="4362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>
                <a:solidFill>
                  <a:srgbClr val="FFFF00"/>
                </a:solidFill>
                <a:latin typeface="Times New Roman" panose="02020603050405020304" pitchFamily="18" charset="0"/>
              </a:rPr>
              <a:t>Restrictive myopathy</a:t>
            </a:r>
            <a:endParaRPr lang="en-US" altLang="en-US" sz="4800" b="1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5219700" y="160655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rot="16200000" flipV="1">
            <a:off x="8953500" y="4810125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rot="5400000" flipV="1">
            <a:off x="9791700" y="2368550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>
            <a:off x="5143500" y="5495925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171701" y="3632200"/>
            <a:ext cx="3713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Times New Roman" panose="02020603050405020304" pitchFamily="18" charset="0"/>
              </a:rPr>
              <a:t>Elevation defect - most common</a:t>
            </a:r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210300" y="366395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Times New Roman" panose="02020603050405020304" pitchFamily="18" charset="0"/>
              </a:rPr>
              <a:t>Abduction defect - less common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260600" y="6451600"/>
            <a:ext cx="3644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Times New Roman" panose="02020603050405020304" pitchFamily="18" charset="0"/>
              </a:rPr>
              <a:t>Depression defect -  uncommon</a:t>
            </a:r>
            <a:r>
              <a:rPr lang="en-US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80176" y="6451600"/>
            <a:ext cx="277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Times New Roman" panose="02020603050405020304" pitchFamily="18" charset="0"/>
              </a:rPr>
              <a:t>Adduction defect - rare </a:t>
            </a: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2095500" y="1149350"/>
            <a:ext cx="8001000" cy="56388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2095500" y="3657600"/>
            <a:ext cx="8001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2095500" y="6477000"/>
            <a:ext cx="8001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2095500" y="3962400"/>
            <a:ext cx="8001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5981700" y="1143000"/>
            <a:ext cx="0" cy="5638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159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Preseptal</a:t>
            </a:r>
            <a:r>
              <a:rPr lang="en-GB" dirty="0" smtClean="0"/>
              <a:t> cellulitis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9" descr="D:\slides\Infection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063" y="1567543"/>
            <a:ext cx="5199017" cy="407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890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161" y="1097279"/>
            <a:ext cx="4183062" cy="4924698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525" y="1084217"/>
            <a:ext cx="4184650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3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Orbital cellulitis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0046" y="1789612"/>
            <a:ext cx="7671946" cy="433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80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77886" y="888274"/>
            <a:ext cx="6400800" cy="543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6451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4194" y="1084218"/>
            <a:ext cx="5447211" cy="49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02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Idiopathic orbital inflammatory disease (</a:t>
            </a:r>
            <a:r>
              <a:rPr lang="en-GB" dirty="0" err="1" smtClean="0"/>
              <a:t>psudotumour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7901" y="1930400"/>
            <a:ext cx="6976236" cy="432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36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Dacryops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6994" y="1541418"/>
            <a:ext cx="6466115" cy="45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71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Dermoid</a:t>
            </a:r>
            <a:r>
              <a:rPr lang="en-GB" dirty="0" smtClean="0"/>
              <a:t> cyst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0686" y="1606731"/>
            <a:ext cx="5630091" cy="458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1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Slides for orbit and ocular tumours 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Raja S. </a:t>
            </a:r>
            <a:r>
              <a:rPr lang="en-GB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Bengharbia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872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Capillary haemangioma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0687" y="1802674"/>
            <a:ext cx="5538650" cy="423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21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5697" y="1930400"/>
            <a:ext cx="4115157" cy="3864053"/>
          </a:xfrm>
          <a:prstGeom prst="rect">
            <a:avLst/>
          </a:prstGeom>
        </p:spPr>
      </p:pic>
      <p:pic>
        <p:nvPicPr>
          <p:cNvPr id="5" name="Picture 1035" descr="D:\slides\O tumour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30400"/>
            <a:ext cx="4114800" cy="380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233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Cavernous haemangioma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444" y="1914322"/>
            <a:ext cx="5102794" cy="3781084"/>
          </a:xfrm>
          <a:prstGeom prst="rect">
            <a:avLst/>
          </a:prstGeom>
        </p:spPr>
      </p:pic>
      <p:pic>
        <p:nvPicPr>
          <p:cNvPr id="5" name="Picture 7" descr="D:\slides\O tumour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38" y="2527662"/>
            <a:ext cx="4805362" cy="37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2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9217" y="258353"/>
            <a:ext cx="3151905" cy="2743201"/>
          </a:xfrm>
          <a:prstGeom prst="rect">
            <a:avLst/>
          </a:prstGeom>
        </p:spPr>
      </p:pic>
      <p:pic>
        <p:nvPicPr>
          <p:cNvPr id="4" name="Picture 9" descr="D:\slides\O tumour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307" y="258354"/>
            <a:ext cx="4440767" cy="27432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742" y="2849695"/>
            <a:ext cx="2895851" cy="426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95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 descr="F:\aks\FLOWERS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331337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148" y="2319432"/>
            <a:ext cx="8949704" cy="22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53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conjunctiva</a:t>
            </a:r>
            <a:endParaRPr lang="en-GB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917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Naevus</a:t>
            </a:r>
            <a:r>
              <a:rPr lang="en-GB" dirty="0" smtClean="0"/>
              <a:t> </a:t>
            </a:r>
            <a:r>
              <a:rPr lang="en-GB" dirty="0" smtClean="0"/>
              <a:t>vs </a:t>
            </a:r>
            <a:r>
              <a:rPr lang="en-GB" dirty="0" err="1" smtClean="0"/>
              <a:t>conj.melanoma</a:t>
            </a:r>
            <a:endParaRPr lang="en-GB" dirty="0"/>
          </a:p>
        </p:txBody>
      </p:sp>
      <p:pic>
        <p:nvPicPr>
          <p:cNvPr id="5" name="Picture 9" descr="C:\My Documents\tumour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301039" y="2160588"/>
            <a:ext cx="2936709" cy="3881437"/>
          </a:xfrm>
          <a:prstGeom prst="rect">
            <a:avLst/>
          </a:prstGeom>
          <a:noFill/>
        </p:spPr>
      </p:pic>
      <p:pic>
        <p:nvPicPr>
          <p:cNvPr id="6" name="Picture 11" descr="C:\My Documents\tumour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089525" y="2321543"/>
            <a:ext cx="4184650" cy="3559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38991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acquired melanosis </a:t>
            </a:r>
            <a:endParaRPr lang="en-GB" dirty="0"/>
          </a:p>
        </p:txBody>
      </p:sp>
      <p:pic>
        <p:nvPicPr>
          <p:cNvPr id="4" name="Picture 8" descr="C:\My Documents\tumour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20240" y="1737360"/>
            <a:ext cx="6191794" cy="448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6679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Conj. Papilloma </a:t>
            </a:r>
            <a:endParaRPr lang="en-GB" dirty="0"/>
          </a:p>
        </p:txBody>
      </p:sp>
      <p:pic>
        <p:nvPicPr>
          <p:cNvPr id="4" name="Picture 11" descr="C:\My Documents\tumour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8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074" y="1502230"/>
            <a:ext cx="5107577" cy="453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9035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Dermoid</a:t>
            </a:r>
            <a:r>
              <a:rPr lang="en-GB" dirty="0" smtClean="0"/>
              <a:t> cyst (</a:t>
            </a:r>
            <a:r>
              <a:rPr lang="en-GB" dirty="0" err="1" smtClean="0"/>
              <a:t>limbal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7" descr="C:\My Documents\tumour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8000" contrast="8000"/>
          </a:blip>
          <a:stretch>
            <a:fillRect/>
          </a:stretch>
        </p:blipFill>
        <p:spPr bwMode="auto">
          <a:xfrm>
            <a:off x="2272937" y="1776550"/>
            <a:ext cx="5786846" cy="4265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190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ORBIT</a:t>
            </a:r>
            <a:endParaRPr lang="en-GB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3930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Kaposi sarcoma </a:t>
            </a:r>
            <a:endParaRPr lang="en-GB" dirty="0"/>
          </a:p>
        </p:txBody>
      </p:sp>
      <p:pic>
        <p:nvPicPr>
          <p:cNvPr id="4" name="Picture 7" descr="C:\My Documents\tumour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83" y="1645920"/>
            <a:ext cx="5917474" cy="439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331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lymphoma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920" y="1567544"/>
            <a:ext cx="6086047" cy="447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569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 descr="F:\aks\FLOWERS\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841863" y="2767281"/>
            <a:ext cx="51467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GB" sz="8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iris</a:t>
            </a:r>
          </a:p>
        </p:txBody>
      </p:sp>
    </p:spTree>
    <p:extLst>
      <p:ext uri="{BB962C8B-B14F-4D97-AF65-F5344CB8AC3E}">
        <p14:creationId xmlns:p14="http://schemas.microsoft.com/office/powerpoint/2010/main" val="3043430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Naevus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Content Placeholder 3" descr="C:\My Documents\Mel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55699" y="2437606"/>
            <a:ext cx="4899130" cy="3881437"/>
          </a:xfrm>
          <a:prstGeom prst="rect">
            <a:avLst/>
          </a:prstGeom>
          <a:noFill/>
        </p:spPr>
      </p:pic>
      <p:pic>
        <p:nvPicPr>
          <p:cNvPr id="5" name="Picture 2" descr="C:\My Documents\Mel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857" y="2432843"/>
            <a:ext cx="4267200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0334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 rtl="1"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Pupillary distortion, </a:t>
            </a:r>
            <a:r>
              <a:rPr lang="en-US" sz="2400" b="1" dirty="0" err="1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ectropion</a:t>
            </a:r>
            <a:r>
              <a:rPr lang="en-US" sz="24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 </a:t>
            </a:r>
            <a:br>
              <a:rPr lang="en-US" sz="24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en-US" sz="24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   </a:t>
            </a:r>
            <a:r>
              <a:rPr lang="en-US" sz="2400" b="1" dirty="0" err="1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uveae</a:t>
            </a:r>
            <a:r>
              <a:rPr lang="en-US" sz="24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> and cataract</a:t>
            </a:r>
            <a:r>
              <a:rPr lang="en-US" sz="1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857" y="1580605"/>
            <a:ext cx="6257109" cy="43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38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C:\My Documents\Mel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3670" y="2689181"/>
            <a:ext cx="5543666" cy="388143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90058" y="1861176"/>
            <a:ext cx="4153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non-pigmented Surface vascularization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5593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Ciliary body</a:t>
            </a:r>
            <a:endParaRPr lang="en-GB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9124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Ciliary body melanoma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046" y="1685110"/>
            <a:ext cx="6622868" cy="459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8937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My Documents\Mel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1" y="609600"/>
            <a:ext cx="2709333" cy="2514600"/>
          </a:xfrm>
          <a:prstGeom prst="rect">
            <a:avLst/>
          </a:prstGeom>
          <a:noFill/>
        </p:spPr>
      </p:pic>
      <p:pic>
        <p:nvPicPr>
          <p:cNvPr id="8195" name="Picture 3" descr="C:\My Documents\Mel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2135" y="609600"/>
            <a:ext cx="2912533" cy="2514600"/>
          </a:xfrm>
          <a:prstGeom prst="rect">
            <a:avLst/>
          </a:prstGeom>
          <a:noFill/>
        </p:spPr>
      </p:pic>
      <p:pic>
        <p:nvPicPr>
          <p:cNvPr id="8196" name="Picture 4" descr="C:\My Documents\Mel1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9919" y="3657600"/>
            <a:ext cx="2752215" cy="2427288"/>
          </a:xfrm>
          <a:prstGeom prst="rect">
            <a:avLst/>
          </a:prstGeom>
          <a:noFill/>
        </p:spPr>
      </p:pic>
      <p:pic>
        <p:nvPicPr>
          <p:cNvPr id="8197" name="Picture 5" descr="C:\My Documents\Mel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2135" y="3657600"/>
            <a:ext cx="2912533" cy="2433638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001725" y="1"/>
            <a:ext cx="69560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sz="3600" b="1" dirty="0">
                <a:solidFill>
                  <a:srgbClr val="00B050"/>
                </a:solidFill>
                <a:latin typeface="Constantia"/>
              </a:rPr>
              <a:t>Signs of </a:t>
            </a:r>
            <a:r>
              <a:rPr lang="en-US" sz="3600" b="1" dirty="0" err="1">
                <a:solidFill>
                  <a:srgbClr val="00B050"/>
                </a:solidFill>
                <a:latin typeface="Constantia"/>
              </a:rPr>
              <a:t>ciliary</a:t>
            </a:r>
            <a:r>
              <a:rPr lang="en-US" sz="3600" b="1" dirty="0">
                <a:solidFill>
                  <a:srgbClr val="00B050"/>
                </a:solidFill>
                <a:latin typeface="Constantia"/>
              </a:rPr>
              <a:t> body melanoma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439737" y="3214688"/>
            <a:ext cx="20015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b="1" dirty="0">
                <a:solidFill>
                  <a:prstClr val="black"/>
                </a:solidFill>
                <a:latin typeface="Constantia"/>
              </a:rPr>
              <a:t>  Sentinel vessels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910831" y="3238501"/>
            <a:ext cx="2725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b="1" dirty="0">
                <a:solidFill>
                  <a:prstClr val="black"/>
                </a:solidFill>
                <a:latin typeface="Constantia"/>
              </a:rPr>
              <a:t>  </a:t>
            </a:r>
            <a:r>
              <a:rPr lang="en-US" b="1" dirty="0" err="1">
                <a:solidFill>
                  <a:prstClr val="black"/>
                </a:solidFill>
                <a:latin typeface="Constantia"/>
              </a:rPr>
              <a:t>Extraocular</a:t>
            </a:r>
            <a:r>
              <a:rPr lang="en-US" b="1" dirty="0">
                <a:solidFill>
                  <a:prstClr val="black"/>
                </a:solidFill>
                <a:latin typeface="Constantia"/>
              </a:rPr>
              <a:t> extension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238481" y="6186489"/>
            <a:ext cx="27860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/>
            <a:r>
              <a:rPr lang="en-US" b="1" dirty="0">
                <a:solidFill>
                  <a:prstClr val="black"/>
                </a:solidFill>
                <a:latin typeface="Constantia"/>
              </a:rPr>
              <a:t>  Erosion through iris root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024562" y="6134101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/>
            <a:r>
              <a:rPr lang="en-US" dirty="0">
                <a:solidFill>
                  <a:prstClr val="black"/>
                </a:solidFill>
                <a:latin typeface="Constantia"/>
              </a:rPr>
              <a:t>  </a:t>
            </a:r>
            <a:r>
              <a:rPr lang="en-US" b="1" dirty="0">
                <a:solidFill>
                  <a:prstClr val="black"/>
                </a:solidFill>
                <a:latin typeface="Constantia"/>
              </a:rPr>
              <a:t>Lens </a:t>
            </a:r>
            <a:r>
              <a:rPr lang="en-US" b="1" dirty="0" err="1">
                <a:solidFill>
                  <a:prstClr val="black"/>
                </a:solidFill>
                <a:latin typeface="Constantia"/>
              </a:rPr>
              <a:t>subluxation</a:t>
            </a:r>
            <a:r>
              <a:rPr lang="en-US" b="1" dirty="0">
                <a:solidFill>
                  <a:prstClr val="black"/>
                </a:solidFill>
                <a:latin typeface="Constantia"/>
              </a:rPr>
              <a:t> or cataract, RD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 flipV="1">
            <a:off x="7281335" y="5334000"/>
            <a:ext cx="67733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V="1">
            <a:off x="7823201" y="5410200"/>
            <a:ext cx="135467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3309919" y="762000"/>
            <a:ext cx="5621867" cy="60960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3352801" y="31242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3352801" y="60960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3352801" y="36576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6062133" y="609600"/>
            <a:ext cx="0" cy="6096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33319503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choroid</a:t>
            </a:r>
            <a:endParaRPr lang="en-GB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8983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531" y="914400"/>
            <a:ext cx="7759337" cy="529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1130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Choroidal melanoma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6032" y="1737360"/>
            <a:ext cx="5919973" cy="430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2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C:\My Documents\Mel27.jpg"/>
          <p:cNvPicPr>
            <a:picLocks noChangeAspect="1" noChangeArrowheads="1"/>
          </p:cNvPicPr>
          <p:nvPr/>
        </p:nvPicPr>
        <p:blipFill>
          <a:blip r:embed="rId3">
            <a:lum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07" y="719137"/>
            <a:ext cx="4876800" cy="469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885506"/>
              </p:ext>
            </p:extLst>
          </p:nvPr>
        </p:nvGraphicFramePr>
        <p:xfrm>
          <a:off x="5301504" y="762000"/>
          <a:ext cx="4289425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" r:id="rId4" imgW="2895238" imgH="3086531" progId="Photoshop.Image.3">
                  <p:embed/>
                </p:oleObj>
              </mc:Choice>
              <mc:Fallback>
                <p:oleObj name="Image" r:id="rId4" imgW="2895238" imgH="3086531" progId="Photoshop.Image.3">
                  <p:embed/>
                  <p:pic>
                    <p:nvPicPr>
                      <p:cNvPr id="1229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504" y="762000"/>
                        <a:ext cx="4289425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993" y="5410200"/>
            <a:ext cx="4088675" cy="768163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01503" y="5410200"/>
            <a:ext cx="4835273" cy="1238794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b="1" dirty="0"/>
              <a:t>Ultrasound - acoustic hollowness,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b="1" dirty="0"/>
              <a:t>   choroidal excavation and orbital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b="1" dirty="0"/>
              <a:t>   shadowing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2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melanocytoma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309" y="1685109"/>
            <a:ext cx="5400467" cy="461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7601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 descr="F:\aks\FLOWERS\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6107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191" y="2319432"/>
            <a:ext cx="6291617" cy="22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0358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Retionoblastoma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6810" y="1371601"/>
            <a:ext cx="5368835" cy="45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9" name="Picture 17" descr="C:\My Documents\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1333" y="1108076"/>
            <a:ext cx="2641600" cy="1787525"/>
          </a:xfrm>
          <a:prstGeom prst="rect">
            <a:avLst/>
          </a:prstGeom>
          <a:noFill/>
        </p:spPr>
      </p:pic>
      <p:pic>
        <p:nvPicPr>
          <p:cNvPr id="3074" name="Picture 2" descr="C:\My Documents\JJ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2268" y="1335088"/>
            <a:ext cx="2980267" cy="1617662"/>
          </a:xfrm>
          <a:prstGeom prst="rect">
            <a:avLst/>
          </a:prstGeom>
          <a:noFill/>
        </p:spPr>
      </p:pic>
      <p:pic>
        <p:nvPicPr>
          <p:cNvPr id="3077" name="Picture 5" descr="C:\My Documents\JJK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2268" y="3886200"/>
            <a:ext cx="2980267" cy="2438400"/>
          </a:xfrm>
          <a:prstGeom prst="rect">
            <a:avLst/>
          </a:prstGeom>
          <a:noFill/>
        </p:spPr>
      </p:pic>
      <p:pic>
        <p:nvPicPr>
          <p:cNvPr id="3078" name="Picture 6" descr="C:\My Documents\JJK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2535" y="3886200"/>
            <a:ext cx="2099733" cy="2438400"/>
          </a:xfrm>
          <a:prstGeom prst="rect">
            <a:avLst/>
          </a:prstGeom>
          <a:noFill/>
        </p:spPr>
      </p:pic>
      <p:pic>
        <p:nvPicPr>
          <p:cNvPr id="3079" name="Picture 7" descr="C:\My Documents\JJK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2268" y="3886200"/>
            <a:ext cx="2302933" cy="2438400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744611" y="3352801"/>
            <a:ext cx="23114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sz="2000" b="1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Constantia"/>
              </a:rPr>
              <a:t>Leukocoria</a:t>
            </a:r>
            <a:r>
              <a:rPr lang="en-US" sz="2000" b="1" dirty="0">
                <a:solidFill>
                  <a:prstClr val="black"/>
                </a:solidFill>
                <a:latin typeface="Constantia"/>
              </a:rPr>
              <a:t> - 60%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192366" y="3413126"/>
            <a:ext cx="22879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sz="2000" b="1" dirty="0">
                <a:solidFill>
                  <a:prstClr val="black"/>
                </a:solidFill>
                <a:latin typeface="Constantia"/>
              </a:rPr>
              <a:t> Strabismus - 20%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524760" y="3214688"/>
            <a:ext cx="24970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>
              <a:lnSpc>
                <a:spcPct val="80000"/>
              </a:lnSpc>
            </a:pPr>
            <a:r>
              <a:rPr lang="en-US" sz="2000" b="1" dirty="0">
                <a:solidFill>
                  <a:prstClr val="black"/>
                </a:solidFill>
                <a:latin typeface="Constantia"/>
              </a:rPr>
              <a:t> Secondary glaucoma</a:t>
            </a:r>
            <a:endParaRPr lang="en-US" sz="20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524101" y="6357959"/>
            <a:ext cx="2865593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>
              <a:lnSpc>
                <a:spcPct val="80000"/>
              </a:lnSpc>
            </a:pPr>
            <a:r>
              <a:rPr lang="en-US" b="1" dirty="0">
                <a:solidFill>
                  <a:prstClr val="black"/>
                </a:solidFill>
                <a:latin typeface="Constantia"/>
              </a:rPr>
              <a:t> Anterior segment invasion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5381620" y="6357958"/>
            <a:ext cx="2571768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>
              <a:lnSpc>
                <a:spcPct val="80000"/>
              </a:lnSpc>
            </a:pPr>
            <a:r>
              <a:rPr lang="en-US" b="1" dirty="0">
                <a:solidFill>
                  <a:prstClr val="black"/>
                </a:solidFill>
                <a:latin typeface="Constantia"/>
              </a:rPr>
              <a:t> Orbital inflammation 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7881950" y="6357958"/>
            <a:ext cx="209115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rtl="1">
              <a:lnSpc>
                <a:spcPct val="80000"/>
              </a:lnSpc>
            </a:pPr>
            <a:r>
              <a:rPr lang="en-US" b="1" dirty="0">
                <a:solidFill>
                  <a:prstClr val="black"/>
                </a:solidFill>
                <a:latin typeface="Constantia"/>
              </a:rPr>
              <a:t> Orbital invasion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640251" y="44451"/>
            <a:ext cx="72215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en-US" sz="3600" b="1" dirty="0">
                <a:solidFill>
                  <a:srgbClr val="00B050"/>
                </a:solidFill>
                <a:latin typeface="Constantia"/>
              </a:rPr>
              <a:t>Presentations of retinoblastoma</a:t>
            </a:r>
            <a:endParaRPr lang="en-US" sz="2200" b="1" dirty="0">
              <a:solidFill>
                <a:srgbClr val="00B050"/>
              </a:solidFill>
              <a:latin typeface="Constantia"/>
            </a:endParaRPr>
          </a:p>
        </p:txBody>
      </p:sp>
      <p:pic>
        <p:nvPicPr>
          <p:cNvPr id="3088" name="Picture 16" descr="C:\My Documents\Aa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52533" y="762000"/>
            <a:ext cx="2077156" cy="2514600"/>
          </a:xfrm>
          <a:prstGeom prst="rect">
            <a:avLst/>
          </a:prstGeom>
          <a:noFill/>
        </p:spPr>
      </p:pic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2472268" y="32766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2452663" y="914400"/>
            <a:ext cx="7382933" cy="59436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>
            <a:off x="2472268" y="38862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H="1">
            <a:off x="2472268" y="63246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7552267" y="762000"/>
            <a:ext cx="0" cy="5943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5452533" y="762000"/>
            <a:ext cx="0" cy="5943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rtl="1"/>
            <a:endParaRPr lang="ar-SA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598588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00B050"/>
                </a:solidFill>
              </a:rPr>
              <a:t>Early </a:t>
            </a:r>
            <a:r>
              <a:rPr lang="en-US" altLang="en-US" b="1" dirty="0" err="1" smtClean="0">
                <a:solidFill>
                  <a:srgbClr val="00B050"/>
                </a:solidFill>
              </a:rPr>
              <a:t>endophylitic</a:t>
            </a:r>
            <a:r>
              <a:rPr lang="en-US" altLang="en-US" b="1" dirty="0" smtClean="0">
                <a:solidFill>
                  <a:srgbClr val="00B050"/>
                </a:solidFill>
              </a:rPr>
              <a:t> retinoblastoma</a:t>
            </a:r>
            <a:r>
              <a:rPr lang="en-US" altLang="en-US" sz="4800" b="1" dirty="0"/>
              <a:t/>
            </a:r>
            <a:br>
              <a:rPr lang="en-US" altLang="en-US" sz="4800" b="1" dirty="0"/>
            </a:br>
            <a:endParaRPr lang="en-GB" dirty="0"/>
          </a:p>
        </p:txBody>
      </p:sp>
      <p:pic>
        <p:nvPicPr>
          <p:cNvPr id="4" name="Picture 2" descr="C:\My Documents\JJK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731" y="2160588"/>
            <a:ext cx="5400576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8235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C:\My Documents\JJK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669926"/>
            <a:ext cx="3581400" cy="257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C:\My Documents\JJK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669925"/>
            <a:ext cx="37655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My Documents\JJK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3717925"/>
            <a:ext cx="368935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My Documents\JJK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3717925"/>
            <a:ext cx="3841750" cy="256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071154" y="1"/>
            <a:ext cx="9463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600" b="1" dirty="0">
                <a:solidFill>
                  <a:srgbClr val="00B050"/>
                </a:solidFill>
              </a:rPr>
              <a:t>More advanced </a:t>
            </a:r>
            <a:r>
              <a:rPr lang="en-US" altLang="en-US" sz="3600" b="1" dirty="0" err="1">
                <a:solidFill>
                  <a:srgbClr val="00B050"/>
                </a:solidFill>
              </a:rPr>
              <a:t>endophytic</a:t>
            </a:r>
            <a:r>
              <a:rPr lang="en-US" altLang="en-US" sz="3600" b="1" dirty="0">
                <a:solidFill>
                  <a:srgbClr val="00B050"/>
                </a:solidFill>
              </a:rPr>
              <a:t> retinoblastoma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3390900" y="3244850"/>
            <a:ext cx="24384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Friable white mass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470650" y="3244850"/>
            <a:ext cx="34772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Cottage cheese appearance</a:t>
            </a:r>
            <a:endParaRPr lang="en-US" altLang="en-US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3086100" y="6308725"/>
            <a:ext cx="33233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Fine surface blood vessels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927851" y="6308725"/>
            <a:ext cx="22799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/>
              <a:t>Vitreous seedings</a:t>
            </a:r>
            <a:endParaRPr lang="en-US" alt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V="1">
            <a:off x="7689850" y="447992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V="1">
            <a:off x="7613650" y="4556125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2889250" y="685801"/>
            <a:ext cx="6781800" cy="60039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H="1">
            <a:off x="2889250" y="3260725"/>
            <a:ext cx="67818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2889250" y="6308725"/>
            <a:ext cx="67818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H="1">
            <a:off x="2889250" y="3717925"/>
            <a:ext cx="67818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6394450" y="669925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3642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Exophytic retinoblastoma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5474" y="1930400"/>
            <a:ext cx="5146766" cy="38408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48994" y="3133535"/>
            <a:ext cx="3174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/>
              <a:t>Multiglobulated white mass </a:t>
            </a:r>
            <a:r>
              <a:rPr lang="en-US" altLang="en-US" b="1" dirty="0" smtClean="0"/>
              <a:t>with overlying </a:t>
            </a:r>
            <a:r>
              <a:rPr lang="en-US" altLang="en-US" b="1" dirty="0"/>
              <a:t>retinal detachment</a:t>
            </a:r>
          </a:p>
        </p:txBody>
      </p:sp>
    </p:spTree>
    <p:extLst>
      <p:ext uri="{BB962C8B-B14F-4D97-AF65-F5344CB8AC3E}">
        <p14:creationId xmlns:p14="http://schemas.microsoft.com/office/powerpoint/2010/main" val="2462089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286" y="1031966"/>
            <a:ext cx="7967716" cy="501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33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Thyroid eye disease (Graves disease )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680" y="1371600"/>
            <a:ext cx="6257109" cy="470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985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4" descr="pic244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439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104" y="2209694"/>
            <a:ext cx="7565792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7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Axial </a:t>
            </a:r>
            <a:r>
              <a:rPr lang="en-GB" dirty="0" err="1" smtClean="0"/>
              <a:t>proptosis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13" descr="C:\My Documents\Thy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03120" y="1828800"/>
            <a:ext cx="5826034" cy="4833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2146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7886" y="1930400"/>
            <a:ext cx="5120640" cy="375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Bilateral lid retraction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0503" y="1541417"/>
            <a:ext cx="515982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20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Lid lag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3565" y="1240971"/>
            <a:ext cx="5133703" cy="45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398625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FFFF00"/>
      </a:lt2>
      <a:accent1>
        <a:srgbClr val="00CC99"/>
      </a:accent1>
      <a:accent2>
        <a:srgbClr val="3333CC"/>
      </a:accent2>
      <a:accent3>
        <a:srgbClr val="AAAAAA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336</TotalTime>
  <Words>208</Words>
  <Application>Microsoft Office PowerPoint</Application>
  <PresentationFormat>Widescreen</PresentationFormat>
  <Paragraphs>62</Paragraphs>
  <Slides>50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5" baseType="lpstr">
      <vt:lpstr>Arial</vt:lpstr>
      <vt:lpstr>Calibri</vt:lpstr>
      <vt:lpstr>Constantia</vt:lpstr>
      <vt:lpstr>Majalla UI</vt:lpstr>
      <vt:lpstr>Times New Roman</vt:lpstr>
      <vt:lpstr>Traditional Arabic</vt:lpstr>
      <vt:lpstr>Trebuchet MS</vt:lpstr>
      <vt:lpstr>Wingdings 2</vt:lpstr>
      <vt:lpstr>Wingdings 3</vt:lpstr>
      <vt:lpstr>Facet</vt:lpstr>
      <vt:lpstr>Blank Presentation</vt:lpstr>
      <vt:lpstr>Flow</vt:lpstr>
      <vt:lpstr>تدفق</vt:lpstr>
      <vt:lpstr>1_تدفق</vt:lpstr>
      <vt:lpstr>Image</vt:lpstr>
      <vt:lpstr>PowerPoint Presentation</vt:lpstr>
      <vt:lpstr>Slides for orbit and ocular tumours </vt:lpstr>
      <vt:lpstr>PowerPoint Presentation</vt:lpstr>
      <vt:lpstr>PowerPoint Presentation</vt:lpstr>
      <vt:lpstr>Thyroid eye disease (Graves disease )</vt:lpstr>
      <vt:lpstr>Axial proptosis </vt:lpstr>
      <vt:lpstr>PowerPoint Presentation</vt:lpstr>
      <vt:lpstr>Bilateral lid retraction</vt:lpstr>
      <vt:lpstr>Lid lag</vt:lpstr>
      <vt:lpstr>Proptosis +neuropathy </vt:lpstr>
      <vt:lpstr>PowerPoint Presentation</vt:lpstr>
      <vt:lpstr>Preseptal cellulitis </vt:lpstr>
      <vt:lpstr>PowerPoint Presentation</vt:lpstr>
      <vt:lpstr>Orbital cellulitis </vt:lpstr>
      <vt:lpstr>PowerPoint Presentation</vt:lpstr>
      <vt:lpstr>PowerPoint Presentation</vt:lpstr>
      <vt:lpstr>Idiopathic orbital inflammatory disease (psudotumour) </vt:lpstr>
      <vt:lpstr>Dacryops </vt:lpstr>
      <vt:lpstr>Dermoid cyst</vt:lpstr>
      <vt:lpstr>Capillary haemangioma</vt:lpstr>
      <vt:lpstr>PowerPoint Presentation</vt:lpstr>
      <vt:lpstr>Cavernous haemangioma </vt:lpstr>
      <vt:lpstr>PowerPoint Presentation</vt:lpstr>
      <vt:lpstr>PowerPoint Presentation</vt:lpstr>
      <vt:lpstr>PowerPoint Presentation</vt:lpstr>
      <vt:lpstr>Naevus vs conj.melanoma</vt:lpstr>
      <vt:lpstr>Primary acquired melanosis </vt:lpstr>
      <vt:lpstr>Conj. Papilloma </vt:lpstr>
      <vt:lpstr>Dermoid cyst (limbal)</vt:lpstr>
      <vt:lpstr>Kaposi sarcoma </vt:lpstr>
      <vt:lpstr>lymphoma</vt:lpstr>
      <vt:lpstr>PowerPoint Presentation</vt:lpstr>
      <vt:lpstr>Naevus </vt:lpstr>
      <vt:lpstr>Pupillary distortion, ectropion     uveae and cataract </vt:lpstr>
      <vt:lpstr>PowerPoint Presentation</vt:lpstr>
      <vt:lpstr>PowerPoint Presentation</vt:lpstr>
      <vt:lpstr>Ciliary body melanoma </vt:lpstr>
      <vt:lpstr>PowerPoint Presentation</vt:lpstr>
      <vt:lpstr>PowerPoint Presentation</vt:lpstr>
      <vt:lpstr>Choroidal melanoma</vt:lpstr>
      <vt:lpstr>PowerPoint Presentation</vt:lpstr>
      <vt:lpstr>melanocytoma</vt:lpstr>
      <vt:lpstr>PowerPoint Presentation</vt:lpstr>
      <vt:lpstr>Retionoblastoma </vt:lpstr>
      <vt:lpstr>PowerPoint Presentation</vt:lpstr>
      <vt:lpstr>Early endophylitic retinoblastoma </vt:lpstr>
      <vt:lpstr>PowerPoint Presentation</vt:lpstr>
      <vt:lpstr>Exophytic retinoblastoma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 for orbit and ocular tumours </dc:title>
  <dc:creator>HP2020</dc:creator>
  <cp:lastModifiedBy>HP2020</cp:lastModifiedBy>
  <cp:revision>27</cp:revision>
  <dcterms:created xsi:type="dcterms:W3CDTF">2020-11-10T20:13:18Z</dcterms:created>
  <dcterms:modified xsi:type="dcterms:W3CDTF">2020-11-14T20:58:53Z</dcterms:modified>
</cp:coreProperties>
</file>