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465" r:id="rId2"/>
    <p:sldId id="2466" r:id="rId3"/>
    <p:sldId id="2468" r:id="rId4"/>
    <p:sldId id="2469" r:id="rId5"/>
    <p:sldId id="2427" r:id="rId6"/>
    <p:sldId id="2471" r:id="rId7"/>
    <p:sldId id="2474" r:id="rId8"/>
    <p:sldId id="261" r:id="rId9"/>
    <p:sldId id="2472" r:id="rId10"/>
    <p:sldId id="2467" r:id="rId11"/>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67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820"/>
    <a:srgbClr val="000C28"/>
    <a:srgbClr val="002452"/>
    <a:srgbClr val="E3E4E6"/>
    <a:srgbClr val="583F52"/>
    <a:srgbClr val="001334"/>
    <a:srgbClr val="F52552"/>
    <a:srgbClr val="FFC737"/>
    <a:srgbClr val="D2D3D5"/>
    <a:srgbClr val="EC72A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10" autoAdjust="0"/>
    <p:restoredTop sz="92226" autoAdjust="0"/>
  </p:normalViewPr>
  <p:slideViewPr>
    <p:cSldViewPr snapToGrid="0" snapToObjects="1">
      <p:cViewPr varScale="1">
        <p:scale>
          <a:sx n="52" d="100"/>
          <a:sy n="52" d="100"/>
        </p:scale>
        <p:origin x="736" y="200"/>
      </p:cViewPr>
      <p:guideLst>
        <p:guide orient="horz" pos="4320"/>
        <p:guide pos="7678"/>
      </p:guideLst>
    </p:cSldViewPr>
  </p:slideViewPr>
  <p:notesTextViewPr>
    <p:cViewPr>
      <p:scale>
        <a:sx n="100" d="100"/>
        <a:sy n="100" d="100"/>
      </p:scale>
      <p:origin x="0" y="0"/>
    </p:cViewPr>
  </p:notesTextViewPr>
  <p:sorterViewPr>
    <p:cViewPr>
      <p:scale>
        <a:sx n="52" d="100"/>
        <a:sy n="52"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4/19/22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4177466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192208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2404876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2858680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701223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2547710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62d1bf62f3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62d1bf62f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3546557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2102414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73651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bout us">
    <p:spTree>
      <p:nvGrpSpPr>
        <p:cNvPr id="1" name=""/>
        <p:cNvGrpSpPr/>
        <p:nvPr/>
      </p:nvGrpSpPr>
      <p:grpSpPr>
        <a:xfrm>
          <a:off x="0" y="0"/>
          <a:ext cx="0" cy="0"/>
          <a:chOff x="0" y="0"/>
          <a:chExt cx="0" cy="0"/>
        </a:xfrm>
      </p:grpSpPr>
      <p:sp>
        <p:nvSpPr>
          <p:cNvPr id="10" name="Picture Placeholder 13"/>
          <p:cNvSpPr>
            <a:spLocks noGrp="1"/>
          </p:cNvSpPr>
          <p:nvPr>
            <p:ph type="pic" sz="quarter" idx="20"/>
          </p:nvPr>
        </p:nvSpPr>
        <p:spPr>
          <a:xfrm>
            <a:off x="15790412" y="4036740"/>
            <a:ext cx="4136597" cy="7828154"/>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1" name="Picture Placeholder 13"/>
          <p:cNvSpPr>
            <a:spLocks noGrp="1"/>
          </p:cNvSpPr>
          <p:nvPr>
            <p:ph type="pic" sz="quarter" idx="21"/>
          </p:nvPr>
        </p:nvSpPr>
        <p:spPr>
          <a:xfrm>
            <a:off x="20256392" y="4036740"/>
            <a:ext cx="4136597" cy="7828154"/>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2" name="Picture Placeholder 13"/>
          <p:cNvSpPr>
            <a:spLocks noGrp="1"/>
          </p:cNvSpPr>
          <p:nvPr>
            <p:ph type="pic" sz="quarter" idx="22"/>
          </p:nvPr>
        </p:nvSpPr>
        <p:spPr>
          <a:xfrm>
            <a:off x="11319509" y="4036740"/>
            <a:ext cx="4136597" cy="7828154"/>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174795366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8" name="Picture Placeholder 13"/>
          <p:cNvSpPr>
            <a:spLocks noGrp="1"/>
          </p:cNvSpPr>
          <p:nvPr>
            <p:ph type="pic" sz="quarter" idx="16"/>
          </p:nvPr>
        </p:nvSpPr>
        <p:spPr>
          <a:xfrm>
            <a:off x="0" y="6623824"/>
            <a:ext cx="12188825" cy="7092176"/>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6" name="Picture Placeholder 13"/>
          <p:cNvSpPr>
            <a:spLocks noGrp="1"/>
          </p:cNvSpPr>
          <p:nvPr>
            <p:ph type="pic" sz="quarter" idx="17"/>
          </p:nvPr>
        </p:nvSpPr>
        <p:spPr>
          <a:xfrm>
            <a:off x="12188825" y="6623824"/>
            <a:ext cx="12188825" cy="7092176"/>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706059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3" name="Rectangle 2"/>
          <p:cNvSpPr/>
          <p:nvPr userDrawn="1"/>
        </p:nvSpPr>
        <p:spPr>
          <a:xfrm>
            <a:off x="11285034" y="579864"/>
            <a:ext cx="1895707" cy="691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3"/>
          <p:cNvSpPr>
            <a:spLocks noGrp="1"/>
          </p:cNvSpPr>
          <p:nvPr>
            <p:ph type="pic" sz="quarter" idx="13"/>
          </p:nvPr>
        </p:nvSpPr>
        <p:spPr>
          <a:xfrm>
            <a:off x="12178216" y="0"/>
            <a:ext cx="12199434" cy="137160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67648156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54"/>
        <p:cNvGrpSpPr/>
        <p:nvPr/>
      </p:nvGrpSpPr>
      <p:grpSpPr>
        <a:xfrm>
          <a:off x="0" y="0"/>
          <a:ext cx="0" cy="0"/>
          <a:chOff x="0" y="0"/>
          <a:chExt cx="0" cy="0"/>
        </a:xfrm>
      </p:grpSpPr>
      <p:sp>
        <p:nvSpPr>
          <p:cNvPr id="55" name="Google Shape;55;p8"/>
          <p:cNvSpPr/>
          <p:nvPr/>
        </p:nvSpPr>
        <p:spPr>
          <a:xfrm>
            <a:off x="326315" y="316400"/>
            <a:ext cx="23725020" cy="13083200"/>
          </a:xfrm>
          <a:prstGeom prst="rect">
            <a:avLst/>
          </a:prstGeom>
          <a:noFill/>
          <a:ln w="9525" cap="flat" cmpd="sng">
            <a:solidFill>
              <a:schemeClr val="accent1"/>
            </a:solidFill>
            <a:prstDash val="solid"/>
            <a:round/>
            <a:headEnd type="none" w="sm" len="sm"/>
            <a:tailEnd type="none" w="sm" len="sm"/>
          </a:ln>
        </p:spPr>
        <p:txBody>
          <a:bodyPr spcFirstLastPara="1" wrap="square" lIns="243737" tIns="243737" rIns="243737" bIns="243737" anchor="ctr" anchorCtr="0">
            <a:noAutofit/>
          </a:bodyPr>
          <a:lstStyle/>
          <a:p>
            <a:pPr marL="0" lvl="0" indent="0" algn="l" rtl="0">
              <a:spcBef>
                <a:spcPts val="0"/>
              </a:spcBef>
              <a:spcAft>
                <a:spcPts val="0"/>
              </a:spcAft>
              <a:buNone/>
            </a:pPr>
            <a:endParaRPr sz="9598"/>
          </a:p>
        </p:txBody>
      </p:sp>
      <p:sp>
        <p:nvSpPr>
          <p:cNvPr id="56" name="Google Shape;56;p8"/>
          <p:cNvSpPr txBox="1">
            <a:spLocks noGrp="1"/>
          </p:cNvSpPr>
          <p:nvPr>
            <p:ph type="body" idx="1"/>
          </p:nvPr>
        </p:nvSpPr>
        <p:spPr>
          <a:xfrm>
            <a:off x="2187763" y="5343533"/>
            <a:ext cx="8023510" cy="5649600"/>
          </a:xfrm>
          <a:prstGeom prst="rect">
            <a:avLst/>
          </a:prstGeom>
        </p:spPr>
        <p:txBody>
          <a:bodyPr spcFirstLastPara="1" wrap="square" lIns="91425" tIns="91425" rIns="91425" bIns="91425" anchor="t" anchorCtr="0">
            <a:noAutofit/>
          </a:bodyPr>
          <a:lstStyle>
            <a:lvl1pPr marL="1218895" lvl="0" indent="-812597" rtl="0">
              <a:lnSpc>
                <a:spcPct val="100000"/>
              </a:lnSpc>
              <a:spcBef>
                <a:spcPts val="0"/>
              </a:spcBef>
              <a:spcAft>
                <a:spcPts val="0"/>
              </a:spcAft>
              <a:buSzPts val="1200"/>
              <a:buFont typeface="Questrial"/>
              <a:buChar char="●"/>
              <a:defRPr sz="3199">
                <a:solidFill>
                  <a:schemeClr val="dk1"/>
                </a:solidFill>
                <a:latin typeface="Questrial"/>
                <a:ea typeface="Questrial"/>
                <a:cs typeface="Questrial"/>
                <a:sym typeface="Questrial"/>
              </a:defRPr>
            </a:lvl1pPr>
            <a:lvl2pPr marL="2437790" lvl="1"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2pPr>
            <a:lvl3pPr marL="3656686" lvl="2"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3pPr>
            <a:lvl4pPr marL="4875581" lvl="3"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4pPr>
            <a:lvl5pPr marL="6094476" lvl="4"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5pPr>
            <a:lvl6pPr marL="7313371" lvl="5"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6pPr>
            <a:lvl7pPr marL="8532266" lvl="6"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7pPr>
            <a:lvl8pPr marL="9751162" lvl="7"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8pPr>
            <a:lvl9pPr marL="10970057" lvl="8" indent="-812597" rtl="0">
              <a:lnSpc>
                <a:spcPct val="100000"/>
              </a:lnSpc>
              <a:spcBef>
                <a:spcPts val="0"/>
              </a:spcBef>
              <a:spcAft>
                <a:spcPts val="0"/>
              </a:spcAft>
              <a:buClr>
                <a:schemeClr val="dk1"/>
              </a:buClr>
              <a:buSzPts val="1200"/>
              <a:buFont typeface="Questrial"/>
              <a:buChar char="■"/>
              <a:defRPr sz="3199">
                <a:solidFill>
                  <a:schemeClr val="dk1"/>
                </a:solidFill>
                <a:latin typeface="Questrial"/>
                <a:ea typeface="Questrial"/>
                <a:cs typeface="Questrial"/>
                <a:sym typeface="Questrial"/>
              </a:defRPr>
            </a:lvl9pPr>
          </a:lstStyle>
          <a:p>
            <a:endParaRPr/>
          </a:p>
        </p:txBody>
      </p:sp>
      <p:sp>
        <p:nvSpPr>
          <p:cNvPr id="57" name="Google Shape;57;p8"/>
          <p:cNvSpPr txBox="1">
            <a:spLocks noGrp="1"/>
          </p:cNvSpPr>
          <p:nvPr>
            <p:ph type="title"/>
          </p:nvPr>
        </p:nvSpPr>
        <p:spPr>
          <a:xfrm>
            <a:off x="2187763" y="2265813"/>
            <a:ext cx="5178651" cy="2244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2400"/>
              <a:buNone/>
              <a:defRPr sz="6398">
                <a:solidFill>
                  <a:schemeClr val="accent1"/>
                </a:solidFill>
              </a:defRPr>
            </a:lvl1pPr>
            <a:lvl2pPr lvl="1" rtl="0">
              <a:spcBef>
                <a:spcPts val="0"/>
              </a:spcBef>
              <a:spcAft>
                <a:spcPts val="0"/>
              </a:spcAft>
              <a:buClr>
                <a:srgbClr val="E1B653"/>
              </a:buClr>
              <a:buSzPts val="2400"/>
              <a:buNone/>
              <a:defRPr sz="6398">
                <a:solidFill>
                  <a:srgbClr val="E1B653"/>
                </a:solidFill>
              </a:defRPr>
            </a:lvl2pPr>
            <a:lvl3pPr lvl="2" rtl="0">
              <a:spcBef>
                <a:spcPts val="0"/>
              </a:spcBef>
              <a:spcAft>
                <a:spcPts val="0"/>
              </a:spcAft>
              <a:buClr>
                <a:srgbClr val="E1B653"/>
              </a:buClr>
              <a:buSzPts val="2400"/>
              <a:buNone/>
              <a:defRPr sz="6398">
                <a:solidFill>
                  <a:srgbClr val="E1B653"/>
                </a:solidFill>
              </a:defRPr>
            </a:lvl3pPr>
            <a:lvl4pPr lvl="3" rtl="0">
              <a:spcBef>
                <a:spcPts val="0"/>
              </a:spcBef>
              <a:spcAft>
                <a:spcPts val="0"/>
              </a:spcAft>
              <a:buClr>
                <a:srgbClr val="E1B653"/>
              </a:buClr>
              <a:buSzPts val="2400"/>
              <a:buNone/>
              <a:defRPr sz="6398">
                <a:solidFill>
                  <a:srgbClr val="E1B653"/>
                </a:solidFill>
              </a:defRPr>
            </a:lvl4pPr>
            <a:lvl5pPr lvl="4" rtl="0">
              <a:spcBef>
                <a:spcPts val="0"/>
              </a:spcBef>
              <a:spcAft>
                <a:spcPts val="0"/>
              </a:spcAft>
              <a:buClr>
                <a:srgbClr val="E1B653"/>
              </a:buClr>
              <a:buSzPts val="2400"/>
              <a:buNone/>
              <a:defRPr sz="6398">
                <a:solidFill>
                  <a:srgbClr val="E1B653"/>
                </a:solidFill>
              </a:defRPr>
            </a:lvl5pPr>
            <a:lvl6pPr lvl="5" rtl="0">
              <a:spcBef>
                <a:spcPts val="0"/>
              </a:spcBef>
              <a:spcAft>
                <a:spcPts val="0"/>
              </a:spcAft>
              <a:buClr>
                <a:srgbClr val="E1B653"/>
              </a:buClr>
              <a:buSzPts val="2400"/>
              <a:buNone/>
              <a:defRPr sz="6398">
                <a:solidFill>
                  <a:srgbClr val="E1B653"/>
                </a:solidFill>
              </a:defRPr>
            </a:lvl6pPr>
            <a:lvl7pPr lvl="6" rtl="0">
              <a:spcBef>
                <a:spcPts val="0"/>
              </a:spcBef>
              <a:spcAft>
                <a:spcPts val="0"/>
              </a:spcAft>
              <a:buClr>
                <a:srgbClr val="E1B653"/>
              </a:buClr>
              <a:buSzPts val="2400"/>
              <a:buNone/>
              <a:defRPr sz="6398">
                <a:solidFill>
                  <a:srgbClr val="E1B653"/>
                </a:solidFill>
              </a:defRPr>
            </a:lvl7pPr>
            <a:lvl8pPr lvl="7" rtl="0">
              <a:spcBef>
                <a:spcPts val="0"/>
              </a:spcBef>
              <a:spcAft>
                <a:spcPts val="0"/>
              </a:spcAft>
              <a:buClr>
                <a:srgbClr val="E1B653"/>
              </a:buClr>
              <a:buSzPts val="2400"/>
              <a:buNone/>
              <a:defRPr sz="6398">
                <a:solidFill>
                  <a:srgbClr val="E1B653"/>
                </a:solidFill>
              </a:defRPr>
            </a:lvl8pPr>
            <a:lvl9pPr lvl="8" rtl="0">
              <a:spcBef>
                <a:spcPts val="0"/>
              </a:spcBef>
              <a:spcAft>
                <a:spcPts val="0"/>
              </a:spcAft>
              <a:buClr>
                <a:srgbClr val="E1B653"/>
              </a:buClr>
              <a:buSzPts val="2400"/>
              <a:buNone/>
              <a:defRPr sz="6398">
                <a:solidFill>
                  <a:srgbClr val="E1B653"/>
                </a:solidFill>
              </a:defRPr>
            </a:lvl9pPr>
          </a:lstStyle>
          <a:p>
            <a:endParaRPr/>
          </a:p>
        </p:txBody>
      </p:sp>
    </p:spTree>
    <p:extLst>
      <p:ext uri="{BB962C8B-B14F-4D97-AF65-F5344CB8AC3E}">
        <p14:creationId xmlns:p14="http://schemas.microsoft.com/office/powerpoint/2010/main" val="3533052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4" name="Oval 13"/>
          <p:cNvSpPr/>
          <p:nvPr userDrawn="1"/>
        </p:nvSpPr>
        <p:spPr>
          <a:xfrm rot="5400000">
            <a:off x="22455818" y="535452"/>
            <a:ext cx="658368" cy="6583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userDrawn="1"/>
        </p:nvSpPr>
        <p:spPr>
          <a:xfrm>
            <a:off x="22425294" y="596900"/>
            <a:ext cx="877410" cy="553961"/>
          </a:xfrm>
          <a:prstGeom prst="rect">
            <a:avLst/>
          </a:prstGeom>
          <a:noFill/>
        </p:spPr>
        <p:txBody>
          <a:bodyPr wrap="none" lIns="182843" tIns="91422" rIns="182843" bIns="91422" rtlCol="0">
            <a:spAutoFit/>
          </a:bodyPr>
          <a:lstStyle/>
          <a:p>
            <a:pPr algn="ctr"/>
            <a:fld id="{260E2A6B-A809-4840-BF14-8648BC0BDF87}" type="slidenum">
              <a:rPr lang="id-ID" sz="2400" b="1" i="0" smtClean="0">
                <a:solidFill>
                  <a:schemeClr val="bg1"/>
                </a:solidFill>
                <a:latin typeface="Lato" charset="0"/>
                <a:ea typeface="Lato" charset="0"/>
                <a:cs typeface="Lato" charset="0"/>
              </a:rPr>
              <a:pPr algn="ctr"/>
              <a:t>‹#›</a:t>
            </a:fld>
            <a:r>
              <a:rPr lang="id-ID" sz="2400" b="1" i="0" dirty="0">
                <a:solidFill>
                  <a:schemeClr val="tx2"/>
                </a:solidFill>
                <a:latin typeface="Lato" charset="0"/>
                <a:ea typeface="Lato" charset="0"/>
                <a:cs typeface="Lato" charset="0"/>
              </a:rPr>
              <a:t>  </a:t>
            </a: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3754" r:id="rId1"/>
    <p:sldLayoutId id="2147484041" r:id="rId2"/>
    <p:sldLayoutId id="2147484034" r:id="rId3"/>
    <p:sldLayoutId id="2147484045" r:id="rId4"/>
    <p:sldLayoutId id="2147484046" r:id="rId5"/>
  </p:sldLayoutIdLst>
  <p:hf hdr="0" ftr="0" dt="0"/>
  <p:txStyles>
    <p:titleStyle>
      <a:lvl1pPr algn="l" defTabSz="1828434" rtl="0" eaLnBrk="1" latinLnBrk="0" hangingPunct="1">
        <a:lnSpc>
          <a:spcPct val="90000"/>
        </a:lnSpc>
        <a:spcBef>
          <a:spcPct val="0"/>
        </a:spcBef>
        <a:buNone/>
        <a:defRPr lang="en-US" sz="6000" kern="1200">
          <a:solidFill>
            <a:schemeClr val="tx1"/>
          </a:solidFill>
          <a:latin typeface="Lato Light" charset="0"/>
          <a:ea typeface="Lato Light" charset="0"/>
          <a:cs typeface="Lato Light"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lang="en-US" sz="4800" kern="1200" dirty="0" smtClean="0">
          <a:solidFill>
            <a:schemeClr val="tx1"/>
          </a:solidFill>
          <a:effectLst/>
          <a:latin typeface="Lato Light" charset="0"/>
          <a:ea typeface="Lato Light" charset="0"/>
          <a:cs typeface="Lato Light" charset="0"/>
        </a:defRPr>
      </a:lvl1pPr>
      <a:lvl2pPr marL="1371326" indent="-457109" algn="l" defTabSz="1828434" rtl="0" eaLnBrk="1" latinLnBrk="0" hangingPunct="1">
        <a:lnSpc>
          <a:spcPct val="90000"/>
        </a:lnSpc>
        <a:spcBef>
          <a:spcPts val="1000"/>
        </a:spcBef>
        <a:buFont typeface="Arial" panose="020B0604020202020204" pitchFamily="34" charset="0"/>
        <a:buChar char="•"/>
        <a:defRPr lang="en-US" sz="4000" kern="1200" dirty="0" smtClean="0">
          <a:solidFill>
            <a:schemeClr val="tx1"/>
          </a:solidFill>
          <a:effectLst/>
          <a:latin typeface="Lato Light" charset="0"/>
          <a:ea typeface="Lato Light" charset="0"/>
          <a:cs typeface="Lato Light" charset="0"/>
        </a:defRPr>
      </a:lvl2pPr>
      <a:lvl3pPr marL="2285543" indent="-457109" algn="l" defTabSz="1828434" rtl="0" eaLnBrk="1" latinLnBrk="0" hangingPunct="1">
        <a:lnSpc>
          <a:spcPct val="90000"/>
        </a:lnSpc>
        <a:spcBef>
          <a:spcPts val="1000"/>
        </a:spcBef>
        <a:buFont typeface="Arial" panose="020B0604020202020204" pitchFamily="34" charset="0"/>
        <a:buChar char="•"/>
        <a:defRPr lang="en-US" sz="3600" kern="1200" dirty="0" smtClean="0">
          <a:solidFill>
            <a:schemeClr val="tx1"/>
          </a:solidFill>
          <a:effectLst/>
          <a:latin typeface="Lato Light" charset="0"/>
          <a:ea typeface="Lato Light" charset="0"/>
          <a:cs typeface="Lato Light" charset="0"/>
        </a:defRPr>
      </a:lvl3pPr>
      <a:lvl4pPr marL="3199760" indent="-457109" algn="l" defTabSz="1828434" rtl="0" eaLnBrk="1" latinLnBrk="0" hangingPunct="1">
        <a:lnSpc>
          <a:spcPct val="90000"/>
        </a:lnSpc>
        <a:spcBef>
          <a:spcPts val="1000"/>
        </a:spcBef>
        <a:buFont typeface="Arial" panose="020B0604020202020204" pitchFamily="34" charset="0"/>
        <a:buChar char="•"/>
        <a:defRPr lang="en-US" sz="3200" kern="1200" dirty="0" smtClean="0">
          <a:solidFill>
            <a:schemeClr val="tx1"/>
          </a:solidFill>
          <a:effectLst/>
          <a:latin typeface="Lato Light" charset="0"/>
          <a:ea typeface="Lato Light" charset="0"/>
          <a:cs typeface="Lato Light" charset="0"/>
        </a:defRPr>
      </a:lvl4pPr>
      <a:lvl5pPr marL="4113977" indent="-457109" algn="l" defTabSz="1828434" rtl="0" eaLnBrk="1" latinLnBrk="0" hangingPunct="1">
        <a:lnSpc>
          <a:spcPct val="90000"/>
        </a:lnSpc>
        <a:spcBef>
          <a:spcPts val="1000"/>
        </a:spcBef>
        <a:buFont typeface="Arial" panose="020B0604020202020204" pitchFamily="34" charset="0"/>
        <a:buChar char="•"/>
        <a:defRPr lang="en-US" sz="3200" kern="1200" dirty="0">
          <a:solidFill>
            <a:schemeClr val="tx1"/>
          </a:solidFill>
          <a:effectLst/>
          <a:latin typeface="Lato Light" charset="0"/>
          <a:ea typeface="Lato Light" charset="0"/>
          <a:cs typeface="Lato Light"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5.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microsoft.com/office/2007/relationships/hdphoto" Target="../media/hdphoto5.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12912851" y="6526419"/>
            <a:ext cx="2271533" cy="194224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64706" y="5879331"/>
            <a:ext cx="21848233" cy="2800767"/>
          </a:xfrm>
          <a:prstGeom prst="rect">
            <a:avLst/>
          </a:prstGeom>
          <a:noFill/>
        </p:spPr>
        <p:txBody>
          <a:bodyPr wrap="square" rtlCol="0">
            <a:spAutoFit/>
          </a:bodyPr>
          <a:lstStyle/>
          <a:p>
            <a:pPr algn="ctr"/>
            <a:r>
              <a:rPr lang="en-US" sz="8800" b="1" spc="800" dirty="0">
                <a:solidFill>
                  <a:schemeClr val="tx2"/>
                </a:solidFill>
                <a:latin typeface="Lato Black" charset="0"/>
                <a:ea typeface="Lato Black" charset="0"/>
                <a:cs typeface="Lato Black" charset="0"/>
              </a:rPr>
              <a:t>The Difference between Business and Consumer Buyer Behavior</a:t>
            </a:r>
          </a:p>
        </p:txBody>
      </p:sp>
      <p:cxnSp>
        <p:nvCxnSpPr>
          <p:cNvPr id="20" name="Straight Connector 19"/>
          <p:cNvCxnSpPr>
            <a:cxnSpLocks/>
          </p:cNvCxnSpPr>
          <p:nvPr/>
        </p:nvCxnSpPr>
        <p:spPr>
          <a:xfrm>
            <a:off x="7489823" y="12199713"/>
            <a:ext cx="9398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7531366" y="5371142"/>
            <a:ext cx="9398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7416826" y="9077671"/>
            <a:ext cx="9512540" cy="1569660"/>
          </a:xfrm>
          <a:prstGeom prst="rect">
            <a:avLst/>
          </a:prstGeom>
          <a:noFill/>
        </p:spPr>
        <p:txBody>
          <a:bodyPr wrap="square" rtlCol="0" anchor="ctr" anchorCtr="0">
            <a:spAutoFit/>
          </a:bodyPr>
          <a:lstStyle/>
          <a:p>
            <a:pPr algn="ctr"/>
            <a:r>
              <a:rPr lang="en-US" sz="3200" b="1" spc="600" dirty="0">
                <a:solidFill>
                  <a:schemeClr val="tx1">
                    <a:lumMod val="75000"/>
                  </a:schemeClr>
                </a:solidFill>
                <a:latin typeface="Poppins SemiBold" charset="0"/>
                <a:ea typeface="Poppins SemiBold" charset="0"/>
                <a:cs typeface="Poppins SemiBold" charset="0"/>
              </a:rPr>
              <a:t>Prepared and presented by:</a:t>
            </a:r>
          </a:p>
          <a:p>
            <a:pPr algn="ctr"/>
            <a:r>
              <a:rPr lang="en-US" sz="3200" b="1" spc="600" dirty="0">
                <a:solidFill>
                  <a:schemeClr val="tx1">
                    <a:lumMod val="75000"/>
                  </a:schemeClr>
                </a:solidFill>
                <a:latin typeface="Poppins SemiBold" charset="0"/>
                <a:ea typeface="Poppins SemiBold" charset="0"/>
                <a:cs typeface="Poppins SemiBold" charset="0"/>
              </a:rPr>
              <a:t>Heba N Bushiha</a:t>
            </a:r>
          </a:p>
          <a:p>
            <a:pPr algn="ctr"/>
            <a:r>
              <a:rPr lang="en-US" sz="3200" b="1" spc="600" dirty="0">
                <a:solidFill>
                  <a:schemeClr val="tx1">
                    <a:lumMod val="75000"/>
                  </a:schemeClr>
                </a:solidFill>
                <a:latin typeface="Poppins SemiBold" charset="0"/>
                <a:ea typeface="Poppins SemiBold" charset="0"/>
                <a:cs typeface="Poppins SemiBold" charset="0"/>
              </a:rPr>
              <a:t>Email:hbitalla_3285@limu.edu.ly</a:t>
            </a:r>
          </a:p>
        </p:txBody>
      </p:sp>
      <p:sp>
        <p:nvSpPr>
          <p:cNvPr id="7" name="TextBox 22">
            <a:extLst>
              <a:ext uri="{FF2B5EF4-FFF2-40B4-BE49-F238E27FC236}">
                <a16:creationId xmlns:a16="http://schemas.microsoft.com/office/drawing/2014/main" id="{9B1BD23F-49AB-CA49-A064-42DF2BB2669A}"/>
              </a:ext>
            </a:extLst>
          </p:cNvPr>
          <p:cNvSpPr txBox="1"/>
          <p:nvPr/>
        </p:nvSpPr>
        <p:spPr>
          <a:xfrm>
            <a:off x="10562716" y="10836274"/>
            <a:ext cx="2978701" cy="954107"/>
          </a:xfrm>
          <a:prstGeom prst="rect">
            <a:avLst/>
          </a:prstGeom>
          <a:noFill/>
        </p:spPr>
        <p:txBody>
          <a:bodyPr wrap="square" rtlCol="0" anchor="ctr" anchorCtr="0">
            <a:spAutoFit/>
          </a:bodyPr>
          <a:lstStyle/>
          <a:p>
            <a:pPr algn="ctr"/>
            <a:r>
              <a:rPr lang="en-US" sz="2800" b="1" spc="600" dirty="0">
                <a:latin typeface="Poppins SemiBold" charset="0"/>
                <a:ea typeface="Poppins SemiBold" charset="0"/>
                <a:cs typeface="Poppins SemiBold" charset="0"/>
              </a:rPr>
              <a:t>ID Number:</a:t>
            </a:r>
          </a:p>
          <a:p>
            <a:pPr algn="ctr"/>
            <a:r>
              <a:rPr lang="en-US" sz="2800" b="1" spc="600" dirty="0">
                <a:latin typeface="Poppins SemiBold" charset="0"/>
                <a:ea typeface="Poppins SemiBold" charset="0"/>
                <a:cs typeface="Poppins SemiBold" charset="0"/>
              </a:rPr>
              <a:t>3285</a:t>
            </a:r>
          </a:p>
        </p:txBody>
      </p:sp>
      <p:sp>
        <p:nvSpPr>
          <p:cNvPr id="10" name="TextBox 22">
            <a:extLst>
              <a:ext uri="{FF2B5EF4-FFF2-40B4-BE49-F238E27FC236}">
                <a16:creationId xmlns:a16="http://schemas.microsoft.com/office/drawing/2014/main" id="{9B1BD23F-49AB-CA49-A064-42DF2BB2669A}"/>
              </a:ext>
            </a:extLst>
          </p:cNvPr>
          <p:cNvSpPr txBox="1"/>
          <p:nvPr/>
        </p:nvSpPr>
        <p:spPr>
          <a:xfrm>
            <a:off x="8663666" y="1130668"/>
            <a:ext cx="6652783" cy="1446550"/>
          </a:xfrm>
          <a:prstGeom prst="rect">
            <a:avLst/>
          </a:prstGeom>
          <a:noFill/>
        </p:spPr>
        <p:txBody>
          <a:bodyPr wrap="none" rtlCol="0" anchor="ctr" anchorCtr="0">
            <a:spAutoFit/>
          </a:bodyPr>
          <a:lstStyle/>
          <a:p>
            <a:pPr algn="ctr"/>
            <a:r>
              <a:rPr lang="en-US" sz="4400" spc="600" dirty="0">
                <a:solidFill>
                  <a:schemeClr val="tx1">
                    <a:lumMod val="50000"/>
                  </a:schemeClr>
                </a:solidFill>
                <a:latin typeface="Poppins SemiBold" charset="0"/>
                <a:ea typeface="Poppins SemiBold" charset="0"/>
                <a:cs typeface="Poppins SemiBold" charset="0"/>
              </a:rPr>
              <a:t>Libyan International</a:t>
            </a:r>
          </a:p>
          <a:p>
            <a:pPr algn="ctr"/>
            <a:r>
              <a:rPr lang="en-US" sz="4400" spc="600" dirty="0">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9022404" y="3114835"/>
            <a:ext cx="5948487" cy="954107"/>
          </a:xfrm>
          <a:prstGeom prst="rect">
            <a:avLst/>
          </a:prstGeom>
          <a:noFill/>
        </p:spPr>
        <p:txBody>
          <a:bodyPr wrap="none" rtlCol="0" anchor="ctr" anchorCtr="0">
            <a:spAutoFit/>
          </a:bodyPr>
          <a:lstStyle/>
          <a:p>
            <a:pPr algn="ctr"/>
            <a:r>
              <a:rPr lang="en-US" sz="2800" spc="600" dirty="0">
                <a:solidFill>
                  <a:schemeClr val="tx1">
                    <a:lumMod val="50000"/>
                  </a:schemeClr>
                </a:solidFill>
                <a:latin typeface="Poppins SemiBold" charset="0"/>
                <a:ea typeface="Poppins SemiBold" charset="0"/>
                <a:cs typeface="Poppins SemiBold" charset="0"/>
              </a:rPr>
              <a:t>Faculty of</a:t>
            </a:r>
          </a:p>
          <a:p>
            <a:pPr algn="ctr"/>
            <a:r>
              <a:rPr lang="en-US" sz="2800" spc="600" dirty="0">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73759" y="850602"/>
            <a:ext cx="3324113" cy="2486436"/>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4660" y="850602"/>
            <a:ext cx="2996138" cy="2996138"/>
          </a:xfrm>
          <a:prstGeom prst="rect">
            <a:avLst/>
          </a:prstGeom>
        </p:spPr>
      </p:pic>
      <p:sp>
        <p:nvSpPr>
          <p:cNvPr id="6" name="Rectangle 5">
            <a:extLst>
              <a:ext uri="{FF2B5EF4-FFF2-40B4-BE49-F238E27FC236}">
                <a16:creationId xmlns:a16="http://schemas.microsoft.com/office/drawing/2014/main" id="{14A72BA7-DE37-2D4D-AF58-72A6D77A3AF0}"/>
              </a:ext>
            </a:extLst>
          </p:cNvPr>
          <p:cNvSpPr/>
          <p:nvPr/>
        </p:nvSpPr>
        <p:spPr>
          <a:xfrm>
            <a:off x="22069167" y="420130"/>
            <a:ext cx="1532237" cy="10379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extLst>
      <p:ext uri="{BB962C8B-B14F-4D97-AF65-F5344CB8AC3E}">
        <p14:creationId xmlns:p14="http://schemas.microsoft.com/office/powerpoint/2010/main" val="343261594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11996648" y="5468527"/>
            <a:ext cx="1611789" cy="1389473"/>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cxnSpLocks/>
          </p:cNvCxnSpPr>
          <p:nvPr/>
        </p:nvCxnSpPr>
        <p:spPr>
          <a:xfrm>
            <a:off x="7531366" y="9249364"/>
            <a:ext cx="9398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704623" y="4937536"/>
            <a:ext cx="13145458" cy="2400657"/>
          </a:xfrm>
          <a:prstGeom prst="rect">
            <a:avLst/>
          </a:prstGeom>
          <a:noFill/>
        </p:spPr>
        <p:txBody>
          <a:bodyPr wrap="none" rtlCol="0">
            <a:spAutoFit/>
          </a:bodyPr>
          <a:lstStyle/>
          <a:p>
            <a:pPr algn="ctr"/>
            <a:r>
              <a:rPr lang="en-US" sz="15000" b="1" spc="8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7489825" y="3845342"/>
            <a:ext cx="9398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8471304" y="7238176"/>
            <a:ext cx="7435049" cy="1015663"/>
          </a:xfrm>
          <a:prstGeom prst="rect">
            <a:avLst/>
          </a:prstGeom>
          <a:noFill/>
        </p:spPr>
        <p:txBody>
          <a:bodyPr wrap="none" rtlCol="0" anchor="ctr" anchorCtr="0">
            <a:spAutoFit/>
          </a:bodyPr>
          <a:lstStyle/>
          <a:p>
            <a:pPr algn="ctr"/>
            <a:r>
              <a:rPr lang="en-US" sz="6000" b="1" spc="600" dirty="0">
                <a:solidFill>
                  <a:schemeClr val="tx2"/>
                </a:solidFill>
                <a:latin typeface="Poppins SemiBold" charset="0"/>
                <a:ea typeface="Poppins SemiBold" charset="0"/>
                <a:cs typeface="Poppins SemiBold" charset="0"/>
              </a:rPr>
              <a:t>Heba N Bushiha</a:t>
            </a:r>
          </a:p>
        </p:txBody>
      </p:sp>
      <p:sp>
        <p:nvSpPr>
          <p:cNvPr id="2" name="Rectangle 1">
            <a:extLst>
              <a:ext uri="{FF2B5EF4-FFF2-40B4-BE49-F238E27FC236}">
                <a16:creationId xmlns:a16="http://schemas.microsoft.com/office/drawing/2014/main" id="{3135BCC4-6ECF-1B4F-B34F-C7ABBA9B68DB}"/>
              </a:ext>
            </a:extLst>
          </p:cNvPr>
          <p:cNvSpPr/>
          <p:nvPr/>
        </p:nvSpPr>
        <p:spPr>
          <a:xfrm>
            <a:off x="21797318" y="247136"/>
            <a:ext cx="1779373" cy="20759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extLst>
      <p:ext uri="{BB962C8B-B14F-4D97-AF65-F5344CB8AC3E}">
        <p14:creationId xmlns:p14="http://schemas.microsoft.com/office/powerpoint/2010/main" val="189553468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8675649"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a:off x="3761226" y="6858000"/>
            <a:ext cx="119292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501950" y="4843788"/>
            <a:ext cx="5671745" cy="1384995"/>
          </a:xfrm>
          <a:prstGeom prst="rect">
            <a:avLst/>
          </a:prstGeom>
          <a:noFill/>
        </p:spPr>
        <p:txBody>
          <a:bodyPr wrap="none" rtlCol="0">
            <a:spAutoFit/>
          </a:bodyPr>
          <a:lstStyle/>
          <a:p>
            <a:pPr algn="ctr"/>
            <a:r>
              <a:rPr lang="en-US" sz="8400" b="1" spc="8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2" name="Hexagon 21"/>
          <p:cNvSpPr/>
          <p:nvPr/>
        </p:nvSpPr>
        <p:spPr>
          <a:xfrm rot="5400000">
            <a:off x="3390959" y="2597157"/>
            <a:ext cx="1893728" cy="1632524"/>
          </a:xfrm>
          <a:prstGeom prst="hexagon">
            <a:avLst/>
          </a:prstGeom>
          <a:solidFill>
            <a:schemeClr val="accent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outerShdw blurRad="38100" dist="38100" dir="2700000" algn="tl">
                  <a:srgbClr val="000000">
                    <a:alpha val="43137"/>
                  </a:srgbClr>
                </a:outerShdw>
              </a:effectLst>
            </a:endParaRPr>
          </a:p>
        </p:txBody>
      </p:sp>
      <p:sp>
        <p:nvSpPr>
          <p:cNvPr id="23" name="Shape 2785"/>
          <p:cNvSpPr/>
          <p:nvPr/>
        </p:nvSpPr>
        <p:spPr>
          <a:xfrm>
            <a:off x="3934221" y="3083198"/>
            <a:ext cx="807204" cy="660442"/>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 name="TextBox 13"/>
          <p:cNvSpPr txBox="1"/>
          <p:nvPr/>
        </p:nvSpPr>
        <p:spPr>
          <a:xfrm>
            <a:off x="9827209" y="1498155"/>
            <a:ext cx="8300815" cy="769441"/>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Introduction</a:t>
            </a:r>
          </a:p>
        </p:txBody>
      </p:sp>
      <p:sp>
        <p:nvSpPr>
          <p:cNvPr id="15" name="TextBox 13"/>
          <p:cNvSpPr txBox="1"/>
          <p:nvPr/>
        </p:nvSpPr>
        <p:spPr>
          <a:xfrm>
            <a:off x="9757075" y="2847370"/>
            <a:ext cx="11840428" cy="1446550"/>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Difference Between Business and Consumer Buyer Behavior </a:t>
            </a:r>
          </a:p>
        </p:txBody>
      </p:sp>
      <p:sp>
        <p:nvSpPr>
          <p:cNvPr id="17" name="TextBox 13"/>
          <p:cNvSpPr txBox="1"/>
          <p:nvPr/>
        </p:nvSpPr>
        <p:spPr>
          <a:xfrm>
            <a:off x="9827209" y="6685005"/>
            <a:ext cx="11840428" cy="1446550"/>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Characteristics Of Business Buying Behavior</a:t>
            </a:r>
          </a:p>
        </p:txBody>
      </p:sp>
      <p:sp>
        <p:nvSpPr>
          <p:cNvPr id="18" name="TextBox 13"/>
          <p:cNvSpPr txBox="1"/>
          <p:nvPr/>
        </p:nvSpPr>
        <p:spPr>
          <a:xfrm>
            <a:off x="9757075" y="4658681"/>
            <a:ext cx="11840428" cy="1446550"/>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Characteristics Affecting Consumer Behavior</a:t>
            </a:r>
          </a:p>
        </p:txBody>
      </p:sp>
      <p:sp>
        <p:nvSpPr>
          <p:cNvPr id="19" name="TextBox 13"/>
          <p:cNvSpPr txBox="1"/>
          <p:nvPr/>
        </p:nvSpPr>
        <p:spPr>
          <a:xfrm>
            <a:off x="9827209" y="10137919"/>
            <a:ext cx="11840428" cy="769441"/>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Conclusion</a:t>
            </a:r>
          </a:p>
        </p:txBody>
      </p:sp>
      <p:sp>
        <p:nvSpPr>
          <p:cNvPr id="24" name="TextBox 13">
            <a:extLst>
              <a:ext uri="{FF2B5EF4-FFF2-40B4-BE49-F238E27FC236}">
                <a16:creationId xmlns:a16="http://schemas.microsoft.com/office/drawing/2014/main" id="{2ABC9571-2F16-F14F-8B18-EDCC342EC797}"/>
              </a:ext>
            </a:extLst>
          </p:cNvPr>
          <p:cNvSpPr txBox="1"/>
          <p:nvPr/>
        </p:nvSpPr>
        <p:spPr>
          <a:xfrm>
            <a:off x="9827209" y="11487134"/>
            <a:ext cx="11840428" cy="769441"/>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References</a:t>
            </a:r>
          </a:p>
        </p:txBody>
      </p:sp>
      <p:sp>
        <p:nvSpPr>
          <p:cNvPr id="16" name="TextBox 13">
            <a:extLst>
              <a:ext uri="{FF2B5EF4-FFF2-40B4-BE49-F238E27FC236}">
                <a16:creationId xmlns:a16="http://schemas.microsoft.com/office/drawing/2014/main" id="{4DEE2D24-0418-A043-999B-CCFBEEE285F0}"/>
              </a:ext>
            </a:extLst>
          </p:cNvPr>
          <p:cNvSpPr txBox="1"/>
          <p:nvPr/>
        </p:nvSpPr>
        <p:spPr>
          <a:xfrm>
            <a:off x="9827209" y="8687194"/>
            <a:ext cx="11840428" cy="769441"/>
          </a:xfrm>
          <a:prstGeom prst="rect">
            <a:avLst/>
          </a:prstGeom>
          <a:noFill/>
        </p:spPr>
        <p:txBody>
          <a:bodyPr wrap="square" rtlCol="0">
            <a:spAutoFit/>
          </a:bodyPr>
          <a:lstStyle/>
          <a:p>
            <a:pPr marL="571500" indent="-571500">
              <a:buFont typeface="Courier New" pitchFamily="49" charset="0"/>
              <a:buChar char="o"/>
            </a:pPr>
            <a:r>
              <a:rPr lang="en-US" sz="4400" spc="800" dirty="0">
                <a:solidFill>
                  <a:schemeClr val="tx2"/>
                </a:solidFill>
                <a:latin typeface="Lato Black" charset="0"/>
                <a:ea typeface="Lato Black" charset="0"/>
                <a:cs typeface="Lato Black" charset="0"/>
              </a:rPr>
              <a:t>B2B Marketing</a:t>
            </a:r>
          </a:p>
        </p:txBody>
      </p:sp>
    </p:spTree>
    <p:extLst>
      <p:ext uri="{BB962C8B-B14F-4D97-AF65-F5344CB8AC3E}">
        <p14:creationId xmlns:p14="http://schemas.microsoft.com/office/powerpoint/2010/main" val="244729547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Effect transition="in" filter="fade">
                                      <p:cBhvr>
                                        <p:cTn id="27" dur="500"/>
                                        <p:tgtEl>
                                          <p:spTgt spid="1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
                                            <p:txEl>
                                              <p:pRg st="0" end="0"/>
                                            </p:txEl>
                                          </p:spTgt>
                                        </p:tgtEl>
                                        <p:attrNameLst>
                                          <p:attrName>style.visibility</p:attrName>
                                        </p:attrNameLst>
                                      </p:cBhvr>
                                      <p:to>
                                        <p:strVal val="visible"/>
                                      </p:to>
                                    </p:set>
                                    <p:animEffect transition="in" filter="fade">
                                      <p:cBhvr>
                                        <p:cTn id="37"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alpha val="77000"/>
          </a:schemeClr>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DBF4BB16-066B-004E-AA33-BEE4B3168A60}"/>
              </a:ext>
            </a:extLst>
          </p:cNvPr>
          <p:cNvSpPr txBox="1"/>
          <p:nvPr/>
        </p:nvSpPr>
        <p:spPr>
          <a:xfrm>
            <a:off x="599262" y="1698724"/>
            <a:ext cx="9882672" cy="1082797"/>
          </a:xfrm>
          <a:prstGeom prst="rect">
            <a:avLst/>
          </a:prstGeom>
          <a:noFill/>
        </p:spPr>
        <p:txBody>
          <a:bodyPr wrap="square" rtlCol="0">
            <a:spAutoFit/>
          </a:bodyPr>
          <a:lstStyle/>
          <a:p>
            <a:pPr>
              <a:lnSpc>
                <a:spcPts val="7200"/>
              </a:lnSpc>
            </a:pPr>
            <a:r>
              <a:rPr lang="en-US" sz="8800" b="1" spc="8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Introduction</a:t>
            </a:r>
          </a:p>
        </p:txBody>
      </p:sp>
      <p:sp>
        <p:nvSpPr>
          <p:cNvPr id="14" name="Subtitle 2"/>
          <p:cNvSpPr txBox="1">
            <a:spLocks/>
          </p:cNvSpPr>
          <p:nvPr/>
        </p:nvSpPr>
        <p:spPr>
          <a:xfrm>
            <a:off x="599262" y="4750682"/>
            <a:ext cx="10917235" cy="8076124"/>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571500" indent="-571500" algn="just">
              <a:lnSpc>
                <a:spcPts val="4040"/>
              </a:lnSpc>
              <a:buFont typeface="Wingdings" pitchFamily="2" charset="2"/>
              <a:buChar char="Ø"/>
            </a:pPr>
            <a:r>
              <a:rPr lang="en-US" sz="3600" dirty="0">
                <a:latin typeface="Poppins Light" charset="0"/>
                <a:ea typeface="Poppins Light" charset="0"/>
                <a:cs typeface="Poppins Light" charset="0"/>
              </a:rPr>
              <a:t>Businesses and consumers have completely different buying behaviors. (Milano , 2020) </a:t>
            </a:r>
          </a:p>
          <a:p>
            <a:pPr marL="571500" indent="-571500" algn="just">
              <a:lnSpc>
                <a:spcPts val="4040"/>
              </a:lnSpc>
              <a:buFont typeface="Wingdings" pitchFamily="2" charset="2"/>
              <a:buChar char="Ø"/>
            </a:pPr>
            <a:endParaRPr lang="en-US" sz="3600" dirty="0">
              <a:latin typeface="Poppins Light" charset="0"/>
              <a:ea typeface="Poppins Light" charset="0"/>
              <a:cs typeface="Poppins Light" charset="0"/>
            </a:endParaRPr>
          </a:p>
          <a:p>
            <a:pPr marL="571500" indent="-571500" algn="just">
              <a:lnSpc>
                <a:spcPts val="4040"/>
              </a:lnSpc>
              <a:buFont typeface="Wingdings" pitchFamily="2" charset="2"/>
              <a:buChar char="Ø"/>
            </a:pPr>
            <a:r>
              <a:rPr lang="en-US" sz="3600" dirty="0">
                <a:latin typeface="Poppins Light" charset="0"/>
                <a:ea typeface="Poppins Light" charset="0"/>
                <a:cs typeface="Poppins Light" charset="0"/>
              </a:rPr>
              <a:t> Businesses purchase what they require, whereas consumers regularly purchase optional things.</a:t>
            </a:r>
          </a:p>
          <a:p>
            <a:pPr marL="571500" indent="-571500" algn="just">
              <a:lnSpc>
                <a:spcPts val="4040"/>
              </a:lnSpc>
              <a:buFont typeface="Wingdings" pitchFamily="2" charset="2"/>
              <a:buChar char="Ø"/>
            </a:pPr>
            <a:endParaRPr lang="en-US" sz="3600" dirty="0">
              <a:latin typeface="Poppins Light" charset="0"/>
              <a:ea typeface="Poppins Light" charset="0"/>
              <a:cs typeface="Poppins Light" charset="0"/>
            </a:endParaRPr>
          </a:p>
          <a:p>
            <a:pPr marL="571500" indent="-571500" algn="just">
              <a:lnSpc>
                <a:spcPts val="4040"/>
              </a:lnSpc>
              <a:buFont typeface="Wingdings" pitchFamily="2" charset="2"/>
              <a:buChar char="Ø"/>
            </a:pPr>
            <a:r>
              <a:rPr lang="en-US" sz="3600" dirty="0">
                <a:latin typeface="Poppins Light" charset="0"/>
                <a:ea typeface="Poppins Light" charset="0"/>
                <a:cs typeface="Poppins Light" charset="0"/>
              </a:rPr>
              <a:t>B2B marketing (Business-to-Business) is an exchange or trade action that takes place between one business and another, such as a wholesaler.(Chen , 2020)</a:t>
            </a:r>
          </a:p>
          <a:p>
            <a:pPr marL="571500" indent="-571500" algn="just">
              <a:lnSpc>
                <a:spcPts val="4040"/>
              </a:lnSpc>
              <a:buFont typeface="Wingdings" pitchFamily="2" charset="2"/>
              <a:buChar char="Ø"/>
            </a:pPr>
            <a:endParaRPr lang="en-US" sz="3600" dirty="0">
              <a:latin typeface="Poppins Light" charset="0"/>
              <a:ea typeface="Poppins Light" charset="0"/>
              <a:cs typeface="Poppins Light" charset="0"/>
            </a:endParaRPr>
          </a:p>
          <a:p>
            <a:pPr algn="just">
              <a:lnSpc>
                <a:spcPts val="4040"/>
              </a:lnSpc>
            </a:pPr>
            <a:endParaRPr lang="en-US" sz="3600" dirty="0">
              <a:solidFill>
                <a:schemeClr val="tx1">
                  <a:lumMod val="75000"/>
                </a:schemeClr>
              </a:solidFill>
              <a:latin typeface="Poppins Light" charset="0"/>
              <a:ea typeface="Poppins Light" charset="0"/>
              <a:cs typeface="Poppins Light" charset="0"/>
            </a:endParaRPr>
          </a:p>
        </p:txBody>
      </p:sp>
      <p:cxnSp>
        <p:nvCxnSpPr>
          <p:cNvPr id="6" name="Straight Connector 5">
            <a:extLst>
              <a:ext uri="{FF2B5EF4-FFF2-40B4-BE49-F238E27FC236}">
                <a16:creationId xmlns:a16="http://schemas.microsoft.com/office/drawing/2014/main" id="{9932574B-8C2D-8F48-9D91-12DB09C016B6}"/>
              </a:ext>
            </a:extLst>
          </p:cNvPr>
          <p:cNvCxnSpPr>
            <a:cxnSpLocks/>
          </p:cNvCxnSpPr>
          <p:nvPr/>
        </p:nvCxnSpPr>
        <p:spPr>
          <a:xfrm>
            <a:off x="1279087" y="3055994"/>
            <a:ext cx="445669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64AB29B5-4409-7A4A-AAC5-BD963ACD9E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2674" y="4349578"/>
            <a:ext cx="9464332" cy="7760044"/>
          </a:xfrm>
          <a:prstGeom prst="rect">
            <a:avLst/>
          </a:prstGeom>
        </p:spPr>
      </p:pic>
    </p:spTree>
    <p:extLst>
      <p:ext uri="{BB962C8B-B14F-4D97-AF65-F5344CB8AC3E}">
        <p14:creationId xmlns:p14="http://schemas.microsoft.com/office/powerpoint/2010/main" val="197679212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alpha val="80000"/>
          </a:schemeClr>
        </a:solidFill>
        <a:effectLst/>
      </p:bgPr>
    </p:bg>
    <p:spTree>
      <p:nvGrpSpPr>
        <p:cNvPr id="1" name=""/>
        <p:cNvGrpSpPr/>
        <p:nvPr/>
      </p:nvGrpSpPr>
      <p:grpSpPr>
        <a:xfrm>
          <a:off x="0" y="0"/>
          <a:ext cx="0" cy="0"/>
          <a:chOff x="0" y="0"/>
          <a:chExt cx="0" cy="0"/>
        </a:xfrm>
      </p:grpSpPr>
      <p:sp>
        <p:nvSpPr>
          <p:cNvPr id="11" name="Rectangle 30">
            <a:extLst>
              <a:ext uri="{FF2B5EF4-FFF2-40B4-BE49-F238E27FC236}">
                <a16:creationId xmlns:a16="http://schemas.microsoft.com/office/drawing/2014/main" id="{2DE8C1E7-3AE9-0C47-8CD8-CCE963BD8DD5}"/>
              </a:ext>
            </a:extLst>
          </p:cNvPr>
          <p:cNvSpPr/>
          <p:nvPr/>
        </p:nvSpPr>
        <p:spPr>
          <a:xfrm>
            <a:off x="1102450" y="3291840"/>
            <a:ext cx="10795474" cy="9234891"/>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590890" y="6589309"/>
            <a:ext cx="9584125" cy="5386090"/>
          </a:xfrm>
          <a:prstGeom prst="rect">
            <a:avLst/>
          </a:prstGeom>
          <a:noFill/>
        </p:spPr>
        <p:txBody>
          <a:bodyPr wrap="square" rtlCol="0">
            <a:spAutoFit/>
          </a:bodyPr>
          <a:lstStyle/>
          <a:p>
            <a:pPr algn="just"/>
            <a:endParaRPr lang="en-US" sz="3200" spc="800" dirty="0">
              <a:solidFill>
                <a:schemeClr val="tx2"/>
              </a:solidFill>
              <a:latin typeface="Lato Black" charset="0"/>
              <a:ea typeface="Lato Black" charset="0"/>
              <a:cs typeface="Lato Black" charset="0"/>
            </a:endParaRPr>
          </a:p>
          <a:p>
            <a:pPr marL="571500" indent="-571500" algn="just">
              <a:buFont typeface="Wingdings" pitchFamily="2" charset="2"/>
              <a:buChar char="Ø"/>
            </a:pPr>
            <a:endParaRPr lang="en-US" sz="3200" spc="800" dirty="0">
              <a:solidFill>
                <a:schemeClr val="tx2"/>
              </a:solidFill>
              <a:latin typeface="Lato Black" charset="0"/>
              <a:ea typeface="Lato Black" charset="0"/>
              <a:cs typeface="Lato Black" charset="0"/>
            </a:endParaRPr>
          </a:p>
          <a:p>
            <a:pPr marL="571500" indent="-571500" algn="just">
              <a:buFont typeface="Wingdings" pitchFamily="2" charset="2"/>
              <a:buChar char="Ø"/>
            </a:pPr>
            <a:r>
              <a:rPr lang="en-US" sz="4000" spc="800" dirty="0">
                <a:solidFill>
                  <a:schemeClr val="tx2"/>
                </a:solidFill>
                <a:latin typeface="Arial" panose="020B0604020202020204" pitchFamily="34" charset="0"/>
                <a:ea typeface="Lato Black" charset="0"/>
                <a:cs typeface="Arial" panose="020B0604020202020204" pitchFamily="34" charset="0"/>
              </a:rPr>
              <a:t>Business buyer behavior      refers to the buying behavior of organizations that purchase products and services for selling or renting it to others.</a:t>
            </a:r>
          </a:p>
        </p:txBody>
      </p:sp>
      <p:cxnSp>
        <p:nvCxnSpPr>
          <p:cNvPr id="17" name="Straight Connector 16">
            <a:extLst>
              <a:ext uri="{FF2B5EF4-FFF2-40B4-BE49-F238E27FC236}">
                <a16:creationId xmlns:a16="http://schemas.microsoft.com/office/drawing/2014/main" id="{1B2E0F9F-A2FE-024D-A5B8-48B2829C4315}"/>
              </a:ext>
            </a:extLst>
          </p:cNvPr>
          <p:cNvCxnSpPr>
            <a:cxnSpLocks/>
          </p:cNvCxnSpPr>
          <p:nvPr/>
        </p:nvCxnSpPr>
        <p:spPr>
          <a:xfrm>
            <a:off x="9569192" y="2771096"/>
            <a:ext cx="523926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6370D94-7186-C243-8B13-730101114221}"/>
              </a:ext>
            </a:extLst>
          </p:cNvPr>
          <p:cNvSpPr txBox="1"/>
          <p:nvPr/>
        </p:nvSpPr>
        <p:spPr>
          <a:xfrm>
            <a:off x="4997301" y="339124"/>
            <a:ext cx="14570630" cy="2123658"/>
          </a:xfrm>
          <a:prstGeom prst="rect">
            <a:avLst/>
          </a:prstGeom>
          <a:noFill/>
        </p:spPr>
        <p:txBody>
          <a:bodyPr wrap="square" rtlCol="0">
            <a:spAutoFit/>
          </a:bodyPr>
          <a:lstStyle/>
          <a:p>
            <a:pPr algn="ctr"/>
            <a:r>
              <a:rPr lang="en-US" sz="6600" b="1" spc="8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Difference Between Business and Consumer Buyer Behavior </a:t>
            </a:r>
          </a:p>
        </p:txBody>
      </p:sp>
      <p:sp>
        <p:nvSpPr>
          <p:cNvPr id="9" name="Rectangle 30">
            <a:extLst>
              <a:ext uri="{FF2B5EF4-FFF2-40B4-BE49-F238E27FC236}">
                <a16:creationId xmlns:a16="http://schemas.microsoft.com/office/drawing/2014/main" id="{8BC0C5EA-83FC-9C45-81F3-38D41A4E0BA6}"/>
              </a:ext>
            </a:extLst>
          </p:cNvPr>
          <p:cNvSpPr/>
          <p:nvPr/>
        </p:nvSpPr>
        <p:spPr>
          <a:xfrm>
            <a:off x="12711200" y="3291841"/>
            <a:ext cx="10795474" cy="9234891"/>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b="1" dirty="0">
              <a:solidFill>
                <a:schemeClr val="tx2"/>
              </a:solidFill>
              <a:latin typeface="Arial Rounded MT Bold" panose="020F0704030504030204" pitchFamily="34" charset="77"/>
            </a:endParaRPr>
          </a:p>
        </p:txBody>
      </p:sp>
      <p:sp>
        <p:nvSpPr>
          <p:cNvPr id="10" name="TextBox 9">
            <a:extLst>
              <a:ext uri="{FF2B5EF4-FFF2-40B4-BE49-F238E27FC236}">
                <a16:creationId xmlns:a16="http://schemas.microsoft.com/office/drawing/2014/main" id="{F51F1DFB-068E-BA4C-BE3E-1C555E493DAB}"/>
              </a:ext>
            </a:extLst>
          </p:cNvPr>
          <p:cNvSpPr txBox="1"/>
          <p:nvPr/>
        </p:nvSpPr>
        <p:spPr>
          <a:xfrm>
            <a:off x="13208870" y="6958641"/>
            <a:ext cx="9161102" cy="5016758"/>
          </a:xfrm>
          <a:prstGeom prst="rect">
            <a:avLst/>
          </a:prstGeom>
          <a:noFill/>
        </p:spPr>
        <p:txBody>
          <a:bodyPr wrap="square" rtlCol="0">
            <a:spAutoFit/>
          </a:bodyPr>
          <a:lstStyle/>
          <a:p>
            <a:pPr algn="just"/>
            <a:endParaRPr lang="en-US" sz="4000" spc="800" dirty="0">
              <a:solidFill>
                <a:schemeClr val="tx2"/>
              </a:solidFill>
              <a:latin typeface="Arial" panose="020B0604020202020204" pitchFamily="34" charset="0"/>
              <a:ea typeface="Lato Black" charset="0"/>
              <a:cs typeface="Arial" panose="020B0604020202020204" pitchFamily="34" charset="0"/>
            </a:endParaRPr>
          </a:p>
          <a:p>
            <a:pPr marL="571500" indent="-571500" algn="just">
              <a:buFont typeface="Wingdings" pitchFamily="2" charset="2"/>
              <a:buChar char="Ø"/>
            </a:pPr>
            <a:r>
              <a:rPr lang="en-US" sz="4000" spc="800" dirty="0">
                <a:solidFill>
                  <a:schemeClr val="tx2"/>
                </a:solidFill>
                <a:latin typeface="Arial" panose="020B0604020202020204" pitchFamily="34" charset="0"/>
                <a:ea typeface="Lato Black" charset="0"/>
                <a:cs typeface="Arial" panose="020B0604020202020204" pitchFamily="34" charset="0"/>
              </a:rPr>
              <a:t>Consumer buyer behavior refers to the action taken by a consumer when buying product or a service for personal consumptions.</a:t>
            </a:r>
          </a:p>
          <a:p>
            <a:pPr algn="just"/>
            <a:r>
              <a:rPr lang="en-US" sz="4000" spc="800" dirty="0">
                <a:solidFill>
                  <a:schemeClr val="tx2"/>
                </a:solidFill>
                <a:latin typeface="Arial" panose="020B0604020202020204" pitchFamily="34" charset="0"/>
                <a:ea typeface="Lato Black" charset="0"/>
                <a:cs typeface="Arial" panose="020B0604020202020204" pitchFamily="34" charset="0"/>
              </a:rPr>
              <a:t>  (</a:t>
            </a:r>
            <a:r>
              <a:rPr lang="en-US" sz="4000" spc="800" dirty="0">
                <a:solidFill>
                  <a:srgbClr val="000820"/>
                </a:solidFill>
                <a:latin typeface="Arial" panose="020B0604020202020204" pitchFamily="34" charset="0"/>
                <a:ea typeface="Lato Black" charset="0"/>
                <a:cs typeface="Arial" panose="020B0604020202020204" pitchFamily="34" charset="0"/>
              </a:rPr>
              <a:t>Ehrlich , 2020</a:t>
            </a:r>
            <a:r>
              <a:rPr lang="en-US" sz="4000" spc="800" dirty="0">
                <a:solidFill>
                  <a:schemeClr val="tx2"/>
                </a:solidFill>
                <a:latin typeface="Arial" panose="020B0604020202020204" pitchFamily="34" charset="0"/>
                <a:ea typeface="Lato Black" charset="0"/>
                <a:cs typeface="Arial" panose="020B0604020202020204" pitchFamily="34" charset="0"/>
              </a:rPr>
              <a:t>)</a:t>
            </a:r>
          </a:p>
        </p:txBody>
      </p:sp>
      <p:sp>
        <p:nvSpPr>
          <p:cNvPr id="2" name="TextBox 1">
            <a:extLst>
              <a:ext uri="{FF2B5EF4-FFF2-40B4-BE49-F238E27FC236}">
                <a16:creationId xmlns:a16="http://schemas.microsoft.com/office/drawing/2014/main" id="{B3723D16-5BEB-3046-8190-4D63AE11BD25}"/>
              </a:ext>
            </a:extLst>
          </p:cNvPr>
          <p:cNvSpPr txBox="1"/>
          <p:nvPr/>
        </p:nvSpPr>
        <p:spPr>
          <a:xfrm>
            <a:off x="2537077" y="4094338"/>
            <a:ext cx="7691752" cy="2308324"/>
          </a:xfrm>
          <a:prstGeom prst="rect">
            <a:avLst/>
          </a:prstGeom>
          <a:noFill/>
        </p:spPr>
        <p:txBody>
          <a:bodyPr wrap="square" rtlCol="0">
            <a:spAutoFit/>
          </a:bodyPr>
          <a:lstStyle/>
          <a:p>
            <a:pPr algn="ctr"/>
            <a:r>
              <a:rPr lang="en-LY" sz="7200" b="1" dirty="0">
                <a:solidFill>
                  <a:schemeClr val="tx2"/>
                </a:solidFill>
                <a:latin typeface="Arial Rounded MT Bold" panose="020F0704030504030204" pitchFamily="34" charset="77"/>
              </a:rPr>
              <a:t>Business Buyer Behavior </a:t>
            </a:r>
          </a:p>
        </p:txBody>
      </p:sp>
      <p:sp>
        <p:nvSpPr>
          <p:cNvPr id="3" name="TextBox 2">
            <a:extLst>
              <a:ext uri="{FF2B5EF4-FFF2-40B4-BE49-F238E27FC236}">
                <a16:creationId xmlns:a16="http://schemas.microsoft.com/office/drawing/2014/main" id="{505395BF-DD23-7543-9B92-1748D3CA400D}"/>
              </a:ext>
            </a:extLst>
          </p:cNvPr>
          <p:cNvSpPr txBox="1"/>
          <p:nvPr/>
        </p:nvSpPr>
        <p:spPr>
          <a:xfrm>
            <a:off x="13619419" y="4100813"/>
            <a:ext cx="8750553" cy="2308324"/>
          </a:xfrm>
          <a:prstGeom prst="rect">
            <a:avLst/>
          </a:prstGeom>
          <a:noFill/>
        </p:spPr>
        <p:txBody>
          <a:bodyPr wrap="square" rtlCol="0">
            <a:spAutoFit/>
          </a:bodyPr>
          <a:lstStyle/>
          <a:p>
            <a:pPr algn="ctr"/>
            <a:r>
              <a:rPr lang="en-LY" sz="7200" b="1" dirty="0">
                <a:solidFill>
                  <a:schemeClr val="tx2"/>
                </a:solidFill>
                <a:latin typeface="Arial Rounded MT Bold" panose="020F0704030504030204" pitchFamily="34" charset="77"/>
              </a:rPr>
              <a:t>Consumer Buyer Behavior</a:t>
            </a:r>
          </a:p>
        </p:txBody>
      </p:sp>
      <p:cxnSp>
        <p:nvCxnSpPr>
          <p:cNvPr id="13" name="Straight Connector 12">
            <a:extLst>
              <a:ext uri="{FF2B5EF4-FFF2-40B4-BE49-F238E27FC236}">
                <a16:creationId xmlns:a16="http://schemas.microsoft.com/office/drawing/2014/main" id="{741BA96C-875E-654E-BEED-B89C758E0745}"/>
              </a:ext>
            </a:extLst>
          </p:cNvPr>
          <p:cNvCxnSpPr>
            <a:cxnSpLocks/>
          </p:cNvCxnSpPr>
          <p:nvPr/>
        </p:nvCxnSpPr>
        <p:spPr>
          <a:xfrm>
            <a:off x="3643122" y="6787042"/>
            <a:ext cx="523926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6F5DD7E-46B5-D74F-8C8C-E8FF4C16285E}"/>
              </a:ext>
            </a:extLst>
          </p:cNvPr>
          <p:cNvCxnSpPr>
            <a:cxnSpLocks/>
          </p:cNvCxnSpPr>
          <p:nvPr/>
        </p:nvCxnSpPr>
        <p:spPr>
          <a:xfrm>
            <a:off x="15505608" y="6872144"/>
            <a:ext cx="523926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912896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Connector 54"/>
          <p:cNvCxnSpPr>
            <a:cxnSpLocks/>
          </p:cNvCxnSpPr>
          <p:nvPr/>
        </p:nvCxnSpPr>
        <p:spPr>
          <a:xfrm>
            <a:off x="7422574" y="3232726"/>
            <a:ext cx="884743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rot="5400000">
            <a:off x="6582829" y="5109475"/>
            <a:ext cx="5364112" cy="48508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rot="5400000">
            <a:off x="908234" y="4985423"/>
            <a:ext cx="5364113" cy="50989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1040801" y="10731122"/>
            <a:ext cx="5098979" cy="707886"/>
          </a:xfrm>
          <a:prstGeom prst="rect">
            <a:avLst/>
          </a:prstGeom>
          <a:noFill/>
        </p:spPr>
        <p:txBody>
          <a:bodyPr wrap="square" rtlCol="0" anchor="ctr" anchorCtr="0">
            <a:spAutoFit/>
          </a:bodyPr>
          <a:lstStyle/>
          <a:p>
            <a:pPr algn="ctr" fontAlgn="base"/>
            <a:r>
              <a:rPr lang="en-US" sz="4000" dirty="0">
                <a:solidFill>
                  <a:schemeClr val="tx2"/>
                </a:solidFill>
                <a:latin typeface="Poppins SemiBold" charset="0"/>
                <a:ea typeface="Poppins SemiBold" charset="0"/>
                <a:cs typeface="Poppins SemiBold" charset="0"/>
              </a:rPr>
              <a:t>Cultural </a:t>
            </a:r>
          </a:p>
        </p:txBody>
      </p:sp>
      <p:sp>
        <p:nvSpPr>
          <p:cNvPr id="69" name="TextBox 68"/>
          <p:cNvSpPr txBox="1"/>
          <p:nvPr/>
        </p:nvSpPr>
        <p:spPr>
          <a:xfrm>
            <a:off x="7357133" y="10696875"/>
            <a:ext cx="3774990" cy="707886"/>
          </a:xfrm>
          <a:prstGeom prst="rect">
            <a:avLst/>
          </a:prstGeom>
          <a:noFill/>
        </p:spPr>
        <p:txBody>
          <a:bodyPr wrap="square" rtlCol="0" anchor="ctr" anchorCtr="0">
            <a:spAutoFit/>
          </a:bodyPr>
          <a:lstStyle/>
          <a:p>
            <a:pPr algn="ctr"/>
            <a:r>
              <a:rPr lang="en-US" sz="4000" b="1" dirty="0">
                <a:solidFill>
                  <a:schemeClr val="tx2"/>
                </a:solidFill>
                <a:latin typeface="Poppins SemiBold" charset="0"/>
                <a:ea typeface="Poppins SemiBold" charset="0"/>
                <a:cs typeface="Poppins SemiBold" charset="0"/>
              </a:rPr>
              <a:t>Social </a:t>
            </a:r>
          </a:p>
        </p:txBody>
      </p:sp>
      <p:sp>
        <p:nvSpPr>
          <p:cNvPr id="21" name="TextBox 20">
            <a:extLst>
              <a:ext uri="{FF2B5EF4-FFF2-40B4-BE49-F238E27FC236}">
                <a16:creationId xmlns:a16="http://schemas.microsoft.com/office/drawing/2014/main" id="{469E770E-8582-3F4A-9B51-D1B005C49561}"/>
              </a:ext>
            </a:extLst>
          </p:cNvPr>
          <p:cNvSpPr txBox="1"/>
          <p:nvPr/>
        </p:nvSpPr>
        <p:spPr>
          <a:xfrm>
            <a:off x="2134130" y="557948"/>
            <a:ext cx="19425710" cy="2246769"/>
          </a:xfrm>
          <a:prstGeom prst="rect">
            <a:avLst/>
          </a:prstGeom>
          <a:noFill/>
        </p:spPr>
        <p:txBody>
          <a:bodyPr wrap="square" rtlCol="0">
            <a:spAutoFit/>
          </a:bodyPr>
          <a:lstStyle/>
          <a:p>
            <a:pPr algn="ctr"/>
            <a:r>
              <a:rPr lang="en-US" sz="7000" b="1" spc="800" dirty="0">
                <a:solidFill>
                  <a:schemeClr val="tx2"/>
                </a:solidFill>
                <a:latin typeface="Lato Black" charset="0"/>
                <a:ea typeface="Lato Black" charset="0"/>
                <a:cs typeface="Lato Black" charset="0"/>
              </a:rPr>
              <a:t>Characteristics Affecting Consumer Behavior</a:t>
            </a:r>
          </a:p>
        </p:txBody>
      </p:sp>
      <p:sp>
        <p:nvSpPr>
          <p:cNvPr id="24" name="Oval 23">
            <a:extLst>
              <a:ext uri="{FF2B5EF4-FFF2-40B4-BE49-F238E27FC236}">
                <a16:creationId xmlns:a16="http://schemas.microsoft.com/office/drawing/2014/main" id="{FD256EC9-BCCF-A741-AC0B-1B79D970B9A4}"/>
              </a:ext>
            </a:extLst>
          </p:cNvPr>
          <p:cNvSpPr/>
          <p:nvPr/>
        </p:nvSpPr>
        <p:spPr>
          <a:xfrm rot="5400000">
            <a:off x="12120449" y="4889680"/>
            <a:ext cx="5364111" cy="52904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DD01346-807F-464F-A3D9-4C320A4CC758}"/>
              </a:ext>
            </a:extLst>
          </p:cNvPr>
          <p:cNvSpPr txBox="1"/>
          <p:nvPr/>
        </p:nvSpPr>
        <p:spPr>
          <a:xfrm>
            <a:off x="13492687" y="10669566"/>
            <a:ext cx="2857158" cy="1323439"/>
          </a:xfrm>
          <a:prstGeom prst="rect">
            <a:avLst/>
          </a:prstGeom>
          <a:noFill/>
        </p:spPr>
        <p:txBody>
          <a:bodyPr wrap="square" rtlCol="0" anchor="ctr" anchorCtr="0">
            <a:spAutoFit/>
          </a:bodyPr>
          <a:lstStyle/>
          <a:p>
            <a:pPr algn="ctr"/>
            <a:r>
              <a:rPr lang="en-US" sz="4000" b="1" dirty="0">
                <a:solidFill>
                  <a:schemeClr val="tx2"/>
                </a:solidFill>
                <a:latin typeface="Poppins SemiBold" charset="0"/>
                <a:ea typeface="Poppins SemiBold" charset="0"/>
                <a:cs typeface="Poppins SemiBold" charset="0"/>
              </a:rPr>
              <a:t>Personal</a:t>
            </a:r>
          </a:p>
          <a:p>
            <a:pPr algn="ctr"/>
            <a:endParaRPr lang="en-US" sz="4000" dirty="0">
              <a:solidFill>
                <a:schemeClr val="tx2"/>
              </a:solidFill>
              <a:latin typeface="Poppins SemiBold" charset="0"/>
              <a:ea typeface="Poppins SemiBold" charset="0"/>
              <a:cs typeface="Poppins SemiBold" charset="0"/>
            </a:endParaRPr>
          </a:p>
        </p:txBody>
      </p:sp>
      <p:sp>
        <p:nvSpPr>
          <p:cNvPr id="38" name="Oval 37">
            <a:extLst>
              <a:ext uri="{FF2B5EF4-FFF2-40B4-BE49-F238E27FC236}">
                <a16:creationId xmlns:a16="http://schemas.microsoft.com/office/drawing/2014/main" id="{81390617-7E2E-B144-A39C-DBBB85A2339E}"/>
              </a:ext>
            </a:extLst>
          </p:cNvPr>
          <p:cNvSpPr/>
          <p:nvPr/>
        </p:nvSpPr>
        <p:spPr>
          <a:xfrm rot="5400000">
            <a:off x="17929017" y="5071247"/>
            <a:ext cx="5364110" cy="49273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140A2880-994C-7149-A16B-839918DC7AEA}"/>
              </a:ext>
            </a:extLst>
          </p:cNvPr>
          <p:cNvSpPr txBox="1"/>
          <p:nvPr/>
        </p:nvSpPr>
        <p:spPr>
          <a:xfrm>
            <a:off x="18710409" y="10696875"/>
            <a:ext cx="3883158" cy="707886"/>
          </a:xfrm>
          <a:prstGeom prst="rect">
            <a:avLst/>
          </a:prstGeom>
          <a:noFill/>
        </p:spPr>
        <p:txBody>
          <a:bodyPr wrap="square" rtlCol="0" anchor="ctr" anchorCtr="0">
            <a:spAutoFit/>
          </a:bodyPr>
          <a:lstStyle/>
          <a:p>
            <a:pPr algn="ctr"/>
            <a:r>
              <a:rPr lang="en-US" sz="4000" b="1" dirty="0">
                <a:solidFill>
                  <a:schemeClr val="tx2"/>
                </a:solidFill>
                <a:latin typeface="Poppins SemiBold" charset="0"/>
                <a:ea typeface="Poppins SemiBold" charset="0"/>
                <a:cs typeface="Poppins SemiBold" charset="0"/>
              </a:rPr>
              <a:t>Psychological</a:t>
            </a:r>
          </a:p>
        </p:txBody>
      </p:sp>
      <p:pic>
        <p:nvPicPr>
          <p:cNvPr id="3" name="Picture 2">
            <a:extLst>
              <a:ext uri="{FF2B5EF4-FFF2-40B4-BE49-F238E27FC236}">
                <a16:creationId xmlns:a16="http://schemas.microsoft.com/office/drawing/2014/main" id="{60DF0D06-05AB-BA46-A472-712EE6C0B0B9}"/>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val="0"/>
              </a:ext>
            </a:extLst>
          </a:blip>
          <a:stretch>
            <a:fillRect/>
          </a:stretch>
        </p:blipFill>
        <p:spPr>
          <a:xfrm>
            <a:off x="1514621" y="5207222"/>
            <a:ext cx="4151337" cy="4655374"/>
          </a:xfrm>
          <a:prstGeom prst="ellipse">
            <a:avLst/>
          </a:prstGeom>
        </p:spPr>
      </p:pic>
      <p:pic>
        <p:nvPicPr>
          <p:cNvPr id="5" name="Picture 4">
            <a:extLst>
              <a:ext uri="{FF2B5EF4-FFF2-40B4-BE49-F238E27FC236}">
                <a16:creationId xmlns:a16="http://schemas.microsoft.com/office/drawing/2014/main" id="{0E0D205B-4C6C-A045-A20F-F8E2ED915F6E}"/>
              </a:ext>
            </a:extLst>
          </p:cNvPr>
          <p:cNvPicPr>
            <a:picLocks noChangeAspect="1"/>
          </p:cNvPicPr>
          <p:nvPr/>
        </p:nvPicPr>
        <p:blipFill rotWithShape="1">
          <a:blip r:embed="rId5">
            <a:extLst>
              <a:ext uri="{BEBA8EAE-BF5A-486C-A8C5-ECC9F3942E4B}">
                <a14:imgProps xmlns:a14="http://schemas.microsoft.com/office/drawing/2010/main">
                  <a14:imgLayer r:embed="rId6">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b="11448"/>
          <a:stretch/>
        </p:blipFill>
        <p:spPr>
          <a:xfrm>
            <a:off x="7189216" y="5168619"/>
            <a:ext cx="4151337" cy="4655376"/>
          </a:xfrm>
          <a:prstGeom prst="ellipse">
            <a:avLst/>
          </a:prstGeom>
        </p:spPr>
      </p:pic>
      <p:pic>
        <p:nvPicPr>
          <p:cNvPr id="11" name="Picture 10">
            <a:extLst>
              <a:ext uri="{FF2B5EF4-FFF2-40B4-BE49-F238E27FC236}">
                <a16:creationId xmlns:a16="http://schemas.microsoft.com/office/drawing/2014/main" id="{63BB4E60-6A9D-FF45-9FB9-28B3A2DD8EC1}"/>
              </a:ext>
            </a:extLst>
          </p:cNvPr>
          <p:cNvPicPr>
            <a:picLocks noChangeAspect="1"/>
          </p:cNvPicPr>
          <p:nvPr/>
        </p:nvPicPr>
        <p:blipFill rotWithShape="1">
          <a:blip r:embed="rId7">
            <a:extLst>
              <a:ext uri="{BEBA8EAE-BF5A-486C-A8C5-ECC9F3942E4B}">
                <a14:imgProps xmlns:a14="http://schemas.microsoft.com/office/drawing/2010/main">
                  <a14:imgLayer r:embed="rId8">
                    <a14:imgEffect>
                      <a14:colorTemperature colorTemp="5300"/>
                    </a14:imgEffect>
                    <a14:imgEffect>
                      <a14:saturation sat="66000"/>
                    </a14:imgEffect>
                  </a14:imgLayer>
                </a14:imgProps>
              </a:ext>
              <a:ext uri="{28A0092B-C50C-407E-A947-70E740481C1C}">
                <a14:useLocalDpi xmlns:a14="http://schemas.microsoft.com/office/drawing/2010/main" val="0"/>
              </a:ext>
            </a:extLst>
          </a:blip>
          <a:srcRect t="4639" b="10835"/>
          <a:stretch/>
        </p:blipFill>
        <p:spPr>
          <a:xfrm>
            <a:off x="12726835" y="5207222"/>
            <a:ext cx="4151337" cy="4655375"/>
          </a:xfrm>
          <a:prstGeom prst="ellipse">
            <a:avLst/>
          </a:prstGeom>
        </p:spPr>
      </p:pic>
      <p:pic>
        <p:nvPicPr>
          <p:cNvPr id="13" name="Picture 12">
            <a:extLst>
              <a:ext uri="{FF2B5EF4-FFF2-40B4-BE49-F238E27FC236}">
                <a16:creationId xmlns:a16="http://schemas.microsoft.com/office/drawing/2014/main" id="{4D5A3317-6151-8045-9A8B-29BEF9F8501A}"/>
              </a:ext>
            </a:extLst>
          </p:cNvPr>
          <p:cNvPicPr>
            <a:picLocks noChangeAspect="1"/>
          </p:cNvPicPr>
          <p:nvPr/>
        </p:nvPicPr>
        <p:blipFill>
          <a:blip r:embed="rId9">
            <a:extLst>
              <a:ext uri="{BEBA8EAE-BF5A-486C-A8C5-ECC9F3942E4B}">
                <a14:imgProps xmlns:a14="http://schemas.microsoft.com/office/drawing/2010/main">
                  <a14:imgLayer r:embed="rId10">
                    <a14:imgEffect>
                      <a14:saturation sat="33000"/>
                    </a14:imgEffect>
                  </a14:imgLayer>
                </a14:imgProps>
              </a:ext>
              <a:ext uri="{28A0092B-C50C-407E-A947-70E740481C1C}">
                <a14:useLocalDpi xmlns:a14="http://schemas.microsoft.com/office/drawing/2010/main" val="0"/>
              </a:ext>
            </a:extLst>
          </a:blip>
          <a:stretch>
            <a:fillRect/>
          </a:stretch>
        </p:blipFill>
        <p:spPr>
          <a:xfrm>
            <a:off x="18576319" y="5168618"/>
            <a:ext cx="4151337" cy="4655375"/>
          </a:xfrm>
          <a:prstGeom prst="ellipse">
            <a:avLst/>
          </a:prstGeom>
        </p:spPr>
      </p:pic>
    </p:spTree>
    <p:extLst>
      <p:ext uri="{BB962C8B-B14F-4D97-AF65-F5344CB8AC3E}">
        <p14:creationId xmlns:p14="http://schemas.microsoft.com/office/powerpoint/2010/main" val="115649105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500"/>
                                        <p:tgtEl>
                                          <p:spTgt spid="6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8" grpId="0"/>
      <p:bldP spid="69" grpId="0"/>
      <p:bldP spid="24" grpId="0" animBg="1"/>
      <p:bldP spid="25" grpId="0"/>
      <p:bldP spid="38" grpId="0" animBg="1"/>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ight Arrow 16">
            <a:extLst>
              <a:ext uri="{FF2B5EF4-FFF2-40B4-BE49-F238E27FC236}">
                <a16:creationId xmlns:a16="http://schemas.microsoft.com/office/drawing/2014/main" id="{5C073C6A-BFA7-B846-AB0C-1EC0B73E507A}"/>
              </a:ext>
            </a:extLst>
          </p:cNvPr>
          <p:cNvSpPr/>
          <p:nvPr/>
        </p:nvSpPr>
        <p:spPr>
          <a:xfrm rot="13295797">
            <a:off x="8605847" y="4323613"/>
            <a:ext cx="2043987" cy="1197480"/>
          </a:xfrm>
          <a:prstGeom prst="rightArrow">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lumMod val="75000"/>
                </a:schemeClr>
              </a:solidFill>
              <a:highlight>
                <a:srgbClr val="808080"/>
              </a:highlight>
            </a:endParaRPr>
          </a:p>
        </p:txBody>
      </p:sp>
      <p:sp>
        <p:nvSpPr>
          <p:cNvPr id="14" name="Right Arrow 13">
            <a:extLst>
              <a:ext uri="{FF2B5EF4-FFF2-40B4-BE49-F238E27FC236}">
                <a16:creationId xmlns:a16="http://schemas.microsoft.com/office/drawing/2014/main" id="{1C7D255E-D6C1-A847-939A-1D483DDEFC08}"/>
              </a:ext>
            </a:extLst>
          </p:cNvPr>
          <p:cNvSpPr/>
          <p:nvPr/>
        </p:nvSpPr>
        <p:spPr>
          <a:xfrm rot="19135522">
            <a:off x="13725761" y="4378019"/>
            <a:ext cx="2043987" cy="1197480"/>
          </a:xfrm>
          <a:prstGeom prst="rightArrow">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lumMod val="75000"/>
                </a:schemeClr>
              </a:solidFill>
              <a:highlight>
                <a:srgbClr val="808080"/>
              </a:highlight>
            </a:endParaRPr>
          </a:p>
        </p:txBody>
      </p:sp>
      <p:sp>
        <p:nvSpPr>
          <p:cNvPr id="18" name="Right Arrow 17">
            <a:extLst>
              <a:ext uri="{FF2B5EF4-FFF2-40B4-BE49-F238E27FC236}">
                <a16:creationId xmlns:a16="http://schemas.microsoft.com/office/drawing/2014/main" id="{267D2D50-8D2D-8441-84DD-43B46B0C932D}"/>
              </a:ext>
            </a:extLst>
          </p:cNvPr>
          <p:cNvSpPr/>
          <p:nvPr/>
        </p:nvSpPr>
        <p:spPr>
          <a:xfrm rot="5400000">
            <a:off x="11224285" y="8283074"/>
            <a:ext cx="1946424" cy="1197480"/>
          </a:xfrm>
          <a:prstGeom prst="rightArrow">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solidFill>
                <a:schemeClr val="tx1">
                  <a:lumMod val="75000"/>
                </a:schemeClr>
              </a:solidFill>
              <a:highlight>
                <a:srgbClr val="808080"/>
              </a:highlight>
            </a:endParaRPr>
          </a:p>
        </p:txBody>
      </p:sp>
      <p:sp>
        <p:nvSpPr>
          <p:cNvPr id="5" name="Rectangle 30">
            <a:extLst>
              <a:ext uri="{FF2B5EF4-FFF2-40B4-BE49-F238E27FC236}">
                <a16:creationId xmlns:a16="http://schemas.microsoft.com/office/drawing/2014/main" id="{0A2F007E-782A-A240-9480-D7E6FDA4042E}"/>
              </a:ext>
            </a:extLst>
          </p:cNvPr>
          <p:cNvSpPr/>
          <p:nvPr/>
        </p:nvSpPr>
        <p:spPr>
          <a:xfrm>
            <a:off x="953339" y="3162989"/>
            <a:ext cx="7256916" cy="2619634"/>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C4DBEDD-4469-404A-A6E5-5D9831BF2655}"/>
              </a:ext>
            </a:extLst>
          </p:cNvPr>
          <p:cNvSpPr txBox="1"/>
          <p:nvPr/>
        </p:nvSpPr>
        <p:spPr>
          <a:xfrm>
            <a:off x="1888171" y="3700772"/>
            <a:ext cx="4917988" cy="2800767"/>
          </a:xfrm>
          <a:prstGeom prst="rect">
            <a:avLst/>
          </a:prstGeom>
          <a:noFill/>
        </p:spPr>
        <p:txBody>
          <a:bodyPr wrap="square" rtlCol="0" anchor="ctr" anchorCtr="0">
            <a:spAutoFit/>
          </a:bodyPr>
          <a:lstStyle/>
          <a:p>
            <a:pPr algn="ctr"/>
            <a:r>
              <a:rPr lang="en-US" sz="4400" b="1" dirty="0">
                <a:solidFill>
                  <a:schemeClr val="tx2"/>
                </a:solidFill>
                <a:latin typeface="Poppins SemiBold" charset="0"/>
                <a:ea typeface="Poppins SemiBold" charset="0"/>
                <a:cs typeface="Poppins SemiBold" charset="0"/>
              </a:rPr>
              <a:t> Geographical Concentration</a:t>
            </a:r>
          </a:p>
          <a:p>
            <a:pPr algn="ctr"/>
            <a:br>
              <a:rPr lang="en-US" sz="4400" b="1" dirty="0">
                <a:solidFill>
                  <a:schemeClr val="tx2"/>
                </a:solidFill>
                <a:latin typeface="Poppins SemiBold" charset="0"/>
                <a:ea typeface="Poppins SemiBold" charset="0"/>
                <a:cs typeface="Poppins SemiBold" charset="0"/>
              </a:rPr>
            </a:br>
            <a:endParaRPr lang="en-US" sz="4400" b="1" dirty="0">
              <a:solidFill>
                <a:schemeClr val="tx2"/>
              </a:solidFill>
              <a:latin typeface="Poppins SemiBold" charset="0"/>
              <a:ea typeface="Poppins SemiBold" charset="0"/>
              <a:cs typeface="Poppins SemiBold" charset="0"/>
            </a:endParaRPr>
          </a:p>
        </p:txBody>
      </p:sp>
      <p:sp>
        <p:nvSpPr>
          <p:cNvPr id="7" name="Rectangle 30">
            <a:extLst>
              <a:ext uri="{FF2B5EF4-FFF2-40B4-BE49-F238E27FC236}">
                <a16:creationId xmlns:a16="http://schemas.microsoft.com/office/drawing/2014/main" id="{C43F208C-B8AE-6049-B24B-C7B7195CA2C3}"/>
              </a:ext>
            </a:extLst>
          </p:cNvPr>
          <p:cNvSpPr/>
          <p:nvPr/>
        </p:nvSpPr>
        <p:spPr>
          <a:xfrm>
            <a:off x="8560367" y="10195163"/>
            <a:ext cx="7256915" cy="2618609"/>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30">
            <a:extLst>
              <a:ext uri="{FF2B5EF4-FFF2-40B4-BE49-F238E27FC236}">
                <a16:creationId xmlns:a16="http://schemas.microsoft.com/office/drawing/2014/main" id="{04BCBA43-4E3A-3E4B-BF1B-4F5AC7EAA182}"/>
              </a:ext>
            </a:extLst>
          </p:cNvPr>
          <p:cNvSpPr/>
          <p:nvPr/>
        </p:nvSpPr>
        <p:spPr>
          <a:xfrm>
            <a:off x="16167397" y="3162989"/>
            <a:ext cx="7256915" cy="2619634"/>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70">
            <a:extLst>
              <a:ext uri="{FF2B5EF4-FFF2-40B4-BE49-F238E27FC236}">
                <a16:creationId xmlns:a16="http://schemas.microsoft.com/office/drawing/2014/main" id="{A539CE6C-2C4F-FB49-8D72-542D12D1A45F}"/>
              </a:ext>
            </a:extLst>
          </p:cNvPr>
          <p:cNvSpPr txBox="1"/>
          <p:nvPr/>
        </p:nvSpPr>
        <p:spPr>
          <a:xfrm>
            <a:off x="9100407" y="10771764"/>
            <a:ext cx="6176833" cy="1446550"/>
          </a:xfrm>
          <a:prstGeom prst="rect">
            <a:avLst/>
          </a:prstGeom>
          <a:noFill/>
        </p:spPr>
        <p:txBody>
          <a:bodyPr wrap="square" rtlCol="0" anchor="ctr" anchorCtr="0">
            <a:spAutoFit/>
          </a:bodyPr>
          <a:lstStyle/>
          <a:p>
            <a:pPr algn="ctr"/>
            <a:r>
              <a:rPr lang="en-US" sz="4400" b="1" dirty="0">
                <a:solidFill>
                  <a:schemeClr val="tx2"/>
                </a:solidFill>
                <a:latin typeface="Poppins SemiBold" charset="0"/>
                <a:ea typeface="Poppins SemiBold" charset="0"/>
                <a:cs typeface="Poppins SemiBold" charset="0"/>
              </a:rPr>
              <a:t>Derived </a:t>
            </a:r>
          </a:p>
          <a:p>
            <a:pPr algn="ctr"/>
            <a:r>
              <a:rPr lang="en-US" sz="4400" b="1" dirty="0">
                <a:solidFill>
                  <a:schemeClr val="tx2"/>
                </a:solidFill>
                <a:latin typeface="Poppins SemiBold" charset="0"/>
                <a:ea typeface="Poppins SemiBold" charset="0"/>
                <a:cs typeface="Poppins SemiBold" charset="0"/>
              </a:rPr>
              <a:t>Demand</a:t>
            </a:r>
          </a:p>
        </p:txBody>
      </p:sp>
      <p:sp>
        <p:nvSpPr>
          <p:cNvPr id="12" name="TextBox 70">
            <a:extLst>
              <a:ext uri="{FF2B5EF4-FFF2-40B4-BE49-F238E27FC236}">
                <a16:creationId xmlns:a16="http://schemas.microsoft.com/office/drawing/2014/main" id="{6D446226-41B7-E641-B9D6-FC3A6CE603F4}"/>
              </a:ext>
            </a:extLst>
          </p:cNvPr>
          <p:cNvSpPr txBox="1"/>
          <p:nvPr/>
        </p:nvSpPr>
        <p:spPr>
          <a:xfrm>
            <a:off x="16923478" y="3700772"/>
            <a:ext cx="5964927" cy="2800767"/>
          </a:xfrm>
          <a:prstGeom prst="rect">
            <a:avLst/>
          </a:prstGeom>
          <a:noFill/>
        </p:spPr>
        <p:txBody>
          <a:bodyPr wrap="square" rtlCol="0" anchor="ctr" anchorCtr="0">
            <a:spAutoFit/>
          </a:bodyPr>
          <a:lstStyle/>
          <a:p>
            <a:pPr algn="ctr"/>
            <a:r>
              <a:rPr lang="en-US" sz="4400" b="1" dirty="0">
                <a:solidFill>
                  <a:schemeClr val="tx2"/>
                </a:solidFill>
                <a:latin typeface="Poppins SemiBold" charset="0"/>
                <a:ea typeface="Poppins SemiBold" charset="0"/>
                <a:cs typeface="Poppins SemiBold" charset="0"/>
              </a:rPr>
              <a:t>Professional </a:t>
            </a:r>
          </a:p>
          <a:p>
            <a:pPr algn="ctr"/>
            <a:r>
              <a:rPr lang="en-US" sz="4400" b="1" dirty="0">
                <a:solidFill>
                  <a:schemeClr val="tx2"/>
                </a:solidFill>
                <a:latin typeface="Poppins SemiBold" charset="0"/>
                <a:ea typeface="Poppins SemiBold" charset="0"/>
                <a:cs typeface="Poppins SemiBold" charset="0"/>
              </a:rPr>
              <a:t>Buying</a:t>
            </a:r>
          </a:p>
          <a:p>
            <a:pPr algn="ctr"/>
            <a:br>
              <a:rPr lang="en-US" sz="4400" b="1" dirty="0">
                <a:solidFill>
                  <a:schemeClr val="tx2"/>
                </a:solidFill>
                <a:latin typeface="Poppins SemiBold" charset="0"/>
                <a:ea typeface="Poppins SemiBold" charset="0"/>
                <a:cs typeface="Poppins SemiBold" charset="0"/>
              </a:rPr>
            </a:br>
            <a:endParaRPr lang="en-US" sz="4400" b="1" dirty="0">
              <a:solidFill>
                <a:schemeClr val="tx2"/>
              </a:solidFill>
              <a:latin typeface="Poppins SemiBold" charset="0"/>
              <a:ea typeface="Poppins SemiBold" charset="0"/>
              <a:cs typeface="Poppins SemiBold" charset="0"/>
            </a:endParaRPr>
          </a:p>
        </p:txBody>
      </p:sp>
      <p:sp>
        <p:nvSpPr>
          <p:cNvPr id="13" name="Oval 12">
            <a:extLst>
              <a:ext uri="{FF2B5EF4-FFF2-40B4-BE49-F238E27FC236}">
                <a16:creationId xmlns:a16="http://schemas.microsoft.com/office/drawing/2014/main" id="{CC8A51A8-4D70-2E4C-BC92-7E23917526A2}"/>
              </a:ext>
            </a:extLst>
          </p:cNvPr>
          <p:cNvSpPr/>
          <p:nvPr/>
        </p:nvSpPr>
        <p:spPr>
          <a:xfrm>
            <a:off x="9866830" y="4703606"/>
            <a:ext cx="4661334" cy="35958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latin typeface="+mj-lt"/>
              </a:rPr>
              <a:t>Characteristics Of Business Buying Behavior</a:t>
            </a:r>
          </a:p>
        </p:txBody>
      </p:sp>
      <p:cxnSp>
        <p:nvCxnSpPr>
          <p:cNvPr id="21" name="Straight Connector 20">
            <a:extLst>
              <a:ext uri="{FF2B5EF4-FFF2-40B4-BE49-F238E27FC236}">
                <a16:creationId xmlns:a16="http://schemas.microsoft.com/office/drawing/2014/main" id="{0A34F52C-EA09-A94F-B422-F4BCE9A3E65F}"/>
              </a:ext>
            </a:extLst>
          </p:cNvPr>
          <p:cNvCxnSpPr>
            <a:cxnSpLocks/>
          </p:cNvCxnSpPr>
          <p:nvPr/>
        </p:nvCxnSpPr>
        <p:spPr>
          <a:xfrm>
            <a:off x="8688242" y="2789857"/>
            <a:ext cx="671687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715BD39-4908-834D-8E3D-605724F072A2}"/>
              </a:ext>
            </a:extLst>
          </p:cNvPr>
          <p:cNvSpPr txBox="1"/>
          <p:nvPr/>
        </p:nvSpPr>
        <p:spPr>
          <a:xfrm>
            <a:off x="3987401" y="221350"/>
            <a:ext cx="16031506" cy="2308324"/>
          </a:xfrm>
          <a:prstGeom prst="rect">
            <a:avLst/>
          </a:prstGeom>
          <a:noFill/>
        </p:spPr>
        <p:txBody>
          <a:bodyPr wrap="square" rtlCol="0">
            <a:spAutoFit/>
          </a:bodyPr>
          <a:lstStyle/>
          <a:p>
            <a:pPr algn="ctr"/>
            <a:r>
              <a:rPr lang="en-US" sz="7200" b="1" dirty="0">
                <a:solidFill>
                  <a:schemeClr val="tx2"/>
                </a:solidFill>
                <a:latin typeface="+mj-lt"/>
              </a:rPr>
              <a:t>Characteristics Of Business Buying Behavior</a:t>
            </a:r>
          </a:p>
        </p:txBody>
      </p:sp>
    </p:spTree>
    <p:extLst>
      <p:ext uri="{BB962C8B-B14F-4D97-AF65-F5344CB8AC3E}">
        <p14:creationId xmlns:p14="http://schemas.microsoft.com/office/powerpoint/2010/main" val="3829516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animBg="1"/>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alpha val="77000"/>
          </a:schemeClr>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DBF4BB16-066B-004E-AA33-BEE4B3168A60}"/>
              </a:ext>
            </a:extLst>
          </p:cNvPr>
          <p:cNvSpPr txBox="1"/>
          <p:nvPr/>
        </p:nvSpPr>
        <p:spPr>
          <a:xfrm>
            <a:off x="794446" y="1618813"/>
            <a:ext cx="9882672" cy="1025217"/>
          </a:xfrm>
          <a:prstGeom prst="rect">
            <a:avLst/>
          </a:prstGeom>
          <a:noFill/>
        </p:spPr>
        <p:txBody>
          <a:bodyPr wrap="square" rtlCol="0">
            <a:spAutoFit/>
          </a:bodyPr>
          <a:lstStyle/>
          <a:p>
            <a:pPr>
              <a:lnSpc>
                <a:spcPts val="7200"/>
              </a:lnSpc>
            </a:pPr>
            <a:r>
              <a:rPr lang="en-US" sz="8800" b="1" spc="8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B2B Marketing</a:t>
            </a:r>
          </a:p>
        </p:txBody>
      </p:sp>
      <p:sp>
        <p:nvSpPr>
          <p:cNvPr id="14" name="Subtitle 2"/>
          <p:cNvSpPr txBox="1">
            <a:spLocks/>
          </p:cNvSpPr>
          <p:nvPr/>
        </p:nvSpPr>
        <p:spPr>
          <a:xfrm>
            <a:off x="11892263" y="5511376"/>
            <a:ext cx="10917235" cy="6496204"/>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571500" indent="-571500" algn="just">
              <a:lnSpc>
                <a:spcPts val="4040"/>
              </a:lnSpc>
              <a:buFont typeface="Wingdings" pitchFamily="2" charset="2"/>
              <a:buChar char="Ø"/>
            </a:pPr>
            <a:r>
              <a:rPr lang="en-US" sz="4000" dirty="0">
                <a:latin typeface="Poppins Light" charset="0"/>
                <a:ea typeface="Poppins Light" charset="0"/>
                <a:cs typeface="Poppins Light" charset="0"/>
              </a:rPr>
              <a:t>Business-to-business advertising refers to any marketing efforts directed toward other businesses rather than to individual consumers. Business-to-business advertising, or B2B advertising, takes place between companies that are typically found in the middle of the supply chain for any product or service that does not reach the average consumer. (Kenton,2020)</a:t>
            </a:r>
          </a:p>
          <a:p>
            <a:pPr algn="just">
              <a:lnSpc>
                <a:spcPts val="4040"/>
              </a:lnSpc>
            </a:pPr>
            <a:endParaRPr lang="en-US" sz="3600" dirty="0">
              <a:solidFill>
                <a:schemeClr val="tx1">
                  <a:lumMod val="75000"/>
                </a:schemeClr>
              </a:solidFill>
              <a:latin typeface="Poppins Light" charset="0"/>
              <a:ea typeface="Poppins Light" charset="0"/>
              <a:cs typeface="Poppins Light" charset="0"/>
            </a:endParaRPr>
          </a:p>
        </p:txBody>
      </p:sp>
      <p:cxnSp>
        <p:nvCxnSpPr>
          <p:cNvPr id="6" name="Straight Connector 5">
            <a:extLst>
              <a:ext uri="{FF2B5EF4-FFF2-40B4-BE49-F238E27FC236}">
                <a16:creationId xmlns:a16="http://schemas.microsoft.com/office/drawing/2014/main" id="{9932574B-8C2D-8F48-9D91-12DB09C016B6}"/>
              </a:ext>
            </a:extLst>
          </p:cNvPr>
          <p:cNvCxnSpPr>
            <a:cxnSpLocks/>
          </p:cNvCxnSpPr>
          <p:nvPr/>
        </p:nvCxnSpPr>
        <p:spPr>
          <a:xfrm>
            <a:off x="1279087" y="3055994"/>
            <a:ext cx="445669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D0AB92C-F773-EE4E-A037-BEBCDD03CD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446" y="3756356"/>
            <a:ext cx="10638012" cy="8572500"/>
          </a:xfrm>
          <a:prstGeom prst="rect">
            <a:avLst/>
          </a:prstGeom>
        </p:spPr>
      </p:pic>
    </p:spTree>
    <p:extLst>
      <p:ext uri="{BB962C8B-B14F-4D97-AF65-F5344CB8AC3E}">
        <p14:creationId xmlns:p14="http://schemas.microsoft.com/office/powerpoint/2010/main" val="359054804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6" name="Google Shape;286;p34"/>
          <p:cNvSpPr/>
          <p:nvPr/>
        </p:nvSpPr>
        <p:spPr>
          <a:xfrm>
            <a:off x="11629252" y="2273642"/>
            <a:ext cx="7887202" cy="9632941"/>
          </a:xfrm>
          <a:prstGeom prst="rect">
            <a:avLst/>
          </a:prstGeom>
          <a:solidFill>
            <a:schemeClr val="accent3">
              <a:lumMod val="90000"/>
              <a:alpha val="20540"/>
            </a:schemeClr>
          </a:solidFill>
          <a:ln>
            <a:solidFill>
              <a:schemeClr val="accent1"/>
            </a:solidFill>
          </a:ln>
        </p:spPr>
        <p:txBody>
          <a:bodyPr spcFirstLastPara="1" wrap="square" lIns="243737" tIns="243737" rIns="243737" bIns="243737" anchor="ctr" anchorCtr="0">
            <a:noAutofit/>
          </a:bodyPr>
          <a:lstStyle/>
          <a:p>
            <a:endParaRPr sz="9598" dirty="0"/>
          </a:p>
        </p:txBody>
      </p:sp>
      <p:sp>
        <p:nvSpPr>
          <p:cNvPr id="287" name="Google Shape;287;p34"/>
          <p:cNvSpPr/>
          <p:nvPr/>
        </p:nvSpPr>
        <p:spPr>
          <a:xfrm>
            <a:off x="326315" y="318104"/>
            <a:ext cx="23725020" cy="13079793"/>
          </a:xfrm>
          <a:prstGeom prst="rect">
            <a:avLst/>
          </a:prstGeom>
          <a:noFill/>
          <a:ln w="9525" cap="flat" cmpd="sng">
            <a:solidFill>
              <a:schemeClr val="accent1"/>
            </a:solidFill>
            <a:prstDash val="solid"/>
            <a:round/>
            <a:headEnd type="none" w="sm" len="sm"/>
            <a:tailEnd type="none" w="sm" len="sm"/>
          </a:ln>
        </p:spPr>
        <p:txBody>
          <a:bodyPr spcFirstLastPara="1" wrap="square" lIns="243737" tIns="243737" rIns="243737" bIns="243737" anchor="ctr" anchorCtr="0">
            <a:noAutofit/>
          </a:bodyPr>
          <a:lstStyle/>
          <a:p>
            <a:endParaRPr sz="9598"/>
          </a:p>
        </p:txBody>
      </p:sp>
      <p:sp>
        <p:nvSpPr>
          <p:cNvPr id="288" name="Google Shape;288;p34"/>
          <p:cNvSpPr txBox="1">
            <a:spLocks noGrp="1"/>
          </p:cNvSpPr>
          <p:nvPr>
            <p:ph type="body" idx="1"/>
          </p:nvPr>
        </p:nvSpPr>
        <p:spPr>
          <a:xfrm>
            <a:off x="1067739" y="5175250"/>
            <a:ext cx="9731502" cy="6731335"/>
          </a:xfrm>
          <a:prstGeom prst="rect">
            <a:avLst/>
          </a:prstGeom>
        </p:spPr>
        <p:txBody>
          <a:bodyPr spcFirstLastPara="1" wrap="square" lIns="243737" tIns="243737" rIns="243737" bIns="243737" anchor="t" anchorCtr="0">
            <a:noAutofit/>
          </a:bodyPr>
          <a:lstStyle/>
          <a:p>
            <a:pPr marL="406298" indent="0" algn="just">
              <a:buNone/>
            </a:pPr>
            <a:r>
              <a:rPr lang="en-US" sz="5332" dirty="0">
                <a:solidFill>
                  <a:schemeClr val="tx2"/>
                </a:solidFill>
                <a:latin typeface="Georgia" pitchFamily="18" charset="0"/>
              </a:rPr>
              <a:t> To sum up, business and consumer buying behavior are different and they also have different characteristics.</a:t>
            </a:r>
            <a:endParaRPr lang="ar-SA" sz="5332" dirty="0">
              <a:solidFill>
                <a:schemeClr val="tx2"/>
              </a:solidFill>
              <a:latin typeface="Georgia" pitchFamily="18" charset="0"/>
            </a:endParaRPr>
          </a:p>
          <a:p>
            <a:pPr marL="406298" indent="0" algn="just">
              <a:buNone/>
            </a:pPr>
            <a:r>
              <a:rPr lang="en-US" sz="5332" dirty="0">
                <a:solidFill>
                  <a:schemeClr val="tx2"/>
                </a:solidFill>
                <a:latin typeface="Georgia" pitchFamily="18" charset="0"/>
              </a:rPr>
              <a:t>B2B marketing stands for business to business trading.</a:t>
            </a:r>
          </a:p>
          <a:p>
            <a:pPr marL="406298" indent="0" algn="just">
              <a:buNone/>
            </a:pPr>
            <a:endParaRPr lang="en-US" sz="5332" dirty="0">
              <a:latin typeface="Georgia" pitchFamily="18" charset="0"/>
            </a:endParaRPr>
          </a:p>
        </p:txBody>
      </p:sp>
      <p:sp>
        <p:nvSpPr>
          <p:cNvPr id="289" name="Google Shape;289;p34"/>
          <p:cNvSpPr txBox="1">
            <a:spLocks noGrp="1"/>
          </p:cNvSpPr>
          <p:nvPr>
            <p:ph type="title"/>
          </p:nvPr>
        </p:nvSpPr>
        <p:spPr>
          <a:xfrm>
            <a:off x="1154734" y="2094013"/>
            <a:ext cx="11034091" cy="3081237"/>
          </a:xfrm>
          <a:prstGeom prst="rect">
            <a:avLst/>
          </a:prstGeom>
        </p:spPr>
        <p:txBody>
          <a:bodyPr spcFirstLastPara="1" wrap="square" lIns="243737" tIns="243737" rIns="243737" bIns="243737" anchor="ctr" anchorCtr="0">
            <a:noAutofit/>
          </a:bodyPr>
          <a:lstStyle/>
          <a:p>
            <a:r>
              <a:rPr lang="en-US" sz="7465" b="1" dirty="0">
                <a:solidFill>
                  <a:schemeClr val="tx2"/>
                </a:solidFill>
                <a:latin typeface="+mj-lt"/>
              </a:rPr>
              <a:t>Conclusion</a:t>
            </a:r>
          </a:p>
        </p:txBody>
      </p:sp>
      <p:pic>
        <p:nvPicPr>
          <p:cNvPr id="3" name="Picture 2">
            <a:extLst>
              <a:ext uri="{FF2B5EF4-FFF2-40B4-BE49-F238E27FC236}">
                <a16:creationId xmlns:a16="http://schemas.microsoft.com/office/drawing/2014/main" id="{05C1D101-ABC8-9F41-BE95-91BD8E4D91BD}"/>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val="0"/>
              </a:ext>
            </a:extLst>
          </a:blip>
          <a:stretch>
            <a:fillRect/>
          </a:stretch>
        </p:blipFill>
        <p:spPr>
          <a:xfrm>
            <a:off x="12989363" y="3398864"/>
            <a:ext cx="10735610" cy="7454214"/>
          </a:xfrm>
          <a:prstGeom prst="rect">
            <a:avLst/>
          </a:prstGeom>
        </p:spPr>
      </p:pic>
      <p:cxnSp>
        <p:nvCxnSpPr>
          <p:cNvPr id="13" name="Straight Connector 12">
            <a:extLst>
              <a:ext uri="{FF2B5EF4-FFF2-40B4-BE49-F238E27FC236}">
                <a16:creationId xmlns:a16="http://schemas.microsoft.com/office/drawing/2014/main" id="{DDA80B9D-5D7C-F541-AE57-F9904C6BFBF8}"/>
              </a:ext>
            </a:extLst>
          </p:cNvPr>
          <p:cNvCxnSpPr>
            <a:cxnSpLocks/>
          </p:cNvCxnSpPr>
          <p:nvPr/>
        </p:nvCxnSpPr>
        <p:spPr>
          <a:xfrm>
            <a:off x="1476795" y="4514091"/>
            <a:ext cx="445669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877620" y="2044578"/>
            <a:ext cx="5574890"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87088" y="724373"/>
            <a:ext cx="5355953" cy="1015663"/>
          </a:xfrm>
          <a:prstGeom prst="rect">
            <a:avLst/>
          </a:prstGeom>
          <a:noFill/>
        </p:spPr>
        <p:txBody>
          <a:bodyPr wrap="none" rtlCol="0">
            <a:spAutoFit/>
          </a:bodyPr>
          <a:lstStyle/>
          <a:p>
            <a:pPr algn="ctr"/>
            <a:r>
              <a:rPr lang="en-US" sz="6000" b="1" spc="800" dirty="0">
                <a:solidFill>
                  <a:schemeClr val="tx2"/>
                </a:solidFill>
                <a:latin typeface="+mj-lt"/>
                <a:ea typeface="Lato Black" charset="0"/>
                <a:cs typeface="Lato Black" charset="0"/>
              </a:rPr>
              <a:t>References</a:t>
            </a:r>
            <a:r>
              <a:rPr lang="en-US" sz="6000" b="1" spc="800" dirty="0">
                <a:solidFill>
                  <a:schemeClr val="tx2"/>
                </a:solidFill>
                <a:latin typeface="Lato Black" charset="0"/>
                <a:ea typeface="Lato Black" charset="0"/>
                <a:cs typeface="Lato Black" charset="0"/>
              </a:rPr>
              <a:t>:</a:t>
            </a:r>
          </a:p>
        </p:txBody>
      </p:sp>
      <p:sp>
        <p:nvSpPr>
          <p:cNvPr id="8" name="TextBox 21"/>
          <p:cNvSpPr txBox="1"/>
          <p:nvPr/>
        </p:nvSpPr>
        <p:spPr>
          <a:xfrm>
            <a:off x="1207750" y="2811226"/>
            <a:ext cx="748329" cy="523220"/>
          </a:xfrm>
          <a:prstGeom prst="rect">
            <a:avLst/>
          </a:prstGeom>
          <a:noFill/>
        </p:spPr>
        <p:txBody>
          <a:bodyPr wrap="square" rtlCol="0" anchor="ctr" anchorCtr="0">
            <a:spAutoFit/>
          </a:bodyPr>
          <a:lstStyle/>
          <a:p>
            <a:pPr marL="457200" indent="-457200" algn="ctr">
              <a:buFont typeface="Courier New" pitchFamily="49" charset="0"/>
              <a:buChar char="o"/>
            </a:pPr>
            <a:endParaRPr lang="en-US" sz="2800" b="1" dirty="0">
              <a:solidFill>
                <a:schemeClr val="accent4">
                  <a:lumMod val="50000"/>
                  <a:lumOff val="50000"/>
                </a:schemeClr>
              </a:solidFill>
              <a:latin typeface="Poppins SemiBold" charset="0"/>
              <a:ea typeface="Poppins SemiBold" charset="0"/>
              <a:cs typeface="Poppins SemiBold" charset="0"/>
            </a:endParaRPr>
          </a:p>
        </p:txBody>
      </p:sp>
      <p:sp>
        <p:nvSpPr>
          <p:cNvPr id="9" name="TextBox 21"/>
          <p:cNvSpPr txBox="1"/>
          <p:nvPr/>
        </p:nvSpPr>
        <p:spPr>
          <a:xfrm>
            <a:off x="1207750" y="4395165"/>
            <a:ext cx="748329" cy="523220"/>
          </a:xfrm>
          <a:prstGeom prst="rect">
            <a:avLst/>
          </a:prstGeom>
          <a:noFill/>
        </p:spPr>
        <p:txBody>
          <a:bodyPr wrap="square" rtlCol="0" anchor="ctr" anchorCtr="0">
            <a:spAutoFit/>
          </a:bodyPr>
          <a:lstStyle/>
          <a:p>
            <a:pPr marL="457200" indent="-457200" algn="ctr">
              <a:buFont typeface="Courier New" pitchFamily="49" charset="0"/>
              <a:buChar char="o"/>
            </a:pPr>
            <a:endParaRPr lang="en-US" sz="2800" b="1" dirty="0">
              <a:solidFill>
                <a:schemeClr val="accent4">
                  <a:lumMod val="50000"/>
                  <a:lumOff val="50000"/>
                </a:schemeClr>
              </a:solidFill>
              <a:latin typeface="Poppins SemiBold" charset="0"/>
              <a:ea typeface="Poppins SemiBold" charset="0"/>
              <a:cs typeface="Poppins SemiBold" charset="0"/>
            </a:endParaRPr>
          </a:p>
        </p:txBody>
      </p:sp>
      <p:sp>
        <p:nvSpPr>
          <p:cNvPr id="10" name="TextBox 21"/>
          <p:cNvSpPr txBox="1"/>
          <p:nvPr/>
        </p:nvSpPr>
        <p:spPr>
          <a:xfrm>
            <a:off x="1068017" y="2660459"/>
            <a:ext cx="748329" cy="523220"/>
          </a:xfrm>
          <a:prstGeom prst="rect">
            <a:avLst/>
          </a:prstGeom>
          <a:noFill/>
        </p:spPr>
        <p:txBody>
          <a:bodyPr wrap="square" rtlCol="0" anchor="ctr" anchorCtr="0">
            <a:spAutoFit/>
          </a:bodyPr>
          <a:lstStyle/>
          <a:p>
            <a:pPr marL="457200" indent="-457200" algn="ctr">
              <a:buFont typeface="Courier New" pitchFamily="49" charset="0"/>
              <a:buChar char="o"/>
            </a:pPr>
            <a:endParaRPr lang="en-US" sz="2800" b="1" dirty="0">
              <a:solidFill>
                <a:schemeClr val="accent4">
                  <a:lumMod val="50000"/>
                  <a:lumOff val="50000"/>
                </a:schemeClr>
              </a:solidFill>
              <a:latin typeface="Poppins SemiBold" charset="0"/>
              <a:ea typeface="Poppins SemiBold" charset="0"/>
              <a:cs typeface="Poppins SemiBold" charset="0"/>
            </a:endParaRPr>
          </a:p>
        </p:txBody>
      </p:sp>
      <p:sp>
        <p:nvSpPr>
          <p:cNvPr id="11" name="TextBox 21"/>
          <p:cNvSpPr txBox="1"/>
          <p:nvPr/>
        </p:nvSpPr>
        <p:spPr>
          <a:xfrm>
            <a:off x="1068017" y="3742375"/>
            <a:ext cx="748329" cy="523220"/>
          </a:xfrm>
          <a:prstGeom prst="rect">
            <a:avLst/>
          </a:prstGeom>
          <a:noFill/>
        </p:spPr>
        <p:txBody>
          <a:bodyPr wrap="square" rtlCol="0" anchor="ctr" anchorCtr="0">
            <a:spAutoFit/>
          </a:bodyPr>
          <a:lstStyle/>
          <a:p>
            <a:pPr marL="457200" indent="-457200" algn="ctr">
              <a:buFont typeface="Courier New" pitchFamily="49" charset="0"/>
              <a:buChar char="o"/>
            </a:pPr>
            <a:endParaRPr lang="en-US" sz="2800" b="1" dirty="0">
              <a:solidFill>
                <a:schemeClr val="accent4">
                  <a:lumMod val="50000"/>
                  <a:lumOff val="50000"/>
                </a:schemeClr>
              </a:solidFill>
              <a:latin typeface="Poppins SemiBold" charset="0"/>
              <a:ea typeface="Poppins SemiBold" charset="0"/>
              <a:cs typeface="Poppins SemiBold" charset="0"/>
            </a:endParaRPr>
          </a:p>
        </p:txBody>
      </p:sp>
      <p:sp>
        <p:nvSpPr>
          <p:cNvPr id="13" name="TextBox 20"/>
          <p:cNvSpPr txBox="1"/>
          <p:nvPr/>
        </p:nvSpPr>
        <p:spPr>
          <a:xfrm>
            <a:off x="914615" y="6860609"/>
            <a:ext cx="21664988" cy="1477328"/>
          </a:xfrm>
          <a:prstGeom prst="rect">
            <a:avLst/>
          </a:prstGeom>
          <a:noFill/>
        </p:spPr>
        <p:txBody>
          <a:bodyPr wrap="square" rtlCol="0">
            <a:spAutoFit/>
          </a:bodyPr>
          <a:lstStyle/>
          <a:p>
            <a:pPr marL="457200" indent="-457200">
              <a:buFont typeface="Courier New" pitchFamily="49" charset="0"/>
              <a:buChar char="o"/>
            </a:pPr>
            <a:r>
              <a:rPr lang="en-US" sz="3000" spc="800" dirty="0">
                <a:solidFill>
                  <a:srgbClr val="000820"/>
                </a:solidFill>
                <a:latin typeface="Lato Black" charset="0"/>
                <a:ea typeface="Lato Black" charset="0"/>
                <a:cs typeface="Lato Black" charset="0"/>
              </a:rPr>
              <a:t>Ehrlich, Jordan. “What Is Consumer Buying Behavior?” </a:t>
            </a:r>
            <a:r>
              <a:rPr lang="en-US" sz="3000" spc="800" dirty="0" err="1">
                <a:solidFill>
                  <a:srgbClr val="000820"/>
                </a:solidFill>
                <a:latin typeface="Lato Black" charset="0"/>
                <a:ea typeface="Lato Black" charset="0"/>
                <a:cs typeface="Lato Black" charset="0"/>
              </a:rPr>
              <a:t>Www.demandjump.com</a:t>
            </a:r>
            <a:r>
              <a:rPr lang="en-US" sz="3000" spc="800" dirty="0">
                <a:solidFill>
                  <a:srgbClr val="000820"/>
                </a:solidFill>
                <a:latin typeface="Lato Black" charset="0"/>
                <a:ea typeface="Lato Black" charset="0"/>
                <a:cs typeface="Lato Black" charset="0"/>
              </a:rPr>
              <a:t>, 24 Jan. 2020, </a:t>
            </a:r>
            <a:r>
              <a:rPr lang="en-US" sz="3000" spc="800" dirty="0" err="1">
                <a:solidFill>
                  <a:srgbClr val="000820"/>
                </a:solidFill>
                <a:latin typeface="Lato Black" charset="0"/>
                <a:ea typeface="Lato Black" charset="0"/>
                <a:cs typeface="Lato Black" charset="0"/>
              </a:rPr>
              <a:t>www.demandjump.com</a:t>
            </a:r>
            <a:r>
              <a:rPr lang="en-US" sz="3000" spc="800" dirty="0">
                <a:solidFill>
                  <a:srgbClr val="000820"/>
                </a:solidFill>
                <a:latin typeface="Lato Black" charset="0"/>
                <a:ea typeface="Lato Black" charset="0"/>
                <a:cs typeface="Lato Black" charset="0"/>
              </a:rPr>
              <a:t>/blog/what-is-consumer-buying-behavior.</a:t>
            </a:r>
          </a:p>
          <a:p>
            <a:r>
              <a:rPr lang="en-US" sz="3000" spc="800" dirty="0">
                <a:solidFill>
                  <a:schemeClr val="accent4">
                    <a:lumMod val="50000"/>
                    <a:lumOff val="50000"/>
                  </a:schemeClr>
                </a:solidFill>
                <a:latin typeface="Lato Black" charset="0"/>
                <a:ea typeface="Lato Black" charset="0"/>
                <a:cs typeface="Lato Black" charset="0"/>
              </a:rPr>
              <a:t>‌</a:t>
            </a:r>
          </a:p>
        </p:txBody>
      </p:sp>
      <p:sp>
        <p:nvSpPr>
          <p:cNvPr id="14" name="TextBox 20"/>
          <p:cNvSpPr txBox="1"/>
          <p:nvPr/>
        </p:nvSpPr>
        <p:spPr>
          <a:xfrm>
            <a:off x="950851" y="5336785"/>
            <a:ext cx="21664988" cy="1015663"/>
          </a:xfrm>
          <a:prstGeom prst="rect">
            <a:avLst/>
          </a:prstGeom>
          <a:noFill/>
        </p:spPr>
        <p:txBody>
          <a:bodyPr wrap="square" rtlCol="0">
            <a:spAutoFit/>
          </a:bodyPr>
          <a:lstStyle/>
          <a:p>
            <a:pPr marL="457200" indent="-457200">
              <a:buFont typeface="Courier New" pitchFamily="49" charset="0"/>
              <a:buChar char="o"/>
            </a:pPr>
            <a:r>
              <a:rPr lang="en-US" sz="3000" spc="800" dirty="0">
                <a:solidFill>
                  <a:srgbClr val="000820"/>
                </a:solidFill>
                <a:latin typeface="Lato Black" charset="0"/>
                <a:ea typeface="Lato Black" charset="0"/>
                <a:cs typeface="Lato Black" charset="0"/>
              </a:rPr>
              <a:t>Chen, James. “Business to Business (B2B).” Investopedia, 29 May 2020, </a:t>
            </a:r>
            <a:r>
              <a:rPr lang="en-US" sz="3000" spc="800" dirty="0" err="1">
                <a:solidFill>
                  <a:srgbClr val="000820"/>
                </a:solidFill>
                <a:latin typeface="Lato Black" charset="0"/>
                <a:ea typeface="Lato Black" charset="0"/>
                <a:cs typeface="Lato Black" charset="0"/>
              </a:rPr>
              <a:t>www.investopedia.com</a:t>
            </a:r>
            <a:r>
              <a:rPr lang="en-US" sz="3000" spc="800" dirty="0">
                <a:solidFill>
                  <a:srgbClr val="000820"/>
                </a:solidFill>
                <a:latin typeface="Lato Black" charset="0"/>
                <a:ea typeface="Lato Black" charset="0"/>
                <a:cs typeface="Lato Black" charset="0"/>
              </a:rPr>
              <a:t>/terms/b/</a:t>
            </a:r>
            <a:r>
              <a:rPr lang="en-US" sz="3000" spc="800" dirty="0" err="1">
                <a:solidFill>
                  <a:srgbClr val="000820"/>
                </a:solidFill>
                <a:latin typeface="Lato Black" charset="0"/>
                <a:ea typeface="Lato Black" charset="0"/>
                <a:cs typeface="Lato Black" charset="0"/>
              </a:rPr>
              <a:t>btob.asp</a:t>
            </a:r>
            <a:r>
              <a:rPr lang="en-US" sz="3000" spc="800" dirty="0">
                <a:solidFill>
                  <a:srgbClr val="000820"/>
                </a:solidFill>
                <a:latin typeface="Lato Black" charset="0"/>
                <a:ea typeface="Lato Black" charset="0"/>
                <a:cs typeface="Lato Black" charset="0"/>
              </a:rPr>
              <a:t>.</a:t>
            </a:r>
          </a:p>
        </p:txBody>
      </p:sp>
      <p:sp>
        <p:nvSpPr>
          <p:cNvPr id="22" name="TextBox 20">
            <a:extLst>
              <a:ext uri="{FF2B5EF4-FFF2-40B4-BE49-F238E27FC236}">
                <a16:creationId xmlns:a16="http://schemas.microsoft.com/office/drawing/2014/main" id="{35E48152-2388-6546-A25A-27FF15789C4F}"/>
              </a:ext>
            </a:extLst>
          </p:cNvPr>
          <p:cNvSpPr txBox="1"/>
          <p:nvPr/>
        </p:nvSpPr>
        <p:spPr>
          <a:xfrm>
            <a:off x="914615" y="2998887"/>
            <a:ext cx="22395018" cy="2400657"/>
          </a:xfrm>
          <a:prstGeom prst="rect">
            <a:avLst/>
          </a:prstGeom>
          <a:noFill/>
        </p:spPr>
        <p:txBody>
          <a:bodyPr wrap="square" rtlCol="0">
            <a:spAutoFit/>
          </a:bodyPr>
          <a:lstStyle/>
          <a:p>
            <a:pPr marL="457200" indent="-457200">
              <a:buFont typeface="Courier New" pitchFamily="49" charset="0"/>
              <a:buChar char="o"/>
            </a:pPr>
            <a:r>
              <a:rPr lang="en-US" sz="3000" spc="800" dirty="0">
                <a:solidFill>
                  <a:srgbClr val="000820"/>
                </a:solidFill>
                <a:latin typeface="Lato Black" charset="0"/>
                <a:ea typeface="Lato Black" charset="0"/>
                <a:cs typeface="Lato Black" charset="0"/>
              </a:rPr>
              <a:t>“Differences between a Consumer Buying and a Business Buying Decision Process.” </a:t>
            </a:r>
            <a:r>
              <a:rPr lang="en-US" sz="3000" spc="800" dirty="0" err="1">
                <a:solidFill>
                  <a:srgbClr val="000820"/>
                </a:solidFill>
                <a:latin typeface="Lato Black" charset="0"/>
                <a:ea typeface="Lato Black" charset="0"/>
                <a:cs typeface="Lato Black" charset="0"/>
              </a:rPr>
              <a:t>Smallbusiness.chron.com</a:t>
            </a:r>
            <a:r>
              <a:rPr lang="en-US" sz="3000" spc="800" dirty="0">
                <a:solidFill>
                  <a:srgbClr val="000820"/>
                </a:solidFill>
                <a:latin typeface="Lato Black" charset="0"/>
                <a:ea typeface="Lato Black" charset="0"/>
                <a:cs typeface="Lato Black" charset="0"/>
              </a:rPr>
              <a:t>, </a:t>
            </a:r>
            <a:r>
              <a:rPr lang="en-US" sz="3000" spc="800" dirty="0" err="1">
                <a:solidFill>
                  <a:srgbClr val="000820"/>
                </a:solidFill>
                <a:latin typeface="Lato Black" charset="0"/>
                <a:ea typeface="Lato Black" charset="0"/>
                <a:cs typeface="Lato Black" charset="0"/>
              </a:rPr>
              <a:t>smallbusiness.chron.com</a:t>
            </a:r>
            <a:r>
              <a:rPr lang="en-US" sz="3000" spc="800" dirty="0">
                <a:solidFill>
                  <a:srgbClr val="000820"/>
                </a:solidFill>
                <a:latin typeface="Lato Black" charset="0"/>
                <a:ea typeface="Lato Black" charset="0"/>
                <a:cs typeface="Lato Black" charset="0"/>
              </a:rPr>
              <a:t>/differences-between-consumer-buying-business-buying-decision-process-20397.html.</a:t>
            </a:r>
          </a:p>
          <a:p>
            <a:pPr marL="457200" indent="-457200">
              <a:buFont typeface="Courier New" pitchFamily="49" charset="0"/>
              <a:buChar char="o"/>
            </a:pPr>
            <a:endParaRPr lang="en-US" sz="3000" spc="800" dirty="0">
              <a:solidFill>
                <a:srgbClr val="000820"/>
              </a:solidFill>
              <a:latin typeface="Lato Black" charset="0"/>
              <a:ea typeface="Lato Black" charset="0"/>
              <a:cs typeface="Lato Black" charset="0"/>
            </a:endParaRPr>
          </a:p>
          <a:p>
            <a:pPr marL="457200" indent="-457200">
              <a:buFont typeface="Courier New" pitchFamily="49" charset="0"/>
              <a:buChar char="o"/>
            </a:pPr>
            <a:endParaRPr lang="en-US" sz="3000" spc="800" dirty="0">
              <a:solidFill>
                <a:srgbClr val="000820"/>
              </a:solidFill>
              <a:latin typeface="Lato Black" charset="0"/>
              <a:ea typeface="Lato Black" charset="0"/>
              <a:cs typeface="Lato Black" charset="0"/>
            </a:endParaRPr>
          </a:p>
        </p:txBody>
      </p:sp>
      <p:sp>
        <p:nvSpPr>
          <p:cNvPr id="15" name="TextBox 20">
            <a:extLst>
              <a:ext uri="{FF2B5EF4-FFF2-40B4-BE49-F238E27FC236}">
                <a16:creationId xmlns:a16="http://schemas.microsoft.com/office/drawing/2014/main" id="{93197EDF-14C2-3347-81D0-7DBE29418C0E}"/>
              </a:ext>
            </a:extLst>
          </p:cNvPr>
          <p:cNvSpPr txBox="1"/>
          <p:nvPr/>
        </p:nvSpPr>
        <p:spPr>
          <a:xfrm>
            <a:off x="987088" y="8779431"/>
            <a:ext cx="22322545" cy="1938992"/>
          </a:xfrm>
          <a:prstGeom prst="rect">
            <a:avLst/>
          </a:prstGeom>
          <a:noFill/>
        </p:spPr>
        <p:txBody>
          <a:bodyPr wrap="square" rtlCol="0">
            <a:spAutoFit/>
          </a:bodyPr>
          <a:lstStyle/>
          <a:p>
            <a:pPr marL="457200" indent="-457200">
              <a:buFont typeface="Courier New" pitchFamily="49" charset="0"/>
              <a:buChar char="o"/>
            </a:pPr>
            <a:r>
              <a:rPr lang="en-US" sz="3000" spc="800" dirty="0">
                <a:solidFill>
                  <a:srgbClr val="000820"/>
                </a:solidFill>
                <a:latin typeface="Lato Black" charset="0"/>
                <a:ea typeface="Lato Black" charset="0"/>
                <a:cs typeface="Lato Black" charset="0"/>
              </a:rPr>
              <a:t>techthug99. Business Buyer </a:t>
            </a:r>
            <a:r>
              <a:rPr lang="en-US" sz="3000" spc="800" dirty="0" err="1">
                <a:solidFill>
                  <a:srgbClr val="000820"/>
                </a:solidFill>
                <a:latin typeface="Lato Black" charset="0"/>
                <a:ea typeface="Lato Black" charset="0"/>
                <a:cs typeface="Lato Black" charset="0"/>
              </a:rPr>
              <a:t>Behaviour</a:t>
            </a:r>
            <a:r>
              <a:rPr lang="en-US" sz="3000" spc="800" dirty="0">
                <a:solidFill>
                  <a:srgbClr val="000820"/>
                </a:solidFill>
                <a:latin typeface="Lato Black" charset="0"/>
                <a:ea typeface="Lato Black" charset="0"/>
                <a:cs typeface="Lato Black" charset="0"/>
              </a:rPr>
              <a:t> - Type, Process, Factors, Roles. 8 Aug. 2019, </a:t>
            </a:r>
            <a:r>
              <a:rPr lang="en-US" sz="3000" spc="800" dirty="0" err="1">
                <a:solidFill>
                  <a:srgbClr val="000820"/>
                </a:solidFill>
                <a:latin typeface="Lato Black" charset="0"/>
                <a:ea typeface="Lato Black" charset="0"/>
                <a:cs typeface="Lato Black" charset="0"/>
              </a:rPr>
              <a:t>www.geektonight.com</a:t>
            </a:r>
            <a:r>
              <a:rPr lang="en-US" sz="3000" spc="800" dirty="0">
                <a:solidFill>
                  <a:srgbClr val="000820"/>
                </a:solidFill>
                <a:latin typeface="Lato Black" charset="0"/>
                <a:ea typeface="Lato Black" charset="0"/>
                <a:cs typeface="Lato Black" charset="0"/>
              </a:rPr>
              <a:t>/business-buyer-</a:t>
            </a:r>
            <a:r>
              <a:rPr lang="en-US" sz="3000" spc="800" dirty="0" err="1">
                <a:solidFill>
                  <a:srgbClr val="000820"/>
                </a:solidFill>
                <a:latin typeface="Lato Black" charset="0"/>
                <a:ea typeface="Lato Black" charset="0"/>
                <a:cs typeface="Lato Black" charset="0"/>
              </a:rPr>
              <a:t>behaviour</a:t>
            </a:r>
            <a:r>
              <a:rPr lang="en-US" sz="3000" spc="800" dirty="0">
                <a:solidFill>
                  <a:srgbClr val="000820"/>
                </a:solidFill>
                <a:latin typeface="Lato Black" charset="0"/>
                <a:ea typeface="Lato Black" charset="0"/>
                <a:cs typeface="Lato Black" charset="0"/>
              </a:rPr>
              <a:t>-type-process-factors-roles/#:~:text=Business%20buyer%20behaviour%20refers%20to. Accessed 19 Apr. 2022.</a:t>
            </a:r>
          </a:p>
        </p:txBody>
      </p:sp>
      <p:sp>
        <p:nvSpPr>
          <p:cNvPr id="16" name="TextBox 20">
            <a:extLst>
              <a:ext uri="{FF2B5EF4-FFF2-40B4-BE49-F238E27FC236}">
                <a16:creationId xmlns:a16="http://schemas.microsoft.com/office/drawing/2014/main" id="{695A746D-8013-6547-AF63-6B2C70D78DC3}"/>
              </a:ext>
            </a:extLst>
          </p:cNvPr>
          <p:cNvSpPr txBox="1"/>
          <p:nvPr/>
        </p:nvSpPr>
        <p:spPr>
          <a:xfrm>
            <a:off x="987088" y="11204123"/>
            <a:ext cx="21938504" cy="1015663"/>
          </a:xfrm>
          <a:prstGeom prst="rect">
            <a:avLst/>
          </a:prstGeom>
          <a:noFill/>
        </p:spPr>
        <p:txBody>
          <a:bodyPr wrap="square" rtlCol="0">
            <a:spAutoFit/>
          </a:bodyPr>
          <a:lstStyle/>
          <a:p>
            <a:pPr marL="457200" indent="-457200">
              <a:buFont typeface="Courier New" pitchFamily="49" charset="0"/>
              <a:buChar char="o"/>
            </a:pPr>
            <a:r>
              <a:rPr lang="en-US" sz="3000" spc="800" dirty="0">
                <a:solidFill>
                  <a:srgbClr val="000820"/>
                </a:solidFill>
                <a:latin typeface="Lato Black" charset="0"/>
                <a:ea typeface="Lato Black" charset="0"/>
                <a:cs typeface="Lato Black" charset="0"/>
              </a:rPr>
              <a:t>“What Is Business-To-Business Advertising?” Investopedia, 2020, </a:t>
            </a:r>
            <a:r>
              <a:rPr lang="en-US" sz="3000" spc="800" dirty="0" err="1">
                <a:solidFill>
                  <a:srgbClr val="000820"/>
                </a:solidFill>
                <a:latin typeface="Lato Black" charset="0"/>
                <a:ea typeface="Lato Black" charset="0"/>
                <a:cs typeface="Lato Black" charset="0"/>
              </a:rPr>
              <a:t>www.investopedia.com</a:t>
            </a:r>
            <a:r>
              <a:rPr lang="en-US" sz="3000" spc="800" dirty="0">
                <a:solidFill>
                  <a:srgbClr val="000820"/>
                </a:solidFill>
                <a:latin typeface="Lato Black" charset="0"/>
                <a:ea typeface="Lato Black" charset="0"/>
                <a:cs typeface="Lato Black" charset="0"/>
              </a:rPr>
              <a:t>/terms/b/business-to-business-</a:t>
            </a:r>
            <a:r>
              <a:rPr lang="en-US" sz="3000" spc="800" dirty="0" err="1">
                <a:solidFill>
                  <a:srgbClr val="000820"/>
                </a:solidFill>
                <a:latin typeface="Lato Black" charset="0"/>
                <a:ea typeface="Lato Black" charset="0"/>
                <a:cs typeface="Lato Black" charset="0"/>
              </a:rPr>
              <a:t>advertising.asp.x</a:t>
            </a:r>
            <a:endParaRPr lang="en-US" sz="3000" spc="800" dirty="0">
              <a:solidFill>
                <a:srgbClr val="000820"/>
              </a:solidFill>
              <a:latin typeface="Lato Black" charset="0"/>
              <a:ea typeface="Lato Black" charset="0"/>
              <a:cs typeface="Lato Black" charset="0"/>
            </a:endParaRPr>
          </a:p>
        </p:txBody>
      </p:sp>
    </p:spTree>
    <p:extLst>
      <p:ext uri="{BB962C8B-B14F-4D97-AF65-F5344CB8AC3E}">
        <p14:creationId xmlns:p14="http://schemas.microsoft.com/office/powerpoint/2010/main" val="5916312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Default Theme">
  <a:themeElements>
    <a:clrScheme name="Custom 3">
      <a:dk1>
        <a:srgbClr val="7F7F7F"/>
      </a:dk1>
      <a:lt1>
        <a:srgbClr val="FFFFFF"/>
      </a:lt1>
      <a:dk2>
        <a:srgbClr val="000000"/>
      </a:dk2>
      <a:lt2>
        <a:srgbClr val="FFFFFF"/>
      </a:lt2>
      <a:accent1>
        <a:srgbClr val="ECDDD6"/>
      </a:accent1>
      <a:accent2>
        <a:srgbClr val="000000"/>
      </a:accent2>
      <a:accent3>
        <a:srgbClr val="ECDDD6"/>
      </a:accent3>
      <a:accent4>
        <a:srgbClr val="000000"/>
      </a:accent4>
      <a:accent5>
        <a:srgbClr val="ECDDD6"/>
      </a:accent5>
      <a:accent6>
        <a:srgbClr val="91969B"/>
      </a:accent6>
      <a:hlink>
        <a:srgbClr val="F33B48"/>
      </a:hlink>
      <a:folHlink>
        <a:srgbClr val="FFC000"/>
      </a:folHlink>
    </a:clrScheme>
    <a:fontScheme name="Custom 1">
      <a:majorFont>
        <a:latin typeface="Lato"/>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37528</TotalTime>
  <Words>581</Words>
  <Application>Microsoft Macintosh PowerPoint</Application>
  <PresentationFormat>Custom</PresentationFormat>
  <Paragraphs>77</Paragraphs>
  <Slides>10</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10</vt:i4>
      </vt:variant>
    </vt:vector>
  </HeadingPairs>
  <TitlesOfParts>
    <vt:vector size="24" baseType="lpstr">
      <vt:lpstr>Arial</vt:lpstr>
      <vt:lpstr>Arial Rounded MT Bold</vt:lpstr>
      <vt:lpstr>Calibri Light</vt:lpstr>
      <vt:lpstr>Courier New</vt:lpstr>
      <vt:lpstr>Georgia</vt:lpstr>
      <vt:lpstr>Gill Sans</vt:lpstr>
      <vt:lpstr>Lato</vt:lpstr>
      <vt:lpstr>Lato Black</vt:lpstr>
      <vt:lpstr>Lato Light</vt:lpstr>
      <vt:lpstr>Poppins Light</vt:lpstr>
      <vt:lpstr>Poppins SemiBold</vt:lpstr>
      <vt:lpstr>Questrial</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Powerpointify</dc:title>
  <dc:subject/>
  <dc:creator/>
  <cp:keywords/>
  <dc:description/>
  <cp:lastModifiedBy>Microsoft Office User</cp:lastModifiedBy>
  <cp:revision>6256</cp:revision>
  <cp:lastPrinted>2018-10-04T13:38:44Z</cp:lastPrinted>
  <dcterms:created xsi:type="dcterms:W3CDTF">2014-11-12T21:47:38Z</dcterms:created>
  <dcterms:modified xsi:type="dcterms:W3CDTF">2022-04-19T23:23:17Z</dcterms:modified>
  <cp:category/>
</cp:coreProperties>
</file>