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756"/>
    <p:restoredTop sz="95827"/>
  </p:normalViewPr>
  <p:slideViewPr>
    <p:cSldViewPr snapToGrid="0" snapToObjects="1">
      <p:cViewPr varScale="1">
        <p:scale>
          <a:sx n="115" d="100"/>
          <a:sy n="115" d="100"/>
        </p:scale>
        <p:origin x="232" y="20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L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73FE2F-FCC8-5A40-9672-92129104E60D}" type="datetimeFigureOut">
              <a:rPr lang="en-LY" smtClean="0"/>
              <a:t>31/3/2022</a:t>
            </a:fld>
            <a:endParaRPr lang="en-L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L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L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L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3C3601-5479-BA4B-94E7-D271C2A45ED3}" type="slidenum">
              <a:rPr lang="en-LY" smtClean="0"/>
              <a:t>‹#›</a:t>
            </a:fld>
            <a:endParaRPr lang="en-LY"/>
          </a:p>
        </p:txBody>
      </p:sp>
    </p:spTree>
    <p:extLst>
      <p:ext uri="{BB962C8B-B14F-4D97-AF65-F5344CB8AC3E}">
        <p14:creationId xmlns:p14="http://schemas.microsoft.com/office/powerpoint/2010/main" val="150557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5" y="1346948"/>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p:cNvSpPr/>
          <p:nvPr/>
        </p:nvSpPr>
        <p:spPr>
          <a:xfrm>
            <a:off x="920835" y="4299698"/>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Rectangle 8"/>
          <p:cNvSpPr/>
          <p:nvPr/>
        </p:nvSpPr>
        <p:spPr>
          <a:xfrm>
            <a:off x="920835"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7200" cap="none"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189" indent="0" algn="ctr">
              <a:buNone/>
              <a:defRPr sz="2800"/>
            </a:lvl2pPr>
            <a:lvl3pPr marL="914377" indent="0" algn="ctr">
              <a:buNone/>
              <a:defRPr sz="2400"/>
            </a:lvl3pPr>
            <a:lvl4pPr marL="1371566" indent="0" algn="ctr">
              <a:buNone/>
              <a:defRPr sz="2000"/>
            </a:lvl4pPr>
            <a:lvl5pPr marL="1828754" indent="0" algn="ctr">
              <a:buNone/>
              <a:defRPr sz="2000"/>
            </a:lvl5pPr>
            <a:lvl6pPr marL="2285943" indent="0" algn="ctr">
              <a:buNone/>
              <a:defRPr sz="2000"/>
            </a:lvl6pPr>
            <a:lvl7pPr marL="2743131" indent="0" algn="ctr">
              <a:buNone/>
              <a:defRPr sz="2000"/>
            </a:lvl7pPr>
            <a:lvl8pPr marL="3200320" indent="0" algn="ctr">
              <a:buNone/>
              <a:defRPr sz="2000"/>
            </a:lvl8pPr>
            <a:lvl9pPr marL="3657509"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5721BF8-0770-2B49-85DB-9BE6DF020CA7}" type="datetime1">
              <a:rPr lang="en-US" smtClean="0"/>
              <a:t>3/31/22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4" y="4289334"/>
            <a:ext cx="1193868" cy="640080"/>
          </a:xfrm>
        </p:spPr>
        <p:txBody>
          <a:bodyPr/>
          <a:lstStyle>
            <a:lvl1pPr>
              <a:defRPr sz="2800" b="0"/>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8206038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A1AABED-88AB-EF45-9830-8ECD8429AF7E}" type="datetime1">
              <a:rPr lang="en-US" smtClean="0"/>
              <a:t>3/31/22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598319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1" y="533400"/>
            <a:ext cx="750570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146A0D-98CF-0B45-AFB9-215E0227CCC7}" type="datetime1">
              <a:rPr lang="en-US" smtClean="0"/>
              <a:t>3/31/22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807755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8E5E4F-B733-D442-8BDE-909577A6FE36}" type="datetime1">
              <a:rPr lang="en-US" smtClean="0"/>
              <a:t>3/31/22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219690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7200" b="0"/>
            </a:lvl1pPr>
          </a:lstStyle>
          <a:p>
            <a:r>
              <a:rPr lang="en-US"/>
              <a:t>Click to edit Master title style</a:t>
            </a:r>
            <a:endParaRPr lang="en-US" dirty="0"/>
          </a:p>
        </p:txBody>
      </p:sp>
      <p:sp>
        <p:nvSpPr>
          <p:cNvPr id="3" name="Text Placeholder 2"/>
          <p:cNvSpPr>
            <a:spLocks noGrp="1"/>
          </p:cNvSpPr>
          <p:nvPr>
            <p:ph type="body" idx="1"/>
          </p:nvPr>
        </p:nvSpPr>
        <p:spPr>
          <a:xfrm>
            <a:off x="2165775" y="5020056"/>
            <a:ext cx="9052560" cy="1066800"/>
          </a:xfrm>
        </p:spPr>
        <p:txBody>
          <a:bodyPr anchor="t">
            <a:normAutofit/>
          </a:bodyPr>
          <a:lstStyle>
            <a:lvl1pPr marL="0" indent="0">
              <a:buNone/>
              <a:defRPr sz="2000">
                <a:solidFill>
                  <a:schemeClr val="tx1"/>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593668" y="6272786"/>
            <a:ext cx="2644309" cy="365125"/>
          </a:xfrm>
        </p:spPr>
        <p:txBody>
          <a:bodyPr/>
          <a:lstStyle/>
          <a:p>
            <a:fld id="{F5581751-159E-AC4F-9571-9A6926DAE800}" type="datetime1">
              <a:rPr lang="en-US" smtClean="0"/>
              <a:t>3/31/22</a:t>
            </a:fld>
            <a:endParaRPr lang="en-US" dirty="0"/>
          </a:p>
        </p:txBody>
      </p:sp>
      <p:sp>
        <p:nvSpPr>
          <p:cNvPr id="5" name="Footer Placeholder 4"/>
          <p:cNvSpPr>
            <a:spLocks noGrp="1"/>
          </p:cNvSpPr>
          <p:nvPr>
            <p:ph type="ftr" sz="quarter" idx="11"/>
          </p:nvPr>
        </p:nvSpPr>
        <p:spPr>
          <a:xfrm>
            <a:off x="2182708" y="6272786"/>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12"/>
          </p:nvPr>
        </p:nvSpPr>
        <p:spPr>
          <a:xfrm>
            <a:off x="843701" y="2506133"/>
            <a:ext cx="1188299" cy="720332"/>
          </a:xfrm>
        </p:spPr>
        <p:txBody>
          <a:bodyPr/>
          <a:lstStyle>
            <a:lvl1pPr>
              <a:defRPr sz="2800"/>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140644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93F613E-5F18-DE48-9E42-9ACC1457E4FF}" type="datetime1">
              <a:rPr lang="en-US" smtClean="0"/>
              <a:t>3/31/22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750177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B1A4CAD-43CC-2B4E-B2FF-3FC4BEF01F99}" type="datetime1">
              <a:rPr lang="en-US" smtClean="0"/>
              <a:t>3/31/22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4233354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204D652-52B8-9E4E-A747-4B37ED2C5F74}" type="datetime1">
              <a:rPr lang="en-US" smtClean="0"/>
              <a:t>3/31/22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91302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E48EBC-7EAD-0548-A591-E0A27F6F8CB3}" type="datetime1">
              <a:rPr lang="en-US" smtClean="0"/>
              <a:t>3/31/22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110252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1" y="2"/>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8549640" y="685800"/>
            <a:ext cx="3200400" cy="1737360"/>
          </a:xfrm>
        </p:spPr>
        <p:txBody>
          <a:bodyPr anchor="b">
            <a:normAutofit/>
          </a:bodyPr>
          <a:lstStyle>
            <a:lvl1pPr>
              <a:defRPr sz="3200" b="0"/>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50000"/>
                  </a:schemeClr>
                </a:solidFill>
              </a:defRPr>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D591E34-6E08-E84D-8055-FAB8502CCAC6}" type="datetime1">
              <a:rPr lang="en-US" smtClean="0"/>
              <a:t>3/31/22</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2651301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1" y="2"/>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8549640" y="685800"/>
            <a:ext cx="3200400" cy="1737360"/>
          </a:xfrm>
        </p:spPr>
        <p:txBody>
          <a:bodyPr anchor="b">
            <a:normAutofit/>
          </a:bodyPr>
          <a:lstStyle>
            <a:lvl1pPr>
              <a:defRPr sz="3200" b="0"/>
            </a:lvl1pPr>
          </a:lstStyle>
          <a:p>
            <a:r>
              <a:rPr lang="en-US"/>
              <a:t>Click to edit Master title style</a:t>
            </a:r>
            <a:endParaRPr lang="en-US" dirty="0"/>
          </a:p>
        </p:txBody>
      </p:sp>
      <p:sp>
        <p:nvSpPr>
          <p:cNvPr id="3" name="Picture Placeholder 2"/>
          <p:cNvSpPr>
            <a:spLocks noGrp="1"/>
          </p:cNvSpPr>
          <p:nvPr>
            <p:ph type="pic" idx="1"/>
          </p:nvPr>
        </p:nvSpPr>
        <p:spPr>
          <a:xfrm>
            <a:off x="1" y="0"/>
            <a:ext cx="8303740" cy="6858000"/>
          </a:xfrm>
          <a:solidFill>
            <a:schemeClr val="tx2">
              <a:lumMod val="20000"/>
              <a:lumOff val="80000"/>
            </a:schemeClr>
          </a:solidFill>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50000"/>
                  </a:schemeClr>
                </a:solidFill>
              </a:defRPr>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FEE3826-1117-0E4B-8970-D7DE1C041949}" type="datetime1">
              <a:rPr lang="en-US" smtClean="0"/>
              <a:t>3/31/22</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2683614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6"/>
            <a:ext cx="3273552" cy="365125"/>
          </a:xfrm>
          <a:prstGeom prst="rect">
            <a:avLst/>
          </a:prstGeom>
        </p:spPr>
        <p:txBody>
          <a:bodyPr vert="horz" lIns="91440" tIns="45720" rIns="91440" bIns="45720" rtlCol="0" anchor="ctr"/>
          <a:lstStyle>
            <a:lvl1pPr algn="r">
              <a:defRPr sz="1100">
                <a:solidFill>
                  <a:schemeClr val="tx2"/>
                </a:solidFill>
              </a:defRPr>
            </a:lvl1pPr>
          </a:lstStyle>
          <a:p>
            <a:fld id="{00685482-9D3A-564C-83CC-F8F1C0C00D41}" type="datetime1">
              <a:rPr lang="en-US" smtClean="0"/>
              <a:t>3/31/22</a:t>
            </a:fld>
            <a:endParaRPr lang="en-US" dirty="0"/>
          </a:p>
        </p:txBody>
      </p:sp>
      <p:sp>
        <p:nvSpPr>
          <p:cNvPr id="5" name="Footer Placeholder 4"/>
          <p:cNvSpPr>
            <a:spLocks noGrp="1"/>
          </p:cNvSpPr>
          <p:nvPr>
            <p:ph type="ftr" sz="quarter" idx="3"/>
          </p:nvPr>
        </p:nvSpPr>
        <p:spPr>
          <a:xfrm>
            <a:off x="1088136" y="6272786"/>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4"/>
          </p:nvPr>
        </p:nvSpPr>
        <p:spPr>
          <a:xfrm>
            <a:off x="11311128" y="6272786"/>
            <a:ext cx="640080" cy="365125"/>
          </a:xfrm>
          <a:prstGeom prst="rect">
            <a:avLst/>
          </a:prstGeom>
        </p:spPr>
        <p:txBody>
          <a:bodyPr vert="horz" lIns="91440" tIns="45720" rIns="91440" bIns="45720" rtlCol="0" anchor="ctr"/>
          <a:lstStyle>
            <a:lvl1pPr algn="ctr">
              <a:defRPr sz="1400" b="0">
                <a:solidFill>
                  <a:srgbClr val="FFFFFF"/>
                </a:solidFill>
                <a:latin typeface="+mj-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33478114"/>
      </p:ext>
    </p:extLst>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hf hdr="0" ftr="0" dt="0"/>
  <p:txStyles>
    <p:titleStyle>
      <a:lvl1pPr algn="l" defTabSz="914377" rtl="0" eaLnBrk="1" latinLnBrk="0" hangingPunct="1">
        <a:lnSpc>
          <a:spcPct val="90000"/>
        </a:lnSpc>
        <a:spcBef>
          <a:spcPct val="0"/>
        </a:spcBef>
        <a:buNone/>
        <a:defRPr sz="4800" kern="1200" cap="none"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75" indent="-182875" algn="l" defTabSz="914377"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189" indent="-182875" algn="l" defTabSz="914377"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02" indent="-182875" algn="l" defTabSz="914377"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15" indent="-182875" algn="l" defTabSz="914377"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28" indent="-182875" algn="l" defTabSz="914377"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599960" indent="-228594" algn="l" defTabSz="914377"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899953" indent="-228594" algn="l" defTabSz="914377"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199945" indent="-228594" algn="l" defTabSz="914377"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499938" indent="-228594" algn="l" defTabSz="914377"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12221-9967-4846-BF7E-E32D41EE50E5}"/>
              </a:ext>
            </a:extLst>
          </p:cNvPr>
          <p:cNvSpPr>
            <a:spLocks noGrp="1"/>
          </p:cNvSpPr>
          <p:nvPr>
            <p:ph type="ctrTitle"/>
          </p:nvPr>
        </p:nvSpPr>
        <p:spPr>
          <a:xfrm>
            <a:off x="1101091" y="1516041"/>
            <a:ext cx="9966960" cy="3035808"/>
          </a:xfrm>
        </p:spPr>
        <p:txBody>
          <a:bodyPr/>
          <a:lstStyle/>
          <a:p>
            <a:r>
              <a:rPr lang="en-LY" dirty="0"/>
              <a:t>   Marketplace </a:t>
            </a:r>
          </a:p>
        </p:txBody>
      </p:sp>
      <p:sp>
        <p:nvSpPr>
          <p:cNvPr id="3" name="Subtitle 2">
            <a:extLst>
              <a:ext uri="{FF2B5EF4-FFF2-40B4-BE49-F238E27FC236}">
                <a16:creationId xmlns:a16="http://schemas.microsoft.com/office/drawing/2014/main" id="{E624339A-7806-184B-9D75-607084F6A795}"/>
              </a:ext>
            </a:extLst>
          </p:cNvPr>
          <p:cNvSpPr>
            <a:spLocks noGrp="1"/>
          </p:cNvSpPr>
          <p:nvPr>
            <p:ph type="subTitle" idx="1"/>
          </p:nvPr>
        </p:nvSpPr>
        <p:spPr>
          <a:xfrm>
            <a:off x="845820" y="5233845"/>
            <a:ext cx="7891272" cy="2035639"/>
          </a:xfrm>
        </p:spPr>
        <p:txBody>
          <a:bodyPr>
            <a:normAutofit/>
          </a:bodyPr>
          <a:lstStyle/>
          <a:p>
            <a:pPr>
              <a:lnSpc>
                <a:spcPct val="100000"/>
              </a:lnSpc>
            </a:pPr>
            <a:r>
              <a:rPr lang="en-LY" sz="1600" b="1" dirty="0">
                <a:solidFill>
                  <a:srgbClr val="C00000"/>
                </a:solidFill>
              </a:rPr>
              <a:t>Presented by:  </a:t>
            </a:r>
            <a:r>
              <a:rPr lang="en-LY" sz="1600" dirty="0"/>
              <a:t>Hajer khaled Elsaaiti  </a:t>
            </a:r>
          </a:p>
          <a:p>
            <a:pPr>
              <a:lnSpc>
                <a:spcPct val="100000"/>
              </a:lnSpc>
            </a:pPr>
            <a:r>
              <a:rPr lang="en-US" sz="1600" b="1" dirty="0">
                <a:solidFill>
                  <a:srgbClr val="C00000"/>
                </a:solidFill>
              </a:rPr>
              <a:t>ID</a:t>
            </a:r>
            <a:r>
              <a:rPr lang="en-LY" sz="1600" b="1" dirty="0">
                <a:solidFill>
                  <a:srgbClr val="C00000"/>
                </a:solidFill>
              </a:rPr>
              <a:t>: </a:t>
            </a:r>
            <a:r>
              <a:rPr lang="en-LY" sz="1600" dirty="0"/>
              <a:t>3178 </a:t>
            </a:r>
          </a:p>
          <a:p>
            <a:pPr>
              <a:lnSpc>
                <a:spcPct val="100000"/>
              </a:lnSpc>
            </a:pPr>
            <a:r>
              <a:rPr lang="en-LY" sz="1600" b="1" dirty="0">
                <a:solidFill>
                  <a:srgbClr val="C00000"/>
                </a:solidFill>
              </a:rPr>
              <a:t>Email:  </a:t>
            </a:r>
            <a:r>
              <a:rPr lang="en-LY" sz="1600" dirty="0"/>
              <a:t>Hajer_3178@limu.edu.ly</a:t>
            </a:r>
          </a:p>
        </p:txBody>
      </p:sp>
      <p:sp>
        <p:nvSpPr>
          <p:cNvPr id="4" name="TextBox 3">
            <a:extLst>
              <a:ext uri="{FF2B5EF4-FFF2-40B4-BE49-F238E27FC236}">
                <a16:creationId xmlns:a16="http://schemas.microsoft.com/office/drawing/2014/main" id="{4C3C0F6E-6C97-D444-AC02-26F9BE8CA473}"/>
              </a:ext>
            </a:extLst>
          </p:cNvPr>
          <p:cNvSpPr txBox="1"/>
          <p:nvPr/>
        </p:nvSpPr>
        <p:spPr>
          <a:xfrm>
            <a:off x="2243142" y="372389"/>
            <a:ext cx="7835263" cy="984885"/>
          </a:xfrm>
          <a:prstGeom prst="rect">
            <a:avLst/>
          </a:prstGeom>
          <a:noFill/>
        </p:spPr>
        <p:txBody>
          <a:bodyPr wrap="square" rtlCol="0">
            <a:spAutoFit/>
          </a:bodyPr>
          <a:lstStyle/>
          <a:p>
            <a:pPr algn="ctr"/>
            <a:r>
              <a:rPr lang="en-LY" sz="2000" dirty="0">
                <a:latin typeface="Al Nile" pitchFamily="2" charset="-78"/>
                <a:cs typeface="Al Nile" pitchFamily="2" charset="-78"/>
              </a:rPr>
              <a:t>Libyan International Medical University</a:t>
            </a:r>
          </a:p>
          <a:p>
            <a:pPr algn="ctr"/>
            <a:endParaRPr lang="en-LY" b="1" dirty="0">
              <a:latin typeface="Al Nile" pitchFamily="2" charset="-78"/>
              <a:cs typeface="Al Nile" pitchFamily="2" charset="-78"/>
            </a:endParaRPr>
          </a:p>
          <a:p>
            <a:pPr algn="ctr"/>
            <a:r>
              <a:rPr lang="en-LY" sz="2000" dirty="0">
                <a:latin typeface="Al Nile" pitchFamily="2" charset="-78"/>
                <a:cs typeface="Al Nile" pitchFamily="2" charset="-78"/>
              </a:rPr>
              <a:t>Faculty Of Business Administration </a:t>
            </a:r>
          </a:p>
        </p:txBody>
      </p:sp>
      <p:pic>
        <p:nvPicPr>
          <p:cNvPr id="6" name="Picture 5">
            <a:extLst>
              <a:ext uri="{FF2B5EF4-FFF2-40B4-BE49-F238E27FC236}">
                <a16:creationId xmlns:a16="http://schemas.microsoft.com/office/drawing/2014/main" id="{6D63F633-0386-0A47-B1EB-DD39C1A5C7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2000250" cy="1333645"/>
          </a:xfrm>
          <a:prstGeom prst="rect">
            <a:avLst/>
          </a:prstGeom>
        </p:spPr>
      </p:pic>
      <p:pic>
        <p:nvPicPr>
          <p:cNvPr id="8" name="Picture 7">
            <a:extLst>
              <a:ext uri="{FF2B5EF4-FFF2-40B4-BE49-F238E27FC236}">
                <a16:creationId xmlns:a16="http://schemas.microsoft.com/office/drawing/2014/main" id="{104E1448-C593-5B44-9093-985C6B8635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21290" y="5"/>
            <a:ext cx="1733549" cy="1493519"/>
          </a:xfrm>
          <a:prstGeom prst="rect">
            <a:avLst/>
          </a:prstGeom>
        </p:spPr>
      </p:pic>
      <p:sp>
        <p:nvSpPr>
          <p:cNvPr id="5" name="Slide Number Placeholder 4">
            <a:extLst>
              <a:ext uri="{FF2B5EF4-FFF2-40B4-BE49-F238E27FC236}">
                <a16:creationId xmlns:a16="http://schemas.microsoft.com/office/drawing/2014/main" id="{B209DC61-ADCD-8149-8891-80A01CCDD467}"/>
              </a:ext>
            </a:extLst>
          </p:cNvPr>
          <p:cNvSpPr>
            <a:spLocks noGrp="1"/>
          </p:cNvSpPr>
          <p:nvPr>
            <p:ph type="sldNum" sz="quarter" idx="12"/>
          </p:nvPr>
        </p:nvSpPr>
        <p:spPr/>
        <p:txBody>
          <a:bodyPr/>
          <a:lstStyle/>
          <a:p>
            <a:fld id="{4FAB73BC-B049-4115-A692-8D63A059BFB8}" type="slidenum">
              <a:rPr lang="en-US" smtClean="0"/>
              <a:pPr/>
              <a:t>1</a:t>
            </a:fld>
            <a:endParaRPr lang="en-US" dirty="0"/>
          </a:p>
        </p:txBody>
      </p:sp>
    </p:spTree>
    <p:extLst>
      <p:ext uri="{BB962C8B-B14F-4D97-AF65-F5344CB8AC3E}">
        <p14:creationId xmlns:p14="http://schemas.microsoft.com/office/powerpoint/2010/main" val="27161989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CAD70C-6C1A-5D46-86C0-A0314C8A020E}"/>
              </a:ext>
            </a:extLst>
          </p:cNvPr>
          <p:cNvSpPr>
            <a:spLocks noGrp="1"/>
          </p:cNvSpPr>
          <p:nvPr>
            <p:ph type="title"/>
          </p:nvPr>
        </p:nvSpPr>
        <p:spPr/>
        <p:txBody>
          <a:bodyPr/>
          <a:lstStyle/>
          <a:p>
            <a:r>
              <a:rPr lang="en-LY" spc="300" dirty="0">
                <a:solidFill>
                  <a:srgbClr val="C00000"/>
                </a:solidFill>
              </a:rPr>
              <a:t>CONTENT:</a:t>
            </a:r>
          </a:p>
        </p:txBody>
      </p:sp>
      <p:sp>
        <p:nvSpPr>
          <p:cNvPr id="3" name="Content Placeholder 2">
            <a:extLst>
              <a:ext uri="{FF2B5EF4-FFF2-40B4-BE49-F238E27FC236}">
                <a16:creationId xmlns:a16="http://schemas.microsoft.com/office/drawing/2014/main" id="{6C9E3465-7EAD-9D46-80B1-F912BD2DFB05}"/>
              </a:ext>
            </a:extLst>
          </p:cNvPr>
          <p:cNvSpPr>
            <a:spLocks noGrp="1"/>
          </p:cNvSpPr>
          <p:nvPr>
            <p:ph idx="1"/>
          </p:nvPr>
        </p:nvSpPr>
        <p:spPr>
          <a:xfrm>
            <a:off x="1066800" y="2418588"/>
            <a:ext cx="10058400" cy="4050792"/>
          </a:xfrm>
        </p:spPr>
        <p:txBody>
          <a:bodyPr>
            <a:normAutofit/>
          </a:bodyPr>
          <a:lstStyle/>
          <a:p>
            <a:pPr marL="457189" indent="-457189">
              <a:buFont typeface="+mj-lt"/>
              <a:buAutoNum type="arabicPeriod"/>
            </a:pPr>
            <a:r>
              <a:rPr lang="en-US" sz="2400" dirty="0"/>
              <a:t>Introduction </a:t>
            </a:r>
          </a:p>
          <a:p>
            <a:pPr marL="457189" indent="-457189">
              <a:buFont typeface="+mj-lt"/>
              <a:buAutoNum type="arabicPeriod"/>
            </a:pPr>
            <a:r>
              <a:rPr lang="en-US" sz="2400" dirty="0"/>
              <a:t>Define market place </a:t>
            </a:r>
          </a:p>
          <a:p>
            <a:pPr marL="457189" indent="-457189">
              <a:buFont typeface="+mj-lt"/>
              <a:buAutoNum type="arabicPeriod"/>
            </a:pPr>
            <a:r>
              <a:rPr lang="en-US" sz="2400" dirty="0"/>
              <a:t>Examples of marketplace </a:t>
            </a:r>
          </a:p>
          <a:p>
            <a:pPr marL="457189" indent="-457189">
              <a:buFont typeface="+mj-lt"/>
              <a:buAutoNum type="arabicPeriod"/>
            </a:pPr>
            <a:r>
              <a:rPr lang="en-US" sz="2400" dirty="0"/>
              <a:t>Conclusion</a:t>
            </a:r>
          </a:p>
          <a:p>
            <a:pPr marL="457189" indent="-457189">
              <a:buFont typeface="+mj-lt"/>
              <a:buAutoNum type="arabicPeriod"/>
            </a:pPr>
            <a:r>
              <a:rPr lang="en-US" sz="2400" dirty="0"/>
              <a:t> Reference </a:t>
            </a:r>
            <a:endParaRPr lang="en-LY" sz="2400" dirty="0"/>
          </a:p>
        </p:txBody>
      </p:sp>
      <p:sp>
        <p:nvSpPr>
          <p:cNvPr id="4" name="AutoShape 2" descr="Image">
            <a:extLst>
              <a:ext uri="{FF2B5EF4-FFF2-40B4-BE49-F238E27FC236}">
                <a16:creationId xmlns:a16="http://schemas.microsoft.com/office/drawing/2014/main" id="{37867714-2826-DD41-B948-8A3DD2E0860C}"/>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LY"/>
          </a:p>
        </p:txBody>
      </p:sp>
      <p:pic>
        <p:nvPicPr>
          <p:cNvPr id="8" name="Picture 7">
            <a:extLst>
              <a:ext uri="{FF2B5EF4-FFF2-40B4-BE49-F238E27FC236}">
                <a16:creationId xmlns:a16="http://schemas.microsoft.com/office/drawing/2014/main" id="{7EF85226-FFAA-DF44-9DEA-A7CC924E8A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62703" y="1758954"/>
            <a:ext cx="5467351" cy="3644900"/>
          </a:xfrm>
          <a:prstGeom prst="ellipse">
            <a:avLst/>
          </a:prstGeom>
          <a:ln>
            <a:noFill/>
          </a:ln>
          <a:effectLst>
            <a:outerShdw blurRad="50800" dist="50800" dir="5400000" sx="92088" sy="92088" algn="ctr" rotWithShape="0">
              <a:srgbClr val="000000">
                <a:alpha val="82000"/>
              </a:srgbClr>
            </a:outerShdw>
            <a:softEdge rad="112500"/>
          </a:effectLst>
        </p:spPr>
      </p:pic>
      <p:sp>
        <p:nvSpPr>
          <p:cNvPr id="5" name="Slide Number Placeholder 4">
            <a:extLst>
              <a:ext uri="{FF2B5EF4-FFF2-40B4-BE49-F238E27FC236}">
                <a16:creationId xmlns:a16="http://schemas.microsoft.com/office/drawing/2014/main" id="{0A9DC390-1DC9-C445-BF9F-2DEF633D69D9}"/>
              </a:ext>
            </a:extLst>
          </p:cNvPr>
          <p:cNvSpPr>
            <a:spLocks noGrp="1"/>
          </p:cNvSpPr>
          <p:nvPr>
            <p:ph type="sldNum" sz="quarter" idx="12"/>
          </p:nvPr>
        </p:nvSpPr>
        <p:spPr/>
        <p:txBody>
          <a:bodyPr/>
          <a:lstStyle/>
          <a:p>
            <a:fld id="{4FAB73BC-B049-4115-A692-8D63A059BFB8}" type="slidenum">
              <a:rPr lang="en-US" smtClean="0"/>
              <a:t>2</a:t>
            </a:fld>
            <a:endParaRPr lang="en-US" dirty="0"/>
          </a:p>
        </p:txBody>
      </p:sp>
    </p:spTree>
    <p:extLst>
      <p:ext uri="{BB962C8B-B14F-4D97-AF65-F5344CB8AC3E}">
        <p14:creationId xmlns:p14="http://schemas.microsoft.com/office/powerpoint/2010/main" val="19192121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58A3F-C5C1-C74F-A161-CFD0C8A31C71}"/>
              </a:ext>
            </a:extLst>
          </p:cNvPr>
          <p:cNvSpPr>
            <a:spLocks noGrp="1"/>
          </p:cNvSpPr>
          <p:nvPr>
            <p:ph type="title"/>
          </p:nvPr>
        </p:nvSpPr>
        <p:spPr>
          <a:xfrm>
            <a:off x="806959" y="185739"/>
            <a:ext cx="10058400" cy="1609344"/>
          </a:xfrm>
        </p:spPr>
        <p:txBody>
          <a:bodyPr/>
          <a:lstStyle/>
          <a:p>
            <a:r>
              <a:rPr lang="en-LY" spc="300" dirty="0">
                <a:solidFill>
                  <a:srgbClr val="C00000"/>
                </a:solidFill>
              </a:rPr>
              <a:t>INTRODUCTION:</a:t>
            </a:r>
          </a:p>
        </p:txBody>
      </p:sp>
      <p:sp>
        <p:nvSpPr>
          <p:cNvPr id="3" name="Content Placeholder 2">
            <a:extLst>
              <a:ext uri="{FF2B5EF4-FFF2-40B4-BE49-F238E27FC236}">
                <a16:creationId xmlns:a16="http://schemas.microsoft.com/office/drawing/2014/main" id="{4059AB4E-ECED-7745-9600-4431133D7895}"/>
              </a:ext>
            </a:extLst>
          </p:cNvPr>
          <p:cNvSpPr>
            <a:spLocks noGrp="1"/>
          </p:cNvSpPr>
          <p:nvPr>
            <p:ph idx="1"/>
          </p:nvPr>
        </p:nvSpPr>
        <p:spPr>
          <a:xfrm>
            <a:off x="806959" y="1602487"/>
            <a:ext cx="10058400" cy="4050792"/>
          </a:xfrm>
        </p:spPr>
        <p:txBody>
          <a:bodyPr/>
          <a:lstStyle/>
          <a:p>
            <a:pPr>
              <a:lnSpc>
                <a:spcPct val="150000"/>
              </a:lnSpc>
            </a:pPr>
            <a:r>
              <a:rPr lang="en-US" sz="2400" i="1" dirty="0"/>
              <a:t>What is a market place? </a:t>
            </a:r>
          </a:p>
          <a:p>
            <a:pPr>
              <a:lnSpc>
                <a:spcPct val="150000"/>
              </a:lnSpc>
            </a:pPr>
            <a:r>
              <a:rPr lang="en-US" dirty="0"/>
              <a:t>A marketplace is an online store or a platform that facilitates both buyer and seller in many ways. An online marketplace is just like an e-commerce website or mobile app where sellers meet buyers and offer products and services. The website is responsible for all the transactions i.e. payments, transactions and process.</a:t>
            </a:r>
            <a:endParaRPr lang="en-LY" dirty="0"/>
          </a:p>
        </p:txBody>
      </p:sp>
      <p:pic>
        <p:nvPicPr>
          <p:cNvPr id="5" name="Picture 4">
            <a:extLst>
              <a:ext uri="{FF2B5EF4-FFF2-40B4-BE49-F238E27FC236}">
                <a16:creationId xmlns:a16="http://schemas.microsoft.com/office/drawing/2014/main" id="{896E65EB-383F-D240-9D54-B530E6B91D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0771" y="4271966"/>
            <a:ext cx="3628800" cy="2400300"/>
          </a:xfrm>
          <a:prstGeom prst="ellipse">
            <a:avLst/>
          </a:prstGeom>
          <a:ln>
            <a:noFill/>
          </a:ln>
          <a:effectLst>
            <a:softEdge rad="112500"/>
          </a:effectLst>
        </p:spPr>
      </p:pic>
      <p:sp>
        <p:nvSpPr>
          <p:cNvPr id="4" name="Slide Number Placeholder 3">
            <a:extLst>
              <a:ext uri="{FF2B5EF4-FFF2-40B4-BE49-F238E27FC236}">
                <a16:creationId xmlns:a16="http://schemas.microsoft.com/office/drawing/2014/main" id="{AD6E3F26-3212-7D43-A52E-3ABA233B56FE}"/>
              </a:ext>
            </a:extLst>
          </p:cNvPr>
          <p:cNvSpPr>
            <a:spLocks noGrp="1"/>
          </p:cNvSpPr>
          <p:nvPr>
            <p:ph type="sldNum" sz="quarter" idx="12"/>
          </p:nvPr>
        </p:nvSpPr>
        <p:spPr/>
        <p:txBody>
          <a:bodyPr/>
          <a:lstStyle/>
          <a:p>
            <a:fld id="{4FAB73BC-B049-4115-A692-8D63A059BFB8}" type="slidenum">
              <a:rPr lang="en-US" smtClean="0"/>
              <a:t>3</a:t>
            </a:fld>
            <a:endParaRPr lang="en-US"/>
          </a:p>
        </p:txBody>
      </p:sp>
    </p:spTree>
    <p:extLst>
      <p:ext uri="{BB962C8B-B14F-4D97-AF65-F5344CB8AC3E}">
        <p14:creationId xmlns:p14="http://schemas.microsoft.com/office/powerpoint/2010/main" val="7086886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DF5586-5BEF-2044-BA21-94194034663E}"/>
              </a:ext>
            </a:extLst>
          </p:cNvPr>
          <p:cNvSpPr>
            <a:spLocks noGrp="1"/>
          </p:cNvSpPr>
          <p:nvPr>
            <p:ph type="title"/>
          </p:nvPr>
        </p:nvSpPr>
        <p:spPr>
          <a:xfrm>
            <a:off x="521208" y="290323"/>
            <a:ext cx="10058400" cy="1609344"/>
          </a:xfrm>
        </p:spPr>
        <p:txBody>
          <a:bodyPr>
            <a:normAutofit/>
          </a:bodyPr>
          <a:lstStyle/>
          <a:p>
            <a:r>
              <a:rPr lang="en-LY" sz="3600" spc="300" dirty="0">
                <a:solidFill>
                  <a:srgbClr val="C00000"/>
                </a:solidFill>
              </a:rPr>
              <a:t>EXAMPLES OF MARKETPLACE:</a:t>
            </a:r>
          </a:p>
        </p:txBody>
      </p:sp>
      <p:sp>
        <p:nvSpPr>
          <p:cNvPr id="3" name="Content Placeholder 2">
            <a:extLst>
              <a:ext uri="{FF2B5EF4-FFF2-40B4-BE49-F238E27FC236}">
                <a16:creationId xmlns:a16="http://schemas.microsoft.com/office/drawing/2014/main" id="{BE4B2874-7608-614A-BFF2-9B0D130DD8EE}"/>
              </a:ext>
            </a:extLst>
          </p:cNvPr>
          <p:cNvSpPr>
            <a:spLocks noGrp="1"/>
          </p:cNvSpPr>
          <p:nvPr>
            <p:ph idx="1"/>
          </p:nvPr>
        </p:nvSpPr>
        <p:spPr>
          <a:xfrm>
            <a:off x="704088" y="1899667"/>
            <a:ext cx="10058400" cy="4050792"/>
          </a:xfrm>
        </p:spPr>
        <p:txBody>
          <a:bodyPr/>
          <a:lstStyle/>
          <a:p>
            <a:pPr>
              <a:lnSpc>
                <a:spcPct val="150000"/>
              </a:lnSpc>
            </a:pPr>
            <a:r>
              <a:rPr lang="en-US" dirty="0"/>
              <a:t> </a:t>
            </a:r>
            <a:r>
              <a:rPr lang="en-US" sz="2400" b="1" dirty="0"/>
              <a:t>Amazon: </a:t>
            </a:r>
            <a:r>
              <a:rPr lang="en-US" dirty="0"/>
              <a:t>This vast internet-based enterprise has taken over the world of online shopping. As a top marketplace, 47% of online shoppers bought their first item on Amazon, It was founded in 1994 and has since grown into the largest internet company by revenue in the world. In 2020, Amazon reported a net income of $21.3B U.S. dollars.</a:t>
            </a:r>
            <a:endParaRPr lang="en-LY" dirty="0"/>
          </a:p>
        </p:txBody>
      </p:sp>
      <p:pic>
        <p:nvPicPr>
          <p:cNvPr id="5" name="Picture 4">
            <a:extLst>
              <a:ext uri="{FF2B5EF4-FFF2-40B4-BE49-F238E27FC236}">
                <a16:creationId xmlns:a16="http://schemas.microsoft.com/office/drawing/2014/main" id="{26795956-125F-1B49-97A5-7192DFDF2D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9364" y="3925063"/>
            <a:ext cx="4433125" cy="2871787"/>
          </a:xfrm>
          <a:prstGeom prst="rect">
            <a:avLst/>
          </a:prstGeom>
          <a:effectLst>
            <a:outerShdw blurRad="153239" dist="247631" dir="4080000" sx="4824" sy="4824" algn="ctr" rotWithShape="0">
              <a:srgbClr val="000000"/>
            </a:outerShdw>
          </a:effectLst>
        </p:spPr>
      </p:pic>
      <p:sp>
        <p:nvSpPr>
          <p:cNvPr id="4" name="Slide Number Placeholder 3">
            <a:extLst>
              <a:ext uri="{FF2B5EF4-FFF2-40B4-BE49-F238E27FC236}">
                <a16:creationId xmlns:a16="http://schemas.microsoft.com/office/drawing/2014/main" id="{8E2FC6E1-45A2-134C-9BB7-75AFE6B61C8A}"/>
              </a:ext>
            </a:extLst>
          </p:cNvPr>
          <p:cNvSpPr>
            <a:spLocks noGrp="1"/>
          </p:cNvSpPr>
          <p:nvPr>
            <p:ph type="sldNum" sz="quarter" idx="12"/>
          </p:nvPr>
        </p:nvSpPr>
        <p:spPr/>
        <p:txBody>
          <a:bodyPr/>
          <a:lstStyle/>
          <a:p>
            <a:fld id="{4FAB73BC-B049-4115-A692-8D63A059BFB8}" type="slidenum">
              <a:rPr lang="en-US" smtClean="0"/>
              <a:t>4</a:t>
            </a:fld>
            <a:endParaRPr lang="en-US"/>
          </a:p>
        </p:txBody>
      </p:sp>
    </p:spTree>
    <p:extLst>
      <p:ext uri="{BB962C8B-B14F-4D97-AF65-F5344CB8AC3E}">
        <p14:creationId xmlns:p14="http://schemas.microsoft.com/office/powerpoint/2010/main" val="2612297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81D19-4822-E545-8691-E5FBBC08879E}"/>
              </a:ext>
            </a:extLst>
          </p:cNvPr>
          <p:cNvSpPr>
            <a:spLocks noGrp="1"/>
          </p:cNvSpPr>
          <p:nvPr>
            <p:ph type="title"/>
          </p:nvPr>
        </p:nvSpPr>
        <p:spPr>
          <a:xfrm>
            <a:off x="498348" y="347472"/>
            <a:ext cx="10058400" cy="1609344"/>
          </a:xfrm>
        </p:spPr>
        <p:txBody>
          <a:bodyPr>
            <a:normAutofit/>
          </a:bodyPr>
          <a:lstStyle/>
          <a:p>
            <a:r>
              <a:rPr lang="en-LY" sz="4000" spc="300" dirty="0">
                <a:solidFill>
                  <a:srgbClr val="C00000"/>
                </a:solidFill>
              </a:rPr>
              <a:t>EXAMPLES OF MARKETPLACE:</a:t>
            </a:r>
            <a:endParaRPr lang="en-LY" sz="4000" dirty="0"/>
          </a:p>
        </p:txBody>
      </p:sp>
      <p:sp>
        <p:nvSpPr>
          <p:cNvPr id="3" name="Content Placeholder 2">
            <a:extLst>
              <a:ext uri="{FF2B5EF4-FFF2-40B4-BE49-F238E27FC236}">
                <a16:creationId xmlns:a16="http://schemas.microsoft.com/office/drawing/2014/main" id="{110083A8-8A29-394F-A0BB-2FD6BE7A2234}"/>
              </a:ext>
            </a:extLst>
          </p:cNvPr>
          <p:cNvSpPr>
            <a:spLocks noGrp="1"/>
          </p:cNvSpPr>
          <p:nvPr>
            <p:ph idx="1"/>
          </p:nvPr>
        </p:nvSpPr>
        <p:spPr>
          <a:xfrm>
            <a:off x="635508" y="1956816"/>
            <a:ext cx="10058400" cy="4050792"/>
          </a:xfrm>
        </p:spPr>
        <p:txBody>
          <a:bodyPr/>
          <a:lstStyle/>
          <a:p>
            <a:pPr>
              <a:lnSpc>
                <a:spcPct val="150000"/>
              </a:lnSpc>
            </a:pPr>
            <a:r>
              <a:rPr lang="en-US" b="1" dirty="0"/>
              <a:t>Alibaba: </a:t>
            </a:r>
            <a:r>
              <a:rPr lang="en-US" dirty="0"/>
              <a:t>is also one of the world’s biggest marketplaces. According to an estimate, it has roundabout more than 500 million active clients across the world. The sale volume of its marketplace is much higher. If you’re planning to sell your products/services in some marketplace, then Alibaba is a great choice.</a:t>
            </a:r>
            <a:endParaRPr lang="en-LY" dirty="0"/>
          </a:p>
        </p:txBody>
      </p:sp>
      <p:pic>
        <p:nvPicPr>
          <p:cNvPr id="5" name="Picture 4">
            <a:extLst>
              <a:ext uri="{FF2B5EF4-FFF2-40B4-BE49-F238E27FC236}">
                <a16:creationId xmlns:a16="http://schemas.microsoft.com/office/drawing/2014/main" id="{9F29469D-9F37-B14B-9610-E45F60E55C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00842" y="3814764"/>
            <a:ext cx="4463607" cy="3043237"/>
          </a:xfrm>
          <a:prstGeom prst="rect">
            <a:avLst/>
          </a:prstGeom>
        </p:spPr>
      </p:pic>
      <p:sp>
        <p:nvSpPr>
          <p:cNvPr id="4" name="Slide Number Placeholder 3">
            <a:extLst>
              <a:ext uri="{FF2B5EF4-FFF2-40B4-BE49-F238E27FC236}">
                <a16:creationId xmlns:a16="http://schemas.microsoft.com/office/drawing/2014/main" id="{3E781580-B7B6-2C40-B78C-E73FECD7F86E}"/>
              </a:ext>
            </a:extLst>
          </p:cNvPr>
          <p:cNvSpPr>
            <a:spLocks noGrp="1"/>
          </p:cNvSpPr>
          <p:nvPr>
            <p:ph type="sldNum" sz="quarter" idx="12"/>
          </p:nvPr>
        </p:nvSpPr>
        <p:spPr/>
        <p:txBody>
          <a:bodyPr/>
          <a:lstStyle/>
          <a:p>
            <a:fld id="{4FAB73BC-B049-4115-A692-8D63A059BFB8}" type="slidenum">
              <a:rPr lang="en-US" smtClean="0"/>
              <a:t>5</a:t>
            </a:fld>
            <a:endParaRPr lang="en-US"/>
          </a:p>
        </p:txBody>
      </p:sp>
    </p:spTree>
    <p:extLst>
      <p:ext uri="{BB962C8B-B14F-4D97-AF65-F5344CB8AC3E}">
        <p14:creationId xmlns:p14="http://schemas.microsoft.com/office/powerpoint/2010/main" val="1893898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2E8A9D-1201-9945-996E-4E1C2DCF9939}"/>
              </a:ext>
            </a:extLst>
          </p:cNvPr>
          <p:cNvSpPr>
            <a:spLocks noGrp="1"/>
          </p:cNvSpPr>
          <p:nvPr>
            <p:ph type="title"/>
          </p:nvPr>
        </p:nvSpPr>
        <p:spPr>
          <a:xfrm>
            <a:off x="726948" y="404623"/>
            <a:ext cx="10058400" cy="1609344"/>
          </a:xfrm>
        </p:spPr>
        <p:txBody>
          <a:bodyPr/>
          <a:lstStyle/>
          <a:p>
            <a:r>
              <a:rPr lang="en-US" dirty="0">
                <a:solidFill>
                  <a:srgbClr val="C00000"/>
                </a:solidFill>
              </a:rPr>
              <a:t>Conclusion:</a:t>
            </a:r>
            <a:endParaRPr lang="en-LY" dirty="0">
              <a:solidFill>
                <a:srgbClr val="C00000"/>
              </a:solidFill>
            </a:endParaRPr>
          </a:p>
        </p:txBody>
      </p:sp>
      <p:sp>
        <p:nvSpPr>
          <p:cNvPr id="3" name="Content Placeholder 2">
            <a:extLst>
              <a:ext uri="{FF2B5EF4-FFF2-40B4-BE49-F238E27FC236}">
                <a16:creationId xmlns:a16="http://schemas.microsoft.com/office/drawing/2014/main" id="{6C755E1D-2343-CD45-8A1D-9669CAEBAC29}"/>
              </a:ext>
            </a:extLst>
          </p:cNvPr>
          <p:cNvSpPr>
            <a:spLocks noGrp="1"/>
          </p:cNvSpPr>
          <p:nvPr>
            <p:ph idx="1"/>
          </p:nvPr>
        </p:nvSpPr>
        <p:spPr>
          <a:xfrm>
            <a:off x="726948" y="1915668"/>
            <a:ext cx="10058400" cy="4050792"/>
          </a:xfrm>
        </p:spPr>
        <p:txBody>
          <a:bodyPr/>
          <a:lstStyle/>
          <a:p>
            <a:pPr>
              <a:lnSpc>
                <a:spcPct val="150000"/>
              </a:lnSpc>
            </a:pPr>
            <a:r>
              <a:rPr lang="en-US" dirty="0"/>
              <a:t>Market place is important to use a convenient channel to distribute products and services. reach more consumers, this way increasing chances to obtain a significantly higher number of orders and boost sales.</a:t>
            </a:r>
            <a:endParaRPr lang="en-LY" dirty="0"/>
          </a:p>
        </p:txBody>
      </p:sp>
      <p:pic>
        <p:nvPicPr>
          <p:cNvPr id="5" name="Picture 4">
            <a:extLst>
              <a:ext uri="{FF2B5EF4-FFF2-40B4-BE49-F238E27FC236}">
                <a16:creationId xmlns:a16="http://schemas.microsoft.com/office/drawing/2014/main" id="{358A35AE-D980-5F40-BDDB-E99B5BD021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43851" y="3483646"/>
            <a:ext cx="2649539" cy="2720785"/>
          </a:xfrm>
          <a:prstGeom prst="ellipse">
            <a:avLst/>
          </a:prstGeom>
          <a:ln w="63500" cap="rnd">
            <a:solidFill>
              <a:srgbClr val="333333"/>
            </a:solidFill>
          </a:ln>
          <a:effectLst>
            <a:outerShdw blurRad="213041" sx="-80000" sy="-18000" rotWithShape="0">
              <a:srgbClr val="000000">
                <a:alpha val="18000"/>
              </a:srgbClr>
            </a:outerShdw>
          </a:effectLst>
          <a:scene3d>
            <a:camera prst="orthographicFront"/>
            <a:lightRig rig="contrasting" dir="t">
              <a:rot lat="0" lon="0" rev="3000000"/>
            </a:lightRig>
          </a:scene3d>
          <a:sp3d contourW="7620">
            <a:bevelT w="95250" h="31750"/>
            <a:contourClr>
              <a:srgbClr val="333333"/>
            </a:contourClr>
          </a:sp3d>
        </p:spPr>
      </p:pic>
      <p:sp>
        <p:nvSpPr>
          <p:cNvPr id="4" name="Slide Number Placeholder 3">
            <a:extLst>
              <a:ext uri="{FF2B5EF4-FFF2-40B4-BE49-F238E27FC236}">
                <a16:creationId xmlns:a16="http://schemas.microsoft.com/office/drawing/2014/main" id="{1147083F-381A-084E-883F-20AAEE7C0C98}"/>
              </a:ext>
            </a:extLst>
          </p:cNvPr>
          <p:cNvSpPr>
            <a:spLocks noGrp="1"/>
          </p:cNvSpPr>
          <p:nvPr>
            <p:ph type="sldNum" sz="quarter" idx="12"/>
          </p:nvPr>
        </p:nvSpPr>
        <p:spPr/>
        <p:txBody>
          <a:bodyPr/>
          <a:lstStyle/>
          <a:p>
            <a:fld id="{4FAB73BC-B049-4115-A692-8D63A059BFB8}" type="slidenum">
              <a:rPr lang="en-US" smtClean="0"/>
              <a:t>6</a:t>
            </a:fld>
            <a:endParaRPr lang="en-US"/>
          </a:p>
        </p:txBody>
      </p:sp>
    </p:spTree>
    <p:extLst>
      <p:ext uri="{BB962C8B-B14F-4D97-AF65-F5344CB8AC3E}">
        <p14:creationId xmlns:p14="http://schemas.microsoft.com/office/powerpoint/2010/main" val="20523700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99FE38-A900-8642-8C50-8E07B9770783}"/>
              </a:ext>
            </a:extLst>
          </p:cNvPr>
          <p:cNvSpPr>
            <a:spLocks noGrp="1"/>
          </p:cNvSpPr>
          <p:nvPr>
            <p:ph type="title"/>
          </p:nvPr>
        </p:nvSpPr>
        <p:spPr>
          <a:xfrm>
            <a:off x="898399" y="370332"/>
            <a:ext cx="10058400" cy="1609344"/>
          </a:xfrm>
        </p:spPr>
        <p:txBody>
          <a:bodyPr/>
          <a:lstStyle/>
          <a:p>
            <a:r>
              <a:rPr lang="en-US" dirty="0">
                <a:solidFill>
                  <a:srgbClr val="C00000"/>
                </a:solidFill>
              </a:rPr>
              <a:t>Reference:</a:t>
            </a:r>
            <a:endParaRPr lang="en-LY" dirty="0">
              <a:solidFill>
                <a:srgbClr val="C00000"/>
              </a:solidFill>
            </a:endParaRPr>
          </a:p>
        </p:txBody>
      </p:sp>
      <p:sp>
        <p:nvSpPr>
          <p:cNvPr id="3" name="Content Placeholder 2">
            <a:extLst>
              <a:ext uri="{FF2B5EF4-FFF2-40B4-BE49-F238E27FC236}">
                <a16:creationId xmlns:a16="http://schemas.microsoft.com/office/drawing/2014/main" id="{A0342BF3-C98B-3849-A4E3-5BAE782C0249}"/>
              </a:ext>
            </a:extLst>
          </p:cNvPr>
          <p:cNvSpPr>
            <a:spLocks noGrp="1"/>
          </p:cNvSpPr>
          <p:nvPr>
            <p:ph idx="1"/>
          </p:nvPr>
        </p:nvSpPr>
        <p:spPr>
          <a:xfrm>
            <a:off x="715519" y="1979676"/>
            <a:ext cx="10058400" cy="4050792"/>
          </a:xfrm>
        </p:spPr>
        <p:txBody>
          <a:bodyPr>
            <a:normAutofit/>
          </a:bodyPr>
          <a:lstStyle/>
          <a:p>
            <a:r>
              <a:rPr lang="en-US" sz="3600" dirty="0" err="1"/>
              <a:t>Hagiu</a:t>
            </a:r>
            <a:r>
              <a:rPr lang="en-US" sz="3600" dirty="0"/>
              <a:t>, A., &amp; Wright, J. (2015). Marketplace or reseller?. </a:t>
            </a:r>
            <a:r>
              <a:rPr lang="en-US" sz="3600" i="1" dirty="0"/>
              <a:t>Management Science</a:t>
            </a:r>
            <a:r>
              <a:rPr lang="en-US" sz="3600" dirty="0"/>
              <a:t>, </a:t>
            </a:r>
            <a:r>
              <a:rPr lang="en-US" sz="3600" i="1" dirty="0"/>
              <a:t>61</a:t>
            </a:r>
            <a:r>
              <a:rPr lang="en-US" sz="3600" dirty="0"/>
              <a:t>(1), 184-203.</a:t>
            </a:r>
            <a:endParaRPr lang="en-LY" sz="3600" dirty="0"/>
          </a:p>
        </p:txBody>
      </p:sp>
      <p:sp>
        <p:nvSpPr>
          <p:cNvPr id="4" name="Slide Number Placeholder 3">
            <a:extLst>
              <a:ext uri="{FF2B5EF4-FFF2-40B4-BE49-F238E27FC236}">
                <a16:creationId xmlns:a16="http://schemas.microsoft.com/office/drawing/2014/main" id="{6FA4C824-90A1-C340-BFBD-94262F018DC1}"/>
              </a:ext>
            </a:extLst>
          </p:cNvPr>
          <p:cNvSpPr>
            <a:spLocks noGrp="1"/>
          </p:cNvSpPr>
          <p:nvPr>
            <p:ph type="sldNum" sz="quarter" idx="12"/>
          </p:nvPr>
        </p:nvSpPr>
        <p:spPr/>
        <p:txBody>
          <a:bodyPr/>
          <a:lstStyle/>
          <a:p>
            <a:fld id="{4FAB73BC-B049-4115-A692-8D63A059BFB8}" type="slidenum">
              <a:rPr lang="en-US" smtClean="0"/>
              <a:t>7</a:t>
            </a:fld>
            <a:endParaRPr lang="en-US"/>
          </a:p>
        </p:txBody>
      </p:sp>
    </p:spTree>
    <p:extLst>
      <p:ext uri="{BB962C8B-B14F-4D97-AF65-F5344CB8AC3E}">
        <p14:creationId xmlns:p14="http://schemas.microsoft.com/office/powerpoint/2010/main" val="38727350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115DBA0-1F7E-1B4C-9857-D6836681DF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0201" y="1171579"/>
            <a:ext cx="8686800" cy="4910503"/>
          </a:xfrm>
          <a:prstGeom prst="rect">
            <a:avLst/>
          </a:prstGeom>
          <a:ln>
            <a:noFill/>
          </a:ln>
          <a:effectLst>
            <a:softEdge rad="112500"/>
          </a:effectLst>
        </p:spPr>
      </p:pic>
      <p:sp>
        <p:nvSpPr>
          <p:cNvPr id="7" name="Title 6">
            <a:extLst>
              <a:ext uri="{FF2B5EF4-FFF2-40B4-BE49-F238E27FC236}">
                <a16:creationId xmlns:a16="http://schemas.microsoft.com/office/drawing/2014/main" id="{23B4D702-9725-AE44-999D-BF40979C51DD}"/>
              </a:ext>
            </a:extLst>
          </p:cNvPr>
          <p:cNvSpPr>
            <a:spLocks noGrp="1"/>
          </p:cNvSpPr>
          <p:nvPr>
            <p:ph type="title"/>
          </p:nvPr>
        </p:nvSpPr>
        <p:spPr>
          <a:xfrm>
            <a:off x="3913060" y="2933887"/>
            <a:ext cx="4830891" cy="1385887"/>
          </a:xfrm>
          <a:effectLst>
            <a:outerShdw blurRad="132801" dist="734286" dir="4500000" sx="140000" sy="140000" algn="ctr" rotWithShape="0">
              <a:srgbClr val="000000"/>
            </a:outerShdw>
            <a:reflection stA="48762" endPos="65000" dist="50800" dir="5400000" sy="-100000" algn="bl" rotWithShape="0"/>
          </a:effectLst>
        </p:spPr>
        <p:txBody>
          <a:bodyPr>
            <a:normAutofit/>
          </a:bodyPr>
          <a:lstStyle/>
          <a:p>
            <a:r>
              <a:rPr lang="en-LY" dirty="0">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solidFill>
                  <a:srgbClr val="C00000"/>
                </a:solidFill>
              </a:rPr>
              <a:t>THANK YOU!</a:t>
            </a:r>
          </a:p>
        </p:txBody>
      </p:sp>
      <p:sp>
        <p:nvSpPr>
          <p:cNvPr id="2" name="Slide Number Placeholder 1">
            <a:extLst>
              <a:ext uri="{FF2B5EF4-FFF2-40B4-BE49-F238E27FC236}">
                <a16:creationId xmlns:a16="http://schemas.microsoft.com/office/drawing/2014/main" id="{626309A8-956A-FE41-860C-0634254BC974}"/>
              </a:ext>
            </a:extLst>
          </p:cNvPr>
          <p:cNvSpPr>
            <a:spLocks noGrp="1"/>
          </p:cNvSpPr>
          <p:nvPr>
            <p:ph type="sldNum" sz="quarter" idx="12"/>
          </p:nvPr>
        </p:nvSpPr>
        <p:spPr/>
        <p:txBody>
          <a:bodyPr/>
          <a:lstStyle/>
          <a:p>
            <a:fld id="{4FAB73BC-B049-4115-A692-8D63A059BFB8}" type="slidenum">
              <a:rPr lang="en-US" smtClean="0"/>
              <a:t>8</a:t>
            </a:fld>
            <a:endParaRPr lang="en-US"/>
          </a:p>
        </p:txBody>
      </p:sp>
    </p:spTree>
    <p:extLst>
      <p:ext uri="{BB962C8B-B14F-4D97-AF65-F5344CB8AC3E}">
        <p14:creationId xmlns:p14="http://schemas.microsoft.com/office/powerpoint/2010/main" val="26834846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Wood Type">
      <a:majorFont>
        <a:latin typeface="Arial Black" panose="020B0A04020102020204"/>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panose="020B0604020202020204"/>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BE1B6DD8-9976-4550-A6F4-B2DD4EA939D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Wood Type</Template>
  <TotalTime>69</TotalTime>
  <Words>319</Words>
  <Application>Microsoft Macintosh PowerPoint</Application>
  <PresentationFormat>Widescreen</PresentationFormat>
  <Paragraphs>33</Paragraphs>
  <Slides>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Al Nile</vt:lpstr>
      <vt:lpstr>Arial</vt:lpstr>
      <vt:lpstr>Arial Black</vt:lpstr>
      <vt:lpstr>Calibri</vt:lpstr>
      <vt:lpstr>Rockwell Extra Bold</vt:lpstr>
      <vt:lpstr>Wingdings</vt:lpstr>
      <vt:lpstr>Wood Type</vt:lpstr>
      <vt:lpstr>   Marketplace </vt:lpstr>
      <vt:lpstr>CONTENT:</vt:lpstr>
      <vt:lpstr>INTRODUCTION:</vt:lpstr>
      <vt:lpstr>EXAMPLES OF MARKETPLACE:</vt:lpstr>
      <vt:lpstr>EXAMPLES OF MARKETPLACE:</vt:lpstr>
      <vt:lpstr>Conclusion:</vt:lpstr>
      <vt:lpstr>Reference:</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Marketplace </dc:title>
  <dc:creator>Microsoft Office User</dc:creator>
  <cp:lastModifiedBy>fatma_2234@limu.edu.ly</cp:lastModifiedBy>
  <cp:revision>7</cp:revision>
  <dcterms:created xsi:type="dcterms:W3CDTF">2022-03-29T09:00:50Z</dcterms:created>
  <dcterms:modified xsi:type="dcterms:W3CDTF">2022-03-31T08:59:52Z</dcterms:modified>
</cp:coreProperties>
</file>