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19"/>
  </p:notesMasterIdLst>
  <p:sldIdLst>
    <p:sldId id="256" r:id="rId2"/>
    <p:sldId id="257" r:id="rId3"/>
    <p:sldId id="270" r:id="rId4"/>
    <p:sldId id="269" r:id="rId5"/>
    <p:sldId id="271" r:id="rId6"/>
    <p:sldId id="272" r:id="rId7"/>
    <p:sldId id="273" r:id="rId8"/>
    <p:sldId id="274" r:id="rId9"/>
    <p:sldId id="275" r:id="rId10"/>
    <p:sldId id="276" r:id="rId11"/>
    <p:sldId id="278" r:id="rId12"/>
    <p:sldId id="277" r:id="rId13"/>
    <p:sldId id="279" r:id="rId14"/>
    <p:sldId id="280" r:id="rId15"/>
    <p:sldId id="281" r:id="rId16"/>
    <p:sldId id="282"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96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903AAAA1-7A51-450E-AD96-4A2E919145E2}" type="datetimeFigureOut">
              <a:rPr lang="ar-SA" smtClean="0"/>
              <a:t>12/06/1443</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9A30E9A4-7929-4005-BDE4-96E6D2E6D4B4}" type="slidenum">
              <a:rPr lang="ar-SA" smtClean="0"/>
              <a:t>‹#›</a:t>
            </a:fld>
            <a:endParaRPr lang="ar-SA"/>
          </a:p>
        </p:txBody>
      </p:sp>
    </p:spTree>
    <p:extLst>
      <p:ext uri="{BB962C8B-B14F-4D97-AF65-F5344CB8AC3E}">
        <p14:creationId xmlns:p14="http://schemas.microsoft.com/office/powerpoint/2010/main" val="27319308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E04B98BD-108B-413D-82FF-24B7253DEB99}" type="datetime1">
              <a:rPr lang="en-US" smtClean="0"/>
              <a:t>1/15/2022</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494459DF-A40D-42BA-83F9-E914D9F38A19}"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8012F1-7F53-4B77-A4B0-FFC0514567EC}" type="datetime1">
              <a:rPr lang="en-US" smtClean="0"/>
              <a:t>1/15/2022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4459DF-A40D-42BA-83F9-E914D9F38A1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5AE3B8-C373-447D-98FF-B04D0D19A66E}" type="datetime1">
              <a:rPr lang="en-US" smtClean="0"/>
              <a:t>1/15/2022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494459DF-A40D-42BA-83F9-E914D9F38A1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881E55-0EAC-4387-959D-443B9990F01C}" type="datetime1">
              <a:rPr lang="en-US" smtClean="0"/>
              <a:t>1/15/2022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4459DF-A40D-42BA-83F9-E914D9F38A19}"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175B768B-DEC2-4F8C-BF45-78FB5FB7AA17}" type="datetime1">
              <a:rPr lang="en-US" smtClean="0"/>
              <a:t>1/15/2022</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494459DF-A40D-42BA-83F9-E914D9F38A19}"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169A358-FD03-4285-A09B-E606934766D3}" type="datetime1">
              <a:rPr lang="en-US" smtClean="0"/>
              <a:t>1/15/2022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4459DF-A40D-42BA-83F9-E914D9F38A19}"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366C0DE-C15A-46EA-B5BE-8FB09404D3E8}" type="datetime1">
              <a:rPr lang="en-US" smtClean="0"/>
              <a:t>1/15/2022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4459DF-A40D-42BA-83F9-E914D9F38A19}"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454CA69-34E4-442B-A6D8-BB6D4DE2D8B9}" type="datetime1">
              <a:rPr lang="en-US" smtClean="0"/>
              <a:t>1/15/2022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4459DF-A40D-42BA-83F9-E914D9F38A19}"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0F455957-5E4A-4101-91A7-46E7BA1EF8A1}" type="datetime1">
              <a:rPr lang="en-US" smtClean="0"/>
              <a:t>1/15/2022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4459DF-A40D-42BA-83F9-E914D9F38A1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F0C408-D22F-4987-A417-5AD1FF00CF18}" type="datetime1">
              <a:rPr lang="en-US" smtClean="0"/>
              <a:t>1/15/2022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494459DF-A40D-42BA-83F9-E914D9F38A19}"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AC6022-2829-451F-ACA4-1FB62FFAA116}" type="datetime1">
              <a:rPr lang="en-US" smtClean="0"/>
              <a:t>1/15/2022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4459DF-A40D-42BA-83F9-E914D9F38A19}"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F4E28849-7362-40D7-9F79-989E72CAD6FD}" type="datetime1">
              <a:rPr lang="en-US" smtClean="0"/>
              <a:t>1/15/2022</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494459DF-A40D-42BA-83F9-E914D9F38A1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8" y="4149080"/>
            <a:ext cx="5904656" cy="1828800"/>
          </a:xfrm>
        </p:spPr>
        <p:txBody>
          <a:bodyPr>
            <a:normAutofit/>
          </a:bodyPr>
          <a:lstStyle/>
          <a:p>
            <a:r>
              <a:rPr lang="en-GB" dirty="0" smtClean="0">
                <a:latin typeface="Bell MT" panose="02020503060305020303" pitchFamily="18" charset="0"/>
              </a:rPr>
              <a:t>Name : Abdulrahman Hammuda, </a:t>
            </a:r>
            <a:r>
              <a:rPr lang="en-GB" dirty="0" err="1" smtClean="0">
                <a:latin typeface="Bell MT" panose="02020503060305020303" pitchFamily="18" charset="0"/>
              </a:rPr>
              <a:t>Munther</a:t>
            </a:r>
            <a:r>
              <a:rPr lang="en-GB" dirty="0" smtClean="0">
                <a:latin typeface="Bell MT" panose="02020503060305020303" pitchFamily="18" charset="0"/>
              </a:rPr>
              <a:t> </a:t>
            </a:r>
            <a:r>
              <a:rPr lang="en-GB" dirty="0" err="1">
                <a:latin typeface="Bell MT" panose="02020503060305020303" pitchFamily="18" charset="0"/>
              </a:rPr>
              <a:t>A</a:t>
            </a:r>
            <a:r>
              <a:rPr lang="en-GB" dirty="0" err="1" smtClean="0">
                <a:latin typeface="Bell MT" panose="02020503060305020303" pitchFamily="18" charset="0"/>
              </a:rPr>
              <a:t>lmarimi</a:t>
            </a:r>
            <a:r>
              <a:rPr lang="en-GB" dirty="0" smtClean="0">
                <a:latin typeface="Bell MT" panose="02020503060305020303" pitchFamily="18" charset="0"/>
              </a:rPr>
              <a:t>, </a:t>
            </a:r>
            <a:r>
              <a:rPr lang="en-GB" dirty="0" err="1">
                <a:latin typeface="Bell MT" panose="02020503060305020303" pitchFamily="18" charset="0"/>
              </a:rPr>
              <a:t>A</a:t>
            </a:r>
            <a:r>
              <a:rPr lang="en-GB" dirty="0" err="1" smtClean="0">
                <a:latin typeface="Bell MT" panose="02020503060305020303" pitchFamily="18" charset="0"/>
              </a:rPr>
              <a:t>yub</a:t>
            </a:r>
            <a:r>
              <a:rPr lang="en-GB" dirty="0" smtClean="0">
                <a:latin typeface="Bell MT" panose="02020503060305020303" pitchFamily="18" charset="0"/>
              </a:rPr>
              <a:t> </a:t>
            </a:r>
            <a:r>
              <a:rPr lang="en-GB" dirty="0" err="1" smtClean="0">
                <a:latin typeface="Bell MT" panose="02020503060305020303" pitchFamily="18" charset="0"/>
              </a:rPr>
              <a:t>Buwden</a:t>
            </a:r>
            <a:r>
              <a:rPr lang="en-GB" dirty="0" smtClean="0">
                <a:latin typeface="Bell MT" panose="02020503060305020303" pitchFamily="18" charset="0"/>
              </a:rPr>
              <a:t>, Mustafa </a:t>
            </a:r>
            <a:r>
              <a:rPr lang="en-GB" dirty="0" err="1" smtClean="0">
                <a:latin typeface="Bell MT" panose="02020503060305020303" pitchFamily="18" charset="0"/>
              </a:rPr>
              <a:t>almatmati</a:t>
            </a:r>
            <a:r>
              <a:rPr lang="en-GB" dirty="0" smtClean="0">
                <a:latin typeface="Bell MT" panose="02020503060305020303" pitchFamily="18" charset="0"/>
              </a:rPr>
              <a:t> </a:t>
            </a:r>
          </a:p>
          <a:p>
            <a:r>
              <a:rPr lang="en-GB" dirty="0" smtClean="0">
                <a:latin typeface="Bell MT" panose="02020503060305020303" pitchFamily="18" charset="0"/>
              </a:rPr>
              <a:t>Student ID. : </a:t>
            </a:r>
            <a:r>
              <a:rPr lang="en-GB" dirty="0" smtClean="0">
                <a:latin typeface="Bell MT" panose="02020503060305020303" pitchFamily="18" charset="0"/>
              </a:rPr>
              <a:t>2278,2275,2276,2281 </a:t>
            </a:r>
            <a:endParaRPr lang="en-US" dirty="0">
              <a:latin typeface="Bell MT" panose="02020503060305020303" pitchFamily="18" charset="0"/>
            </a:endParaRPr>
          </a:p>
        </p:txBody>
      </p:sp>
      <p:sp>
        <p:nvSpPr>
          <p:cNvPr id="4" name="TextBox 3"/>
          <p:cNvSpPr txBox="1"/>
          <p:nvPr/>
        </p:nvSpPr>
        <p:spPr>
          <a:xfrm>
            <a:off x="1979712" y="404664"/>
            <a:ext cx="5472608" cy="646331"/>
          </a:xfrm>
          <a:prstGeom prst="rect">
            <a:avLst/>
          </a:prstGeom>
          <a:noFill/>
        </p:spPr>
        <p:txBody>
          <a:bodyPr wrap="square" rtlCol="0">
            <a:spAutoFit/>
          </a:bodyPr>
          <a:lstStyle/>
          <a:p>
            <a:pPr algn="ctr"/>
            <a:r>
              <a:rPr lang="en-GB" dirty="0" smtClean="0">
                <a:solidFill>
                  <a:schemeClr val="bg1"/>
                </a:solidFill>
              </a:rPr>
              <a:t>Libyan International Medical University </a:t>
            </a:r>
          </a:p>
          <a:p>
            <a:pPr algn="ctr"/>
            <a:r>
              <a:rPr lang="en-GB" dirty="0" smtClean="0">
                <a:solidFill>
                  <a:schemeClr val="bg1"/>
                </a:solidFill>
              </a:rPr>
              <a:t>Faculty of business administration </a:t>
            </a:r>
            <a:endParaRPr lang="en-US" dirty="0">
              <a:solidFill>
                <a:schemeClr val="bg1"/>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404665"/>
            <a:ext cx="1080120" cy="798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404664"/>
            <a:ext cx="1080120" cy="798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043608" y="2132856"/>
            <a:ext cx="4752528" cy="2308324"/>
          </a:xfrm>
          <a:prstGeom prst="rect">
            <a:avLst/>
          </a:prstGeom>
          <a:noFill/>
          <a:ln>
            <a:noFill/>
          </a:ln>
        </p:spPr>
        <p:txBody>
          <a:bodyPr wrap="square" rtlCol="1">
            <a:spAutoFit/>
          </a:bodyPr>
          <a:lstStyle/>
          <a:p>
            <a:r>
              <a:rPr lang="en-US" sz="4800" dirty="0" smtClean="0"/>
              <a:t>Building Information System</a:t>
            </a:r>
            <a:endParaRPr lang="ar-SA" sz="4800" dirty="0"/>
          </a:p>
        </p:txBody>
      </p:sp>
    </p:spTree>
    <p:extLst>
      <p:ext uri="{BB962C8B-B14F-4D97-AF65-F5344CB8AC3E}">
        <p14:creationId xmlns:p14="http://schemas.microsoft.com/office/powerpoint/2010/main" val="24617096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4911081" cy="4407408"/>
          </a:xfrm>
        </p:spPr>
        <p:txBody>
          <a:bodyPr>
            <a:normAutofit fontScale="92500" lnSpcReduction="20000"/>
          </a:bodyPr>
          <a:lstStyle/>
          <a:p>
            <a:endParaRPr lang="en-GB" dirty="0" smtClean="0"/>
          </a:p>
          <a:p>
            <a:r>
              <a:rPr lang="en-GB" dirty="0"/>
              <a:t>New information systems are an outgrowth of a process of </a:t>
            </a:r>
            <a:r>
              <a:rPr lang="en-GB" dirty="0" smtClean="0"/>
              <a:t>organizational problem </a:t>
            </a:r>
            <a:r>
              <a:rPr lang="en-GB" dirty="0"/>
              <a:t>solving. A new information system is built as a solution to </a:t>
            </a:r>
            <a:r>
              <a:rPr lang="en-GB" dirty="0" smtClean="0"/>
              <a:t>some type </a:t>
            </a:r>
            <a:r>
              <a:rPr lang="en-GB" dirty="0"/>
              <a:t>of problem or set of problems the organization perceives it is facing.</a:t>
            </a:r>
          </a:p>
          <a:p>
            <a:pPr marL="45720" indent="0">
              <a:buNone/>
            </a:pPr>
            <a:endParaRPr lang="en-GB" dirty="0" smtClean="0"/>
          </a:p>
          <a:p>
            <a:r>
              <a:rPr lang="en-GB" dirty="0" smtClean="0"/>
              <a:t>The </a:t>
            </a:r>
            <a:r>
              <a:rPr lang="en-GB" dirty="0"/>
              <a:t>problem may be one in which managers and employees realize that </a:t>
            </a:r>
            <a:r>
              <a:rPr lang="en-GB" dirty="0" smtClean="0"/>
              <a:t>the organization </a:t>
            </a:r>
            <a:r>
              <a:rPr lang="en-GB" dirty="0"/>
              <a:t>is not performing as well as expected, or that the </a:t>
            </a:r>
            <a:r>
              <a:rPr lang="en-GB" dirty="0" smtClean="0"/>
              <a:t>organization should </a:t>
            </a:r>
            <a:r>
              <a:rPr lang="en-GB" dirty="0"/>
              <a:t>take advantage of new opportunities to perform more successfully</a:t>
            </a:r>
            <a:endParaRPr lang="en-US" dirty="0"/>
          </a:p>
        </p:txBody>
      </p:sp>
      <p:sp>
        <p:nvSpPr>
          <p:cNvPr id="3" name="Title 2"/>
          <p:cNvSpPr>
            <a:spLocks noGrp="1"/>
          </p:cNvSpPr>
          <p:nvPr>
            <p:ph type="title"/>
          </p:nvPr>
        </p:nvSpPr>
        <p:spPr>
          <a:xfrm>
            <a:off x="395536" y="476672"/>
            <a:ext cx="8381260" cy="1054394"/>
          </a:xfrm>
        </p:spPr>
        <p:txBody>
          <a:bodyPr/>
          <a:lstStyle/>
          <a:p>
            <a:r>
              <a:rPr lang="en-US" dirty="0"/>
              <a:t>Overview of system development</a:t>
            </a:r>
            <a:br>
              <a:rPr lang="en-US" dirty="0"/>
            </a:br>
            <a:endParaRPr 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5336" y="1628800"/>
            <a:ext cx="3671160" cy="52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494459DF-A40D-42BA-83F9-E914D9F38A19}" type="slidenum">
              <a:rPr lang="en-US" smtClean="0"/>
              <a:t>10</a:t>
            </a:fld>
            <a:endParaRPr lang="en-US"/>
          </a:p>
        </p:txBody>
      </p:sp>
    </p:spTree>
    <p:extLst>
      <p:ext uri="{BB962C8B-B14F-4D97-AF65-F5344CB8AC3E}">
        <p14:creationId xmlns:p14="http://schemas.microsoft.com/office/powerpoint/2010/main" val="17629529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GB" dirty="0" smtClean="0"/>
          </a:p>
          <a:p>
            <a:pPr marL="45720" indent="0">
              <a:buNone/>
            </a:pPr>
            <a:r>
              <a:rPr lang="en-GB" dirty="0"/>
              <a:t>The activities that go into producing an information system solution </a:t>
            </a:r>
            <a:r>
              <a:rPr lang="en-GB" dirty="0" smtClean="0"/>
              <a:t>to an </a:t>
            </a:r>
            <a:r>
              <a:rPr lang="en-GB" dirty="0"/>
              <a:t>organizational problem or opportunity are called </a:t>
            </a:r>
            <a:r>
              <a:rPr lang="en-GB" dirty="0" smtClean="0"/>
              <a:t>Systems Development</a:t>
            </a:r>
            <a:r>
              <a:rPr lang="en-GB" dirty="0"/>
              <a:t>. Systems development is a structured kind of </a:t>
            </a:r>
            <a:r>
              <a:rPr lang="en-GB" dirty="0" smtClean="0"/>
              <a:t>problem solved </a:t>
            </a:r>
            <a:r>
              <a:rPr lang="en-GB" dirty="0"/>
              <a:t>with </a:t>
            </a:r>
            <a:r>
              <a:rPr lang="en-GB" dirty="0" smtClean="0"/>
              <a:t>distinct </a:t>
            </a:r>
            <a:r>
              <a:rPr lang="en-GB" dirty="0"/>
              <a:t>activities. These activities consist </a:t>
            </a:r>
            <a:r>
              <a:rPr lang="en-GB" dirty="0" smtClean="0"/>
              <a:t>of :</a:t>
            </a:r>
            <a:endParaRPr lang="en-GB" dirty="0"/>
          </a:p>
          <a:p>
            <a:r>
              <a:rPr lang="en-GB" dirty="0" smtClean="0"/>
              <a:t>Systems </a:t>
            </a:r>
            <a:r>
              <a:rPr lang="en-GB" dirty="0"/>
              <a:t>analysis,</a:t>
            </a:r>
          </a:p>
          <a:p>
            <a:r>
              <a:rPr lang="en-GB" dirty="0"/>
              <a:t>Systems design,</a:t>
            </a:r>
          </a:p>
          <a:p>
            <a:r>
              <a:rPr lang="en-GB" dirty="0" smtClean="0"/>
              <a:t>Programming</a:t>
            </a:r>
            <a:r>
              <a:rPr lang="en-GB" dirty="0"/>
              <a:t>,</a:t>
            </a:r>
          </a:p>
          <a:p>
            <a:r>
              <a:rPr lang="en-GB" dirty="0"/>
              <a:t>Testing,</a:t>
            </a:r>
          </a:p>
          <a:p>
            <a:r>
              <a:rPr lang="en-GB" dirty="0"/>
              <a:t>Conversion, and</a:t>
            </a:r>
          </a:p>
          <a:p>
            <a:r>
              <a:rPr lang="en-GB" dirty="0"/>
              <a:t>Production and maintenance.</a:t>
            </a:r>
            <a:endParaRPr lang="en-US" dirty="0"/>
          </a:p>
        </p:txBody>
      </p:sp>
      <p:sp>
        <p:nvSpPr>
          <p:cNvPr id="3" name="Title 2"/>
          <p:cNvSpPr>
            <a:spLocks noGrp="1"/>
          </p:cNvSpPr>
          <p:nvPr>
            <p:ph type="title"/>
          </p:nvPr>
        </p:nvSpPr>
        <p:spPr/>
        <p:txBody>
          <a:bodyPr/>
          <a:lstStyle/>
          <a:p>
            <a:r>
              <a:rPr lang="en-US" dirty="0"/>
              <a:t>Overview of system development</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8827" y="3796566"/>
            <a:ext cx="4485174" cy="3001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494459DF-A40D-42BA-83F9-E914D9F38A19}" type="slidenum">
              <a:rPr lang="en-US" smtClean="0"/>
              <a:t>11</a:t>
            </a:fld>
            <a:endParaRPr lang="en-US"/>
          </a:p>
        </p:txBody>
      </p:sp>
    </p:spTree>
    <p:extLst>
      <p:ext uri="{BB962C8B-B14F-4D97-AF65-F5344CB8AC3E}">
        <p14:creationId xmlns:p14="http://schemas.microsoft.com/office/powerpoint/2010/main" val="2532780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smtClean="0"/>
          </a:p>
          <a:p>
            <a:pPr marL="45720" indent="0">
              <a:buNone/>
            </a:pPr>
            <a:r>
              <a:rPr lang="en-GB" dirty="0"/>
              <a:t>Systems differ in terms of their size and technological complexity and in terms of </a:t>
            </a:r>
            <a:r>
              <a:rPr lang="en-GB" dirty="0" smtClean="0"/>
              <a:t>the organizational </a:t>
            </a:r>
            <a:r>
              <a:rPr lang="en-GB" dirty="0"/>
              <a:t>problems they are meant </a:t>
            </a:r>
            <a:r>
              <a:rPr lang="en-GB" dirty="0" smtClean="0"/>
              <a:t>to be solved. </a:t>
            </a:r>
            <a:r>
              <a:rPr lang="en-GB" dirty="0"/>
              <a:t>A number of systems </a:t>
            </a:r>
            <a:r>
              <a:rPr lang="en-GB" dirty="0" smtClean="0"/>
              <a:t>building approaches </a:t>
            </a:r>
            <a:r>
              <a:rPr lang="en-GB" dirty="0"/>
              <a:t>have been developed to deal with these differences. This section </a:t>
            </a:r>
            <a:r>
              <a:rPr lang="en-GB" dirty="0" smtClean="0"/>
              <a:t>describes these </a:t>
            </a:r>
            <a:r>
              <a:rPr lang="en-GB" dirty="0"/>
              <a:t>alternative methods:</a:t>
            </a:r>
          </a:p>
          <a:p>
            <a:endParaRPr lang="en-GB" dirty="0" smtClean="0"/>
          </a:p>
          <a:p>
            <a:r>
              <a:rPr lang="en-GB" dirty="0" smtClean="0"/>
              <a:t>The </a:t>
            </a:r>
            <a:r>
              <a:rPr lang="en-GB" dirty="0"/>
              <a:t>traditional systems life cycle,</a:t>
            </a:r>
          </a:p>
          <a:p>
            <a:endParaRPr lang="en-GB" dirty="0" smtClean="0"/>
          </a:p>
          <a:p>
            <a:r>
              <a:rPr lang="en-GB" dirty="0" smtClean="0"/>
              <a:t>Prototyping</a:t>
            </a:r>
            <a:r>
              <a:rPr lang="en-GB" dirty="0"/>
              <a:t>. </a:t>
            </a:r>
            <a:endParaRPr lang="en-US" dirty="0"/>
          </a:p>
        </p:txBody>
      </p:sp>
      <p:sp>
        <p:nvSpPr>
          <p:cNvPr id="3" name="Title 2"/>
          <p:cNvSpPr>
            <a:spLocks noGrp="1"/>
          </p:cNvSpPr>
          <p:nvPr>
            <p:ph type="title"/>
          </p:nvPr>
        </p:nvSpPr>
        <p:spPr>
          <a:xfrm>
            <a:off x="395536" y="548680"/>
            <a:ext cx="8381260" cy="1054394"/>
          </a:xfrm>
        </p:spPr>
        <p:txBody>
          <a:bodyPr/>
          <a:lstStyle/>
          <a:p>
            <a:r>
              <a:rPr lang="en-US" dirty="0"/>
              <a:t>Alternative system-building approaches </a:t>
            </a:r>
            <a:br>
              <a:rPr lang="en-US" dirty="0"/>
            </a:br>
            <a:endParaRPr lang="en-US" dirty="0"/>
          </a:p>
        </p:txBody>
      </p:sp>
      <p:sp>
        <p:nvSpPr>
          <p:cNvPr id="6" name="Slide Number Placeholder 5"/>
          <p:cNvSpPr>
            <a:spLocks noGrp="1"/>
          </p:cNvSpPr>
          <p:nvPr>
            <p:ph type="sldNum" sz="quarter" idx="12"/>
          </p:nvPr>
        </p:nvSpPr>
        <p:spPr/>
        <p:txBody>
          <a:bodyPr/>
          <a:lstStyle/>
          <a:p>
            <a:fld id="{494459DF-A40D-42BA-83F9-E914D9F38A19}" type="slidenum">
              <a:rPr lang="en-US" smtClean="0"/>
              <a:t>12</a:t>
            </a:fld>
            <a:endParaRPr lang="en-US"/>
          </a:p>
        </p:txBody>
      </p:sp>
    </p:spTree>
    <p:extLst>
      <p:ext uri="{BB962C8B-B14F-4D97-AF65-F5344CB8AC3E}">
        <p14:creationId xmlns:p14="http://schemas.microsoft.com/office/powerpoint/2010/main" val="2748738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476672"/>
            <a:ext cx="8381260" cy="1054394"/>
          </a:xfrm>
        </p:spPr>
        <p:txBody>
          <a:bodyPr/>
          <a:lstStyle/>
          <a:p>
            <a:r>
              <a:rPr lang="en-US" dirty="0"/>
              <a:t>Alternative system-building approaches </a:t>
            </a:r>
            <a:br>
              <a:rPr lang="en-US" dirty="0"/>
            </a:br>
            <a:endParaRPr lang="en-US" dirty="0"/>
          </a:p>
        </p:txBody>
      </p:sp>
      <p:pic>
        <p:nvPicPr>
          <p:cNvPr id="921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0308" b="12428"/>
          <a:stretch/>
        </p:blipFill>
        <p:spPr bwMode="auto">
          <a:xfrm>
            <a:off x="395536" y="1823801"/>
            <a:ext cx="8326684" cy="4567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494459DF-A40D-42BA-83F9-E914D9F38A19}" type="slidenum">
              <a:rPr lang="en-US" smtClean="0"/>
              <a:t>13</a:t>
            </a:fld>
            <a:endParaRPr lang="en-US"/>
          </a:p>
        </p:txBody>
      </p:sp>
    </p:spTree>
    <p:extLst>
      <p:ext uri="{BB962C8B-B14F-4D97-AF65-F5344CB8AC3E}">
        <p14:creationId xmlns:p14="http://schemas.microsoft.com/office/powerpoint/2010/main" val="5732361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476672"/>
            <a:ext cx="8381260" cy="1054394"/>
          </a:xfrm>
        </p:spPr>
        <p:txBody>
          <a:bodyPr/>
          <a:lstStyle/>
          <a:p>
            <a:r>
              <a:rPr lang="en-US" dirty="0"/>
              <a:t>Alternative system-building approaches </a:t>
            </a:r>
            <a:br>
              <a:rPr lang="en-US" dirty="0"/>
            </a:br>
            <a:endParaRPr lang="en-US" dirty="0"/>
          </a:p>
        </p:txBody>
      </p:sp>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156498"/>
            <a:ext cx="8052048" cy="4026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494459DF-A40D-42BA-83F9-E914D9F38A19}" type="slidenum">
              <a:rPr lang="en-US" smtClean="0"/>
              <a:t>14</a:t>
            </a:fld>
            <a:endParaRPr lang="en-US"/>
          </a:p>
        </p:txBody>
      </p:sp>
    </p:spTree>
    <p:extLst>
      <p:ext uri="{BB962C8B-B14F-4D97-AF65-F5344CB8AC3E}">
        <p14:creationId xmlns:p14="http://schemas.microsoft.com/office/powerpoint/2010/main" val="10253652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smtClean="0"/>
          </a:p>
          <a:p>
            <a:r>
              <a:rPr lang="en-GB" dirty="0"/>
              <a:t>Most businesses use technology to enhance </a:t>
            </a:r>
            <a:r>
              <a:rPr lang="en-GB" dirty="0" smtClean="0"/>
              <a:t>Building information </a:t>
            </a:r>
            <a:r>
              <a:rPr lang="en-GB" dirty="0"/>
              <a:t>systems. An information system is any system that is used to organize data which then is disseminated to appropriate people within the organization. Information systems don't have to consist of computers, networks, and other digital technologies</a:t>
            </a:r>
            <a:endParaRPr lang="en-US" dirty="0"/>
          </a:p>
        </p:txBody>
      </p:sp>
      <p:sp>
        <p:nvSpPr>
          <p:cNvPr id="3" name="Title 2"/>
          <p:cNvSpPr>
            <a:spLocks noGrp="1"/>
          </p:cNvSpPr>
          <p:nvPr>
            <p:ph type="title"/>
          </p:nvPr>
        </p:nvSpPr>
        <p:spPr/>
        <p:txBody>
          <a:bodyPr/>
          <a:lstStyle/>
          <a:p>
            <a:r>
              <a:rPr lang="en-GB" dirty="0" smtClean="0"/>
              <a:t>Conclusion </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4221922"/>
            <a:ext cx="4555207" cy="249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494459DF-A40D-42BA-83F9-E914D9F38A19}" type="slidenum">
              <a:rPr lang="en-US" smtClean="0"/>
              <a:t>15</a:t>
            </a:fld>
            <a:endParaRPr lang="en-US"/>
          </a:p>
        </p:txBody>
      </p:sp>
    </p:spTree>
    <p:extLst>
      <p:ext uri="{BB962C8B-B14F-4D97-AF65-F5344CB8AC3E}">
        <p14:creationId xmlns:p14="http://schemas.microsoft.com/office/powerpoint/2010/main" val="1448014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GB" dirty="0" smtClean="0"/>
          </a:p>
          <a:p>
            <a:r>
              <a:rPr lang="en-US" dirty="0" smtClean="0"/>
              <a:t>Eastman</a:t>
            </a:r>
            <a:r>
              <a:rPr lang="en-US" dirty="0"/>
              <a:t>, Chuck; </a:t>
            </a:r>
            <a:r>
              <a:rPr lang="en-US" dirty="0" err="1"/>
              <a:t>Tiecholz</a:t>
            </a:r>
            <a:r>
              <a:rPr lang="en-US" dirty="0"/>
              <a:t>, Paul; Sacks, Rafael; Liston, Kathleen (2008). https://</a:t>
            </a:r>
            <a:r>
              <a:rPr lang="en-US" dirty="0" smtClean="0"/>
              <a:t>www.gim-(international.com/content/article/building-information-system</a:t>
            </a:r>
            <a:r>
              <a:rPr lang="en-US" dirty="0"/>
              <a:t>#:~:text=A%20BIS%20is%20the%20most,built%20the%20BIS%20are%20twofold</a:t>
            </a:r>
            <a:r>
              <a:rPr lang="en-US" dirty="0" smtClean="0"/>
              <a:t>.) </a:t>
            </a:r>
          </a:p>
          <a:p>
            <a:r>
              <a:rPr lang="en-US" dirty="0"/>
              <a:t> Eastman, Chuck; </a:t>
            </a:r>
            <a:r>
              <a:rPr lang="en-US" dirty="0" err="1"/>
              <a:t>Tiecholz</a:t>
            </a:r>
            <a:r>
              <a:rPr lang="en-US" dirty="0"/>
              <a:t>, Paul; Sacks, Rafael; Liston, Kathleen (2011). </a:t>
            </a:r>
            <a:r>
              <a:rPr lang="en-US" dirty="0" smtClean="0"/>
              <a:t>(https</a:t>
            </a:r>
            <a:r>
              <a:rPr lang="en-US" dirty="0"/>
              <a:t>://</a:t>
            </a:r>
            <a:r>
              <a:rPr lang="en-US" dirty="0" smtClean="0"/>
              <a:t>www.witpress.com/books/978-1-78466-275-2) </a:t>
            </a:r>
          </a:p>
          <a:p>
            <a:r>
              <a:rPr lang="en-GB" dirty="0"/>
              <a:t>Ruffle S. (1986) "Architectural design exposed: from computer-aided-drawing to computer-aided-design" Environments and Planning B: Planning and Design 1986 March 7 pp </a:t>
            </a:r>
            <a:r>
              <a:rPr lang="en-GB" dirty="0" smtClean="0"/>
              <a:t>515-550.</a:t>
            </a:r>
            <a:endParaRPr lang="en-US" dirty="0"/>
          </a:p>
        </p:txBody>
      </p:sp>
      <p:sp>
        <p:nvSpPr>
          <p:cNvPr id="3" name="Title 2"/>
          <p:cNvSpPr>
            <a:spLocks noGrp="1"/>
          </p:cNvSpPr>
          <p:nvPr>
            <p:ph type="title"/>
          </p:nvPr>
        </p:nvSpPr>
        <p:spPr/>
        <p:txBody>
          <a:bodyPr/>
          <a:lstStyle/>
          <a:p>
            <a:r>
              <a:rPr lang="en-GB" dirty="0" smtClean="0"/>
              <a:t>References </a:t>
            </a:r>
            <a:endParaRPr lang="en-US" dirty="0"/>
          </a:p>
        </p:txBody>
      </p:sp>
      <p:sp>
        <p:nvSpPr>
          <p:cNvPr id="6" name="Slide Number Placeholder 5"/>
          <p:cNvSpPr>
            <a:spLocks noGrp="1"/>
          </p:cNvSpPr>
          <p:nvPr>
            <p:ph type="sldNum" sz="quarter" idx="12"/>
          </p:nvPr>
        </p:nvSpPr>
        <p:spPr/>
        <p:txBody>
          <a:bodyPr/>
          <a:lstStyle/>
          <a:p>
            <a:fld id="{494459DF-A40D-42BA-83F9-E914D9F38A19}" type="slidenum">
              <a:rPr lang="en-US" smtClean="0"/>
              <a:t>16</a:t>
            </a:fld>
            <a:endParaRPr lang="en-US"/>
          </a:p>
        </p:txBody>
      </p:sp>
    </p:spTree>
    <p:extLst>
      <p:ext uri="{BB962C8B-B14F-4D97-AF65-F5344CB8AC3E}">
        <p14:creationId xmlns:p14="http://schemas.microsoft.com/office/powerpoint/2010/main" val="17881567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3528" y="1412776"/>
            <a:ext cx="8407400" cy="4406900"/>
          </a:xfrm>
        </p:spPr>
        <p:txBody>
          <a:bodyPr>
            <a:normAutofit/>
          </a:bodyPr>
          <a:lstStyle/>
          <a:p>
            <a:pPr marL="45720" indent="0" algn="ctr">
              <a:buNone/>
            </a:pPr>
            <a:endParaRPr lang="en-GB" dirty="0" smtClean="0"/>
          </a:p>
          <a:p>
            <a:pPr marL="45720" indent="0" algn="ctr">
              <a:buNone/>
            </a:pPr>
            <a:endParaRPr lang="en-GB" dirty="0"/>
          </a:p>
          <a:p>
            <a:pPr marL="45720" indent="0" algn="ctr">
              <a:buNone/>
            </a:pPr>
            <a:r>
              <a:rPr lang="en-GB" sz="4800" dirty="0" smtClean="0"/>
              <a:t>THANK YOU </a:t>
            </a:r>
          </a:p>
          <a:p>
            <a:pPr marL="45720" indent="0" algn="ctr">
              <a:buNone/>
            </a:pPr>
            <a:r>
              <a:rPr lang="en-GB" sz="4800" dirty="0" smtClean="0"/>
              <a:t>FOR </a:t>
            </a:r>
          </a:p>
          <a:p>
            <a:pPr marL="45720" indent="0" algn="ctr">
              <a:buNone/>
            </a:pPr>
            <a:r>
              <a:rPr lang="en-GB" sz="4800" dirty="0" smtClean="0"/>
              <a:t>LISTENING </a:t>
            </a:r>
            <a:endParaRPr lang="en-GB" sz="4800" dirty="0"/>
          </a:p>
        </p:txBody>
      </p:sp>
      <p:sp>
        <p:nvSpPr>
          <p:cNvPr id="5" name="Slide Number Placeholder 4"/>
          <p:cNvSpPr>
            <a:spLocks noGrp="1"/>
          </p:cNvSpPr>
          <p:nvPr>
            <p:ph type="sldNum" sz="quarter" idx="12"/>
          </p:nvPr>
        </p:nvSpPr>
        <p:spPr/>
        <p:txBody>
          <a:bodyPr/>
          <a:lstStyle/>
          <a:p>
            <a:fld id="{494459DF-A40D-42BA-83F9-E914D9F38A19}" type="slidenum">
              <a:rPr lang="en-US" smtClean="0"/>
              <a:t>17</a:t>
            </a:fld>
            <a:endParaRPr lang="en-US"/>
          </a:p>
        </p:txBody>
      </p:sp>
    </p:spTree>
    <p:extLst>
      <p:ext uri="{BB962C8B-B14F-4D97-AF65-F5344CB8AC3E}">
        <p14:creationId xmlns:p14="http://schemas.microsoft.com/office/powerpoint/2010/main" val="42445277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endParaRPr lang="en-GB" sz="2800" dirty="0" smtClean="0"/>
          </a:p>
          <a:p>
            <a:r>
              <a:rPr lang="en-GB" sz="2800" dirty="0" smtClean="0"/>
              <a:t>Introduction</a:t>
            </a:r>
          </a:p>
          <a:p>
            <a:r>
              <a:rPr lang="en-GB" sz="2800" dirty="0" smtClean="0"/>
              <a:t>Building Information System </a:t>
            </a:r>
          </a:p>
          <a:p>
            <a:r>
              <a:rPr lang="en-GB" sz="2800" dirty="0" smtClean="0"/>
              <a:t>System Development and Organizational Change</a:t>
            </a:r>
          </a:p>
          <a:p>
            <a:r>
              <a:rPr lang="en-GB" sz="2800" dirty="0" smtClean="0"/>
              <a:t>Overview of System Development</a:t>
            </a:r>
          </a:p>
          <a:p>
            <a:r>
              <a:rPr lang="en-GB" sz="2800" dirty="0" smtClean="0"/>
              <a:t>Alternative System-Building Approaches </a:t>
            </a:r>
          </a:p>
          <a:p>
            <a:r>
              <a:rPr lang="en-GB" sz="2800" dirty="0" smtClean="0"/>
              <a:t>Conclusion </a:t>
            </a:r>
          </a:p>
          <a:p>
            <a:r>
              <a:rPr lang="en-GB" sz="2800" dirty="0" smtClean="0"/>
              <a:t>References    </a:t>
            </a:r>
          </a:p>
          <a:p>
            <a:pPr marL="45720" indent="0">
              <a:buNone/>
            </a:pPr>
            <a:endParaRPr lang="en-GB" sz="2800" dirty="0" smtClean="0"/>
          </a:p>
          <a:p>
            <a:endParaRPr lang="en-US" dirty="0"/>
          </a:p>
        </p:txBody>
      </p:sp>
      <p:sp>
        <p:nvSpPr>
          <p:cNvPr id="2" name="Title 1"/>
          <p:cNvSpPr>
            <a:spLocks noGrp="1"/>
          </p:cNvSpPr>
          <p:nvPr>
            <p:ph type="title"/>
          </p:nvPr>
        </p:nvSpPr>
        <p:spPr/>
        <p:txBody>
          <a:bodyPr/>
          <a:lstStyle/>
          <a:p>
            <a:r>
              <a:rPr lang="en-GB" sz="4000" dirty="0" smtClean="0">
                <a:latin typeface="Bell MT" panose="02020503060305020303" pitchFamily="18" charset="0"/>
              </a:rPr>
              <a:t>CONTENT </a:t>
            </a:r>
            <a:endParaRPr lang="en-US" sz="4000" dirty="0">
              <a:latin typeface="Bell MT" panose="02020503060305020303" pitchFamily="18" charset="0"/>
            </a:endParaRPr>
          </a:p>
        </p:txBody>
      </p:sp>
      <p:pic>
        <p:nvPicPr>
          <p:cNvPr id="2050"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28935" y="4754558"/>
            <a:ext cx="2607437" cy="1953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2"/>
          </p:nvPr>
        </p:nvSpPr>
        <p:spPr/>
        <p:txBody>
          <a:bodyPr/>
          <a:lstStyle/>
          <a:p>
            <a:fld id="{494459DF-A40D-42BA-83F9-E914D9F38A19}" type="slidenum">
              <a:rPr lang="en-US" smtClean="0"/>
              <a:t>2</a:t>
            </a:fld>
            <a:endParaRPr lang="en-US"/>
          </a:p>
        </p:txBody>
      </p:sp>
    </p:spTree>
    <p:extLst>
      <p:ext uri="{BB962C8B-B14F-4D97-AF65-F5344CB8AC3E}">
        <p14:creationId xmlns:p14="http://schemas.microsoft.com/office/powerpoint/2010/main" val="26559397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smtClean="0"/>
          </a:p>
          <a:p>
            <a:pPr marL="45720" indent="0" algn="just">
              <a:buNone/>
            </a:pPr>
            <a:r>
              <a:rPr lang="en-GB" sz="2400" dirty="0" smtClean="0"/>
              <a:t>What is </a:t>
            </a:r>
            <a:r>
              <a:rPr lang="en-GB" sz="2400" dirty="0"/>
              <a:t>Building </a:t>
            </a:r>
            <a:r>
              <a:rPr lang="en-GB" sz="2400" dirty="0" smtClean="0"/>
              <a:t>Information Management </a:t>
            </a:r>
            <a:r>
              <a:rPr lang="en-GB" sz="2400" dirty="0"/>
              <a:t>System </a:t>
            </a:r>
          </a:p>
          <a:p>
            <a:pPr marL="45720" indent="0" algn="just">
              <a:buNone/>
            </a:pPr>
            <a:r>
              <a:rPr lang="en-GB" sz="2400" dirty="0" smtClean="0"/>
              <a:t>(BIM) technology? </a:t>
            </a:r>
          </a:p>
          <a:p>
            <a:pPr marL="45720" indent="0" algn="just">
              <a:buNone/>
            </a:pPr>
            <a:r>
              <a:rPr lang="en-GB" sz="2400" dirty="0" smtClean="0"/>
              <a:t>BIM allows designers to create 3D models. Once architects design a building, contractors use the same model to construct it; when a building is finished, the owners use BIM to schedule maintenance and complete infrastructure updates.</a:t>
            </a:r>
            <a:endParaRPr lang="en-US" sz="2400" dirty="0"/>
          </a:p>
        </p:txBody>
      </p:sp>
      <p:sp>
        <p:nvSpPr>
          <p:cNvPr id="3" name="Title 2"/>
          <p:cNvSpPr>
            <a:spLocks noGrp="1"/>
          </p:cNvSpPr>
          <p:nvPr>
            <p:ph type="title"/>
          </p:nvPr>
        </p:nvSpPr>
        <p:spPr/>
        <p:txBody>
          <a:bodyPr/>
          <a:lstStyle/>
          <a:p>
            <a:r>
              <a:rPr lang="en-GB" dirty="0" smtClean="0"/>
              <a:t>introduction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5085184"/>
            <a:ext cx="2979415" cy="1527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494459DF-A40D-42BA-83F9-E914D9F38A19}" type="slidenum">
              <a:rPr lang="en-US" smtClean="0"/>
              <a:t>3</a:t>
            </a:fld>
            <a:endParaRPr lang="en-US"/>
          </a:p>
        </p:txBody>
      </p:sp>
    </p:spTree>
    <p:extLst>
      <p:ext uri="{BB962C8B-B14F-4D97-AF65-F5344CB8AC3E}">
        <p14:creationId xmlns:p14="http://schemas.microsoft.com/office/powerpoint/2010/main" val="33512821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endParaRPr lang="en-GB" dirty="0" smtClean="0"/>
          </a:p>
          <a:p>
            <a:pPr marL="45720" indent="0" algn="just">
              <a:buNone/>
            </a:pPr>
            <a:r>
              <a:rPr lang="en-GB" dirty="0"/>
              <a:t>Building a new information system is one kind of planned </a:t>
            </a:r>
            <a:r>
              <a:rPr lang="en-GB" dirty="0" smtClean="0"/>
              <a:t>organizational change</a:t>
            </a:r>
            <a:r>
              <a:rPr lang="en-GB" dirty="0"/>
              <a:t>. The introduction of a new information system involves much </a:t>
            </a:r>
            <a:r>
              <a:rPr lang="en-GB" dirty="0" smtClean="0"/>
              <a:t>more than </a:t>
            </a:r>
            <a:r>
              <a:rPr lang="en-GB" dirty="0"/>
              <a:t>new hardware and software.</a:t>
            </a:r>
          </a:p>
          <a:p>
            <a:pPr marL="45720" indent="0" algn="just">
              <a:buNone/>
            </a:pPr>
            <a:r>
              <a:rPr lang="en-GB" dirty="0"/>
              <a:t>It also includes,</a:t>
            </a:r>
          </a:p>
          <a:p>
            <a:pPr algn="just"/>
            <a:r>
              <a:rPr lang="en-GB" dirty="0"/>
              <a:t>Changes in jobs,</a:t>
            </a:r>
          </a:p>
          <a:p>
            <a:pPr algn="just"/>
            <a:r>
              <a:rPr lang="en-GB" dirty="0"/>
              <a:t>Skills,</a:t>
            </a:r>
          </a:p>
          <a:p>
            <a:pPr algn="just"/>
            <a:r>
              <a:rPr lang="en-GB" dirty="0"/>
              <a:t>Management and,</a:t>
            </a:r>
          </a:p>
          <a:p>
            <a:pPr algn="just"/>
            <a:r>
              <a:rPr lang="en-GB" dirty="0"/>
              <a:t>Organization.</a:t>
            </a:r>
          </a:p>
          <a:p>
            <a:pPr marL="45720" indent="0" algn="just">
              <a:buNone/>
            </a:pPr>
            <a:r>
              <a:rPr lang="en-GB" dirty="0"/>
              <a:t>When we design a new information system, we are redesigning the</a:t>
            </a:r>
          </a:p>
          <a:p>
            <a:pPr marL="45720" indent="0" algn="just">
              <a:buNone/>
            </a:pPr>
            <a:r>
              <a:rPr lang="en-GB" dirty="0"/>
              <a:t>organization. System builders must understand how a system will </a:t>
            </a:r>
            <a:r>
              <a:rPr lang="en-GB" dirty="0" smtClean="0"/>
              <a:t>affect specific </a:t>
            </a:r>
            <a:r>
              <a:rPr lang="en-GB" dirty="0"/>
              <a:t>business processes and the organization as a whole</a:t>
            </a:r>
            <a:endParaRPr lang="en-US" dirty="0"/>
          </a:p>
        </p:txBody>
      </p:sp>
      <p:sp>
        <p:nvSpPr>
          <p:cNvPr id="3" name="Title 2"/>
          <p:cNvSpPr>
            <a:spLocks noGrp="1"/>
          </p:cNvSpPr>
          <p:nvPr>
            <p:ph type="title"/>
          </p:nvPr>
        </p:nvSpPr>
        <p:spPr/>
        <p:txBody>
          <a:bodyPr/>
          <a:lstStyle/>
          <a:p>
            <a:r>
              <a:rPr lang="en-GB" dirty="0" smtClean="0"/>
              <a:t>Building information system  </a:t>
            </a:r>
            <a:endParaRPr lang="en-US" dirty="0"/>
          </a:p>
        </p:txBody>
      </p:sp>
      <p:sp>
        <p:nvSpPr>
          <p:cNvPr id="6" name="Slide Number Placeholder 5"/>
          <p:cNvSpPr>
            <a:spLocks noGrp="1"/>
          </p:cNvSpPr>
          <p:nvPr>
            <p:ph type="sldNum" sz="quarter" idx="12"/>
          </p:nvPr>
        </p:nvSpPr>
        <p:spPr/>
        <p:txBody>
          <a:bodyPr/>
          <a:lstStyle/>
          <a:p>
            <a:fld id="{494459DF-A40D-42BA-83F9-E914D9F38A19}" type="slidenum">
              <a:rPr lang="en-US" smtClean="0"/>
              <a:t>4</a:t>
            </a:fld>
            <a:endParaRPr lang="en-US"/>
          </a:p>
        </p:txBody>
      </p:sp>
    </p:spTree>
    <p:extLst>
      <p:ext uri="{BB962C8B-B14F-4D97-AF65-F5344CB8AC3E}">
        <p14:creationId xmlns:p14="http://schemas.microsoft.com/office/powerpoint/2010/main" val="39073060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11960" y="1772816"/>
            <a:ext cx="4792956" cy="4407408"/>
          </a:xfrm>
        </p:spPr>
        <p:txBody>
          <a:bodyPr/>
          <a:lstStyle/>
          <a:p>
            <a:endParaRPr lang="en-GB" dirty="0" smtClean="0"/>
          </a:p>
          <a:p>
            <a:pPr marL="45720" indent="0">
              <a:buNone/>
            </a:pPr>
            <a:r>
              <a:rPr lang="en-GB" dirty="0"/>
              <a:t>Information technology can promote various degrees of organizational change, </a:t>
            </a:r>
            <a:r>
              <a:rPr lang="en-GB" dirty="0" smtClean="0"/>
              <a:t>ranging from steady </a:t>
            </a:r>
            <a:r>
              <a:rPr lang="en-GB" dirty="0"/>
              <a:t>to </a:t>
            </a:r>
            <a:r>
              <a:rPr lang="en-GB" dirty="0" smtClean="0"/>
              <a:t>far-reaching. The </a:t>
            </a:r>
            <a:r>
              <a:rPr lang="en-GB" dirty="0"/>
              <a:t>diagram shows four kinds </a:t>
            </a:r>
            <a:r>
              <a:rPr lang="en-GB" dirty="0" smtClean="0"/>
              <a:t>of organizational change :</a:t>
            </a:r>
          </a:p>
          <a:p>
            <a:pPr marL="45720" indent="0">
              <a:buNone/>
            </a:pPr>
            <a:r>
              <a:rPr lang="en-GB" dirty="0" smtClean="0"/>
              <a:t>(1) Automation,</a:t>
            </a:r>
          </a:p>
          <a:p>
            <a:pPr marL="45720" indent="0">
              <a:buNone/>
            </a:pPr>
            <a:r>
              <a:rPr lang="en-GB" dirty="0" smtClean="0"/>
              <a:t>(</a:t>
            </a:r>
            <a:r>
              <a:rPr lang="en-GB" dirty="0"/>
              <a:t>2) Rationalization,</a:t>
            </a:r>
          </a:p>
          <a:p>
            <a:pPr marL="45720" indent="0">
              <a:buNone/>
            </a:pPr>
            <a:r>
              <a:rPr lang="en-GB" dirty="0"/>
              <a:t>(3) Business process redesign, and</a:t>
            </a:r>
          </a:p>
          <a:p>
            <a:pPr marL="45720" indent="0">
              <a:buNone/>
            </a:pPr>
            <a:r>
              <a:rPr lang="en-GB" dirty="0"/>
              <a:t>(4) Paradigm shifts.</a:t>
            </a:r>
            <a:endParaRPr lang="en-US" dirty="0"/>
          </a:p>
        </p:txBody>
      </p:sp>
      <p:sp>
        <p:nvSpPr>
          <p:cNvPr id="3" name="Title 2"/>
          <p:cNvSpPr>
            <a:spLocks noGrp="1"/>
          </p:cNvSpPr>
          <p:nvPr>
            <p:ph type="title"/>
          </p:nvPr>
        </p:nvSpPr>
        <p:spPr>
          <a:xfrm>
            <a:off x="395536" y="548680"/>
            <a:ext cx="8381260" cy="1054394"/>
          </a:xfrm>
        </p:spPr>
        <p:txBody>
          <a:bodyPr/>
          <a:lstStyle/>
          <a:p>
            <a:r>
              <a:rPr lang="en-GB" dirty="0"/>
              <a:t>System development and organizational change</a:t>
            </a:r>
            <a:br>
              <a:rPr lang="en-GB" dirty="0"/>
            </a:b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628800"/>
            <a:ext cx="3960440" cy="5050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494459DF-A40D-42BA-83F9-E914D9F38A19}" type="slidenum">
              <a:rPr lang="en-US" smtClean="0"/>
              <a:t>5</a:t>
            </a:fld>
            <a:endParaRPr lang="en-US"/>
          </a:p>
        </p:txBody>
      </p:sp>
    </p:spTree>
    <p:extLst>
      <p:ext uri="{BB962C8B-B14F-4D97-AF65-F5344CB8AC3E}">
        <p14:creationId xmlns:p14="http://schemas.microsoft.com/office/powerpoint/2010/main" val="1171332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System development and organizational change</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1628800"/>
            <a:ext cx="3888432" cy="5054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283968" y="2132856"/>
            <a:ext cx="4464496" cy="4924425"/>
          </a:xfrm>
          <a:prstGeom prst="rect">
            <a:avLst/>
          </a:prstGeom>
          <a:noFill/>
        </p:spPr>
        <p:txBody>
          <a:bodyPr wrap="square" rtlCol="0">
            <a:spAutoFit/>
          </a:bodyPr>
          <a:lstStyle/>
          <a:p>
            <a:pPr algn="just"/>
            <a:r>
              <a:rPr lang="en-GB" sz="2000" dirty="0" smtClean="0"/>
              <a:t>The </a:t>
            </a:r>
            <a:r>
              <a:rPr lang="en-GB" sz="2000" dirty="0"/>
              <a:t>most common form of IT-enabled organizational change is AUTOMATION.</a:t>
            </a:r>
          </a:p>
          <a:p>
            <a:pPr algn="just"/>
            <a:endParaRPr lang="en-GB" sz="2000" dirty="0" smtClean="0"/>
          </a:p>
          <a:p>
            <a:pPr marL="285750" indent="-285750" algn="just">
              <a:buFont typeface="Arial" panose="020B0604020202020204" pitchFamily="34" charset="0"/>
              <a:buChar char="•"/>
            </a:pPr>
            <a:r>
              <a:rPr lang="en-GB" sz="2000" dirty="0" smtClean="0"/>
              <a:t>The </a:t>
            </a:r>
            <a:r>
              <a:rPr lang="en-GB" sz="2000" dirty="0"/>
              <a:t>first applications of information technology involved assisting employees </a:t>
            </a:r>
            <a:r>
              <a:rPr lang="en-GB" sz="2000" dirty="0" smtClean="0"/>
              <a:t>with performing </a:t>
            </a:r>
            <a:r>
              <a:rPr lang="en-GB" sz="2000" dirty="0"/>
              <a:t>their tasks more efficiently and effectively. Calculating </a:t>
            </a:r>
            <a:r>
              <a:rPr lang="en-GB" sz="2000" dirty="0" smtClean="0"/>
              <a:t>pay checks and pay </a:t>
            </a:r>
            <a:r>
              <a:rPr lang="en-GB" sz="2000" dirty="0"/>
              <a:t>roll </a:t>
            </a:r>
            <a:r>
              <a:rPr lang="en-GB" sz="2000" dirty="0" smtClean="0"/>
              <a:t>registers are </a:t>
            </a:r>
            <a:r>
              <a:rPr lang="en-GB" sz="2000" dirty="0"/>
              <a:t>examples of early </a:t>
            </a:r>
            <a:r>
              <a:rPr lang="en-GB" sz="2000" dirty="0" smtClean="0"/>
              <a:t> automation. </a:t>
            </a:r>
          </a:p>
          <a:p>
            <a:pPr marL="285750" indent="-285750" algn="just">
              <a:buFont typeface="Arial" panose="020B0604020202020204" pitchFamily="34" charset="0"/>
              <a:buChar char="•"/>
            </a:pPr>
            <a:endParaRPr lang="en-GB" sz="2000" dirty="0" smtClean="0"/>
          </a:p>
          <a:p>
            <a:pPr marL="285750" indent="-285750" algn="just">
              <a:buFont typeface="Arial" panose="020B0604020202020204" pitchFamily="34" charset="0"/>
              <a:buChar char="•"/>
            </a:pPr>
            <a:r>
              <a:rPr lang="en-GB" sz="2000" dirty="0" smtClean="0"/>
              <a:t>Slow-moving and slow-changing strategies </a:t>
            </a:r>
          </a:p>
          <a:p>
            <a:endParaRPr lang="en-GB" dirty="0" smtClean="0"/>
          </a:p>
          <a:p>
            <a:pPr marL="285750" indent="-285750">
              <a:buFont typeface="Arial" panose="020B0604020202020204" pitchFamily="34" charset="0"/>
              <a:buChar char="•"/>
            </a:pPr>
            <a:endParaRPr lang="en-GB" dirty="0" smtClean="0"/>
          </a:p>
          <a:p>
            <a:endParaRPr lang="en-US" dirty="0"/>
          </a:p>
        </p:txBody>
      </p:sp>
      <p:sp>
        <p:nvSpPr>
          <p:cNvPr id="6" name="Slide Number Placeholder 5"/>
          <p:cNvSpPr>
            <a:spLocks noGrp="1"/>
          </p:cNvSpPr>
          <p:nvPr>
            <p:ph type="sldNum" sz="quarter" idx="12"/>
          </p:nvPr>
        </p:nvSpPr>
        <p:spPr/>
        <p:txBody>
          <a:bodyPr/>
          <a:lstStyle/>
          <a:p>
            <a:fld id="{494459DF-A40D-42BA-83F9-E914D9F38A19}" type="slidenum">
              <a:rPr lang="en-US" smtClean="0"/>
              <a:t>6</a:t>
            </a:fld>
            <a:endParaRPr lang="en-US"/>
          </a:p>
        </p:txBody>
      </p:sp>
    </p:spTree>
    <p:extLst>
      <p:ext uri="{BB962C8B-B14F-4D97-AF65-F5344CB8AC3E}">
        <p14:creationId xmlns:p14="http://schemas.microsoft.com/office/powerpoint/2010/main" val="19831987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System development and organizational change</a:t>
            </a: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1628800"/>
            <a:ext cx="3888432" cy="5103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427984" y="1988840"/>
            <a:ext cx="4320480" cy="3754874"/>
          </a:xfrm>
          <a:prstGeom prst="rect">
            <a:avLst/>
          </a:prstGeom>
          <a:noFill/>
        </p:spPr>
        <p:txBody>
          <a:bodyPr wrap="square" rtlCol="0">
            <a:spAutoFit/>
          </a:bodyPr>
          <a:lstStyle/>
          <a:p>
            <a:pPr marL="285750" indent="-285750" algn="just">
              <a:buFont typeface="Arial" panose="020B0604020202020204" pitchFamily="34" charset="0"/>
              <a:buChar char="•"/>
            </a:pPr>
            <a:r>
              <a:rPr lang="en-GB" sz="2000" dirty="0" smtClean="0"/>
              <a:t>RATIONALIZATION of </a:t>
            </a:r>
            <a:r>
              <a:rPr lang="en-GB" sz="2000" dirty="0"/>
              <a:t>procedures is streamlining of standard operation </a:t>
            </a:r>
            <a:r>
              <a:rPr lang="en-GB" sz="2000" dirty="0" smtClean="0"/>
              <a:t>procedure, eliminating </a:t>
            </a:r>
            <a:r>
              <a:rPr lang="en-GB" sz="2000" dirty="0"/>
              <a:t>obvious bottleneck, so that automation can be made more efficient</a:t>
            </a:r>
          </a:p>
          <a:p>
            <a:pPr algn="just"/>
            <a:endParaRPr lang="en-GB" sz="2000" dirty="0" smtClean="0"/>
          </a:p>
          <a:p>
            <a:pPr marL="285750" indent="-285750" algn="just">
              <a:buFont typeface="Arial" panose="020B0604020202020204" pitchFamily="34" charset="0"/>
              <a:buChar char="•"/>
            </a:pPr>
            <a:r>
              <a:rPr lang="en-GB" sz="2000" dirty="0" smtClean="0"/>
              <a:t> </a:t>
            </a:r>
            <a:r>
              <a:rPr lang="en-GB" sz="2000" dirty="0"/>
              <a:t>Both Automation and Rationalization can cause some disruption, but it's </a:t>
            </a:r>
            <a:r>
              <a:rPr lang="en-GB" sz="2000" dirty="0" smtClean="0"/>
              <a:t>usually manageable </a:t>
            </a:r>
            <a:r>
              <a:rPr lang="en-GB" sz="2000" dirty="0"/>
              <a:t>and easily accepted by the people</a:t>
            </a:r>
          </a:p>
          <a:p>
            <a:endParaRPr lang="en-US" dirty="0"/>
          </a:p>
        </p:txBody>
      </p:sp>
      <p:sp>
        <p:nvSpPr>
          <p:cNvPr id="6" name="Slide Number Placeholder 5"/>
          <p:cNvSpPr>
            <a:spLocks noGrp="1"/>
          </p:cNvSpPr>
          <p:nvPr>
            <p:ph type="sldNum" sz="quarter" idx="12"/>
          </p:nvPr>
        </p:nvSpPr>
        <p:spPr/>
        <p:txBody>
          <a:bodyPr/>
          <a:lstStyle/>
          <a:p>
            <a:fld id="{494459DF-A40D-42BA-83F9-E914D9F38A19}" type="slidenum">
              <a:rPr lang="en-US" smtClean="0"/>
              <a:t>7</a:t>
            </a:fld>
            <a:endParaRPr lang="en-US"/>
          </a:p>
        </p:txBody>
      </p:sp>
    </p:spTree>
    <p:extLst>
      <p:ext uri="{BB962C8B-B14F-4D97-AF65-F5344CB8AC3E}">
        <p14:creationId xmlns:p14="http://schemas.microsoft.com/office/powerpoint/2010/main" val="30688554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System development and organizational change</a:t>
            </a:r>
            <a:endParaRPr lang="en-US"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1628800"/>
            <a:ext cx="3744416" cy="522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283968" y="1700808"/>
            <a:ext cx="4392488" cy="4801314"/>
          </a:xfrm>
          <a:prstGeom prst="rect">
            <a:avLst/>
          </a:prstGeom>
          <a:noFill/>
        </p:spPr>
        <p:txBody>
          <a:bodyPr wrap="square" rtlCol="0">
            <a:spAutoFit/>
          </a:bodyPr>
          <a:lstStyle/>
          <a:p>
            <a:pPr algn="just"/>
            <a:r>
              <a:rPr lang="en-GB" dirty="0" smtClean="0"/>
              <a:t>REDESIGNING can </a:t>
            </a:r>
            <a:r>
              <a:rPr lang="en-GB" dirty="0"/>
              <a:t>cause radical disruption.</a:t>
            </a:r>
          </a:p>
          <a:p>
            <a:pPr algn="just"/>
            <a:r>
              <a:rPr lang="en-GB" dirty="0" smtClean="0"/>
              <a:t> </a:t>
            </a:r>
          </a:p>
          <a:p>
            <a:pPr marL="285750" indent="-285750" algn="just">
              <a:buFont typeface="Arial" panose="020B0604020202020204" pitchFamily="34" charset="0"/>
              <a:buChar char="•"/>
            </a:pPr>
            <a:r>
              <a:rPr lang="en-GB" dirty="0" smtClean="0"/>
              <a:t>Because </a:t>
            </a:r>
            <a:r>
              <a:rPr lang="en-GB" dirty="0"/>
              <a:t>many companies use it as a guide for downsizing the organization </a:t>
            </a:r>
            <a:r>
              <a:rPr lang="en-GB" dirty="0" smtClean="0"/>
              <a:t>and laying </a:t>
            </a:r>
            <a:r>
              <a:rPr lang="en-GB" dirty="0"/>
              <a:t>off workers.</a:t>
            </a:r>
          </a:p>
          <a:p>
            <a:pPr algn="just"/>
            <a:endParaRPr lang="en-GB" dirty="0" smtClean="0"/>
          </a:p>
          <a:p>
            <a:pPr algn="just"/>
            <a:r>
              <a:rPr lang="en-GB" dirty="0" smtClean="0"/>
              <a:t> </a:t>
            </a:r>
            <a:r>
              <a:rPr lang="en-GB" dirty="0"/>
              <a:t>Business redesigning causes planners to </a:t>
            </a:r>
            <a:r>
              <a:rPr lang="en-GB" dirty="0" smtClean="0"/>
              <a:t>completely :</a:t>
            </a:r>
          </a:p>
          <a:p>
            <a:pPr algn="just"/>
            <a:endParaRPr lang="en-GB" dirty="0" smtClean="0"/>
          </a:p>
          <a:p>
            <a:pPr marL="285750" indent="-285750" algn="just">
              <a:buFont typeface="Arial" panose="020B0604020202020204" pitchFamily="34" charset="0"/>
              <a:buChar char="•"/>
            </a:pPr>
            <a:r>
              <a:rPr lang="en-GB" dirty="0" smtClean="0"/>
              <a:t>Rethink </a:t>
            </a:r>
            <a:r>
              <a:rPr lang="en-GB" dirty="0"/>
              <a:t>the flow of work.</a:t>
            </a:r>
          </a:p>
          <a:p>
            <a:pPr algn="just"/>
            <a:endParaRPr lang="en-GB" dirty="0" smtClean="0"/>
          </a:p>
          <a:p>
            <a:pPr marL="285750" indent="-285750" algn="just">
              <a:buFont typeface="Arial" panose="020B0604020202020204" pitchFamily="34" charset="0"/>
              <a:buChar char="•"/>
            </a:pPr>
            <a:r>
              <a:rPr lang="en-GB" dirty="0" smtClean="0"/>
              <a:t>How </a:t>
            </a:r>
            <a:r>
              <a:rPr lang="en-GB" dirty="0"/>
              <a:t>the work will be accomplished, and</a:t>
            </a:r>
          </a:p>
          <a:p>
            <a:pPr algn="just"/>
            <a:r>
              <a:rPr lang="en-GB" dirty="0" smtClean="0"/>
              <a:t> </a:t>
            </a:r>
          </a:p>
          <a:p>
            <a:pPr marL="285750" indent="-285750" algn="just">
              <a:buFont typeface="Arial" panose="020B0604020202020204" pitchFamily="34" charset="0"/>
              <a:buChar char="•"/>
            </a:pPr>
            <a:r>
              <a:rPr lang="en-GB" dirty="0" smtClean="0"/>
              <a:t>How </a:t>
            </a:r>
            <a:r>
              <a:rPr lang="en-GB" dirty="0"/>
              <a:t>costs can be reduced by eliminating unnecessary work and worker</a:t>
            </a:r>
            <a:endParaRPr lang="en-US" dirty="0"/>
          </a:p>
        </p:txBody>
      </p:sp>
      <p:sp>
        <p:nvSpPr>
          <p:cNvPr id="6" name="Slide Number Placeholder 5"/>
          <p:cNvSpPr>
            <a:spLocks noGrp="1"/>
          </p:cNvSpPr>
          <p:nvPr>
            <p:ph type="sldNum" sz="quarter" idx="12"/>
          </p:nvPr>
        </p:nvSpPr>
        <p:spPr/>
        <p:txBody>
          <a:bodyPr/>
          <a:lstStyle/>
          <a:p>
            <a:fld id="{494459DF-A40D-42BA-83F9-E914D9F38A19}" type="slidenum">
              <a:rPr lang="en-US" smtClean="0"/>
              <a:t>8</a:t>
            </a:fld>
            <a:endParaRPr lang="en-US"/>
          </a:p>
        </p:txBody>
      </p:sp>
    </p:spTree>
    <p:extLst>
      <p:ext uri="{BB962C8B-B14F-4D97-AF65-F5344CB8AC3E}">
        <p14:creationId xmlns:p14="http://schemas.microsoft.com/office/powerpoint/2010/main" val="8699280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System development and organizational change</a:t>
            </a:r>
            <a:endParaRPr lang="en-US"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1628800"/>
            <a:ext cx="3888432" cy="5054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72000" y="1844824"/>
            <a:ext cx="4032448" cy="4524315"/>
          </a:xfrm>
          <a:prstGeom prst="rect">
            <a:avLst/>
          </a:prstGeom>
          <a:noFill/>
        </p:spPr>
        <p:txBody>
          <a:bodyPr wrap="square" rtlCol="0">
            <a:spAutoFit/>
          </a:bodyPr>
          <a:lstStyle/>
          <a:p>
            <a:r>
              <a:rPr lang="en-GB" dirty="0" smtClean="0"/>
              <a:t>PARADIGM SHIFT :</a:t>
            </a:r>
            <a:endParaRPr lang="en-GB" dirty="0"/>
          </a:p>
          <a:p>
            <a:endParaRPr lang="en-GB" dirty="0" smtClean="0"/>
          </a:p>
          <a:p>
            <a:r>
              <a:rPr lang="en-GB" dirty="0" smtClean="0"/>
              <a:t> </a:t>
            </a:r>
            <a:r>
              <a:rPr lang="en-GB" dirty="0"/>
              <a:t>A paradigm shift involves rethinking the nature of the business and the nature of </a:t>
            </a:r>
            <a:r>
              <a:rPr lang="en-GB" dirty="0" smtClean="0"/>
              <a:t>the organization</a:t>
            </a:r>
            <a:r>
              <a:rPr lang="en-GB" dirty="0"/>
              <a:t>.</a:t>
            </a:r>
          </a:p>
          <a:p>
            <a:endParaRPr lang="en-GB" dirty="0" smtClean="0"/>
          </a:p>
          <a:p>
            <a:r>
              <a:rPr lang="en-GB" dirty="0" smtClean="0"/>
              <a:t>This </a:t>
            </a:r>
            <a:r>
              <a:rPr lang="en-GB" dirty="0"/>
              <a:t>category of Structural Organizational Change is more radical as compared to the </a:t>
            </a:r>
            <a:r>
              <a:rPr lang="en-GB" dirty="0" smtClean="0"/>
              <a:t>Business Procedure </a:t>
            </a:r>
            <a:r>
              <a:rPr lang="en-GB" dirty="0"/>
              <a:t>Redesign.</a:t>
            </a:r>
          </a:p>
          <a:p>
            <a:endParaRPr lang="en-GB" dirty="0" smtClean="0"/>
          </a:p>
          <a:p>
            <a:r>
              <a:rPr lang="en-GB" dirty="0" smtClean="0"/>
              <a:t> </a:t>
            </a:r>
            <a:r>
              <a:rPr lang="en-GB" dirty="0"/>
              <a:t>It changes the very nature of the business and the structure of the organization itself. (A whole</a:t>
            </a:r>
          </a:p>
          <a:p>
            <a:r>
              <a:rPr lang="en-GB" dirty="0"/>
              <a:t>new products or services that didn't even exist before</a:t>
            </a:r>
            <a:r>
              <a:rPr lang="en-GB" dirty="0" smtClean="0"/>
              <a:t>).</a:t>
            </a:r>
            <a:endParaRPr lang="en-GB" dirty="0"/>
          </a:p>
        </p:txBody>
      </p:sp>
      <p:sp>
        <p:nvSpPr>
          <p:cNvPr id="6" name="Slide Number Placeholder 5"/>
          <p:cNvSpPr>
            <a:spLocks noGrp="1"/>
          </p:cNvSpPr>
          <p:nvPr>
            <p:ph type="sldNum" sz="quarter" idx="12"/>
          </p:nvPr>
        </p:nvSpPr>
        <p:spPr/>
        <p:txBody>
          <a:bodyPr/>
          <a:lstStyle/>
          <a:p>
            <a:fld id="{494459DF-A40D-42BA-83F9-E914D9F38A19}" type="slidenum">
              <a:rPr lang="en-US" smtClean="0"/>
              <a:t>9</a:t>
            </a:fld>
            <a:endParaRPr lang="en-US"/>
          </a:p>
        </p:txBody>
      </p:sp>
    </p:spTree>
    <p:extLst>
      <p:ext uri="{BB962C8B-B14F-4D97-AF65-F5344CB8AC3E}">
        <p14:creationId xmlns:p14="http://schemas.microsoft.com/office/powerpoint/2010/main" val="39852455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Grid</Template>
  <TotalTime>547</TotalTime>
  <Words>825</Words>
  <Application>Microsoft Office PowerPoint</Application>
  <PresentationFormat>On-screen Show (4:3)</PresentationFormat>
  <Paragraphs>120</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Arial Bold</vt:lpstr>
      <vt:lpstr>Bell MT</vt:lpstr>
      <vt:lpstr>Calibri</vt:lpstr>
      <vt:lpstr>Franklin Gothic Medium</vt:lpstr>
      <vt:lpstr>Wingdings</vt:lpstr>
      <vt:lpstr>Wingdings 2</vt:lpstr>
      <vt:lpstr>Grid</vt:lpstr>
      <vt:lpstr>PowerPoint Presentation</vt:lpstr>
      <vt:lpstr>CONTENT </vt:lpstr>
      <vt:lpstr>introduction</vt:lpstr>
      <vt:lpstr>Building information system  </vt:lpstr>
      <vt:lpstr>System development and organizational change </vt:lpstr>
      <vt:lpstr>System development and organizational change</vt:lpstr>
      <vt:lpstr>System development and organizational change</vt:lpstr>
      <vt:lpstr>System development and organizational change</vt:lpstr>
      <vt:lpstr>System development and organizational change</vt:lpstr>
      <vt:lpstr>Overview of system development </vt:lpstr>
      <vt:lpstr>Overview of system development</vt:lpstr>
      <vt:lpstr>Alternative system-building approaches  </vt:lpstr>
      <vt:lpstr>Alternative system-building approaches  </vt:lpstr>
      <vt:lpstr>Alternative system-building approaches  </vt:lpstr>
      <vt:lpstr>Conclusion </vt:lpstr>
      <vt:lpstr>References </vt:lpstr>
      <vt:lpstr>PowerPoint Presentation</vt:lpstr>
    </vt:vector>
  </TitlesOfParts>
  <Company>Microsoft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rights of shareholders</dc:title>
  <dc:creator>Mohamed Hammuda</dc:creator>
  <cp:lastModifiedBy>user</cp:lastModifiedBy>
  <cp:revision>34</cp:revision>
  <dcterms:created xsi:type="dcterms:W3CDTF">2021-07-03T10:27:42Z</dcterms:created>
  <dcterms:modified xsi:type="dcterms:W3CDTF">2022-01-15T12:35:42Z</dcterms:modified>
</cp:coreProperties>
</file>