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Lst>
  <p:sldSz cx="43205400" cy="32404050"/>
  <p:notesSz cx="6858000" cy="9144000"/>
  <p:defaultTextStyle>
    <a:defPPr>
      <a:defRPr lang="ar-SA"/>
    </a:defPPr>
    <a:lvl1pPr marL="0" algn="r" defTabSz="4320540" rtl="1" eaLnBrk="1" latinLnBrk="0" hangingPunct="1">
      <a:defRPr sz="8500" kern="1200">
        <a:solidFill>
          <a:schemeClr val="tx1"/>
        </a:solidFill>
        <a:latin typeface="+mn-lt"/>
        <a:ea typeface="+mn-ea"/>
        <a:cs typeface="+mn-cs"/>
      </a:defRPr>
    </a:lvl1pPr>
    <a:lvl2pPr marL="2160270" algn="r" defTabSz="4320540" rtl="1" eaLnBrk="1" latinLnBrk="0" hangingPunct="1">
      <a:defRPr sz="8500" kern="1200">
        <a:solidFill>
          <a:schemeClr val="tx1"/>
        </a:solidFill>
        <a:latin typeface="+mn-lt"/>
        <a:ea typeface="+mn-ea"/>
        <a:cs typeface="+mn-cs"/>
      </a:defRPr>
    </a:lvl2pPr>
    <a:lvl3pPr marL="4320540" algn="r" defTabSz="4320540" rtl="1" eaLnBrk="1" latinLnBrk="0" hangingPunct="1">
      <a:defRPr sz="8500" kern="1200">
        <a:solidFill>
          <a:schemeClr val="tx1"/>
        </a:solidFill>
        <a:latin typeface="+mn-lt"/>
        <a:ea typeface="+mn-ea"/>
        <a:cs typeface="+mn-cs"/>
      </a:defRPr>
    </a:lvl3pPr>
    <a:lvl4pPr marL="6480810" algn="r" defTabSz="4320540" rtl="1" eaLnBrk="1" latinLnBrk="0" hangingPunct="1">
      <a:defRPr sz="8500" kern="1200">
        <a:solidFill>
          <a:schemeClr val="tx1"/>
        </a:solidFill>
        <a:latin typeface="+mn-lt"/>
        <a:ea typeface="+mn-ea"/>
        <a:cs typeface="+mn-cs"/>
      </a:defRPr>
    </a:lvl4pPr>
    <a:lvl5pPr marL="8641080" algn="r" defTabSz="4320540" rtl="1" eaLnBrk="1" latinLnBrk="0" hangingPunct="1">
      <a:defRPr sz="8500" kern="1200">
        <a:solidFill>
          <a:schemeClr val="tx1"/>
        </a:solidFill>
        <a:latin typeface="+mn-lt"/>
        <a:ea typeface="+mn-ea"/>
        <a:cs typeface="+mn-cs"/>
      </a:defRPr>
    </a:lvl5pPr>
    <a:lvl6pPr marL="10801350" algn="r" defTabSz="4320540" rtl="1" eaLnBrk="1" latinLnBrk="0" hangingPunct="1">
      <a:defRPr sz="8500" kern="1200">
        <a:solidFill>
          <a:schemeClr val="tx1"/>
        </a:solidFill>
        <a:latin typeface="+mn-lt"/>
        <a:ea typeface="+mn-ea"/>
        <a:cs typeface="+mn-cs"/>
      </a:defRPr>
    </a:lvl6pPr>
    <a:lvl7pPr marL="12961620" algn="r" defTabSz="4320540" rtl="1" eaLnBrk="1" latinLnBrk="0" hangingPunct="1">
      <a:defRPr sz="8500" kern="1200">
        <a:solidFill>
          <a:schemeClr val="tx1"/>
        </a:solidFill>
        <a:latin typeface="+mn-lt"/>
        <a:ea typeface="+mn-ea"/>
        <a:cs typeface="+mn-cs"/>
      </a:defRPr>
    </a:lvl7pPr>
    <a:lvl8pPr marL="15121890" algn="r" defTabSz="4320540" rtl="1" eaLnBrk="1" latinLnBrk="0" hangingPunct="1">
      <a:defRPr sz="8500" kern="1200">
        <a:solidFill>
          <a:schemeClr val="tx1"/>
        </a:solidFill>
        <a:latin typeface="+mn-lt"/>
        <a:ea typeface="+mn-ea"/>
        <a:cs typeface="+mn-cs"/>
      </a:defRPr>
    </a:lvl8pPr>
    <a:lvl9pPr marL="17282160" algn="r" defTabSz="4320540" rtl="1" eaLnBrk="1" latinLnBrk="0" hangingPunct="1">
      <a:defRPr sz="85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aximized" horzBarState="maximized">
    <p:restoredLeft sz="86816" autoAdjust="0"/>
    <p:restoredTop sz="99288" autoAdjust="0"/>
  </p:normalViewPr>
  <p:slideViewPr>
    <p:cSldViewPr>
      <p:cViewPr>
        <p:scale>
          <a:sx n="25" d="100"/>
          <a:sy n="25" d="100"/>
        </p:scale>
        <p:origin x="-594" y="1818"/>
      </p:cViewPr>
      <p:guideLst>
        <p:guide orient="horz" pos="10206"/>
        <p:guide pos="1360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3240405" y="10066261"/>
            <a:ext cx="36724590" cy="6945868"/>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6480810" y="18362295"/>
            <a:ext cx="30243780" cy="8281035"/>
          </a:xfrm>
        </p:spPr>
        <p:txBody>
          <a:bodyPr/>
          <a:lstStyle>
            <a:lvl1pPr marL="0" indent="0" algn="ctr">
              <a:buNone/>
              <a:defRPr>
                <a:solidFill>
                  <a:schemeClr val="tx1">
                    <a:tint val="75000"/>
                  </a:schemeClr>
                </a:solidFill>
              </a:defRPr>
            </a:lvl1pPr>
            <a:lvl2pPr marL="2160270" indent="0" algn="ctr">
              <a:buNone/>
              <a:defRPr>
                <a:solidFill>
                  <a:schemeClr val="tx1">
                    <a:tint val="75000"/>
                  </a:schemeClr>
                </a:solidFill>
              </a:defRPr>
            </a:lvl2pPr>
            <a:lvl3pPr marL="4320540" indent="0" algn="ctr">
              <a:buNone/>
              <a:defRPr>
                <a:solidFill>
                  <a:schemeClr val="tx1">
                    <a:tint val="75000"/>
                  </a:schemeClr>
                </a:solidFill>
              </a:defRPr>
            </a:lvl3pPr>
            <a:lvl4pPr marL="6480810" indent="0" algn="ctr">
              <a:buNone/>
              <a:defRPr>
                <a:solidFill>
                  <a:schemeClr val="tx1">
                    <a:tint val="75000"/>
                  </a:schemeClr>
                </a:solidFill>
              </a:defRPr>
            </a:lvl4pPr>
            <a:lvl5pPr marL="8641080" indent="0" algn="ctr">
              <a:buNone/>
              <a:defRPr>
                <a:solidFill>
                  <a:schemeClr val="tx1">
                    <a:tint val="75000"/>
                  </a:schemeClr>
                </a:solidFill>
              </a:defRPr>
            </a:lvl5pPr>
            <a:lvl6pPr marL="10801350" indent="0" algn="ctr">
              <a:buNone/>
              <a:defRPr>
                <a:solidFill>
                  <a:schemeClr val="tx1">
                    <a:tint val="75000"/>
                  </a:schemeClr>
                </a:solidFill>
              </a:defRPr>
            </a:lvl6pPr>
            <a:lvl7pPr marL="12961620" indent="0" algn="ctr">
              <a:buNone/>
              <a:defRPr>
                <a:solidFill>
                  <a:schemeClr val="tx1">
                    <a:tint val="75000"/>
                  </a:schemeClr>
                </a:solidFill>
              </a:defRPr>
            </a:lvl7pPr>
            <a:lvl8pPr marL="15121890" indent="0" algn="ctr">
              <a:buNone/>
              <a:defRPr>
                <a:solidFill>
                  <a:schemeClr val="tx1">
                    <a:tint val="75000"/>
                  </a:schemeClr>
                </a:solidFill>
              </a:defRPr>
            </a:lvl8pPr>
            <a:lvl9pPr marL="1728216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17/07/40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17/07/40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31323915" y="1297667"/>
            <a:ext cx="9721215" cy="27648456"/>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2160270" y="1297667"/>
            <a:ext cx="28443555" cy="27648456"/>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17/07/40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17/07/40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3412929" y="20822605"/>
            <a:ext cx="36724590" cy="6435804"/>
          </a:xfrm>
        </p:spPr>
        <p:txBody>
          <a:bodyPr anchor="t"/>
          <a:lstStyle>
            <a:lvl1pPr algn="r">
              <a:defRPr sz="189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3412929" y="13734221"/>
            <a:ext cx="36724590" cy="7088384"/>
          </a:xfrm>
        </p:spPr>
        <p:txBody>
          <a:bodyPr anchor="b"/>
          <a:lstStyle>
            <a:lvl1pPr marL="0" indent="0">
              <a:buNone/>
              <a:defRPr sz="9500">
                <a:solidFill>
                  <a:schemeClr val="tx1">
                    <a:tint val="75000"/>
                  </a:schemeClr>
                </a:solidFill>
              </a:defRPr>
            </a:lvl1pPr>
            <a:lvl2pPr marL="2160270" indent="0">
              <a:buNone/>
              <a:defRPr sz="8500">
                <a:solidFill>
                  <a:schemeClr val="tx1">
                    <a:tint val="75000"/>
                  </a:schemeClr>
                </a:solidFill>
              </a:defRPr>
            </a:lvl2pPr>
            <a:lvl3pPr marL="4320540" indent="0">
              <a:buNone/>
              <a:defRPr sz="7600">
                <a:solidFill>
                  <a:schemeClr val="tx1">
                    <a:tint val="75000"/>
                  </a:schemeClr>
                </a:solidFill>
              </a:defRPr>
            </a:lvl3pPr>
            <a:lvl4pPr marL="6480810" indent="0">
              <a:buNone/>
              <a:defRPr sz="6600">
                <a:solidFill>
                  <a:schemeClr val="tx1">
                    <a:tint val="75000"/>
                  </a:schemeClr>
                </a:solidFill>
              </a:defRPr>
            </a:lvl4pPr>
            <a:lvl5pPr marL="8641080" indent="0">
              <a:buNone/>
              <a:defRPr sz="6600">
                <a:solidFill>
                  <a:schemeClr val="tx1">
                    <a:tint val="75000"/>
                  </a:schemeClr>
                </a:solidFill>
              </a:defRPr>
            </a:lvl5pPr>
            <a:lvl6pPr marL="10801350" indent="0">
              <a:buNone/>
              <a:defRPr sz="6600">
                <a:solidFill>
                  <a:schemeClr val="tx1">
                    <a:tint val="75000"/>
                  </a:schemeClr>
                </a:solidFill>
              </a:defRPr>
            </a:lvl6pPr>
            <a:lvl7pPr marL="12961620" indent="0">
              <a:buNone/>
              <a:defRPr sz="6600">
                <a:solidFill>
                  <a:schemeClr val="tx1">
                    <a:tint val="75000"/>
                  </a:schemeClr>
                </a:solidFill>
              </a:defRPr>
            </a:lvl7pPr>
            <a:lvl8pPr marL="15121890" indent="0">
              <a:buNone/>
              <a:defRPr sz="6600">
                <a:solidFill>
                  <a:schemeClr val="tx1">
                    <a:tint val="75000"/>
                  </a:schemeClr>
                </a:solidFill>
              </a:defRPr>
            </a:lvl8pPr>
            <a:lvl9pPr marL="17282160" indent="0">
              <a:buNone/>
              <a:defRPr sz="6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17/07/40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2160270" y="7560947"/>
            <a:ext cx="19082385" cy="21385175"/>
          </a:xfrm>
        </p:spPr>
        <p:txBody>
          <a:bodyPr/>
          <a:lstStyle>
            <a:lvl1pPr>
              <a:defRPr sz="13200"/>
            </a:lvl1pPr>
            <a:lvl2pPr>
              <a:defRPr sz="11300"/>
            </a:lvl2pPr>
            <a:lvl3pPr>
              <a:defRPr sz="9500"/>
            </a:lvl3pPr>
            <a:lvl4pPr>
              <a:defRPr sz="8500"/>
            </a:lvl4pPr>
            <a:lvl5pPr>
              <a:defRPr sz="8500"/>
            </a:lvl5pPr>
            <a:lvl6pPr>
              <a:defRPr sz="8500"/>
            </a:lvl6pPr>
            <a:lvl7pPr>
              <a:defRPr sz="8500"/>
            </a:lvl7pPr>
            <a:lvl8pPr>
              <a:defRPr sz="8500"/>
            </a:lvl8pPr>
            <a:lvl9pPr>
              <a:defRPr sz="85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21962745" y="7560947"/>
            <a:ext cx="19082385" cy="21385175"/>
          </a:xfrm>
        </p:spPr>
        <p:txBody>
          <a:bodyPr/>
          <a:lstStyle>
            <a:lvl1pPr>
              <a:defRPr sz="13200"/>
            </a:lvl1pPr>
            <a:lvl2pPr>
              <a:defRPr sz="11300"/>
            </a:lvl2pPr>
            <a:lvl3pPr>
              <a:defRPr sz="9500"/>
            </a:lvl3pPr>
            <a:lvl4pPr>
              <a:defRPr sz="8500"/>
            </a:lvl4pPr>
            <a:lvl5pPr>
              <a:defRPr sz="8500"/>
            </a:lvl5pPr>
            <a:lvl6pPr>
              <a:defRPr sz="8500"/>
            </a:lvl6pPr>
            <a:lvl7pPr>
              <a:defRPr sz="8500"/>
            </a:lvl7pPr>
            <a:lvl8pPr>
              <a:defRPr sz="8500"/>
            </a:lvl8pPr>
            <a:lvl9pPr>
              <a:defRPr sz="85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17/07/40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2160270" y="7253409"/>
            <a:ext cx="19089888" cy="3022875"/>
          </a:xfrm>
        </p:spPr>
        <p:txBody>
          <a:bodyPr anchor="b"/>
          <a:lstStyle>
            <a:lvl1pPr marL="0" indent="0">
              <a:buNone/>
              <a:defRPr sz="11300" b="1"/>
            </a:lvl1pPr>
            <a:lvl2pPr marL="2160270" indent="0">
              <a:buNone/>
              <a:defRPr sz="9500" b="1"/>
            </a:lvl2pPr>
            <a:lvl3pPr marL="4320540" indent="0">
              <a:buNone/>
              <a:defRPr sz="8500" b="1"/>
            </a:lvl3pPr>
            <a:lvl4pPr marL="6480810" indent="0">
              <a:buNone/>
              <a:defRPr sz="7600" b="1"/>
            </a:lvl4pPr>
            <a:lvl5pPr marL="8641080" indent="0">
              <a:buNone/>
              <a:defRPr sz="7600" b="1"/>
            </a:lvl5pPr>
            <a:lvl6pPr marL="10801350" indent="0">
              <a:buNone/>
              <a:defRPr sz="7600" b="1"/>
            </a:lvl6pPr>
            <a:lvl7pPr marL="12961620" indent="0">
              <a:buNone/>
              <a:defRPr sz="7600" b="1"/>
            </a:lvl7pPr>
            <a:lvl8pPr marL="15121890" indent="0">
              <a:buNone/>
              <a:defRPr sz="7600" b="1"/>
            </a:lvl8pPr>
            <a:lvl9pPr marL="17282160" indent="0">
              <a:buNone/>
              <a:defRPr sz="7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2160270" y="10276284"/>
            <a:ext cx="19089888" cy="18669836"/>
          </a:xfrm>
        </p:spPr>
        <p:txBody>
          <a:bodyPr/>
          <a:lstStyle>
            <a:lvl1pPr>
              <a:defRPr sz="11300"/>
            </a:lvl1pPr>
            <a:lvl2pPr>
              <a:defRPr sz="9500"/>
            </a:lvl2pPr>
            <a:lvl3pPr>
              <a:defRPr sz="8500"/>
            </a:lvl3pPr>
            <a:lvl4pPr>
              <a:defRPr sz="7600"/>
            </a:lvl4pPr>
            <a:lvl5pPr>
              <a:defRPr sz="7600"/>
            </a:lvl5pPr>
            <a:lvl6pPr>
              <a:defRPr sz="7600"/>
            </a:lvl6pPr>
            <a:lvl7pPr>
              <a:defRPr sz="7600"/>
            </a:lvl7pPr>
            <a:lvl8pPr>
              <a:defRPr sz="7600"/>
            </a:lvl8pPr>
            <a:lvl9pPr>
              <a:defRPr sz="7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21947745" y="7253409"/>
            <a:ext cx="19097387" cy="3022875"/>
          </a:xfrm>
        </p:spPr>
        <p:txBody>
          <a:bodyPr anchor="b"/>
          <a:lstStyle>
            <a:lvl1pPr marL="0" indent="0">
              <a:buNone/>
              <a:defRPr sz="11300" b="1"/>
            </a:lvl1pPr>
            <a:lvl2pPr marL="2160270" indent="0">
              <a:buNone/>
              <a:defRPr sz="9500" b="1"/>
            </a:lvl2pPr>
            <a:lvl3pPr marL="4320540" indent="0">
              <a:buNone/>
              <a:defRPr sz="8500" b="1"/>
            </a:lvl3pPr>
            <a:lvl4pPr marL="6480810" indent="0">
              <a:buNone/>
              <a:defRPr sz="7600" b="1"/>
            </a:lvl4pPr>
            <a:lvl5pPr marL="8641080" indent="0">
              <a:buNone/>
              <a:defRPr sz="7600" b="1"/>
            </a:lvl5pPr>
            <a:lvl6pPr marL="10801350" indent="0">
              <a:buNone/>
              <a:defRPr sz="7600" b="1"/>
            </a:lvl6pPr>
            <a:lvl7pPr marL="12961620" indent="0">
              <a:buNone/>
              <a:defRPr sz="7600" b="1"/>
            </a:lvl7pPr>
            <a:lvl8pPr marL="15121890" indent="0">
              <a:buNone/>
              <a:defRPr sz="7600" b="1"/>
            </a:lvl8pPr>
            <a:lvl9pPr marL="17282160" indent="0">
              <a:buNone/>
              <a:defRPr sz="7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21947745" y="10276284"/>
            <a:ext cx="19097387" cy="18669836"/>
          </a:xfrm>
        </p:spPr>
        <p:txBody>
          <a:bodyPr/>
          <a:lstStyle>
            <a:lvl1pPr>
              <a:defRPr sz="11300"/>
            </a:lvl1pPr>
            <a:lvl2pPr>
              <a:defRPr sz="9500"/>
            </a:lvl2pPr>
            <a:lvl3pPr>
              <a:defRPr sz="8500"/>
            </a:lvl3pPr>
            <a:lvl4pPr>
              <a:defRPr sz="7600"/>
            </a:lvl4pPr>
            <a:lvl5pPr>
              <a:defRPr sz="7600"/>
            </a:lvl5pPr>
            <a:lvl6pPr>
              <a:defRPr sz="7600"/>
            </a:lvl6pPr>
            <a:lvl7pPr>
              <a:defRPr sz="7600"/>
            </a:lvl7pPr>
            <a:lvl8pPr>
              <a:defRPr sz="7600"/>
            </a:lvl8pPr>
            <a:lvl9pPr>
              <a:defRPr sz="7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17/07/40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17/07/40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17/07/40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2160272" y="1290161"/>
            <a:ext cx="14214279" cy="5490686"/>
          </a:xfrm>
        </p:spPr>
        <p:txBody>
          <a:bodyPr anchor="b"/>
          <a:lstStyle>
            <a:lvl1pPr algn="r">
              <a:defRPr sz="95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16892111" y="1290164"/>
            <a:ext cx="24153019" cy="27655959"/>
          </a:xfrm>
        </p:spPr>
        <p:txBody>
          <a:bodyPr/>
          <a:lstStyle>
            <a:lvl1pPr>
              <a:defRPr sz="15100"/>
            </a:lvl1pPr>
            <a:lvl2pPr>
              <a:defRPr sz="13200"/>
            </a:lvl2pPr>
            <a:lvl3pPr>
              <a:defRPr sz="11300"/>
            </a:lvl3pPr>
            <a:lvl4pPr>
              <a:defRPr sz="9500"/>
            </a:lvl4pPr>
            <a:lvl5pPr>
              <a:defRPr sz="9500"/>
            </a:lvl5pPr>
            <a:lvl6pPr>
              <a:defRPr sz="9500"/>
            </a:lvl6pPr>
            <a:lvl7pPr>
              <a:defRPr sz="9500"/>
            </a:lvl7pPr>
            <a:lvl8pPr>
              <a:defRPr sz="9500"/>
            </a:lvl8pPr>
            <a:lvl9pPr>
              <a:defRPr sz="95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2160272" y="6780850"/>
            <a:ext cx="14214279" cy="22165273"/>
          </a:xfrm>
        </p:spPr>
        <p:txBody>
          <a:bodyPr/>
          <a:lstStyle>
            <a:lvl1pPr marL="0" indent="0">
              <a:buNone/>
              <a:defRPr sz="6600"/>
            </a:lvl1pPr>
            <a:lvl2pPr marL="2160270" indent="0">
              <a:buNone/>
              <a:defRPr sz="5700"/>
            </a:lvl2pPr>
            <a:lvl3pPr marL="4320540" indent="0">
              <a:buNone/>
              <a:defRPr sz="4700"/>
            </a:lvl3pPr>
            <a:lvl4pPr marL="6480810" indent="0">
              <a:buNone/>
              <a:defRPr sz="4300"/>
            </a:lvl4pPr>
            <a:lvl5pPr marL="8641080" indent="0">
              <a:buNone/>
              <a:defRPr sz="4300"/>
            </a:lvl5pPr>
            <a:lvl6pPr marL="10801350" indent="0">
              <a:buNone/>
              <a:defRPr sz="4300"/>
            </a:lvl6pPr>
            <a:lvl7pPr marL="12961620" indent="0">
              <a:buNone/>
              <a:defRPr sz="4300"/>
            </a:lvl7pPr>
            <a:lvl8pPr marL="15121890" indent="0">
              <a:buNone/>
              <a:defRPr sz="4300"/>
            </a:lvl8pPr>
            <a:lvl9pPr marL="17282160" indent="0">
              <a:buNone/>
              <a:defRPr sz="43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17/07/40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468561" y="22682835"/>
            <a:ext cx="25923240" cy="2677837"/>
          </a:xfrm>
        </p:spPr>
        <p:txBody>
          <a:bodyPr anchor="b"/>
          <a:lstStyle>
            <a:lvl1pPr algn="r">
              <a:defRPr sz="95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8468561" y="2895362"/>
            <a:ext cx="25923240" cy="19442430"/>
          </a:xfrm>
        </p:spPr>
        <p:txBody>
          <a:bodyPr/>
          <a:lstStyle>
            <a:lvl1pPr marL="0" indent="0">
              <a:buNone/>
              <a:defRPr sz="15100"/>
            </a:lvl1pPr>
            <a:lvl2pPr marL="2160270" indent="0">
              <a:buNone/>
              <a:defRPr sz="13200"/>
            </a:lvl2pPr>
            <a:lvl3pPr marL="4320540" indent="0">
              <a:buNone/>
              <a:defRPr sz="11300"/>
            </a:lvl3pPr>
            <a:lvl4pPr marL="6480810" indent="0">
              <a:buNone/>
              <a:defRPr sz="9500"/>
            </a:lvl4pPr>
            <a:lvl5pPr marL="8641080" indent="0">
              <a:buNone/>
              <a:defRPr sz="9500"/>
            </a:lvl5pPr>
            <a:lvl6pPr marL="10801350" indent="0">
              <a:buNone/>
              <a:defRPr sz="9500"/>
            </a:lvl6pPr>
            <a:lvl7pPr marL="12961620" indent="0">
              <a:buNone/>
              <a:defRPr sz="9500"/>
            </a:lvl7pPr>
            <a:lvl8pPr marL="15121890" indent="0">
              <a:buNone/>
              <a:defRPr sz="9500"/>
            </a:lvl8pPr>
            <a:lvl9pPr marL="17282160" indent="0">
              <a:buNone/>
              <a:defRPr sz="9500"/>
            </a:lvl9pPr>
          </a:lstStyle>
          <a:p>
            <a:endParaRPr lang="ar-SA"/>
          </a:p>
        </p:txBody>
      </p:sp>
      <p:sp>
        <p:nvSpPr>
          <p:cNvPr id="4" name="عنصر نائب للنص 3"/>
          <p:cNvSpPr>
            <a:spLocks noGrp="1"/>
          </p:cNvSpPr>
          <p:nvPr>
            <p:ph type="body" sz="half" idx="2"/>
          </p:nvPr>
        </p:nvSpPr>
        <p:spPr>
          <a:xfrm>
            <a:off x="8468561" y="25360672"/>
            <a:ext cx="25923240" cy="3802973"/>
          </a:xfrm>
        </p:spPr>
        <p:txBody>
          <a:bodyPr/>
          <a:lstStyle>
            <a:lvl1pPr marL="0" indent="0">
              <a:buNone/>
              <a:defRPr sz="6600"/>
            </a:lvl1pPr>
            <a:lvl2pPr marL="2160270" indent="0">
              <a:buNone/>
              <a:defRPr sz="5700"/>
            </a:lvl2pPr>
            <a:lvl3pPr marL="4320540" indent="0">
              <a:buNone/>
              <a:defRPr sz="4700"/>
            </a:lvl3pPr>
            <a:lvl4pPr marL="6480810" indent="0">
              <a:buNone/>
              <a:defRPr sz="4300"/>
            </a:lvl4pPr>
            <a:lvl5pPr marL="8641080" indent="0">
              <a:buNone/>
              <a:defRPr sz="4300"/>
            </a:lvl5pPr>
            <a:lvl6pPr marL="10801350" indent="0">
              <a:buNone/>
              <a:defRPr sz="4300"/>
            </a:lvl6pPr>
            <a:lvl7pPr marL="12961620" indent="0">
              <a:buNone/>
              <a:defRPr sz="4300"/>
            </a:lvl7pPr>
            <a:lvl8pPr marL="15121890" indent="0">
              <a:buNone/>
              <a:defRPr sz="4300"/>
            </a:lvl8pPr>
            <a:lvl9pPr marL="17282160" indent="0">
              <a:buNone/>
              <a:defRPr sz="43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17/07/40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85000"/>
            <a:alpha val="65000"/>
          </a:scheme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2160270" y="1297665"/>
            <a:ext cx="38884860" cy="5400675"/>
          </a:xfrm>
          <a:prstGeom prst="rect">
            <a:avLst/>
          </a:prstGeom>
        </p:spPr>
        <p:txBody>
          <a:bodyPr vert="horz" lIns="432054" tIns="216027" rIns="432054" bIns="216027"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2160270" y="7560947"/>
            <a:ext cx="38884860" cy="21385175"/>
          </a:xfrm>
          <a:prstGeom prst="rect">
            <a:avLst/>
          </a:prstGeom>
        </p:spPr>
        <p:txBody>
          <a:bodyPr vert="horz" lIns="432054" tIns="216027" rIns="432054" bIns="216027"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30963870" y="30033756"/>
            <a:ext cx="10081260" cy="1725216"/>
          </a:xfrm>
          <a:prstGeom prst="rect">
            <a:avLst/>
          </a:prstGeom>
        </p:spPr>
        <p:txBody>
          <a:bodyPr vert="horz" lIns="432054" tIns="216027" rIns="432054" bIns="216027" rtlCol="1" anchor="ctr"/>
          <a:lstStyle>
            <a:lvl1pPr algn="r">
              <a:defRPr sz="5700">
                <a:solidFill>
                  <a:schemeClr val="tx1">
                    <a:tint val="75000"/>
                  </a:schemeClr>
                </a:solidFill>
              </a:defRPr>
            </a:lvl1pPr>
          </a:lstStyle>
          <a:p>
            <a:fld id="{1B8ABB09-4A1D-463E-8065-109CC2B7EFAA}" type="datetimeFigureOut">
              <a:rPr lang="ar-SA" smtClean="0"/>
              <a:t>17/07/40</a:t>
            </a:fld>
            <a:endParaRPr lang="ar-SA"/>
          </a:p>
        </p:txBody>
      </p:sp>
      <p:sp>
        <p:nvSpPr>
          <p:cNvPr id="5" name="عنصر نائب للتذييل 4"/>
          <p:cNvSpPr>
            <a:spLocks noGrp="1"/>
          </p:cNvSpPr>
          <p:nvPr>
            <p:ph type="ftr" sz="quarter" idx="3"/>
          </p:nvPr>
        </p:nvSpPr>
        <p:spPr>
          <a:xfrm>
            <a:off x="14761845" y="30033756"/>
            <a:ext cx="13681710" cy="1725216"/>
          </a:xfrm>
          <a:prstGeom prst="rect">
            <a:avLst/>
          </a:prstGeom>
        </p:spPr>
        <p:txBody>
          <a:bodyPr vert="horz" lIns="432054" tIns="216027" rIns="432054" bIns="216027" rtlCol="1" anchor="ctr"/>
          <a:lstStyle>
            <a:lvl1pPr algn="ctr">
              <a:defRPr sz="57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2160270" y="30033756"/>
            <a:ext cx="10081260" cy="1725216"/>
          </a:xfrm>
          <a:prstGeom prst="rect">
            <a:avLst/>
          </a:prstGeom>
        </p:spPr>
        <p:txBody>
          <a:bodyPr vert="horz" lIns="432054" tIns="216027" rIns="432054" bIns="216027" rtlCol="1" anchor="ctr"/>
          <a:lstStyle>
            <a:lvl1pPr algn="l">
              <a:defRPr sz="57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20540" rtl="1" eaLnBrk="1" latinLnBrk="0" hangingPunct="1">
        <a:spcBef>
          <a:spcPct val="0"/>
        </a:spcBef>
        <a:buNone/>
        <a:defRPr sz="20800" kern="1200">
          <a:solidFill>
            <a:schemeClr val="tx1"/>
          </a:solidFill>
          <a:latin typeface="+mj-lt"/>
          <a:ea typeface="+mj-ea"/>
          <a:cs typeface="+mj-cs"/>
        </a:defRPr>
      </a:lvl1pPr>
    </p:titleStyle>
    <p:bodyStyle>
      <a:lvl1pPr marL="1620203" indent="-1620203" algn="r" defTabSz="4320540" rtl="1" eaLnBrk="1" latinLnBrk="0" hangingPunct="1">
        <a:spcBef>
          <a:spcPct val="20000"/>
        </a:spcBef>
        <a:buFont typeface="Arial" pitchFamily="34" charset="0"/>
        <a:buChar char="•"/>
        <a:defRPr sz="15100" kern="1200">
          <a:solidFill>
            <a:schemeClr val="tx1"/>
          </a:solidFill>
          <a:latin typeface="+mn-lt"/>
          <a:ea typeface="+mn-ea"/>
          <a:cs typeface="+mn-cs"/>
        </a:defRPr>
      </a:lvl1pPr>
      <a:lvl2pPr marL="3510439" indent="-1350169" algn="r" defTabSz="4320540" rtl="1" eaLnBrk="1" latinLnBrk="0" hangingPunct="1">
        <a:spcBef>
          <a:spcPct val="20000"/>
        </a:spcBef>
        <a:buFont typeface="Arial" pitchFamily="34" charset="0"/>
        <a:buChar char="–"/>
        <a:defRPr sz="13200" kern="1200">
          <a:solidFill>
            <a:schemeClr val="tx1"/>
          </a:solidFill>
          <a:latin typeface="+mn-lt"/>
          <a:ea typeface="+mn-ea"/>
          <a:cs typeface="+mn-cs"/>
        </a:defRPr>
      </a:lvl2pPr>
      <a:lvl3pPr marL="5400675" indent="-1080135" algn="r" defTabSz="4320540" rtl="1" eaLnBrk="1" latinLnBrk="0" hangingPunct="1">
        <a:spcBef>
          <a:spcPct val="20000"/>
        </a:spcBef>
        <a:buFont typeface="Arial" pitchFamily="34" charset="0"/>
        <a:buChar char="•"/>
        <a:defRPr sz="11300" kern="1200">
          <a:solidFill>
            <a:schemeClr val="tx1"/>
          </a:solidFill>
          <a:latin typeface="+mn-lt"/>
          <a:ea typeface="+mn-ea"/>
          <a:cs typeface="+mn-cs"/>
        </a:defRPr>
      </a:lvl3pPr>
      <a:lvl4pPr marL="7560945" indent="-1080135" algn="r" defTabSz="4320540" rtl="1" eaLnBrk="1" latinLnBrk="0" hangingPunct="1">
        <a:spcBef>
          <a:spcPct val="20000"/>
        </a:spcBef>
        <a:buFont typeface="Arial" pitchFamily="34" charset="0"/>
        <a:buChar char="–"/>
        <a:defRPr sz="9500" kern="1200">
          <a:solidFill>
            <a:schemeClr val="tx1"/>
          </a:solidFill>
          <a:latin typeface="+mn-lt"/>
          <a:ea typeface="+mn-ea"/>
          <a:cs typeface="+mn-cs"/>
        </a:defRPr>
      </a:lvl4pPr>
      <a:lvl5pPr marL="9721215" indent="-1080135" algn="r" defTabSz="4320540" rtl="1" eaLnBrk="1" latinLnBrk="0" hangingPunct="1">
        <a:spcBef>
          <a:spcPct val="20000"/>
        </a:spcBef>
        <a:buFont typeface="Arial" pitchFamily="34" charset="0"/>
        <a:buChar char="»"/>
        <a:defRPr sz="9500" kern="1200">
          <a:solidFill>
            <a:schemeClr val="tx1"/>
          </a:solidFill>
          <a:latin typeface="+mn-lt"/>
          <a:ea typeface="+mn-ea"/>
          <a:cs typeface="+mn-cs"/>
        </a:defRPr>
      </a:lvl5pPr>
      <a:lvl6pPr marL="11881485" indent="-1080135" algn="r" defTabSz="4320540" rtl="1" eaLnBrk="1" latinLnBrk="0" hangingPunct="1">
        <a:spcBef>
          <a:spcPct val="20000"/>
        </a:spcBef>
        <a:buFont typeface="Arial" pitchFamily="34" charset="0"/>
        <a:buChar char="•"/>
        <a:defRPr sz="9500" kern="1200">
          <a:solidFill>
            <a:schemeClr val="tx1"/>
          </a:solidFill>
          <a:latin typeface="+mn-lt"/>
          <a:ea typeface="+mn-ea"/>
          <a:cs typeface="+mn-cs"/>
        </a:defRPr>
      </a:lvl6pPr>
      <a:lvl7pPr marL="14041755" indent="-1080135" algn="r" defTabSz="4320540" rtl="1" eaLnBrk="1" latinLnBrk="0" hangingPunct="1">
        <a:spcBef>
          <a:spcPct val="20000"/>
        </a:spcBef>
        <a:buFont typeface="Arial" pitchFamily="34" charset="0"/>
        <a:buChar char="•"/>
        <a:defRPr sz="9500" kern="1200">
          <a:solidFill>
            <a:schemeClr val="tx1"/>
          </a:solidFill>
          <a:latin typeface="+mn-lt"/>
          <a:ea typeface="+mn-ea"/>
          <a:cs typeface="+mn-cs"/>
        </a:defRPr>
      </a:lvl7pPr>
      <a:lvl8pPr marL="16202025" indent="-1080135" algn="r" defTabSz="4320540" rtl="1" eaLnBrk="1" latinLnBrk="0" hangingPunct="1">
        <a:spcBef>
          <a:spcPct val="20000"/>
        </a:spcBef>
        <a:buFont typeface="Arial" pitchFamily="34" charset="0"/>
        <a:buChar char="•"/>
        <a:defRPr sz="9500" kern="1200">
          <a:solidFill>
            <a:schemeClr val="tx1"/>
          </a:solidFill>
          <a:latin typeface="+mn-lt"/>
          <a:ea typeface="+mn-ea"/>
          <a:cs typeface="+mn-cs"/>
        </a:defRPr>
      </a:lvl8pPr>
      <a:lvl9pPr marL="18362295" indent="-1080135" algn="r" defTabSz="4320540" rtl="1" eaLnBrk="1" latinLnBrk="0" hangingPunct="1">
        <a:spcBef>
          <a:spcPct val="20000"/>
        </a:spcBef>
        <a:buFont typeface="Arial" pitchFamily="34" charset="0"/>
        <a:buChar char="•"/>
        <a:defRPr sz="9500" kern="1200">
          <a:solidFill>
            <a:schemeClr val="tx1"/>
          </a:solidFill>
          <a:latin typeface="+mn-lt"/>
          <a:ea typeface="+mn-ea"/>
          <a:cs typeface="+mn-cs"/>
        </a:defRPr>
      </a:lvl9pPr>
    </p:bodyStyle>
    <p:otherStyle>
      <a:defPPr>
        <a:defRPr lang="ar-SA"/>
      </a:defPPr>
      <a:lvl1pPr marL="0" algn="r" defTabSz="4320540" rtl="1" eaLnBrk="1" latinLnBrk="0" hangingPunct="1">
        <a:defRPr sz="8500" kern="1200">
          <a:solidFill>
            <a:schemeClr val="tx1"/>
          </a:solidFill>
          <a:latin typeface="+mn-lt"/>
          <a:ea typeface="+mn-ea"/>
          <a:cs typeface="+mn-cs"/>
        </a:defRPr>
      </a:lvl1pPr>
      <a:lvl2pPr marL="2160270" algn="r" defTabSz="4320540" rtl="1" eaLnBrk="1" latinLnBrk="0" hangingPunct="1">
        <a:defRPr sz="8500" kern="1200">
          <a:solidFill>
            <a:schemeClr val="tx1"/>
          </a:solidFill>
          <a:latin typeface="+mn-lt"/>
          <a:ea typeface="+mn-ea"/>
          <a:cs typeface="+mn-cs"/>
        </a:defRPr>
      </a:lvl2pPr>
      <a:lvl3pPr marL="4320540" algn="r" defTabSz="4320540" rtl="1" eaLnBrk="1" latinLnBrk="0" hangingPunct="1">
        <a:defRPr sz="8500" kern="1200">
          <a:solidFill>
            <a:schemeClr val="tx1"/>
          </a:solidFill>
          <a:latin typeface="+mn-lt"/>
          <a:ea typeface="+mn-ea"/>
          <a:cs typeface="+mn-cs"/>
        </a:defRPr>
      </a:lvl3pPr>
      <a:lvl4pPr marL="6480810" algn="r" defTabSz="4320540" rtl="1" eaLnBrk="1" latinLnBrk="0" hangingPunct="1">
        <a:defRPr sz="8500" kern="1200">
          <a:solidFill>
            <a:schemeClr val="tx1"/>
          </a:solidFill>
          <a:latin typeface="+mn-lt"/>
          <a:ea typeface="+mn-ea"/>
          <a:cs typeface="+mn-cs"/>
        </a:defRPr>
      </a:lvl4pPr>
      <a:lvl5pPr marL="8641080" algn="r" defTabSz="4320540" rtl="1" eaLnBrk="1" latinLnBrk="0" hangingPunct="1">
        <a:defRPr sz="8500" kern="1200">
          <a:solidFill>
            <a:schemeClr val="tx1"/>
          </a:solidFill>
          <a:latin typeface="+mn-lt"/>
          <a:ea typeface="+mn-ea"/>
          <a:cs typeface="+mn-cs"/>
        </a:defRPr>
      </a:lvl5pPr>
      <a:lvl6pPr marL="10801350" algn="r" defTabSz="4320540" rtl="1" eaLnBrk="1" latinLnBrk="0" hangingPunct="1">
        <a:defRPr sz="8500" kern="1200">
          <a:solidFill>
            <a:schemeClr val="tx1"/>
          </a:solidFill>
          <a:latin typeface="+mn-lt"/>
          <a:ea typeface="+mn-ea"/>
          <a:cs typeface="+mn-cs"/>
        </a:defRPr>
      </a:lvl6pPr>
      <a:lvl7pPr marL="12961620" algn="r" defTabSz="4320540" rtl="1" eaLnBrk="1" latinLnBrk="0" hangingPunct="1">
        <a:defRPr sz="8500" kern="1200">
          <a:solidFill>
            <a:schemeClr val="tx1"/>
          </a:solidFill>
          <a:latin typeface="+mn-lt"/>
          <a:ea typeface="+mn-ea"/>
          <a:cs typeface="+mn-cs"/>
        </a:defRPr>
      </a:lvl7pPr>
      <a:lvl8pPr marL="15121890" algn="r" defTabSz="4320540" rtl="1" eaLnBrk="1" latinLnBrk="0" hangingPunct="1">
        <a:defRPr sz="8500" kern="1200">
          <a:solidFill>
            <a:schemeClr val="tx1"/>
          </a:solidFill>
          <a:latin typeface="+mn-lt"/>
          <a:ea typeface="+mn-ea"/>
          <a:cs typeface="+mn-cs"/>
        </a:defRPr>
      </a:lvl8pPr>
      <a:lvl9pPr marL="17282160" algn="r" defTabSz="4320540" rtl="1" eaLnBrk="1" latinLnBrk="0" hangingPunct="1">
        <a:defRPr sz="8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jpeg"/><Relationship Id="rId5" Type="http://schemas.microsoft.com/office/2007/relationships/hdphoto" Target="../media/hdphoto2.wdp"/><Relationship Id="rId10" Type="http://schemas.openxmlformats.org/officeDocument/2006/relationships/hyperlink" Target="http://www.teninofamilydental.com/vitamin-d-and-how-it-relates-to-your-oral-health/?fbclid=IwAR0sXR7VMobo7tRopImioOfDBA7TfI02SFfiTr97y0MXpVS05ZvJU2WOAE0" TargetMode="External"/><Relationship Id="rId4" Type="http://schemas.openxmlformats.org/officeDocument/2006/relationships/image" Target="../media/image2.png"/><Relationship Id="rId9" Type="http://schemas.microsoft.com/office/2007/relationships/hdphoto" Target="../media/hdphoto4.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444211" y="432273"/>
            <a:ext cx="42184825" cy="5151355"/>
          </a:xfrm>
          <a:prstGeom prst="roundRect">
            <a:avLst/>
          </a:prstGeom>
          <a:solidFill>
            <a:schemeClr val="accent2">
              <a:lumMod val="60000"/>
              <a:lumOff val="4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rtlCol="1" anchor="ctr"/>
          <a:lstStyle/>
          <a:p>
            <a:pPr algn="ctr"/>
            <a:endParaRPr lang="ar-SA"/>
          </a:p>
        </p:txBody>
      </p:sp>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imgEffect>
                    <a14:imgEffect>
                      <a14:sharpenSoften amount="25000"/>
                    </a14:imgEffect>
                    <a14:imgEffect>
                      <a14:saturation sat="200000"/>
                    </a14:imgEffect>
                  </a14:imgLayer>
                </a14:imgProps>
              </a:ext>
              <a:ext uri="{28A0092B-C50C-407E-A947-70E740481C1C}">
                <a14:useLocalDpi xmlns:a14="http://schemas.microsoft.com/office/drawing/2010/main" val="0"/>
              </a:ext>
            </a:extLst>
          </a:blip>
          <a:srcRect/>
          <a:stretch>
            <a:fillRect/>
          </a:stretch>
        </p:blipFill>
        <p:spPr bwMode="auto">
          <a:xfrm>
            <a:off x="566831" y="432273"/>
            <a:ext cx="9238419" cy="5472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0" b="100000" l="0" r="100000"/>
                    </a14:imgEffect>
                    <a14:imgEffect>
                      <a14:sharpenSoften amount="25000"/>
                    </a14:imgEffect>
                    <a14:imgEffect>
                      <a14:saturation sat="200000"/>
                    </a14:imgEffect>
                  </a14:imgLayer>
                </a14:imgProps>
              </a:ext>
              <a:ext uri="{28A0092B-C50C-407E-A947-70E740481C1C}">
                <a14:useLocalDpi xmlns:a14="http://schemas.microsoft.com/office/drawing/2010/main" val="0"/>
              </a:ext>
            </a:extLst>
          </a:blip>
          <a:srcRect/>
          <a:stretch>
            <a:fillRect/>
          </a:stretch>
        </p:blipFill>
        <p:spPr bwMode="auto">
          <a:xfrm>
            <a:off x="35608256" y="903278"/>
            <a:ext cx="5869940" cy="4209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7912176" y="518797"/>
            <a:ext cx="27846150" cy="1569660"/>
          </a:xfrm>
          <a:prstGeom prst="rect">
            <a:avLst/>
          </a:prstGeom>
          <a:noFill/>
        </p:spPr>
        <p:txBody>
          <a:bodyPr wrap="square" rtlCol="1">
            <a:spAutoFit/>
          </a:bodyPr>
          <a:lstStyle/>
          <a:p>
            <a:r>
              <a:rPr lang="en-US" sz="9600" b="1" dirty="0" smtClean="0">
                <a:solidFill>
                  <a:schemeClr val="bg1"/>
                </a:solidFill>
                <a:latin typeface="Arial" panose="020B0604020202020204" pitchFamily="34" charset="0"/>
                <a:cs typeface="Arial" panose="020B0604020202020204" pitchFamily="34" charset="0"/>
              </a:rPr>
              <a:t>How Does Vitamin D  Related to  Dental </a:t>
            </a:r>
            <a:r>
              <a:rPr lang="en-US" sz="9600" b="1" dirty="0">
                <a:solidFill>
                  <a:schemeClr val="bg1"/>
                </a:solidFill>
                <a:latin typeface="Arial" panose="020B0604020202020204" pitchFamily="34" charset="0"/>
                <a:cs typeface="Arial" panose="020B0604020202020204" pitchFamily="34" charset="0"/>
              </a:rPr>
              <a:t>H</a:t>
            </a:r>
            <a:r>
              <a:rPr lang="en-US" sz="9600" b="1" dirty="0" smtClean="0">
                <a:solidFill>
                  <a:schemeClr val="bg1"/>
                </a:solidFill>
                <a:latin typeface="Arial" panose="020B0604020202020204" pitchFamily="34" charset="0"/>
                <a:cs typeface="Arial" panose="020B0604020202020204" pitchFamily="34" charset="0"/>
              </a:rPr>
              <a:t>ealth</a:t>
            </a:r>
            <a:endParaRPr lang="ar-SA" sz="9600" b="1" dirty="0">
              <a:solidFill>
                <a:schemeClr val="bg1"/>
              </a:solidFill>
              <a:latin typeface="Arial" panose="020B0604020202020204" pitchFamily="34" charset="0"/>
              <a:cs typeface="Arial" panose="020B0604020202020204" pitchFamily="34" charset="0"/>
            </a:endParaRPr>
          </a:p>
        </p:txBody>
      </p:sp>
      <p:sp>
        <p:nvSpPr>
          <p:cNvPr id="6" name="مربع نص 5"/>
          <p:cNvSpPr txBox="1"/>
          <p:nvPr/>
        </p:nvSpPr>
        <p:spPr>
          <a:xfrm>
            <a:off x="9562505" y="2088457"/>
            <a:ext cx="24512436" cy="3139321"/>
          </a:xfrm>
          <a:prstGeom prst="rect">
            <a:avLst/>
          </a:prstGeom>
          <a:noFill/>
        </p:spPr>
        <p:txBody>
          <a:bodyPr wrap="square" rtlCol="1">
            <a:spAutoFit/>
          </a:bodyPr>
          <a:lstStyle/>
          <a:p>
            <a:pPr algn="ctr"/>
            <a:r>
              <a:rPr lang="en-US" sz="6600" b="1" dirty="0" err="1" smtClean="0">
                <a:solidFill>
                  <a:schemeClr val="bg1"/>
                </a:solidFill>
                <a:latin typeface="Arial" panose="020B0604020202020204" pitchFamily="34" charset="0"/>
                <a:cs typeface="Arial" panose="020B0604020202020204" pitchFamily="34" charset="0"/>
              </a:rPr>
              <a:t>Rokaia</a:t>
            </a:r>
            <a:r>
              <a:rPr lang="en-US" sz="6600" b="1" dirty="0" smtClean="0">
                <a:solidFill>
                  <a:schemeClr val="bg1"/>
                </a:solidFill>
                <a:latin typeface="Arial" panose="020B0604020202020204" pitchFamily="34" charset="0"/>
                <a:cs typeface="Arial" panose="020B0604020202020204" pitchFamily="34" charset="0"/>
              </a:rPr>
              <a:t> </a:t>
            </a:r>
            <a:r>
              <a:rPr lang="en-US" sz="6600" b="1" dirty="0" err="1">
                <a:solidFill>
                  <a:schemeClr val="bg1"/>
                </a:solidFill>
                <a:latin typeface="Arial" panose="020B0604020202020204" pitchFamily="34" charset="0"/>
                <a:cs typeface="Arial" panose="020B0604020202020204" pitchFamily="34" charset="0"/>
              </a:rPr>
              <a:t>M</a:t>
            </a:r>
            <a:r>
              <a:rPr lang="en-US" sz="6600" b="1" dirty="0" err="1" smtClean="0">
                <a:solidFill>
                  <a:schemeClr val="bg1"/>
                </a:solidFill>
                <a:latin typeface="Arial" panose="020B0604020202020204" pitchFamily="34" charset="0"/>
                <a:cs typeface="Arial" panose="020B0604020202020204" pitchFamily="34" charset="0"/>
              </a:rPr>
              <a:t>ostafa</a:t>
            </a:r>
            <a:r>
              <a:rPr lang="en-US" sz="6600" b="1" dirty="0" smtClean="0">
                <a:solidFill>
                  <a:schemeClr val="bg1"/>
                </a:solidFill>
                <a:latin typeface="Arial" panose="020B0604020202020204" pitchFamily="34" charset="0"/>
                <a:cs typeface="Arial" panose="020B0604020202020204" pitchFamily="34" charset="0"/>
              </a:rPr>
              <a:t> </a:t>
            </a:r>
            <a:r>
              <a:rPr lang="en-US" sz="6600" b="1" dirty="0" err="1" smtClean="0">
                <a:solidFill>
                  <a:schemeClr val="bg1"/>
                </a:solidFill>
                <a:latin typeface="Arial" panose="020B0604020202020204" pitchFamily="34" charset="0"/>
                <a:cs typeface="Arial" panose="020B0604020202020204" pitchFamily="34" charset="0"/>
              </a:rPr>
              <a:t>Aboamoud</a:t>
            </a:r>
            <a:r>
              <a:rPr lang="en-US" sz="6600" b="1" dirty="0" smtClean="0">
                <a:solidFill>
                  <a:schemeClr val="bg1"/>
                </a:solidFill>
                <a:latin typeface="Arial" panose="020B0604020202020204" pitchFamily="34" charset="0"/>
                <a:cs typeface="Arial" panose="020B0604020202020204" pitchFamily="34" charset="0"/>
              </a:rPr>
              <a:t> 2</a:t>
            </a:r>
            <a:r>
              <a:rPr lang="en-US" sz="6600" b="1" baseline="30000" dirty="0" smtClean="0">
                <a:solidFill>
                  <a:schemeClr val="bg1"/>
                </a:solidFill>
                <a:latin typeface="Arial" panose="020B0604020202020204" pitchFamily="34" charset="0"/>
                <a:cs typeface="Arial" panose="020B0604020202020204" pitchFamily="34" charset="0"/>
              </a:rPr>
              <a:t>nd</a:t>
            </a:r>
            <a:r>
              <a:rPr lang="en-US" sz="6600" b="1" dirty="0" smtClean="0">
                <a:solidFill>
                  <a:schemeClr val="bg1"/>
                </a:solidFill>
                <a:latin typeface="Arial" panose="020B0604020202020204" pitchFamily="34" charset="0"/>
                <a:cs typeface="Arial" panose="020B0604020202020204" pitchFamily="34" charset="0"/>
              </a:rPr>
              <a:t> year dental student</a:t>
            </a:r>
          </a:p>
          <a:p>
            <a:pPr algn="ctr"/>
            <a:r>
              <a:rPr lang="en-US" sz="6600" b="1" dirty="0">
                <a:solidFill>
                  <a:schemeClr val="bg1"/>
                </a:solidFill>
                <a:latin typeface="Arial" panose="020B0604020202020204" pitchFamily="34" charset="0"/>
                <a:cs typeface="Arial" panose="020B0604020202020204" pitchFamily="34" charset="0"/>
              </a:rPr>
              <a:t>Libyan International Medical University</a:t>
            </a:r>
          </a:p>
          <a:p>
            <a:pPr algn="ctr"/>
            <a:r>
              <a:rPr lang="en-US" sz="6600" b="1" dirty="0">
                <a:solidFill>
                  <a:schemeClr val="bg1"/>
                </a:solidFill>
                <a:latin typeface="Arial" panose="020B0604020202020204" pitchFamily="34" charset="0"/>
                <a:cs typeface="Arial" panose="020B0604020202020204" pitchFamily="34" charset="0"/>
              </a:rPr>
              <a:t>Faculty Of </a:t>
            </a:r>
            <a:r>
              <a:rPr lang="en-US" sz="6600" b="1" dirty="0" smtClean="0">
                <a:solidFill>
                  <a:schemeClr val="bg1"/>
                </a:solidFill>
                <a:latin typeface="Arial" panose="020B0604020202020204" pitchFamily="34" charset="0"/>
                <a:cs typeface="Arial" panose="020B0604020202020204" pitchFamily="34" charset="0"/>
              </a:rPr>
              <a:t>Basic medical  sciences</a:t>
            </a:r>
            <a:r>
              <a:rPr lang="en-US" sz="6000" b="1" dirty="0" smtClean="0">
                <a:solidFill>
                  <a:schemeClr val="bg1"/>
                </a:solidFill>
              </a:rPr>
              <a:t> </a:t>
            </a:r>
            <a:endParaRPr lang="ar-SA" sz="6000" b="1" dirty="0">
              <a:solidFill>
                <a:schemeClr val="bg1"/>
              </a:solidFill>
            </a:endParaRPr>
          </a:p>
        </p:txBody>
      </p:sp>
      <p:sp>
        <p:nvSpPr>
          <p:cNvPr id="8" name="مستطيل 7"/>
          <p:cNvSpPr/>
          <p:nvPr/>
        </p:nvSpPr>
        <p:spPr>
          <a:xfrm>
            <a:off x="444211" y="6410863"/>
            <a:ext cx="14533754" cy="12952105"/>
          </a:xfrm>
          <a:prstGeom prst="rect">
            <a:avLst/>
          </a:prstGeom>
          <a:solidFill>
            <a:schemeClr val="bg1"/>
          </a:solidFill>
          <a:ln>
            <a:solidFill>
              <a:schemeClr val="accent2">
                <a:lumMod val="60000"/>
                <a:lumOff val="40000"/>
              </a:schemeClr>
            </a:solid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مستطيل 8"/>
          <p:cNvSpPr/>
          <p:nvPr/>
        </p:nvSpPr>
        <p:spPr>
          <a:xfrm>
            <a:off x="444211" y="6410863"/>
            <a:ext cx="14533753" cy="1492469"/>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6600" b="1" dirty="0" smtClean="0">
                <a:latin typeface="Arial" panose="020B0604020202020204" pitchFamily="34" charset="0"/>
                <a:cs typeface="Arial" panose="020B0604020202020204" pitchFamily="34" charset="0"/>
              </a:rPr>
              <a:t>introduction</a:t>
            </a:r>
            <a:endParaRPr lang="ar-SA" sz="6600" b="1" dirty="0">
              <a:latin typeface="Arial" panose="020B0604020202020204" pitchFamily="34" charset="0"/>
              <a:cs typeface="Arial" panose="020B0604020202020204" pitchFamily="34" charset="0"/>
            </a:endParaRPr>
          </a:p>
        </p:txBody>
      </p:sp>
      <p:sp>
        <p:nvSpPr>
          <p:cNvPr id="11" name="مستطيل 10"/>
          <p:cNvSpPr/>
          <p:nvPr/>
        </p:nvSpPr>
        <p:spPr>
          <a:xfrm>
            <a:off x="444211" y="20679922"/>
            <a:ext cx="14533753" cy="10571775"/>
          </a:xfrm>
          <a:prstGeom prst="rect">
            <a:avLst/>
          </a:prstGeom>
          <a:solidFill>
            <a:schemeClr val="bg1"/>
          </a:solidFill>
          <a:ln>
            <a:solidFill>
              <a:schemeClr val="accent2">
                <a:lumMod val="60000"/>
                <a:lumOff val="40000"/>
              </a:schemeClr>
            </a:solid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7200" dirty="0">
              <a:solidFill>
                <a:srgbClr val="FF0000"/>
              </a:solidFill>
            </a:endParaRPr>
          </a:p>
        </p:txBody>
      </p:sp>
      <p:sp>
        <p:nvSpPr>
          <p:cNvPr id="13" name="مربع نص 12"/>
          <p:cNvSpPr txBox="1"/>
          <p:nvPr/>
        </p:nvSpPr>
        <p:spPr>
          <a:xfrm>
            <a:off x="1153593" y="8157920"/>
            <a:ext cx="13114989" cy="10618291"/>
          </a:xfrm>
          <a:prstGeom prst="rect">
            <a:avLst/>
          </a:prstGeom>
          <a:noFill/>
        </p:spPr>
        <p:txBody>
          <a:bodyPr wrap="square" rtlCol="1">
            <a:spAutoFit/>
          </a:bodyPr>
          <a:lstStyle/>
          <a:p>
            <a:pPr algn="l"/>
            <a:r>
              <a:rPr lang="ar-SA" sz="5400" dirty="0" smtClean="0"/>
              <a:t> </a:t>
            </a:r>
            <a:r>
              <a:rPr lang="en-US" sz="4800" dirty="0" smtClean="0">
                <a:latin typeface="Arial" panose="020B0604020202020204" pitchFamily="34" charset="0"/>
                <a:cs typeface="Arial" panose="020B0604020202020204" pitchFamily="34" charset="0"/>
              </a:rPr>
              <a:t>Vitamin D: Essential vitamin for the absorption and metabolism of calcium and phosphorous .</a:t>
            </a:r>
          </a:p>
          <a:p>
            <a:pPr algn="l"/>
            <a:r>
              <a:rPr lang="en-US" sz="4800" dirty="0" smtClean="0">
                <a:latin typeface="Arial" panose="020B0604020202020204" pitchFamily="34" charset="0"/>
                <a:cs typeface="Arial" panose="020B0604020202020204" pitchFamily="34" charset="0"/>
              </a:rPr>
              <a:t>Sunlight promotes sufficient supplementation through the skin when regularly exposed to </a:t>
            </a:r>
            <a:endParaRPr lang="ar-LY" sz="4800" dirty="0" smtClean="0">
              <a:latin typeface="Arial" panose="020B0604020202020204" pitchFamily="34" charset="0"/>
              <a:cs typeface="Arial" panose="020B0604020202020204" pitchFamily="34" charset="0"/>
            </a:endParaRPr>
          </a:p>
          <a:p>
            <a:pPr algn="l"/>
            <a:r>
              <a:rPr lang="en-US" sz="4800" dirty="0" smtClean="0">
                <a:latin typeface="Arial" panose="020B0604020202020204" pitchFamily="34" charset="0"/>
                <a:cs typeface="Arial" panose="020B0604020202020204" pitchFamily="34" charset="0"/>
              </a:rPr>
              <a:t>normal amounts of sun daily.</a:t>
            </a:r>
          </a:p>
          <a:p>
            <a:pPr algn="l"/>
            <a:r>
              <a:rPr lang="en-US" sz="4800" dirty="0" smtClean="0">
                <a:latin typeface="Arial" panose="020B0604020202020204" pitchFamily="34" charset="0"/>
                <a:cs typeface="Arial" panose="020B0604020202020204" pitchFamily="34" charset="0"/>
              </a:rPr>
              <a:t>Deficiency can lead to poor bone health deformity and weakness. </a:t>
            </a:r>
          </a:p>
          <a:p>
            <a:pPr algn="l"/>
            <a:r>
              <a:rPr lang="en-US" sz="4800" dirty="0" smtClean="0">
                <a:latin typeface="Arial" panose="020B0604020202020204" pitchFamily="34" charset="0"/>
                <a:cs typeface="Arial" panose="020B0604020202020204" pitchFamily="34" charset="0"/>
              </a:rPr>
              <a:t>Vitamin D other rules in the body, including  modulation of cell growth , neuromuscular and immune function , and reduction of </a:t>
            </a:r>
            <a:endParaRPr lang="ar-LY" sz="4800" dirty="0" smtClean="0">
              <a:latin typeface="Arial" panose="020B0604020202020204" pitchFamily="34" charset="0"/>
              <a:cs typeface="Arial" panose="020B0604020202020204" pitchFamily="34" charset="0"/>
            </a:endParaRPr>
          </a:p>
          <a:p>
            <a:pPr algn="l"/>
            <a:r>
              <a:rPr lang="en-US" sz="4800" dirty="0" smtClean="0">
                <a:latin typeface="Arial" panose="020B0604020202020204" pitchFamily="34" charset="0"/>
                <a:cs typeface="Arial" panose="020B0604020202020204" pitchFamily="34" charset="0"/>
              </a:rPr>
              <a:t>inflammation.</a:t>
            </a:r>
          </a:p>
          <a:p>
            <a:pPr algn="l"/>
            <a:r>
              <a:rPr lang="en-US" sz="4800" dirty="0" smtClean="0">
                <a:latin typeface="Arial" panose="020B0604020202020204" pitchFamily="34" charset="0"/>
                <a:cs typeface="Arial" panose="020B0604020202020204" pitchFamily="34" charset="0"/>
              </a:rPr>
              <a:t>There are two </a:t>
            </a:r>
            <a:r>
              <a:rPr lang="en-US" sz="4800" dirty="0">
                <a:latin typeface="Arial" panose="020B0604020202020204" pitchFamily="34" charset="0"/>
                <a:cs typeface="Arial" panose="020B0604020202020204" pitchFamily="34" charset="0"/>
              </a:rPr>
              <a:t>main forms of vitamin D are vitamin D3 or cholecalciferol and </a:t>
            </a:r>
            <a:r>
              <a:rPr lang="en-US" sz="4800" dirty="0" err="1">
                <a:latin typeface="Arial" panose="020B0604020202020204" pitchFamily="34" charset="0"/>
                <a:cs typeface="Arial" panose="020B0604020202020204" pitchFamily="34" charset="0"/>
              </a:rPr>
              <a:t>ergocalciferol</a:t>
            </a:r>
            <a:r>
              <a:rPr lang="en-US" sz="4800" dirty="0">
                <a:latin typeface="Arial" panose="020B0604020202020204" pitchFamily="34" charset="0"/>
                <a:cs typeface="Arial" panose="020B0604020202020204" pitchFamily="34" charset="0"/>
              </a:rPr>
              <a:t> </a:t>
            </a:r>
            <a:r>
              <a:rPr lang="en-US" sz="4800" dirty="0" smtClean="0">
                <a:latin typeface="Arial" panose="020B0604020202020204" pitchFamily="34" charset="0"/>
                <a:cs typeface="Arial" panose="020B0604020202020204" pitchFamily="34" charset="0"/>
              </a:rPr>
              <a:t>or </a:t>
            </a:r>
            <a:r>
              <a:rPr lang="en-US" sz="4800" dirty="0">
                <a:latin typeface="Arial" panose="020B0604020202020204" pitchFamily="34" charset="0"/>
                <a:cs typeface="Arial" panose="020B0604020202020204" pitchFamily="34" charset="0"/>
              </a:rPr>
              <a:t>vitamin </a:t>
            </a:r>
            <a:r>
              <a:rPr lang="en-US" sz="4800" dirty="0" smtClean="0">
                <a:latin typeface="Arial" panose="020B0604020202020204" pitchFamily="34" charset="0"/>
                <a:cs typeface="Arial" panose="020B0604020202020204" pitchFamily="34" charset="0"/>
              </a:rPr>
              <a:t>D2. </a:t>
            </a:r>
            <a:r>
              <a:rPr lang="en-US" sz="5400" dirty="0" smtClean="0">
                <a:latin typeface="Arial" panose="020B0604020202020204" pitchFamily="34" charset="0"/>
                <a:cs typeface="Arial" panose="020B0604020202020204" pitchFamily="34" charset="0"/>
              </a:rPr>
              <a:t>¹ </a:t>
            </a:r>
            <a:endParaRPr lang="ar-SA" sz="5400" dirty="0">
              <a:latin typeface="Arial" panose="020B0604020202020204" pitchFamily="34" charset="0"/>
              <a:cs typeface="Arial" panose="020B0604020202020204" pitchFamily="34" charset="0"/>
            </a:endParaRPr>
          </a:p>
        </p:txBody>
      </p:sp>
      <p:sp>
        <p:nvSpPr>
          <p:cNvPr id="2" name="مستطيل 1"/>
          <p:cNvSpPr/>
          <p:nvPr/>
        </p:nvSpPr>
        <p:spPr>
          <a:xfrm>
            <a:off x="15626037" y="6410862"/>
            <a:ext cx="12385376" cy="10395431"/>
          </a:xfrm>
          <a:prstGeom prst="rect">
            <a:avLst/>
          </a:prstGeom>
        </p:spPr>
        <p:style>
          <a:lnRef idx="2">
            <a:schemeClr val="accent2"/>
          </a:lnRef>
          <a:fillRef idx="1">
            <a:schemeClr val="lt1"/>
          </a:fillRef>
          <a:effectRef idx="0">
            <a:schemeClr val="accent2"/>
          </a:effectRef>
          <a:fontRef idx="minor">
            <a:schemeClr val="dk1"/>
          </a:fontRef>
        </p:style>
        <p:txBody>
          <a:bodyPr rtlCol="1" anchor="ctr"/>
          <a:lstStyle/>
          <a:p>
            <a:pPr algn="l"/>
            <a:r>
              <a:rPr lang="ar-SA" sz="5400" dirty="0" smtClean="0"/>
              <a:t> </a:t>
            </a:r>
            <a:endParaRPr lang="en-US" sz="5400" dirty="0"/>
          </a:p>
        </p:txBody>
      </p:sp>
      <p:sp>
        <p:nvSpPr>
          <p:cNvPr id="7" name="مستطيل 6"/>
          <p:cNvSpPr/>
          <p:nvPr/>
        </p:nvSpPr>
        <p:spPr>
          <a:xfrm>
            <a:off x="15661534" y="19362969"/>
            <a:ext cx="12385376" cy="11888728"/>
          </a:xfrm>
          <a:prstGeom prst="rect">
            <a:avLst/>
          </a:prstGeom>
          <a:effectLst>
            <a:glow rad="2286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rtlCol="1" anchor="ctr"/>
          <a:lstStyle/>
          <a:p>
            <a:pPr algn="r" rtl="0"/>
            <a:endParaRPr lang="en-US" sz="4800" dirty="0"/>
          </a:p>
        </p:txBody>
      </p:sp>
      <p:sp>
        <p:nvSpPr>
          <p:cNvPr id="10" name="مستطيل 9"/>
          <p:cNvSpPr/>
          <p:nvPr/>
        </p:nvSpPr>
        <p:spPr>
          <a:xfrm>
            <a:off x="28587476" y="20348579"/>
            <a:ext cx="14000840" cy="4697806"/>
          </a:xfrm>
          <a:prstGeom prst="rect">
            <a:avLst/>
          </a:prstGeom>
          <a:effectLst>
            <a:glow rad="2286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rtlCol="1" anchor="ctr"/>
          <a:lstStyle/>
          <a:p>
            <a:pPr algn="l"/>
            <a:r>
              <a:rPr lang="en-US" sz="5400" dirty="0" smtClean="0">
                <a:latin typeface="Arial" panose="020B0604020202020204" pitchFamily="34" charset="0"/>
                <a:cs typeface="Arial" panose="020B0604020202020204" pitchFamily="34" charset="0"/>
              </a:rPr>
              <a:t> </a:t>
            </a:r>
            <a:endParaRPr lang="ar-SA" dirty="0">
              <a:latin typeface="Arial" panose="020B0604020202020204" pitchFamily="34" charset="0"/>
              <a:cs typeface="Arial" panose="020B0604020202020204" pitchFamily="34" charset="0"/>
            </a:endParaRPr>
          </a:p>
        </p:txBody>
      </p:sp>
      <p:sp>
        <p:nvSpPr>
          <p:cNvPr id="14" name="مستطيل 13"/>
          <p:cNvSpPr/>
          <p:nvPr/>
        </p:nvSpPr>
        <p:spPr>
          <a:xfrm>
            <a:off x="28556816" y="26350223"/>
            <a:ext cx="14000840" cy="4901474"/>
          </a:xfrm>
          <a:prstGeom prst="rect">
            <a:avLst/>
          </a:prstGeom>
          <a:effectLst>
            <a:glow rad="2286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rtlCol="1" anchor="ctr"/>
          <a:lstStyle/>
          <a:p>
            <a:pPr algn="ctr"/>
            <a:endParaRPr lang="ar-SA" dirty="0"/>
          </a:p>
        </p:txBody>
      </p:sp>
      <p:pic>
        <p:nvPicPr>
          <p:cNvPr id="1026" name="Picture 2" descr="C:\Users\TOSHIBA\Desktop\vitamin-d-sources.jpg"/>
          <p:cNvPicPr>
            <a:picLocks noChangeAspect="1" noChangeArrowheads="1"/>
          </p:cNvPicPr>
          <p:nvPr/>
        </p:nvPicPr>
        <p:blipFill>
          <a:blip r:embed="rId6">
            <a:extLst>
              <a:ext uri="{BEBA8EAE-BF5A-486C-A8C5-ECC9F3942E4B}">
                <a14:imgProps xmlns:a14="http://schemas.microsoft.com/office/drawing/2010/main">
                  <a14:imgLayer r:embed="rId7">
                    <a14:imgEffect>
                      <a14:sharpenSoften amount="25000"/>
                    </a14:imgEffect>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566831" y="20872177"/>
            <a:ext cx="14379284" cy="1018726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C:\Users\TOSHIBA\Desktop\1-s2.0-S0960076017300304-fx1_lrg.jpg"/>
          <p:cNvPicPr>
            <a:picLocks noChangeAspect="1" noChangeArrowheads="1"/>
          </p:cNvPicPr>
          <p:nvPr/>
        </p:nvPicPr>
        <p:blipFill>
          <a:blip r:embed="rId8">
            <a:extLst>
              <a:ext uri="{BEBA8EAE-BF5A-486C-A8C5-ECC9F3942E4B}">
                <a14:imgProps xmlns:a14="http://schemas.microsoft.com/office/drawing/2010/main">
                  <a14:imgLayer r:embed="rId9">
                    <a14:imgEffect>
                      <a14:sharpenSoften amount="25000"/>
                    </a14:imgEffect>
                    <a14:imgEffect>
                      <a14:saturation sat="200000"/>
                    </a14:imgEffect>
                  </a14:imgLayer>
                </a14:imgProps>
              </a:ext>
              <a:ext uri="{28A0092B-C50C-407E-A947-70E740481C1C}">
                <a14:useLocalDpi xmlns:a14="http://schemas.microsoft.com/office/drawing/2010/main" val="0"/>
              </a:ext>
            </a:extLst>
          </a:blip>
          <a:srcRect/>
          <a:stretch>
            <a:fillRect/>
          </a:stretch>
        </p:blipFill>
        <p:spPr bwMode="auto">
          <a:xfrm>
            <a:off x="15626036" y="6410863"/>
            <a:ext cx="12385376" cy="10395431"/>
          </a:xfrm>
          <a:prstGeom prst="rect">
            <a:avLst/>
          </a:prstGeom>
          <a:noFill/>
          <a:ln>
            <a:solidFill>
              <a:schemeClr val="accent2">
                <a:lumMod val="60000"/>
                <a:lumOff val="40000"/>
              </a:schemeClr>
            </a:solidFill>
          </a:ln>
          <a:effectLst>
            <a:glow rad="228600">
              <a:schemeClr val="accent2">
                <a:satMod val="175000"/>
                <a:alpha val="40000"/>
              </a:schemeClr>
            </a:glow>
          </a:effectLst>
          <a:extLst>
            <a:ext uri="{909E8E84-426E-40DD-AFC4-6F175D3DCCD1}">
              <a14:hiddenFill xmlns:a14="http://schemas.microsoft.com/office/drawing/2010/main">
                <a:solidFill>
                  <a:srgbClr val="FFFFFF"/>
                </a:solidFill>
              </a14:hiddenFill>
            </a:ext>
          </a:extLst>
        </p:spPr>
      </p:pic>
      <p:sp>
        <p:nvSpPr>
          <p:cNvPr id="19" name="مستطيل 18"/>
          <p:cNvSpPr/>
          <p:nvPr/>
        </p:nvSpPr>
        <p:spPr>
          <a:xfrm>
            <a:off x="444210" y="19362968"/>
            <a:ext cx="14533753" cy="1316954"/>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6600" b="1" dirty="0" smtClean="0">
                <a:latin typeface="Arial" panose="020B0604020202020204" pitchFamily="34" charset="0"/>
                <a:cs typeface="Arial" panose="020B0604020202020204" pitchFamily="34" charset="0"/>
              </a:rPr>
              <a:t>Sources of vitamin D</a:t>
            </a:r>
            <a:endParaRPr lang="ar-SA" sz="6600" b="1" dirty="0">
              <a:latin typeface="Arial" panose="020B0604020202020204" pitchFamily="34" charset="0"/>
              <a:cs typeface="Arial" panose="020B0604020202020204" pitchFamily="34" charset="0"/>
            </a:endParaRPr>
          </a:p>
        </p:txBody>
      </p:sp>
      <p:sp>
        <p:nvSpPr>
          <p:cNvPr id="21" name="مستطيل 20"/>
          <p:cNvSpPr/>
          <p:nvPr/>
        </p:nvSpPr>
        <p:spPr>
          <a:xfrm>
            <a:off x="28663207" y="6410863"/>
            <a:ext cx="14041560" cy="12343741"/>
          </a:xfrm>
          <a:prstGeom prst="rect">
            <a:avLst/>
          </a:prstGeom>
          <a:solidFill>
            <a:schemeClr val="bg1"/>
          </a:solidFill>
          <a:ln>
            <a:solidFill>
              <a:schemeClr val="accent2">
                <a:lumMod val="60000"/>
                <a:lumOff val="40000"/>
              </a:schemeClr>
            </a:solid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smtClean="0"/>
          </a:p>
        </p:txBody>
      </p:sp>
      <p:sp>
        <p:nvSpPr>
          <p:cNvPr id="16" name="مربع نص 15"/>
          <p:cNvSpPr txBox="1"/>
          <p:nvPr/>
        </p:nvSpPr>
        <p:spPr>
          <a:xfrm>
            <a:off x="15626036" y="17148977"/>
            <a:ext cx="13439024" cy="769441"/>
          </a:xfrm>
          <a:prstGeom prst="rect">
            <a:avLst/>
          </a:prstGeom>
          <a:noFill/>
        </p:spPr>
        <p:txBody>
          <a:bodyPr wrap="square" rtlCol="1">
            <a:spAutoFit/>
          </a:bodyPr>
          <a:lstStyle/>
          <a:p>
            <a:pPr algn="l"/>
            <a:r>
              <a:rPr lang="en-US" sz="4400" b="1" dirty="0" smtClean="0">
                <a:latin typeface="Arial" panose="020B0604020202020204" pitchFamily="34" charset="0"/>
                <a:cs typeface="Arial" panose="020B0604020202020204" pitchFamily="34" charset="0"/>
              </a:rPr>
              <a:t>Figure2: The roles of vitamin D in the body</a:t>
            </a:r>
            <a:endParaRPr lang="ar-SA" sz="4400" b="1" dirty="0">
              <a:latin typeface="Arial" panose="020B0604020202020204" pitchFamily="34" charset="0"/>
              <a:cs typeface="Arial" panose="020B0604020202020204" pitchFamily="34" charset="0"/>
            </a:endParaRPr>
          </a:p>
        </p:txBody>
      </p:sp>
      <p:sp>
        <p:nvSpPr>
          <p:cNvPr id="24" name="مستطيل 23"/>
          <p:cNvSpPr/>
          <p:nvPr/>
        </p:nvSpPr>
        <p:spPr>
          <a:xfrm>
            <a:off x="15661533" y="19362967"/>
            <a:ext cx="12385376" cy="2599697"/>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6600" b="1" dirty="0" smtClean="0">
                <a:latin typeface="Arial" panose="020B0604020202020204" pitchFamily="34" charset="0"/>
                <a:cs typeface="Arial" panose="020B0604020202020204" pitchFamily="34" charset="0"/>
              </a:rPr>
              <a:t>Relation between vitamin D and dental health</a:t>
            </a:r>
            <a:endParaRPr lang="ar-SA" sz="6600" b="1" dirty="0">
              <a:latin typeface="Arial" panose="020B0604020202020204" pitchFamily="34" charset="0"/>
              <a:cs typeface="Arial" panose="020B0604020202020204" pitchFamily="34" charset="0"/>
            </a:endParaRPr>
          </a:p>
        </p:txBody>
      </p:sp>
      <p:sp>
        <p:nvSpPr>
          <p:cNvPr id="25" name="مستطيل 24"/>
          <p:cNvSpPr/>
          <p:nvPr/>
        </p:nvSpPr>
        <p:spPr>
          <a:xfrm>
            <a:off x="28528322" y="25046383"/>
            <a:ext cx="14159868" cy="1668810"/>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6600" b="1" dirty="0" smtClean="0">
                <a:latin typeface="Arial" panose="020B0604020202020204" pitchFamily="34" charset="0"/>
                <a:cs typeface="Arial" panose="020B0604020202020204" pitchFamily="34" charset="0"/>
              </a:rPr>
              <a:t>References</a:t>
            </a:r>
            <a:endParaRPr lang="ar-SA" sz="6600" b="1" dirty="0">
              <a:latin typeface="Arial" panose="020B0604020202020204" pitchFamily="34" charset="0"/>
              <a:cs typeface="Arial" panose="020B0604020202020204" pitchFamily="34" charset="0"/>
            </a:endParaRPr>
          </a:p>
        </p:txBody>
      </p:sp>
      <p:sp>
        <p:nvSpPr>
          <p:cNvPr id="27" name="مستطيل 26"/>
          <p:cNvSpPr/>
          <p:nvPr/>
        </p:nvSpPr>
        <p:spPr>
          <a:xfrm>
            <a:off x="28632810" y="18835974"/>
            <a:ext cx="14041560" cy="1476553"/>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6600" b="1" dirty="0" smtClean="0">
                <a:latin typeface="Arial" panose="020B0604020202020204" pitchFamily="34" charset="0"/>
                <a:cs typeface="Arial" panose="020B0604020202020204" pitchFamily="34" charset="0"/>
              </a:rPr>
              <a:t>Conclusion </a:t>
            </a:r>
            <a:endParaRPr lang="ar-SA" sz="6600" b="1" dirty="0">
              <a:latin typeface="Arial" panose="020B0604020202020204" pitchFamily="34" charset="0"/>
              <a:cs typeface="Arial" panose="020B0604020202020204" pitchFamily="34" charset="0"/>
            </a:endParaRPr>
          </a:p>
        </p:txBody>
      </p:sp>
      <p:sp>
        <p:nvSpPr>
          <p:cNvPr id="18" name="مربع نص 17"/>
          <p:cNvSpPr txBox="1"/>
          <p:nvPr/>
        </p:nvSpPr>
        <p:spPr>
          <a:xfrm>
            <a:off x="444211" y="31459116"/>
            <a:ext cx="9361040" cy="769441"/>
          </a:xfrm>
          <a:prstGeom prst="rect">
            <a:avLst/>
          </a:prstGeom>
          <a:noFill/>
        </p:spPr>
        <p:txBody>
          <a:bodyPr wrap="square" rtlCol="1">
            <a:spAutoFit/>
          </a:bodyPr>
          <a:lstStyle/>
          <a:p>
            <a:pPr algn="l"/>
            <a:r>
              <a:rPr lang="en-US" sz="4400" b="1" dirty="0" smtClean="0">
                <a:latin typeface="Arial" panose="020B0604020202020204" pitchFamily="34" charset="0"/>
                <a:cs typeface="Arial" panose="020B0604020202020204" pitchFamily="34" charset="0"/>
              </a:rPr>
              <a:t>Figure1: Vitamin D sources</a:t>
            </a:r>
            <a:endParaRPr lang="ar-SA" sz="4400" b="1" dirty="0">
              <a:latin typeface="Arial" panose="020B0604020202020204" pitchFamily="34" charset="0"/>
              <a:cs typeface="Arial" panose="020B0604020202020204" pitchFamily="34" charset="0"/>
            </a:endParaRPr>
          </a:p>
        </p:txBody>
      </p:sp>
      <p:sp>
        <p:nvSpPr>
          <p:cNvPr id="3" name="TextBox 2"/>
          <p:cNvSpPr txBox="1"/>
          <p:nvPr/>
        </p:nvSpPr>
        <p:spPr>
          <a:xfrm>
            <a:off x="16205066" y="22610737"/>
            <a:ext cx="11227317" cy="7478970"/>
          </a:xfrm>
          <a:prstGeom prst="rect">
            <a:avLst/>
          </a:prstGeom>
          <a:noFill/>
        </p:spPr>
        <p:txBody>
          <a:bodyPr wrap="square" rtlCol="0">
            <a:spAutoFit/>
          </a:bodyPr>
          <a:lstStyle/>
          <a:p>
            <a:pPr marL="685800" indent="-685800" algn="l" rtl="0">
              <a:buFont typeface="Arial" panose="020B0604020202020204" pitchFamily="34" charset="0"/>
              <a:buChar char="•"/>
            </a:pPr>
            <a:r>
              <a:rPr lang="en-US" sz="4800" dirty="0">
                <a:latin typeface="Arial" panose="020B0604020202020204" pitchFamily="34" charset="0"/>
                <a:cs typeface="Arial" panose="020B0604020202020204" pitchFamily="34" charset="0"/>
              </a:rPr>
              <a:t>Enamel is the most mineralized substance in the body made up of calcium and phosphate. </a:t>
            </a:r>
          </a:p>
          <a:p>
            <a:pPr marL="685800" indent="-685800" algn="l" rtl="0">
              <a:buFont typeface="Arial" panose="020B0604020202020204" pitchFamily="34" charset="0"/>
              <a:buChar char="•"/>
            </a:pPr>
            <a:r>
              <a:rPr lang="en-US" sz="4800" dirty="0">
                <a:latin typeface="Arial" panose="020B0604020202020204" pitchFamily="34" charset="0"/>
                <a:cs typeface="Arial" panose="020B0604020202020204" pitchFamily="34" charset="0"/>
              </a:rPr>
              <a:t>Vitamin D also produces </a:t>
            </a:r>
            <a:r>
              <a:rPr lang="en-US" sz="4800" dirty="0" err="1">
                <a:latin typeface="Arial" panose="020B0604020202020204" pitchFamily="34" charset="0"/>
                <a:cs typeface="Arial" panose="020B0604020202020204" pitchFamily="34" charset="0"/>
              </a:rPr>
              <a:t>cathelicidin</a:t>
            </a:r>
            <a:r>
              <a:rPr lang="en-US" sz="4800" dirty="0">
                <a:latin typeface="Arial" panose="020B0604020202020204" pitchFamily="34" charset="0"/>
                <a:cs typeface="Arial" panose="020B0604020202020204" pitchFamily="34" charset="0"/>
              </a:rPr>
              <a:t> and </a:t>
            </a:r>
            <a:r>
              <a:rPr lang="en-US" sz="4800" dirty="0" smtClean="0">
                <a:latin typeface="Arial" panose="020B0604020202020204" pitchFamily="34" charset="0"/>
                <a:cs typeface="Arial" panose="020B0604020202020204" pitchFamily="34" charset="0"/>
              </a:rPr>
              <a:t>defenses </a:t>
            </a:r>
            <a:r>
              <a:rPr lang="en-US" sz="4800" dirty="0">
                <a:latin typeface="Arial" panose="020B0604020202020204" pitchFamily="34" charset="0"/>
                <a:cs typeface="Arial" panose="020B0604020202020204" pitchFamily="34" charset="0"/>
              </a:rPr>
              <a:t>that have antimicrobial properties helping to reduce the number of bacteria in the mouth and also help absorb calcium and phosphate from </a:t>
            </a:r>
            <a:r>
              <a:rPr lang="en-US" sz="4800" dirty="0" smtClean="0">
                <a:latin typeface="Arial" panose="020B0604020202020204" pitchFamily="34" charset="0"/>
                <a:cs typeface="Arial" panose="020B0604020202020204" pitchFamily="34" charset="0"/>
              </a:rPr>
              <a:t>the</a:t>
            </a:r>
            <a:r>
              <a:rPr lang="ar-LY" sz="4800" dirty="0" smtClean="0">
                <a:latin typeface="Arial" panose="020B0604020202020204" pitchFamily="34" charset="0"/>
                <a:cs typeface="Arial" panose="020B0604020202020204" pitchFamily="34" charset="0"/>
              </a:rPr>
              <a:t> </a:t>
            </a:r>
            <a:r>
              <a:rPr lang="en-US" sz="4800" dirty="0" smtClean="0">
                <a:latin typeface="Arial" panose="020B0604020202020204" pitchFamily="34" charset="0"/>
                <a:cs typeface="Arial" panose="020B0604020202020204" pitchFamily="34" charset="0"/>
              </a:rPr>
              <a:t>foods </a:t>
            </a:r>
            <a:r>
              <a:rPr lang="en-US" sz="4800" dirty="0">
                <a:latin typeface="Arial" panose="020B0604020202020204" pitchFamily="34" charset="0"/>
                <a:cs typeface="Arial" panose="020B0604020202020204" pitchFamily="34" charset="0"/>
              </a:rPr>
              <a:t>we </a:t>
            </a:r>
            <a:r>
              <a:rPr lang="en-US" sz="4800" dirty="0" smtClean="0">
                <a:latin typeface="Arial" panose="020B0604020202020204" pitchFamily="34" charset="0"/>
                <a:cs typeface="Arial" panose="020B0604020202020204" pitchFamily="34" charset="0"/>
              </a:rPr>
              <a:t>eat</a:t>
            </a:r>
            <a:r>
              <a:rPr lang="en-US" sz="4800" dirty="0">
                <a:latin typeface="Arial" panose="020B0604020202020204" pitchFamily="34" charset="0"/>
                <a:cs typeface="Arial" panose="020B0604020202020204" pitchFamily="34" charset="0"/>
              </a:rPr>
              <a:t>.</a:t>
            </a:r>
          </a:p>
          <a:p>
            <a:pPr algn="l" rtl="0"/>
            <a:r>
              <a:rPr lang="en-US" sz="4800" dirty="0" smtClean="0">
                <a:latin typeface="Arial" panose="020B0604020202020204" pitchFamily="34" charset="0"/>
                <a:cs typeface="Arial" panose="020B0604020202020204" pitchFamily="34" charset="0"/>
              </a:rPr>
              <a:t> </a:t>
            </a:r>
            <a:endParaRPr lang="en-US" sz="4800" dirty="0">
              <a:latin typeface="Arial" panose="020B0604020202020204" pitchFamily="34" charset="0"/>
              <a:cs typeface="Arial" panose="020B0604020202020204" pitchFamily="34" charset="0"/>
            </a:endParaRPr>
          </a:p>
        </p:txBody>
      </p:sp>
      <p:sp>
        <p:nvSpPr>
          <p:cNvPr id="12" name="TextBox 11"/>
          <p:cNvSpPr txBox="1"/>
          <p:nvPr/>
        </p:nvSpPr>
        <p:spPr>
          <a:xfrm>
            <a:off x="28979326" y="7012928"/>
            <a:ext cx="13558000" cy="11172289"/>
          </a:xfrm>
          <a:prstGeom prst="rect">
            <a:avLst/>
          </a:prstGeom>
          <a:noFill/>
        </p:spPr>
        <p:txBody>
          <a:bodyPr wrap="square" rtlCol="0">
            <a:spAutoFit/>
          </a:bodyPr>
          <a:lstStyle/>
          <a:p>
            <a:pPr algn="l"/>
            <a:r>
              <a:rPr lang="en-US" sz="4800" dirty="0">
                <a:latin typeface="Arial" panose="020B0604020202020204" pitchFamily="34" charset="0"/>
                <a:cs typeface="Arial" panose="020B0604020202020204" pitchFamily="34" charset="0"/>
              </a:rPr>
              <a:t>Vitamin D can also reduce the number of matrix </a:t>
            </a:r>
            <a:r>
              <a:rPr lang="en-US" sz="4800" dirty="0" smtClean="0">
                <a:latin typeface="Arial" panose="020B0604020202020204" pitchFamily="34" charset="0"/>
                <a:cs typeface="Arial" panose="020B0604020202020204" pitchFamily="34" charset="0"/>
              </a:rPr>
              <a:t>metalloproteinase </a:t>
            </a:r>
            <a:r>
              <a:rPr lang="en-US" sz="4800" dirty="0">
                <a:latin typeface="Arial" panose="020B0604020202020204" pitchFamily="34" charset="0"/>
                <a:cs typeface="Arial" panose="020B0604020202020204" pitchFamily="34" charset="0"/>
              </a:rPr>
              <a:t>(MMP’S), enzymes associated with periodontal disease. The cells in our immune system and teeth have vitamin D </a:t>
            </a:r>
            <a:r>
              <a:rPr lang="en-US" sz="4800" dirty="0" smtClean="0">
                <a:latin typeface="Arial" panose="020B0604020202020204" pitchFamily="34" charset="0"/>
                <a:cs typeface="Arial" panose="020B0604020202020204" pitchFamily="34" charset="0"/>
              </a:rPr>
              <a:t>receptors. These </a:t>
            </a:r>
            <a:r>
              <a:rPr lang="en-US" sz="4800" dirty="0">
                <a:latin typeface="Arial" panose="020B0604020202020204" pitchFamily="34" charset="0"/>
                <a:cs typeface="Arial" panose="020B0604020202020204" pitchFamily="34" charset="0"/>
              </a:rPr>
              <a:t>receptors bind with the vitamin D we take into our bodies thus increasing the amount of good antimicrobial proteins in the body which fight the bacteria that cause dental caries and periodontal </a:t>
            </a:r>
            <a:r>
              <a:rPr lang="en-US" sz="4800" dirty="0" smtClean="0">
                <a:latin typeface="Arial" panose="020B0604020202020204" pitchFamily="34" charset="0"/>
                <a:cs typeface="Arial" panose="020B0604020202020204" pitchFamily="34" charset="0"/>
              </a:rPr>
              <a:t>disease</a:t>
            </a:r>
            <a:r>
              <a:rPr lang="en-US" sz="4800" dirty="0">
                <a:latin typeface="Arial" panose="020B0604020202020204" pitchFamily="34" charset="0"/>
                <a:cs typeface="Arial" panose="020B0604020202020204" pitchFamily="34" charset="0"/>
              </a:rPr>
              <a:t>.</a:t>
            </a:r>
          </a:p>
          <a:p>
            <a:pPr algn="l"/>
            <a:r>
              <a:rPr lang="en-US" sz="4800" dirty="0">
                <a:latin typeface="Arial" panose="020B0604020202020204" pitchFamily="34" charset="0"/>
                <a:cs typeface="Arial" panose="020B0604020202020204" pitchFamily="34" charset="0"/>
              </a:rPr>
              <a:t>Vitamin D in relation to Dental health is simple. </a:t>
            </a:r>
            <a:endParaRPr lang="ar-LY" sz="4800" dirty="0" smtClean="0">
              <a:latin typeface="Arial" panose="020B0604020202020204" pitchFamily="34" charset="0"/>
              <a:cs typeface="Arial" panose="020B0604020202020204" pitchFamily="34" charset="0"/>
            </a:endParaRPr>
          </a:p>
          <a:p>
            <a:pPr algn="l"/>
            <a:r>
              <a:rPr lang="en-US" sz="4800" dirty="0" smtClean="0">
                <a:latin typeface="Arial" panose="020B0604020202020204" pitchFamily="34" charset="0"/>
                <a:cs typeface="Arial" panose="020B0604020202020204" pitchFamily="34" charset="0"/>
              </a:rPr>
              <a:t> </a:t>
            </a:r>
            <a:r>
              <a:rPr lang="en-US" sz="4800" dirty="0">
                <a:latin typeface="Arial" panose="020B0604020202020204" pitchFamily="34" charset="0"/>
                <a:cs typeface="Arial" panose="020B0604020202020204" pitchFamily="34" charset="0"/>
              </a:rPr>
              <a:t>A healthy vitamin D level in the body decreases the severity of periodontal disease by supporting stronger healthy bone, reduces bacteria in the </a:t>
            </a:r>
            <a:r>
              <a:rPr lang="en-US" sz="4800" dirty="0" smtClean="0">
                <a:latin typeface="Arial" panose="020B0604020202020204" pitchFamily="34" charset="0"/>
                <a:cs typeface="Arial" panose="020B0604020202020204" pitchFamily="34" charset="0"/>
              </a:rPr>
              <a:t>mouth </a:t>
            </a:r>
            <a:r>
              <a:rPr lang="en-US" sz="4800" dirty="0">
                <a:latin typeface="Arial" panose="020B0604020202020204" pitchFamily="34" charset="0"/>
                <a:cs typeface="Arial" panose="020B0604020202020204" pitchFamily="34" charset="0"/>
              </a:rPr>
              <a:t>and leads to stronger enamel with </a:t>
            </a:r>
            <a:r>
              <a:rPr lang="en-US" sz="4800" dirty="0" smtClean="0">
                <a:latin typeface="Arial" panose="020B0604020202020204" pitchFamily="34" charset="0"/>
                <a:cs typeface="Arial" panose="020B0604020202020204" pitchFamily="34" charset="0"/>
              </a:rPr>
              <a:t>less decalcification.²</a:t>
            </a:r>
            <a:endParaRPr lang="en-US" dirty="0"/>
          </a:p>
        </p:txBody>
      </p:sp>
      <p:sp>
        <p:nvSpPr>
          <p:cNvPr id="17" name="TextBox 16"/>
          <p:cNvSpPr txBox="1"/>
          <p:nvPr/>
        </p:nvSpPr>
        <p:spPr>
          <a:xfrm>
            <a:off x="28887616" y="20522067"/>
            <a:ext cx="13741420" cy="4524315"/>
          </a:xfrm>
          <a:prstGeom prst="rect">
            <a:avLst/>
          </a:prstGeom>
          <a:noFill/>
        </p:spPr>
        <p:txBody>
          <a:bodyPr wrap="square" rtlCol="0">
            <a:spAutoFit/>
          </a:bodyPr>
          <a:lstStyle/>
          <a:p>
            <a:pPr algn="l"/>
            <a:r>
              <a:rPr lang="en-US" sz="4800" dirty="0">
                <a:latin typeface="Arial" panose="020B0604020202020204" pitchFamily="34" charset="0"/>
                <a:cs typeface="Arial" panose="020B0604020202020204" pitchFamily="34" charset="0"/>
              </a:rPr>
              <a:t>Vitamin D plays an important role in oral health by maintaining bone mass, preventing tooth loss, caries, gingivitis and periodontitis, prevention of malignancy, prevention against infection by boosting immunity and having antimicrobial properties.</a:t>
            </a:r>
          </a:p>
        </p:txBody>
      </p:sp>
      <p:sp>
        <p:nvSpPr>
          <p:cNvPr id="20" name="TextBox 19"/>
          <p:cNvSpPr txBox="1"/>
          <p:nvPr/>
        </p:nvSpPr>
        <p:spPr>
          <a:xfrm>
            <a:off x="28848706" y="27027567"/>
            <a:ext cx="13523257" cy="4031873"/>
          </a:xfrm>
          <a:prstGeom prst="rect">
            <a:avLst/>
          </a:prstGeom>
          <a:noFill/>
        </p:spPr>
        <p:txBody>
          <a:bodyPr wrap="square" rtlCol="0">
            <a:spAutoFit/>
          </a:bodyPr>
          <a:lstStyle/>
          <a:p>
            <a:pPr marL="742950" indent="-742950" algn="l" rtl="0">
              <a:buFont typeface="+mj-lt"/>
              <a:buAutoNum type="arabicPeriod"/>
            </a:pPr>
            <a:r>
              <a:rPr lang="en-US" sz="3200" dirty="0" err="1">
                <a:latin typeface="Arial" panose="020B0604020202020204" pitchFamily="34" charset="0"/>
                <a:cs typeface="Arial" panose="020B0604020202020204" pitchFamily="34" charset="0"/>
              </a:rPr>
              <a:t>Champe</a:t>
            </a:r>
            <a:r>
              <a:rPr lang="en-US" sz="3200" dirty="0">
                <a:latin typeface="Arial" panose="020B0604020202020204" pitchFamily="34" charset="0"/>
                <a:cs typeface="Arial" panose="020B0604020202020204" pitchFamily="34" charset="0"/>
              </a:rPr>
              <a:t>, P.C., Harvey, R.A. &amp; Ferrier, D.R. (2008). Biochemistry. </a:t>
            </a:r>
            <a:r>
              <a:rPr lang="en-US" sz="3200" dirty="0" smtClean="0">
                <a:latin typeface="Arial" panose="020B0604020202020204" pitchFamily="34" charset="0"/>
                <a:cs typeface="Arial" panose="020B0604020202020204" pitchFamily="34" charset="0"/>
              </a:rPr>
              <a:t>(3</a:t>
            </a:r>
            <a:r>
              <a:rPr lang="en-US" sz="3200" baseline="30000" dirty="0" smtClean="0">
                <a:latin typeface="Arial" panose="020B0604020202020204" pitchFamily="34" charset="0"/>
                <a:cs typeface="Arial" panose="020B0604020202020204" pitchFamily="34" charset="0"/>
              </a:rPr>
              <a:t>rd</a:t>
            </a:r>
            <a:r>
              <a:rPr lang="en-US" sz="3200" dirty="0" smtClean="0">
                <a:latin typeface="Arial" panose="020B0604020202020204" pitchFamily="34" charset="0"/>
                <a:cs typeface="Arial" panose="020B0604020202020204" pitchFamily="34" charset="0"/>
              </a:rPr>
              <a:t> ed</a:t>
            </a:r>
            <a:r>
              <a:rPr lang="en-US" sz="3200" dirty="0">
                <a:latin typeface="Arial" panose="020B0604020202020204" pitchFamily="34" charset="0"/>
                <a:cs typeface="Arial" panose="020B0604020202020204" pitchFamily="34" charset="0"/>
              </a:rPr>
              <a:t>.), Publisher: Lippincott Williams &amp; </a:t>
            </a:r>
            <a:r>
              <a:rPr lang="en-US" sz="3200" dirty="0" smtClean="0">
                <a:latin typeface="Arial" panose="020B0604020202020204" pitchFamily="34" charset="0"/>
                <a:cs typeface="Arial" panose="020B0604020202020204" pitchFamily="34" charset="0"/>
              </a:rPr>
              <a:t>Wilkins</a:t>
            </a:r>
          </a:p>
          <a:p>
            <a:pPr marL="742950" indent="-742950" algn="l" rtl="0">
              <a:buFont typeface="+mj-lt"/>
              <a:buAutoNum type="arabicPeriod"/>
            </a:pPr>
            <a:r>
              <a:rPr lang="en-US" sz="3200" dirty="0">
                <a:latin typeface="Arial" panose="020B0604020202020204" pitchFamily="34" charset="0"/>
                <a:cs typeface="Arial" panose="020B0604020202020204" pitchFamily="34" charset="0"/>
              </a:rPr>
              <a:t>Suzanne K. </a:t>
            </a:r>
            <a:r>
              <a:rPr lang="en-US" sz="3200" dirty="0" err="1">
                <a:latin typeface="Arial" panose="020B0604020202020204" pitchFamily="34" charset="0"/>
                <a:cs typeface="Arial" panose="020B0604020202020204" pitchFamily="34" charset="0"/>
              </a:rPr>
              <a:t>Winans</a:t>
            </a:r>
            <a:r>
              <a:rPr lang="en-US" sz="3200" dirty="0">
                <a:latin typeface="Arial" panose="020B0604020202020204" pitchFamily="34" charset="0"/>
                <a:cs typeface="Arial" panose="020B0604020202020204" pitchFamily="34" charset="0"/>
              </a:rPr>
              <a:t>, D. (</a:t>
            </a:r>
            <a:r>
              <a:rPr lang="en-US" sz="3200" dirty="0" err="1">
                <a:latin typeface="Arial" panose="020B0604020202020204" pitchFamily="34" charset="0"/>
                <a:cs typeface="Arial" panose="020B0604020202020204" pitchFamily="34" charset="0"/>
              </a:rPr>
              <a:t>n.d.</a:t>
            </a:r>
            <a:r>
              <a:rPr lang="en-US" sz="3200" dirty="0">
                <a:latin typeface="Arial" panose="020B0604020202020204" pitchFamily="34" charset="0"/>
                <a:cs typeface="Arial" panose="020B0604020202020204" pitchFamily="34" charset="0"/>
              </a:rPr>
              <a:t>). Vitamin D and How it Relates to Your Oral Health. [online] Tenino Family Dental Center, Dr. Suzanne </a:t>
            </a:r>
            <a:r>
              <a:rPr lang="en-US" sz="3200" dirty="0" err="1">
                <a:latin typeface="Arial" panose="020B0604020202020204" pitchFamily="34" charset="0"/>
                <a:cs typeface="Arial" panose="020B0604020202020204" pitchFamily="34" charset="0"/>
              </a:rPr>
              <a:t>Winans</a:t>
            </a:r>
            <a:r>
              <a:rPr lang="en-US" sz="3200" dirty="0">
                <a:latin typeface="Arial" panose="020B0604020202020204" pitchFamily="34" charset="0"/>
                <a:cs typeface="Arial" panose="020B0604020202020204" pitchFamily="34" charset="0"/>
              </a:rPr>
              <a:t>. Available at: </a:t>
            </a:r>
            <a:r>
              <a:rPr lang="en-US" sz="3200" dirty="0">
                <a:solidFill>
                  <a:schemeClr val="bg2">
                    <a:lumMod val="10000"/>
                  </a:schemeClr>
                </a:solidFill>
                <a:latin typeface="Arial" panose="020B0604020202020204" pitchFamily="34" charset="0"/>
                <a:cs typeface="Arial" panose="020B0604020202020204" pitchFamily="34" charset="0"/>
                <a:hlinkClick r:id="rId10"/>
              </a:rPr>
              <a:t>http://www.teninofamilydental.com/vitamin-d-and-how-it-relates-to-your-oral-health/?</a:t>
            </a:r>
            <a:r>
              <a:rPr lang="en-US" sz="3200" dirty="0" smtClean="0">
                <a:solidFill>
                  <a:schemeClr val="bg2">
                    <a:lumMod val="10000"/>
                  </a:schemeClr>
                </a:solidFill>
                <a:latin typeface="Arial" panose="020B0604020202020204" pitchFamily="34" charset="0"/>
                <a:cs typeface="Arial" panose="020B0604020202020204" pitchFamily="34" charset="0"/>
                <a:hlinkClick r:id="rId10"/>
              </a:rPr>
              <a:t>fbclid=IwAR0sXR7VMobo7tRopImioOfDBA7TfI02SFfiTr97y0MXpVS05ZvJU2WOAE0</a:t>
            </a:r>
            <a:r>
              <a:rPr lang="en-US" sz="3200" dirty="0" smtClean="0">
                <a:solidFill>
                  <a:schemeClr val="bg2">
                    <a:lumMod val="10000"/>
                  </a:schemeClr>
                </a:solidFill>
                <a:latin typeface="Arial" panose="020B0604020202020204" pitchFamily="34" charset="0"/>
                <a:cs typeface="Arial" panose="020B0604020202020204" pitchFamily="34" charset="0"/>
              </a:rPr>
              <a:t> </a:t>
            </a:r>
            <a:endParaRPr lang="en-US" sz="3200" dirty="0">
              <a:solidFill>
                <a:schemeClr val="bg2">
                  <a:lumMod val="1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6067724"/>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2516</TotalTime>
  <Words>414</Words>
  <Application>Microsoft Office PowerPoint</Application>
  <PresentationFormat>مخصص</PresentationFormat>
  <Paragraphs>29</Paragraphs>
  <Slides>1</Slides>
  <Notes>0</Notes>
  <HiddenSlides>0</HiddenSlides>
  <MMClips>0</MMClips>
  <ScaleCrop>false</ScaleCrop>
  <HeadingPairs>
    <vt:vector size="4" baseType="variant">
      <vt:variant>
        <vt:lpstr>نسق</vt:lpstr>
      </vt:variant>
      <vt:variant>
        <vt:i4>1</vt:i4>
      </vt:variant>
      <vt:variant>
        <vt:lpstr>عناوين الشرائح</vt:lpstr>
      </vt:variant>
      <vt:variant>
        <vt:i4>1</vt:i4>
      </vt:variant>
    </vt:vector>
  </HeadingPairs>
  <TitlesOfParts>
    <vt:vector size="2" baseType="lpstr">
      <vt:lpstr>سمة Office</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TOSHIBA</dc:creator>
  <cp:lastModifiedBy>DR.Ahmed Saker 2O11</cp:lastModifiedBy>
  <cp:revision>42</cp:revision>
  <dcterms:created xsi:type="dcterms:W3CDTF">2019-03-04T09:15:38Z</dcterms:created>
  <dcterms:modified xsi:type="dcterms:W3CDTF">2019-03-23T21:28:24Z</dcterms:modified>
</cp:coreProperties>
</file>