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5" r:id="rId1"/>
  </p:sldMasterIdLst>
  <p:notesMasterIdLst>
    <p:notesMasterId r:id="rId12"/>
  </p:notesMasterIdLst>
  <p:sldIdLst>
    <p:sldId id="256" r:id="rId2"/>
    <p:sldId id="258" r:id="rId3"/>
    <p:sldId id="264" r:id="rId4"/>
    <p:sldId id="263" r:id="rId5"/>
    <p:sldId id="259" r:id="rId6"/>
    <p:sldId id="286" r:id="rId7"/>
    <p:sldId id="272" r:id="rId8"/>
    <p:sldId id="284" r:id="rId9"/>
    <p:sldId id="285" r:id="rId10"/>
    <p:sldId id="283" r:id="rId11"/>
  </p:sldIdLst>
  <p:sldSz cx="9144000" cy="5143500" type="screen16x9"/>
  <p:notesSz cx="6858000" cy="9144000"/>
  <p:embeddedFontLst>
    <p:embeddedFont>
      <p:font typeface="Montserrat" panose="020B0604020202020204" charset="0"/>
      <p:regular r:id="rId13"/>
      <p:bold r:id="rId14"/>
      <p:italic r:id="rId15"/>
      <p:boldItalic r:id="rId16"/>
    </p:embeddedFont>
    <p:embeddedFont>
      <p:font typeface="Century Gothic" panose="020B0502020202020204" pitchFamily="34" charset="0"/>
      <p:regular r:id="rId17"/>
      <p:bold r:id="rId18"/>
      <p:italic r:id="rId19"/>
      <p:boldItalic r:id="rId20"/>
    </p:embeddedFont>
    <p:embeddedFont>
      <p:font typeface="Montserrat ExtraBold" panose="020B0604020202020204" charset="0"/>
      <p:bold r:id="rId21"/>
      <p:boldItalic r:id="rId22"/>
    </p:embeddedFont>
    <p:embeddedFont>
      <p:font typeface="Rubik" panose="020B0604020202020204" charset="-79"/>
      <p:regular r:id="rId23"/>
      <p:bold r:id="rId24"/>
      <p:italic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885CEDC-0B0F-4917-82B4-88CB6398877C}">
  <a:tblStyle styleId="{B885CEDC-0B0F-4917-82B4-88CB6398877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68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3546096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431047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8b3aa210b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8b3aa210b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365812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8c1d8239e9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9" name="Google Shape;319;g8c1d8239e9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914480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8b3aa210b5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" name="Google Shape;280;g8b3aa210b5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433277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8b3aa210b5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8b3aa210b5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501909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8c1d8239e9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Google Shape;484;g8c1d8239e9_0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471572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Google Shape;667;g8c1d8239e9_0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8" name="Google Shape;668;g8c1d8239e9_0_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91904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Google Shape;674;g8c1d8239e9_0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5" name="Google Shape;675;g8c1d8239e9_0_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507169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Google Shape;649;g8c1d8239e9_0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0" name="Google Shape;650;g8c1d8239e9_0_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78374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nxth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bit.ly/2TtBDfr" TargetMode="External"/><Relationship Id="rId4" Type="http://schemas.openxmlformats.org/officeDocument/2006/relationships/hyperlink" Target="http://bit.ly/2TyoMsr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 rotWithShape="1">
          <a:blip r:embed="rId2">
            <a:alphaModFix/>
          </a:blip>
          <a:srcRect r="5383"/>
          <a:stretch/>
        </p:blipFill>
        <p:spPr>
          <a:xfrm>
            <a:off x="356475" y="0"/>
            <a:ext cx="7299327" cy="5143503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"/>
          <p:cNvSpPr/>
          <p:nvPr/>
        </p:nvSpPr>
        <p:spPr>
          <a:xfrm>
            <a:off x="2316325" y="0"/>
            <a:ext cx="4960500" cy="5143500"/>
          </a:xfrm>
          <a:prstGeom prst="rect">
            <a:avLst/>
          </a:prstGeom>
          <a:solidFill>
            <a:srgbClr val="CAB5A9">
              <a:alpha val="84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2514600" y="636475"/>
            <a:ext cx="4196100" cy="312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7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2514600" y="3688050"/>
            <a:ext cx="24657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5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11"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Google Shape;157;p26"/>
          <p:cNvPicPr preferRelativeResize="0"/>
          <p:nvPr/>
        </p:nvPicPr>
        <p:blipFill rotWithShape="1">
          <a:blip r:embed="rId2">
            <a:alphaModFix/>
          </a:blip>
          <a:srcRect r="5383"/>
          <a:stretch/>
        </p:blipFill>
        <p:spPr>
          <a:xfrm>
            <a:off x="1478850" y="0"/>
            <a:ext cx="7299327" cy="5143503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26"/>
          <p:cNvSpPr/>
          <p:nvPr/>
        </p:nvSpPr>
        <p:spPr>
          <a:xfrm>
            <a:off x="3433125" y="0"/>
            <a:ext cx="4960500" cy="5143500"/>
          </a:xfrm>
          <a:prstGeom prst="rect">
            <a:avLst/>
          </a:prstGeom>
          <a:solidFill>
            <a:srgbClr val="CAB5A9">
              <a:alpha val="84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26"/>
          <p:cNvSpPr txBox="1"/>
          <p:nvPr/>
        </p:nvSpPr>
        <p:spPr>
          <a:xfrm>
            <a:off x="4294850" y="3416700"/>
            <a:ext cx="3911700" cy="8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CREDITS: This presentation template was created by</a:t>
            </a:r>
            <a:r>
              <a:rPr lang="en" sz="1200">
                <a:solidFill>
                  <a:schemeClr val="accent5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3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" sz="1200" b="1">
                <a:solidFill>
                  <a:schemeClr val="accent5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3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, including icons by</a:t>
            </a:r>
            <a:r>
              <a:rPr lang="en" sz="1200">
                <a:solidFill>
                  <a:schemeClr val="accent5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4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" sz="1200" b="1">
                <a:solidFill>
                  <a:schemeClr val="accent5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4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, and infographics &amp; images by</a:t>
            </a:r>
            <a:r>
              <a:rPr lang="en" sz="1200">
                <a:solidFill>
                  <a:schemeClr val="accent5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5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" sz="1200" b="1">
                <a:solidFill>
                  <a:schemeClr val="accent5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5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Freepik</a:t>
            </a:r>
            <a:endParaRPr sz="1200">
              <a:solidFill>
                <a:schemeClr val="accent5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>
            <a:spLocks noGrp="1"/>
          </p:cNvSpPr>
          <p:nvPr>
            <p:ph type="title"/>
          </p:nvPr>
        </p:nvSpPr>
        <p:spPr>
          <a:xfrm>
            <a:off x="624450" y="420625"/>
            <a:ext cx="5076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accent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1"/>
              </a:solidFill>
            </a:endParaRPr>
          </a:p>
        </p:txBody>
      </p:sp>
      <p:sp>
        <p:nvSpPr>
          <p:cNvPr id="35" name="Google Shape;35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1">
    <p:bg>
      <p:bgPr>
        <a:solidFill>
          <a:srgbClr val="FFFFFF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3"/>
          <p:cNvSpPr/>
          <p:nvPr/>
        </p:nvSpPr>
        <p:spPr>
          <a:xfrm>
            <a:off x="0" y="2571750"/>
            <a:ext cx="9144000" cy="2571600"/>
          </a:xfrm>
          <a:prstGeom prst="rect">
            <a:avLst/>
          </a:prstGeom>
          <a:solidFill>
            <a:srgbClr val="CAB5A9">
              <a:alpha val="84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13"/>
          <p:cNvSpPr txBox="1">
            <a:spLocks noGrp="1"/>
          </p:cNvSpPr>
          <p:nvPr>
            <p:ph type="subTitle" idx="1"/>
          </p:nvPr>
        </p:nvSpPr>
        <p:spPr>
          <a:xfrm>
            <a:off x="1260477" y="1622851"/>
            <a:ext cx="1958700" cy="79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Montserrat"/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3"/>
          <p:cNvSpPr txBox="1">
            <a:spLocks noGrp="1"/>
          </p:cNvSpPr>
          <p:nvPr>
            <p:ph type="subTitle" idx="2"/>
          </p:nvPr>
        </p:nvSpPr>
        <p:spPr>
          <a:xfrm>
            <a:off x="3823565" y="1622851"/>
            <a:ext cx="1958700" cy="79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Montserrat"/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3"/>
          <p:cNvSpPr txBox="1">
            <a:spLocks noGrp="1"/>
          </p:cNvSpPr>
          <p:nvPr>
            <p:ph type="subTitle" idx="3"/>
          </p:nvPr>
        </p:nvSpPr>
        <p:spPr>
          <a:xfrm>
            <a:off x="1260477" y="3401541"/>
            <a:ext cx="1958700" cy="79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Montserrat"/>
              <a:buNone/>
              <a:defRPr sz="1400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3"/>
          <p:cNvSpPr txBox="1">
            <a:spLocks noGrp="1"/>
          </p:cNvSpPr>
          <p:nvPr>
            <p:ph type="subTitle" idx="4"/>
          </p:nvPr>
        </p:nvSpPr>
        <p:spPr>
          <a:xfrm>
            <a:off x="3823565" y="3401541"/>
            <a:ext cx="1958700" cy="79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Montserrat"/>
              <a:buNone/>
              <a:defRPr sz="1400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subTitle" idx="5"/>
          </p:nvPr>
        </p:nvSpPr>
        <p:spPr>
          <a:xfrm>
            <a:off x="1260477" y="1094014"/>
            <a:ext cx="1931700" cy="69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ubik"/>
              <a:buNone/>
              <a:defRPr sz="1900">
                <a:solidFill>
                  <a:schemeClr val="accen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ubTitle" idx="6"/>
          </p:nvPr>
        </p:nvSpPr>
        <p:spPr>
          <a:xfrm>
            <a:off x="3823575" y="1094025"/>
            <a:ext cx="1958700" cy="69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ubik"/>
              <a:buNone/>
              <a:defRPr sz="1900">
                <a:solidFill>
                  <a:schemeClr val="accen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subTitle" idx="7"/>
          </p:nvPr>
        </p:nvSpPr>
        <p:spPr>
          <a:xfrm>
            <a:off x="1260477" y="2911114"/>
            <a:ext cx="1958700" cy="64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ubik"/>
              <a:buNone/>
              <a:defRPr sz="1900">
                <a:solidFill>
                  <a:schemeClr val="accent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8"/>
          </p:nvPr>
        </p:nvSpPr>
        <p:spPr>
          <a:xfrm>
            <a:off x="3823565" y="2911114"/>
            <a:ext cx="1958700" cy="64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ubik"/>
              <a:buNone/>
              <a:defRPr sz="1900">
                <a:solidFill>
                  <a:schemeClr val="accent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title" hasCustomPrompt="1"/>
          </p:nvPr>
        </p:nvSpPr>
        <p:spPr>
          <a:xfrm>
            <a:off x="3334734" y="944723"/>
            <a:ext cx="572700" cy="64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36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7" name="Google Shape;57;p13"/>
          <p:cNvSpPr txBox="1">
            <a:spLocks noGrp="1"/>
          </p:cNvSpPr>
          <p:nvPr>
            <p:ph type="title" idx="9" hasCustomPrompt="1"/>
          </p:nvPr>
        </p:nvSpPr>
        <p:spPr>
          <a:xfrm>
            <a:off x="779848" y="944723"/>
            <a:ext cx="572700" cy="64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36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3"/>
          <p:cNvSpPr txBox="1">
            <a:spLocks noGrp="1"/>
          </p:cNvSpPr>
          <p:nvPr>
            <p:ph type="title" idx="13" hasCustomPrompt="1"/>
          </p:nvPr>
        </p:nvSpPr>
        <p:spPr>
          <a:xfrm>
            <a:off x="3334734" y="2715009"/>
            <a:ext cx="572700" cy="64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36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3"/>
          <p:cNvSpPr txBox="1">
            <a:spLocks noGrp="1"/>
          </p:cNvSpPr>
          <p:nvPr>
            <p:ph type="title" idx="14" hasCustomPrompt="1"/>
          </p:nvPr>
        </p:nvSpPr>
        <p:spPr>
          <a:xfrm>
            <a:off x="779848" y="2715009"/>
            <a:ext cx="572700" cy="64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36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0" name="Google Shape;60;p13"/>
          <p:cNvSpPr txBox="1">
            <a:spLocks noGrp="1"/>
          </p:cNvSpPr>
          <p:nvPr>
            <p:ph type="subTitle" idx="15"/>
          </p:nvPr>
        </p:nvSpPr>
        <p:spPr>
          <a:xfrm>
            <a:off x="6405452" y="1622851"/>
            <a:ext cx="1958700" cy="79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Montserrat"/>
              <a:buNone/>
              <a:def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subTitle" idx="16"/>
          </p:nvPr>
        </p:nvSpPr>
        <p:spPr>
          <a:xfrm>
            <a:off x="6405452" y="3401541"/>
            <a:ext cx="1958700" cy="79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Montserrat"/>
              <a:buNone/>
              <a:defRPr sz="1400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subTitle" idx="17"/>
          </p:nvPr>
        </p:nvSpPr>
        <p:spPr>
          <a:xfrm>
            <a:off x="6405450" y="1094025"/>
            <a:ext cx="1958700" cy="69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ubik"/>
              <a:buNone/>
              <a:defRPr sz="1900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subTitle" idx="18"/>
          </p:nvPr>
        </p:nvSpPr>
        <p:spPr>
          <a:xfrm>
            <a:off x="6405452" y="2911114"/>
            <a:ext cx="1958700" cy="64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ubik"/>
              <a:buNone/>
              <a:defRPr sz="1900">
                <a:solidFill>
                  <a:schemeClr val="accent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Rubik"/>
              <a:buNone/>
              <a:defRPr b="1">
                <a:latin typeface="Rubik"/>
                <a:ea typeface="Rubik"/>
                <a:cs typeface="Rubik"/>
                <a:sym typeface="Rubik"/>
              </a:defRPr>
            </a:lvl9pPr>
          </a:lstStyle>
          <a:p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title" idx="19" hasCustomPrompt="1"/>
          </p:nvPr>
        </p:nvSpPr>
        <p:spPr>
          <a:xfrm>
            <a:off x="5924823" y="944723"/>
            <a:ext cx="572700" cy="64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36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5" name="Google Shape;65;p13"/>
          <p:cNvSpPr txBox="1">
            <a:spLocks noGrp="1"/>
          </p:cNvSpPr>
          <p:nvPr>
            <p:ph type="title" idx="20" hasCustomPrompt="1"/>
          </p:nvPr>
        </p:nvSpPr>
        <p:spPr>
          <a:xfrm>
            <a:off x="5924823" y="2715009"/>
            <a:ext cx="572700" cy="64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36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">
  <p:cSld name="CUSTOM_2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 flipH="1">
            <a:off x="327150" y="269700"/>
            <a:ext cx="8451024" cy="487380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4"/>
          <p:cNvSpPr/>
          <p:nvPr/>
        </p:nvSpPr>
        <p:spPr>
          <a:xfrm>
            <a:off x="0" y="2571750"/>
            <a:ext cx="9144000" cy="2571600"/>
          </a:xfrm>
          <a:prstGeom prst="rect">
            <a:avLst/>
          </a:prstGeom>
          <a:solidFill>
            <a:srgbClr val="CAB5A9">
              <a:alpha val="84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14"/>
          <p:cNvSpPr txBox="1">
            <a:spLocks noGrp="1"/>
          </p:cNvSpPr>
          <p:nvPr>
            <p:ph type="subTitle" idx="1"/>
          </p:nvPr>
        </p:nvSpPr>
        <p:spPr>
          <a:xfrm>
            <a:off x="4677964" y="3321634"/>
            <a:ext cx="2955600" cy="106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Montserrat"/>
              <a:buNone/>
              <a:defRPr sz="1500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4"/>
          <p:cNvSpPr txBox="1">
            <a:spLocks noGrp="1"/>
          </p:cNvSpPr>
          <p:nvPr>
            <p:ph type="title"/>
          </p:nvPr>
        </p:nvSpPr>
        <p:spPr>
          <a:xfrm>
            <a:off x="1482464" y="3321634"/>
            <a:ext cx="2214600" cy="106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 b="1">
                <a:solidFill>
                  <a:schemeClr val="accen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CUSTOM_6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>
            <a:spLocks noGrp="1"/>
          </p:cNvSpPr>
          <p:nvPr>
            <p:ph type="title"/>
          </p:nvPr>
        </p:nvSpPr>
        <p:spPr>
          <a:xfrm>
            <a:off x="613350" y="404600"/>
            <a:ext cx="4303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Font typeface="Rubik"/>
              <a:buNone/>
              <a:defRPr b="1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5"/>
          <p:cNvSpPr txBox="1">
            <a:spLocks noGrp="1"/>
          </p:cNvSpPr>
          <p:nvPr>
            <p:ph type="subTitle" idx="1"/>
          </p:nvPr>
        </p:nvSpPr>
        <p:spPr>
          <a:xfrm>
            <a:off x="1659659" y="1640292"/>
            <a:ext cx="2480400" cy="86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Font typeface="Montserrat"/>
              <a:buNone/>
              <a:defRPr sz="1400">
                <a:solidFill>
                  <a:schemeClr val="accent6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5"/>
          <p:cNvSpPr txBox="1">
            <a:spLocks noGrp="1"/>
          </p:cNvSpPr>
          <p:nvPr>
            <p:ph type="subTitle" idx="2"/>
          </p:nvPr>
        </p:nvSpPr>
        <p:spPr>
          <a:xfrm>
            <a:off x="1655909" y="2851614"/>
            <a:ext cx="2480400" cy="86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Font typeface="Montserrat"/>
              <a:buNone/>
              <a:defRPr sz="1400">
                <a:solidFill>
                  <a:schemeClr val="accent6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5"/>
          <p:cNvSpPr txBox="1">
            <a:spLocks noGrp="1"/>
          </p:cNvSpPr>
          <p:nvPr>
            <p:ph type="subTitle" idx="3"/>
          </p:nvPr>
        </p:nvSpPr>
        <p:spPr>
          <a:xfrm>
            <a:off x="1655909" y="4076792"/>
            <a:ext cx="2480400" cy="86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Font typeface="Montserrat"/>
              <a:buNone/>
              <a:defRPr sz="1400">
                <a:solidFill>
                  <a:schemeClr val="accent6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5"/>
          <p:cNvSpPr txBox="1">
            <a:spLocks noGrp="1"/>
          </p:cNvSpPr>
          <p:nvPr>
            <p:ph type="subTitle" idx="4"/>
          </p:nvPr>
        </p:nvSpPr>
        <p:spPr>
          <a:xfrm>
            <a:off x="1659650" y="1268892"/>
            <a:ext cx="2480400" cy="43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900" b="1">
                <a:solidFill>
                  <a:schemeClr val="accent4"/>
                </a:solidFill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5"/>
          <p:cNvSpPr txBox="1">
            <a:spLocks noGrp="1"/>
          </p:cNvSpPr>
          <p:nvPr>
            <p:ph type="subTitle" idx="5"/>
          </p:nvPr>
        </p:nvSpPr>
        <p:spPr>
          <a:xfrm>
            <a:off x="1659650" y="2484042"/>
            <a:ext cx="2480400" cy="43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900" b="1">
                <a:solidFill>
                  <a:schemeClr val="accent4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5"/>
          <p:cNvSpPr txBox="1">
            <a:spLocks noGrp="1"/>
          </p:cNvSpPr>
          <p:nvPr>
            <p:ph type="subTitle" idx="6"/>
          </p:nvPr>
        </p:nvSpPr>
        <p:spPr>
          <a:xfrm>
            <a:off x="1655900" y="3699192"/>
            <a:ext cx="2480400" cy="43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900" b="1">
                <a:solidFill>
                  <a:schemeClr val="accent4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">
  <p:cSld name="CUSTOM_12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/>
          <p:nvPr/>
        </p:nvSpPr>
        <p:spPr>
          <a:xfrm>
            <a:off x="0" y="-50"/>
            <a:ext cx="3879900" cy="5143500"/>
          </a:xfrm>
          <a:prstGeom prst="rect">
            <a:avLst/>
          </a:prstGeom>
          <a:solidFill>
            <a:srgbClr val="CAB5A9">
              <a:alpha val="776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17"/>
          <p:cNvSpPr txBox="1">
            <a:spLocks noGrp="1"/>
          </p:cNvSpPr>
          <p:nvPr>
            <p:ph type="title"/>
          </p:nvPr>
        </p:nvSpPr>
        <p:spPr>
          <a:xfrm>
            <a:off x="4232195" y="690941"/>
            <a:ext cx="4135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accent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7"/>
          <p:cNvSpPr txBox="1">
            <a:spLocks noGrp="1"/>
          </p:cNvSpPr>
          <p:nvPr>
            <p:ph type="subTitle" idx="1"/>
          </p:nvPr>
        </p:nvSpPr>
        <p:spPr>
          <a:xfrm>
            <a:off x="6467275" y="2138415"/>
            <a:ext cx="1945200" cy="73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ubik"/>
              <a:buNone/>
              <a:defRPr sz="1400">
                <a:solidFill>
                  <a:schemeClr val="accent6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800"/>
              <a:buFont typeface="Rubik"/>
              <a:buNone/>
              <a:defRPr sz="1800" b="1">
                <a:latin typeface="Rubik"/>
                <a:ea typeface="Rubik"/>
                <a:cs typeface="Rubik"/>
                <a:sym typeface="Rubik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800"/>
              <a:buFont typeface="Rubik"/>
              <a:buNone/>
              <a:defRPr sz="1800" b="1">
                <a:latin typeface="Rubik"/>
                <a:ea typeface="Rubik"/>
                <a:cs typeface="Rubik"/>
                <a:sym typeface="Rubik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800"/>
              <a:buFont typeface="Rubik"/>
              <a:buNone/>
              <a:defRPr sz="1800" b="1">
                <a:latin typeface="Rubik"/>
                <a:ea typeface="Rubik"/>
                <a:cs typeface="Rubik"/>
                <a:sym typeface="Rubik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800"/>
              <a:buFont typeface="Rubik"/>
              <a:buNone/>
              <a:defRPr sz="1800" b="1">
                <a:latin typeface="Rubik"/>
                <a:ea typeface="Rubik"/>
                <a:cs typeface="Rubik"/>
                <a:sym typeface="Rubik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800"/>
              <a:buFont typeface="Rubik"/>
              <a:buNone/>
              <a:defRPr sz="1800" b="1">
                <a:latin typeface="Rubik"/>
                <a:ea typeface="Rubik"/>
                <a:cs typeface="Rubik"/>
                <a:sym typeface="Rubik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800"/>
              <a:buFont typeface="Rubik"/>
              <a:buNone/>
              <a:defRPr sz="1800" b="1">
                <a:latin typeface="Rubik"/>
                <a:ea typeface="Rubik"/>
                <a:cs typeface="Rubik"/>
                <a:sym typeface="Rubik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800"/>
              <a:buFont typeface="Rubik"/>
              <a:buNone/>
              <a:defRPr sz="1800" b="1">
                <a:latin typeface="Rubik"/>
                <a:ea typeface="Rubik"/>
                <a:cs typeface="Rubik"/>
                <a:sym typeface="Rubik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800"/>
              <a:buFont typeface="Rubik"/>
              <a:buNone/>
              <a:defRPr sz="1800" b="1">
                <a:latin typeface="Rubik"/>
                <a:ea typeface="Rubik"/>
                <a:cs typeface="Rubik"/>
                <a:sym typeface="Rubik"/>
              </a:defRPr>
            </a:lvl9pPr>
          </a:lstStyle>
          <a:p>
            <a:endParaRPr/>
          </a:p>
        </p:txBody>
      </p:sp>
      <p:sp>
        <p:nvSpPr>
          <p:cNvPr id="94" name="Google Shape;94;p17"/>
          <p:cNvSpPr txBox="1">
            <a:spLocks noGrp="1"/>
          </p:cNvSpPr>
          <p:nvPr>
            <p:ph type="subTitle" idx="2"/>
          </p:nvPr>
        </p:nvSpPr>
        <p:spPr>
          <a:xfrm>
            <a:off x="4283425" y="3145896"/>
            <a:ext cx="1945200" cy="44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900" b="1">
                <a:solidFill>
                  <a:schemeClr val="accent6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95" name="Google Shape;95;p17"/>
          <p:cNvSpPr txBox="1">
            <a:spLocks noGrp="1"/>
          </p:cNvSpPr>
          <p:nvPr>
            <p:ph type="subTitle" idx="3"/>
          </p:nvPr>
        </p:nvSpPr>
        <p:spPr>
          <a:xfrm>
            <a:off x="6467275" y="1709625"/>
            <a:ext cx="1945200" cy="44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900" b="1">
                <a:solidFill>
                  <a:schemeClr val="accent6"/>
                </a:solidFill>
              </a:defRPr>
            </a:lvl1pPr>
            <a:lvl2pPr lvl="1" algn="r" rtl="0"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algn="r" rtl="0"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algn="r" rtl="0"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algn="r" rtl="0"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algn="r" rtl="0"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algn="r" rtl="0"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algn="r" rtl="0"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algn="r" rtl="0">
              <a:spcBef>
                <a:spcPts val="1600"/>
              </a:spcBef>
              <a:spcAft>
                <a:spcPts val="160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96" name="Google Shape;96;p17"/>
          <p:cNvSpPr txBox="1">
            <a:spLocks noGrp="1"/>
          </p:cNvSpPr>
          <p:nvPr>
            <p:ph type="subTitle" idx="4"/>
          </p:nvPr>
        </p:nvSpPr>
        <p:spPr>
          <a:xfrm>
            <a:off x="6467275" y="3145887"/>
            <a:ext cx="1945200" cy="44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900" b="1">
                <a:solidFill>
                  <a:schemeClr val="accent6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97" name="Google Shape;97;p17"/>
          <p:cNvSpPr txBox="1">
            <a:spLocks noGrp="1"/>
          </p:cNvSpPr>
          <p:nvPr>
            <p:ph type="subTitle" idx="5"/>
          </p:nvPr>
        </p:nvSpPr>
        <p:spPr>
          <a:xfrm>
            <a:off x="4283425" y="2138415"/>
            <a:ext cx="1844100" cy="73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400">
                <a:solidFill>
                  <a:schemeClr val="accent6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7"/>
          <p:cNvSpPr txBox="1">
            <a:spLocks noGrp="1"/>
          </p:cNvSpPr>
          <p:nvPr>
            <p:ph type="subTitle" idx="6"/>
          </p:nvPr>
        </p:nvSpPr>
        <p:spPr>
          <a:xfrm>
            <a:off x="4283425" y="3574676"/>
            <a:ext cx="1844100" cy="73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400">
                <a:solidFill>
                  <a:schemeClr val="accent6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17"/>
          <p:cNvSpPr txBox="1">
            <a:spLocks noGrp="1"/>
          </p:cNvSpPr>
          <p:nvPr>
            <p:ph type="subTitle" idx="7"/>
          </p:nvPr>
        </p:nvSpPr>
        <p:spPr>
          <a:xfrm>
            <a:off x="6467275" y="3574676"/>
            <a:ext cx="1945200" cy="73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400">
                <a:solidFill>
                  <a:schemeClr val="accent6"/>
                </a:solidFill>
              </a:defRPr>
            </a:lvl1pPr>
            <a:lvl2pPr lvl="1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7"/>
          <p:cNvSpPr txBox="1">
            <a:spLocks noGrp="1"/>
          </p:cNvSpPr>
          <p:nvPr>
            <p:ph type="subTitle" idx="8"/>
          </p:nvPr>
        </p:nvSpPr>
        <p:spPr>
          <a:xfrm>
            <a:off x="4283425" y="1709625"/>
            <a:ext cx="1844100" cy="44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900" b="1">
                <a:solidFill>
                  <a:schemeClr val="accent6"/>
                </a:solidFill>
              </a:defRPr>
            </a:lvl1pPr>
            <a:lvl2pPr lvl="1" algn="r" rtl="0"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algn="r" rtl="0"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algn="r" rtl="0"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algn="r" rtl="0"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algn="r" rtl="0"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algn="r" rtl="0"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algn="r" rtl="0"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algn="r" rtl="0">
              <a:spcBef>
                <a:spcPts val="1600"/>
              </a:spcBef>
              <a:spcAft>
                <a:spcPts val="160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 2">
  <p:cSld name="CUSTOM_17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8"/>
          <p:cNvSpPr/>
          <p:nvPr/>
        </p:nvSpPr>
        <p:spPr>
          <a:xfrm>
            <a:off x="0" y="-50"/>
            <a:ext cx="4562700" cy="5143500"/>
          </a:xfrm>
          <a:prstGeom prst="rect">
            <a:avLst/>
          </a:prstGeom>
          <a:solidFill>
            <a:srgbClr val="CAB5A9">
              <a:alpha val="776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18"/>
          <p:cNvSpPr txBox="1">
            <a:spLocks noGrp="1"/>
          </p:cNvSpPr>
          <p:nvPr>
            <p:ph type="subTitle" idx="1"/>
          </p:nvPr>
        </p:nvSpPr>
        <p:spPr>
          <a:xfrm>
            <a:off x="2201726" y="1572637"/>
            <a:ext cx="2043300" cy="44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900" b="1">
                <a:solidFill>
                  <a:schemeClr val="lt2"/>
                </a:solidFill>
              </a:defRPr>
            </a:lvl1pPr>
            <a:lvl2pPr lvl="1" algn="r" rtl="0"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algn="r" rtl="0"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algn="r" rtl="0"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algn="r" rtl="0"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algn="r" rtl="0"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algn="r" rtl="0"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algn="r" rtl="0"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algn="r" rtl="0">
              <a:spcBef>
                <a:spcPts val="1600"/>
              </a:spcBef>
              <a:spcAft>
                <a:spcPts val="160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104" name="Google Shape;104;p18"/>
          <p:cNvSpPr txBox="1">
            <a:spLocks noGrp="1"/>
          </p:cNvSpPr>
          <p:nvPr>
            <p:ph type="subTitle" idx="2"/>
          </p:nvPr>
        </p:nvSpPr>
        <p:spPr>
          <a:xfrm>
            <a:off x="6369576" y="1856157"/>
            <a:ext cx="2043300" cy="73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ubik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800"/>
              <a:buFont typeface="Rubik"/>
              <a:buNone/>
              <a:defRPr sz="1800" b="1">
                <a:latin typeface="Rubik"/>
                <a:ea typeface="Rubik"/>
                <a:cs typeface="Rubik"/>
                <a:sym typeface="Rubik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800"/>
              <a:buFont typeface="Rubik"/>
              <a:buNone/>
              <a:defRPr sz="1800" b="1">
                <a:latin typeface="Rubik"/>
                <a:ea typeface="Rubik"/>
                <a:cs typeface="Rubik"/>
                <a:sym typeface="Rubik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800"/>
              <a:buFont typeface="Rubik"/>
              <a:buNone/>
              <a:defRPr sz="1800" b="1">
                <a:latin typeface="Rubik"/>
                <a:ea typeface="Rubik"/>
                <a:cs typeface="Rubik"/>
                <a:sym typeface="Rubik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800"/>
              <a:buFont typeface="Rubik"/>
              <a:buNone/>
              <a:defRPr sz="1800" b="1">
                <a:latin typeface="Rubik"/>
                <a:ea typeface="Rubik"/>
                <a:cs typeface="Rubik"/>
                <a:sym typeface="Rubik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800"/>
              <a:buFont typeface="Rubik"/>
              <a:buNone/>
              <a:defRPr sz="1800" b="1">
                <a:latin typeface="Rubik"/>
                <a:ea typeface="Rubik"/>
                <a:cs typeface="Rubik"/>
                <a:sym typeface="Rubik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800"/>
              <a:buFont typeface="Rubik"/>
              <a:buNone/>
              <a:defRPr sz="1800" b="1">
                <a:latin typeface="Rubik"/>
                <a:ea typeface="Rubik"/>
                <a:cs typeface="Rubik"/>
                <a:sym typeface="Rubik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800"/>
              <a:buFont typeface="Rubik"/>
              <a:buNone/>
              <a:defRPr sz="1800" b="1">
                <a:latin typeface="Rubik"/>
                <a:ea typeface="Rubik"/>
                <a:cs typeface="Rubik"/>
                <a:sym typeface="Rubik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800"/>
              <a:buFont typeface="Rubik"/>
              <a:buNone/>
              <a:defRPr sz="1800" b="1">
                <a:latin typeface="Rubik"/>
                <a:ea typeface="Rubik"/>
                <a:cs typeface="Rubik"/>
                <a:sym typeface="Rubik"/>
              </a:defRPr>
            </a:lvl9pPr>
          </a:lstStyle>
          <a:p>
            <a:endParaRPr/>
          </a:p>
        </p:txBody>
      </p:sp>
      <p:sp>
        <p:nvSpPr>
          <p:cNvPr id="105" name="Google Shape;105;p18"/>
          <p:cNvSpPr txBox="1">
            <a:spLocks noGrp="1"/>
          </p:cNvSpPr>
          <p:nvPr>
            <p:ph type="subTitle" idx="3"/>
          </p:nvPr>
        </p:nvSpPr>
        <p:spPr>
          <a:xfrm>
            <a:off x="2201726" y="2736460"/>
            <a:ext cx="2043300" cy="44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900" b="1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106" name="Google Shape;106;p18"/>
          <p:cNvSpPr txBox="1">
            <a:spLocks noGrp="1"/>
          </p:cNvSpPr>
          <p:nvPr>
            <p:ph type="subTitle" idx="4"/>
          </p:nvPr>
        </p:nvSpPr>
        <p:spPr>
          <a:xfrm>
            <a:off x="6369576" y="1572637"/>
            <a:ext cx="2043300" cy="44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900" b="1">
                <a:solidFill>
                  <a:schemeClr val="accent6"/>
                </a:solidFill>
              </a:defRPr>
            </a:lvl1pPr>
            <a:lvl2pPr lvl="1" algn="r" rtl="0"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algn="r" rtl="0"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algn="r" rtl="0"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algn="r" rtl="0"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algn="r" rtl="0"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algn="r" rtl="0"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algn="r" rtl="0"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algn="r" rtl="0">
              <a:spcBef>
                <a:spcPts val="1600"/>
              </a:spcBef>
              <a:spcAft>
                <a:spcPts val="160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107" name="Google Shape;107;p18"/>
          <p:cNvSpPr txBox="1">
            <a:spLocks noGrp="1"/>
          </p:cNvSpPr>
          <p:nvPr>
            <p:ph type="subTitle" idx="5"/>
          </p:nvPr>
        </p:nvSpPr>
        <p:spPr>
          <a:xfrm>
            <a:off x="6369576" y="2736441"/>
            <a:ext cx="2043300" cy="44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900" b="1">
                <a:solidFill>
                  <a:schemeClr val="accent6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108" name="Google Shape;108;p18"/>
          <p:cNvSpPr txBox="1">
            <a:spLocks noGrp="1"/>
          </p:cNvSpPr>
          <p:nvPr>
            <p:ph type="subTitle" idx="6"/>
          </p:nvPr>
        </p:nvSpPr>
        <p:spPr>
          <a:xfrm>
            <a:off x="2201726" y="1892295"/>
            <a:ext cx="2043300" cy="73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40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18"/>
          <p:cNvSpPr txBox="1">
            <a:spLocks noGrp="1"/>
          </p:cNvSpPr>
          <p:nvPr>
            <p:ph type="subTitle" idx="7"/>
          </p:nvPr>
        </p:nvSpPr>
        <p:spPr>
          <a:xfrm>
            <a:off x="2201726" y="3023099"/>
            <a:ext cx="2043300" cy="73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400">
                <a:solidFill>
                  <a:schemeClr val="lt2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18"/>
          <p:cNvSpPr txBox="1">
            <a:spLocks noGrp="1"/>
          </p:cNvSpPr>
          <p:nvPr>
            <p:ph type="subTitle" idx="8"/>
          </p:nvPr>
        </p:nvSpPr>
        <p:spPr>
          <a:xfrm>
            <a:off x="6369576" y="3023086"/>
            <a:ext cx="2043300" cy="73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400">
                <a:solidFill>
                  <a:schemeClr val="dk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420624"/>
            <a:ext cx="7699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ontserrat"/>
              <a:buNone/>
              <a:defRPr sz="28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Rubik"/>
              <a:buNone/>
              <a:defRPr sz="2800" b="1">
                <a:solidFill>
                  <a:schemeClr val="accent1"/>
                </a:solidFill>
                <a:latin typeface="Rubik"/>
                <a:ea typeface="Rubik"/>
                <a:cs typeface="Rubik"/>
                <a:sym typeface="Rubik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Rubik"/>
              <a:buNone/>
              <a:defRPr sz="2800" b="1">
                <a:solidFill>
                  <a:schemeClr val="accent1"/>
                </a:solidFill>
                <a:latin typeface="Rubik"/>
                <a:ea typeface="Rubik"/>
                <a:cs typeface="Rubik"/>
                <a:sym typeface="Rubik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Rubik"/>
              <a:buNone/>
              <a:defRPr sz="2800" b="1">
                <a:solidFill>
                  <a:schemeClr val="accent1"/>
                </a:solidFill>
                <a:latin typeface="Rubik"/>
                <a:ea typeface="Rubik"/>
                <a:cs typeface="Rubik"/>
                <a:sym typeface="Rubik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Rubik"/>
              <a:buNone/>
              <a:defRPr sz="2800" b="1">
                <a:solidFill>
                  <a:schemeClr val="accent1"/>
                </a:solidFill>
                <a:latin typeface="Rubik"/>
                <a:ea typeface="Rubik"/>
                <a:cs typeface="Rubik"/>
                <a:sym typeface="Rubik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Rubik"/>
              <a:buNone/>
              <a:defRPr sz="2800" b="1">
                <a:solidFill>
                  <a:schemeClr val="accent1"/>
                </a:solidFill>
                <a:latin typeface="Rubik"/>
                <a:ea typeface="Rubik"/>
                <a:cs typeface="Rubik"/>
                <a:sym typeface="Rubik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Rubik"/>
              <a:buNone/>
              <a:defRPr sz="2800" b="1">
                <a:solidFill>
                  <a:schemeClr val="accent1"/>
                </a:solidFill>
                <a:latin typeface="Rubik"/>
                <a:ea typeface="Rubik"/>
                <a:cs typeface="Rubik"/>
                <a:sym typeface="Rubik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Rubik"/>
              <a:buNone/>
              <a:defRPr sz="2800" b="1">
                <a:solidFill>
                  <a:schemeClr val="accent1"/>
                </a:solidFill>
                <a:latin typeface="Rubik"/>
                <a:ea typeface="Rubik"/>
                <a:cs typeface="Rubik"/>
                <a:sym typeface="Rubik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Rubik"/>
              <a:buNone/>
              <a:defRPr sz="2800" b="1">
                <a:solidFill>
                  <a:schemeClr val="accent1"/>
                </a:solidFill>
                <a:latin typeface="Rubik"/>
                <a:ea typeface="Rubik"/>
                <a:cs typeface="Rubik"/>
                <a:sym typeface="Rubik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6992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Montserrat"/>
              <a:buChar char="●"/>
              <a:defRPr sz="18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ontserrat"/>
              <a:buChar char="○"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ontserrat"/>
              <a:buChar char="■"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ontserrat"/>
              <a:buChar char="●"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ontserrat"/>
              <a:buChar char="○"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ontserrat"/>
              <a:buChar char="■"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ontserrat"/>
              <a:buChar char="●"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ontserrat"/>
              <a:buChar char="○"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Font typeface="Montserrat"/>
              <a:buChar char="■"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2" r:id="rId2"/>
    <p:sldLayoutId id="2147483655" r:id="rId3"/>
    <p:sldLayoutId id="2147483658" r:id="rId4"/>
    <p:sldLayoutId id="2147483659" r:id="rId5"/>
    <p:sldLayoutId id="2147483660" r:id="rId6"/>
    <p:sldLayoutId id="2147483661" r:id="rId7"/>
    <p:sldLayoutId id="2147483663" r:id="rId8"/>
    <p:sldLayoutId id="2147483664" r:id="rId9"/>
    <p:sldLayoutId id="2147483672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hahed_2186@limu.edu.ly" TargetMode="External"/><Relationship Id="rId7" Type="http://schemas.microsoft.com/office/2007/relationships/hdphoto" Target="../media/hdphoto2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peopleprofession.cipd.org/profession-map/core-behaviours/ethical-practic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businessnewsdaily.com/9424-business-ethical-behavior.html" TargetMode="Externa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medical-dictionary.thefreedictionary.com/Ethical+Practices#:~:text=1.,or%20principles%20governing%20right%20conduct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hyperlink" Target="https://www.physio-pedia.com/Identifying_and_Analysing_an_Ethical_Issue" TargetMode="Externa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hysio-pedia.com/Identifying_and_Analysing_an_Ethical_Issu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hysio-pedia.com/Identifying_and_Analysing_an_Ethical_Issue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hysio-pedia.com/Identifying_and_Analysing_an_Ethical_Issue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eopleprofession.cipd.org/profession-map/core-behaviours/ethical-practice" TargetMode="External"/><Relationship Id="rId5" Type="http://schemas.openxmlformats.org/officeDocument/2006/relationships/hyperlink" Target="https://www.businessnewsdaily.com/9424-business-ethical-behavior.html" TargetMode="External"/><Relationship Id="rId4" Type="http://schemas.openxmlformats.org/officeDocument/2006/relationships/hyperlink" Target="https://medical-dictionary.thefreedictionary.com/Ethical+Practices#:~:text=1.,or%20principles%20governing%20right%20conduc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1"/>
          <p:cNvSpPr txBox="1">
            <a:spLocks noGrp="1"/>
          </p:cNvSpPr>
          <p:nvPr>
            <p:ph type="ctrTitle"/>
          </p:nvPr>
        </p:nvSpPr>
        <p:spPr>
          <a:xfrm>
            <a:off x="657226" y="1575983"/>
            <a:ext cx="6843520" cy="204455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 smtClean="0">
                <a:solidFill>
                  <a:schemeClr val="lt2"/>
                </a:solidFill>
              </a:rPr>
              <a:t>Ethical </a:t>
            </a:r>
            <a:r>
              <a:rPr lang="en" sz="4000" dirty="0" smtClean="0">
                <a:solidFill>
                  <a:schemeClr val="lt2"/>
                </a:solidFill>
              </a:rPr>
              <a:t>Behavior and Practice</a:t>
            </a:r>
            <a:endParaRPr sz="4000" dirty="0">
              <a:solidFill>
                <a:schemeClr val="lt2"/>
              </a:solidFill>
            </a:endParaRPr>
          </a:p>
        </p:txBody>
      </p:sp>
      <p:sp>
        <p:nvSpPr>
          <p:cNvPr id="173" name="Google Shape;173;p31"/>
          <p:cNvSpPr txBox="1">
            <a:spLocks noGrp="1"/>
          </p:cNvSpPr>
          <p:nvPr>
            <p:ph type="subTitle" idx="1"/>
          </p:nvPr>
        </p:nvSpPr>
        <p:spPr>
          <a:xfrm>
            <a:off x="2424554" y="4350900"/>
            <a:ext cx="467024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Student Name: Shahed Elhasia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Student ID: 2186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E-mail: </a:t>
            </a:r>
            <a:r>
              <a:rPr lang="en-US" dirty="0" smtClean="0">
                <a:hlinkClick r:id="rId3"/>
              </a:rPr>
              <a:t>shahed_2186@limu.edu.ly</a:t>
            </a:r>
            <a:r>
              <a:rPr lang="en-US" dirty="0" smtClean="0"/>
              <a:t> </a:t>
            </a:r>
            <a:endParaRPr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109" y="-26310"/>
            <a:ext cx="1124698" cy="1259209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3158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86" y="54362"/>
            <a:ext cx="1257106" cy="1178537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2522794" y="34313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buClrTx/>
              <a:defRPr/>
            </a:pPr>
            <a:r>
              <a:rPr lang="en-US" sz="1800" kern="1200" dirty="0">
                <a:solidFill>
                  <a:srgbClr val="333644"/>
                </a:solidFill>
                <a:latin typeface="Century Gothic" panose="020B0502020202020204"/>
                <a:sym typeface="Helvetica Neue Bold Condensed"/>
              </a:rPr>
              <a:t>Libyan International Medical University</a:t>
            </a:r>
          </a:p>
          <a:p>
            <a:pPr lvl="0" algn="ctr">
              <a:buClrTx/>
              <a:defRPr/>
            </a:pPr>
            <a:r>
              <a:rPr lang="en-US" sz="1800" kern="1200" dirty="0">
                <a:solidFill>
                  <a:srgbClr val="333644"/>
                </a:solidFill>
                <a:latin typeface="Century Gothic" panose="020B0502020202020204"/>
                <a:sym typeface="Helvetica Neue Bold Condensed"/>
              </a:rPr>
              <a:t>Faculty of Business Administration</a:t>
            </a:r>
            <a:endParaRPr lang="ar-LY" sz="1800" dirty="0">
              <a:solidFill>
                <a:srgbClr val="33364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Google Shape;652;p58"/>
          <p:cNvSpPr txBox="1">
            <a:spLocks noGrp="1"/>
          </p:cNvSpPr>
          <p:nvPr>
            <p:ph type="title" idx="4294967295"/>
          </p:nvPr>
        </p:nvSpPr>
        <p:spPr>
          <a:xfrm>
            <a:off x="3769943" y="265983"/>
            <a:ext cx="4309200" cy="11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 dirty="0" smtClean="0">
                <a:solidFill>
                  <a:schemeClr val="accent5"/>
                </a:solidFill>
              </a:rPr>
              <a:t>Thank You For Your Attention!</a:t>
            </a:r>
            <a:endParaRPr sz="5400" dirty="0">
              <a:solidFill>
                <a:schemeClr val="accent5"/>
              </a:solidFill>
            </a:endParaRPr>
          </a:p>
        </p:txBody>
      </p:sp>
      <p:sp>
        <p:nvSpPr>
          <p:cNvPr id="653" name="Google Shape;653;p58"/>
          <p:cNvSpPr txBox="1">
            <a:spLocks noGrp="1"/>
          </p:cNvSpPr>
          <p:nvPr>
            <p:ph type="subTitle" idx="4294967295"/>
          </p:nvPr>
        </p:nvSpPr>
        <p:spPr>
          <a:xfrm>
            <a:off x="4108043" y="2875529"/>
            <a:ext cx="3633000" cy="55604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 dirty="0">
                <a:solidFill>
                  <a:schemeClr val="accent5"/>
                </a:solidFill>
              </a:rPr>
              <a:t>A</a:t>
            </a:r>
            <a:r>
              <a:rPr lang="en" sz="2400" dirty="0" smtClean="0">
                <a:solidFill>
                  <a:schemeClr val="accent5"/>
                </a:solidFill>
                <a:sym typeface="Montserrat"/>
              </a:rPr>
              <a:t>ny </a:t>
            </a:r>
            <a:r>
              <a:rPr lang="en" sz="2400" dirty="0">
                <a:solidFill>
                  <a:schemeClr val="accent5"/>
                </a:solidFill>
                <a:sym typeface="Montserrat"/>
              </a:rPr>
              <a:t>questions</a:t>
            </a:r>
            <a:r>
              <a:rPr lang="en" sz="2400" dirty="0" smtClean="0">
                <a:solidFill>
                  <a:schemeClr val="accent5"/>
                </a:solidFill>
                <a:sym typeface="Montserrat"/>
              </a:rPr>
              <a:t>?</a:t>
            </a:r>
            <a:endParaRPr sz="2400" dirty="0">
              <a:solidFill>
                <a:schemeClr val="accent5"/>
              </a:solidFill>
              <a:sym typeface="Montserra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3"/>
          <p:cNvSpPr txBox="1">
            <a:spLocks noGrp="1"/>
          </p:cNvSpPr>
          <p:nvPr>
            <p:ph type="title" idx="14"/>
          </p:nvPr>
        </p:nvSpPr>
        <p:spPr>
          <a:xfrm>
            <a:off x="318054" y="3096669"/>
            <a:ext cx="572700" cy="64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4</a:t>
            </a:r>
            <a:endParaRPr dirty="0"/>
          </a:p>
        </p:txBody>
      </p:sp>
      <p:sp>
        <p:nvSpPr>
          <p:cNvPr id="185" name="Google Shape;185;p33"/>
          <p:cNvSpPr txBox="1">
            <a:spLocks noGrp="1"/>
          </p:cNvSpPr>
          <p:nvPr>
            <p:ph type="subTitle" idx="7"/>
          </p:nvPr>
        </p:nvSpPr>
        <p:spPr>
          <a:xfrm>
            <a:off x="747985" y="3305767"/>
            <a:ext cx="4143531" cy="78696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 smtClean="0"/>
              <a:t>The Ethical Decision-Making Process (ISSUES).</a:t>
            </a:r>
            <a:endParaRPr dirty="0"/>
          </a:p>
        </p:txBody>
      </p:sp>
      <p:sp>
        <p:nvSpPr>
          <p:cNvPr id="189" name="Google Shape;189;p33"/>
          <p:cNvSpPr txBox="1">
            <a:spLocks noGrp="1"/>
          </p:cNvSpPr>
          <p:nvPr>
            <p:ph type="title" idx="9"/>
          </p:nvPr>
        </p:nvSpPr>
        <p:spPr>
          <a:xfrm>
            <a:off x="318054" y="1622722"/>
            <a:ext cx="572700" cy="64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1</a:t>
            </a:r>
            <a:endParaRPr dirty="0"/>
          </a:p>
        </p:txBody>
      </p:sp>
      <p:sp>
        <p:nvSpPr>
          <p:cNvPr id="190" name="Google Shape;190;p33"/>
          <p:cNvSpPr txBox="1">
            <a:spLocks noGrp="1"/>
          </p:cNvSpPr>
          <p:nvPr>
            <p:ph type="title"/>
          </p:nvPr>
        </p:nvSpPr>
        <p:spPr>
          <a:xfrm>
            <a:off x="3156948" y="1622722"/>
            <a:ext cx="572700" cy="64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2</a:t>
            </a:r>
            <a:endParaRPr dirty="0"/>
          </a:p>
        </p:txBody>
      </p:sp>
      <p:sp>
        <p:nvSpPr>
          <p:cNvPr id="191" name="Google Shape;191;p33"/>
          <p:cNvSpPr txBox="1">
            <a:spLocks noGrp="1"/>
          </p:cNvSpPr>
          <p:nvPr>
            <p:ph type="title" idx="13"/>
          </p:nvPr>
        </p:nvSpPr>
        <p:spPr>
          <a:xfrm>
            <a:off x="5367647" y="3096669"/>
            <a:ext cx="572700" cy="64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5</a:t>
            </a:r>
            <a:endParaRPr dirty="0"/>
          </a:p>
        </p:txBody>
      </p:sp>
      <p:sp>
        <p:nvSpPr>
          <p:cNvPr id="192" name="Google Shape;192;p33"/>
          <p:cNvSpPr txBox="1">
            <a:spLocks noGrp="1"/>
          </p:cNvSpPr>
          <p:nvPr>
            <p:ph type="subTitle" idx="5"/>
          </p:nvPr>
        </p:nvSpPr>
        <p:spPr>
          <a:xfrm>
            <a:off x="604404" y="1731202"/>
            <a:ext cx="1931700" cy="69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 smtClean="0"/>
              <a:t>Introduction.</a:t>
            </a:r>
            <a:endParaRPr dirty="0"/>
          </a:p>
        </p:txBody>
      </p:sp>
      <p:sp>
        <p:nvSpPr>
          <p:cNvPr id="193" name="Google Shape;193;p33"/>
          <p:cNvSpPr txBox="1">
            <a:spLocks noGrp="1"/>
          </p:cNvSpPr>
          <p:nvPr>
            <p:ph type="subTitle" idx="6"/>
          </p:nvPr>
        </p:nvSpPr>
        <p:spPr>
          <a:xfrm>
            <a:off x="3517234" y="1739656"/>
            <a:ext cx="2423113" cy="69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 smtClean="0"/>
              <a:t>Ethical Behavior.</a:t>
            </a:r>
            <a:endParaRPr dirty="0"/>
          </a:p>
        </p:txBody>
      </p:sp>
      <p:sp>
        <p:nvSpPr>
          <p:cNvPr id="198" name="Google Shape;198;p33"/>
          <p:cNvSpPr txBox="1">
            <a:spLocks noGrp="1"/>
          </p:cNvSpPr>
          <p:nvPr>
            <p:ph type="subTitle" idx="17"/>
          </p:nvPr>
        </p:nvSpPr>
        <p:spPr>
          <a:xfrm>
            <a:off x="6921477" y="1701664"/>
            <a:ext cx="2294442" cy="71047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Ethical Practice.</a:t>
            </a:r>
            <a:endParaRPr dirty="0"/>
          </a:p>
        </p:txBody>
      </p:sp>
      <p:sp>
        <p:nvSpPr>
          <p:cNvPr id="199" name="Google Shape;199;p33"/>
          <p:cNvSpPr txBox="1">
            <a:spLocks noGrp="1"/>
          </p:cNvSpPr>
          <p:nvPr>
            <p:ph type="subTitle" idx="18"/>
          </p:nvPr>
        </p:nvSpPr>
        <p:spPr>
          <a:xfrm>
            <a:off x="5760497" y="3156040"/>
            <a:ext cx="1749912" cy="73621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 smtClean="0"/>
              <a:t>Conclusion.</a:t>
            </a:r>
            <a:endParaRPr dirty="0"/>
          </a:p>
        </p:txBody>
      </p:sp>
      <p:sp>
        <p:nvSpPr>
          <p:cNvPr id="200" name="Google Shape;200;p33"/>
          <p:cNvSpPr txBox="1">
            <a:spLocks noGrp="1"/>
          </p:cNvSpPr>
          <p:nvPr>
            <p:ph type="title" idx="19"/>
          </p:nvPr>
        </p:nvSpPr>
        <p:spPr>
          <a:xfrm>
            <a:off x="6558268" y="1608701"/>
            <a:ext cx="572700" cy="64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3</a:t>
            </a:r>
            <a:endParaRPr dirty="0"/>
          </a:p>
        </p:txBody>
      </p:sp>
      <p:sp>
        <p:nvSpPr>
          <p:cNvPr id="20" name="Google Shape;178;p32"/>
          <p:cNvSpPr txBox="1">
            <a:spLocks/>
          </p:cNvSpPr>
          <p:nvPr/>
        </p:nvSpPr>
        <p:spPr>
          <a:xfrm>
            <a:off x="604404" y="74865"/>
            <a:ext cx="7662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Montserrat"/>
              <a:buNone/>
              <a:defRPr sz="36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9pPr>
          </a:lstStyle>
          <a:p>
            <a:r>
              <a:rPr lang="en-US" dirty="0" smtClean="0"/>
              <a:t>Contents: </a:t>
            </a:r>
            <a:endParaRPr lang="en-US" dirty="0"/>
          </a:p>
        </p:txBody>
      </p:sp>
      <p:sp>
        <p:nvSpPr>
          <p:cNvPr id="24" name="Google Shape;189;p33"/>
          <p:cNvSpPr txBox="1">
            <a:spLocks/>
          </p:cNvSpPr>
          <p:nvPr/>
        </p:nvSpPr>
        <p:spPr>
          <a:xfrm>
            <a:off x="8616354" y="4703352"/>
            <a:ext cx="527646" cy="5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Montserrat"/>
              <a:buNone/>
              <a:defRPr sz="36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9pPr>
          </a:lstStyle>
          <a:p>
            <a:r>
              <a:rPr lang="en" sz="1600" dirty="0" smtClean="0"/>
              <a:t>02.</a:t>
            </a:r>
            <a:endParaRPr lang="en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39"/>
          <p:cNvSpPr txBox="1">
            <a:spLocks noGrp="1"/>
          </p:cNvSpPr>
          <p:nvPr>
            <p:ph type="title"/>
          </p:nvPr>
        </p:nvSpPr>
        <p:spPr>
          <a:xfrm>
            <a:off x="4016438" y="578056"/>
            <a:ext cx="4135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Inroduction:</a:t>
            </a:r>
            <a:endParaRPr dirty="0"/>
          </a:p>
        </p:txBody>
      </p:sp>
      <p:sp>
        <p:nvSpPr>
          <p:cNvPr id="327" name="Google Shape;327;p39"/>
          <p:cNvSpPr txBox="1">
            <a:spLocks noGrp="1"/>
          </p:cNvSpPr>
          <p:nvPr>
            <p:ph type="subTitle" idx="5"/>
          </p:nvPr>
        </p:nvSpPr>
        <p:spPr>
          <a:xfrm>
            <a:off x="3879226" y="1596833"/>
            <a:ext cx="4915453" cy="223901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14300" indent="0"/>
            <a:r>
              <a:rPr lang="en-US" sz="1800" dirty="0" smtClean="0"/>
              <a:t>“The </a:t>
            </a:r>
            <a:r>
              <a:rPr lang="en-US" sz="1800" dirty="0"/>
              <a:t>way we make decisions is important for </a:t>
            </a:r>
            <a:r>
              <a:rPr lang="en-US" sz="1800" dirty="0" smtClean="0"/>
              <a:t>organizations </a:t>
            </a:r>
            <a:r>
              <a:rPr lang="en-US" sz="1800" dirty="0"/>
              <a:t>because the wrong decisions </a:t>
            </a:r>
            <a:r>
              <a:rPr lang="en-US" sz="1800" dirty="0" smtClean="0"/>
              <a:t> </a:t>
            </a:r>
            <a:r>
              <a:rPr lang="en-US" sz="1800" dirty="0"/>
              <a:t>or decisions which have been implemented badly </a:t>
            </a:r>
            <a:r>
              <a:rPr lang="en-US" sz="1800" dirty="0" smtClean="0"/>
              <a:t>can </a:t>
            </a:r>
            <a:r>
              <a:rPr lang="en-US" sz="1800" dirty="0"/>
              <a:t>have a significant impact on people’s lives and the reputation of </a:t>
            </a:r>
            <a:r>
              <a:rPr lang="en-US" sz="1800" dirty="0" smtClean="0"/>
              <a:t>organizations”. </a:t>
            </a:r>
            <a:r>
              <a:rPr lang="en-US" sz="1200" dirty="0" smtClean="0">
                <a:solidFill>
                  <a:schemeClr val="accent4">
                    <a:lumMod val="50000"/>
                  </a:schemeClr>
                </a:solidFill>
              </a:rPr>
              <a:t>(Anonyms, November 18, 2020)</a:t>
            </a:r>
            <a:endParaRPr lang="en-US" sz="18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0505"/>
            <a:ext cx="3879226" cy="2451671"/>
          </a:xfrm>
          <a:prstGeom prst="rect">
            <a:avLst/>
          </a:prstGeom>
        </p:spPr>
      </p:pic>
      <p:sp>
        <p:nvSpPr>
          <p:cNvPr id="21" name="Google Shape;189;p33"/>
          <p:cNvSpPr txBox="1">
            <a:spLocks/>
          </p:cNvSpPr>
          <p:nvPr/>
        </p:nvSpPr>
        <p:spPr>
          <a:xfrm>
            <a:off x="8616354" y="4703352"/>
            <a:ext cx="527646" cy="5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Montserrat"/>
              <a:buNone/>
              <a:defRPr sz="36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9pPr>
          </a:lstStyle>
          <a:p>
            <a:r>
              <a:rPr lang="en" sz="1600" dirty="0" smtClean="0"/>
              <a:t>03.</a:t>
            </a:r>
            <a:endParaRPr lang="en" sz="1600" dirty="0"/>
          </a:p>
        </p:txBody>
      </p:sp>
      <p:sp>
        <p:nvSpPr>
          <p:cNvPr id="11" name="مستطيل 10"/>
          <p:cNvSpPr/>
          <p:nvPr/>
        </p:nvSpPr>
        <p:spPr>
          <a:xfrm>
            <a:off x="0" y="4728002"/>
            <a:ext cx="590250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>
                <a:solidFill>
                  <a:schemeClr val="accent4">
                    <a:lumMod val="50000"/>
                  </a:schemeClr>
                </a:solidFill>
                <a:latin typeface="Montserrat" panose="020B0604020202020204" charset="0"/>
              </a:rPr>
              <a:t>Ethical practice: CIPD Profession Map. (n.d.). Retrieved November 18, 2020, from </a:t>
            </a:r>
            <a:r>
              <a:rPr lang="en-US" sz="1050" dirty="0">
                <a:solidFill>
                  <a:schemeClr val="accent4">
                    <a:lumMod val="50000"/>
                  </a:schemeClr>
                </a:solidFill>
                <a:latin typeface="Montserrat" panose="020B0604020202020204" charset="0"/>
                <a:hlinkClick r:id="rId4"/>
              </a:rPr>
              <a:t>https://</a:t>
            </a:r>
            <a:r>
              <a:rPr lang="en-US" sz="1050" dirty="0" smtClean="0">
                <a:solidFill>
                  <a:schemeClr val="accent4">
                    <a:lumMod val="50000"/>
                  </a:schemeClr>
                </a:solidFill>
                <a:latin typeface="Montserrat" panose="020B0604020202020204" charset="0"/>
                <a:hlinkClick r:id="rId4"/>
              </a:rPr>
              <a:t>peopleprofession.cipd.org/profession-map/core-behaviours/ethical-practice</a:t>
            </a:r>
            <a:r>
              <a:rPr lang="en-US" sz="1050" dirty="0" smtClean="0">
                <a:solidFill>
                  <a:schemeClr val="accent4">
                    <a:lumMod val="50000"/>
                  </a:schemeClr>
                </a:solidFill>
                <a:latin typeface="Montserrat" panose="020B0604020202020204" charset="0"/>
              </a:rPr>
              <a:t> </a:t>
            </a:r>
            <a:endParaRPr lang="en-US" sz="1050" dirty="0">
              <a:solidFill>
                <a:schemeClr val="accent4">
                  <a:lumMod val="50000"/>
                </a:schemeClr>
              </a:solidFill>
              <a:effectLst/>
              <a:latin typeface="Montserrat" panose="020B0604020202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38"/>
          <p:cNvSpPr txBox="1">
            <a:spLocks noGrp="1"/>
          </p:cNvSpPr>
          <p:nvPr>
            <p:ph type="subTitle" idx="2"/>
          </p:nvPr>
        </p:nvSpPr>
        <p:spPr>
          <a:xfrm>
            <a:off x="126293" y="1223879"/>
            <a:ext cx="4790857" cy="306044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342900" algn="just">
              <a:spcAft>
                <a:spcPts val="1600"/>
              </a:spcAft>
              <a:buClr>
                <a:schemeClr val="bg2"/>
              </a:buClr>
              <a:buSzPct val="140000"/>
              <a:buFont typeface="Arial" panose="020B0604020202020204" pitchFamily="34" charset="0"/>
              <a:buChar char="•"/>
            </a:pPr>
            <a:r>
              <a:rPr lang="en-US" sz="2000" dirty="0" smtClean="0"/>
              <a:t>“A </a:t>
            </a:r>
            <a:r>
              <a:rPr lang="en-US" sz="2000" dirty="0"/>
              <a:t>person who demonstrates ethical behavior has evidence of a strong moral code and a consistent set of </a:t>
            </a:r>
            <a:r>
              <a:rPr lang="en-US" sz="2000" dirty="0" smtClean="0"/>
              <a:t>values. Ethics </a:t>
            </a:r>
            <a:r>
              <a:rPr lang="en-US" sz="2000" dirty="0"/>
              <a:t>can be rooted in belief or the pursuit of making the world </a:t>
            </a:r>
            <a:r>
              <a:rPr lang="en-US" sz="2000" dirty="0" smtClean="0"/>
              <a:t>better”.</a:t>
            </a:r>
            <a:r>
              <a:rPr lang="en-US" sz="2000" dirty="0"/>
              <a:t> </a:t>
            </a:r>
            <a:r>
              <a:rPr lang="en-US" sz="1200" dirty="0">
                <a:solidFill>
                  <a:schemeClr val="accent4">
                    <a:lumMod val="50000"/>
                  </a:schemeClr>
                </a:solidFill>
              </a:rPr>
              <a:t>(Anonyms, November 18, 2020</a:t>
            </a:r>
            <a:r>
              <a:rPr lang="en-US" sz="1200" dirty="0" smtClean="0">
                <a:solidFill>
                  <a:schemeClr val="accent4">
                    <a:lumMod val="50000"/>
                  </a:schemeClr>
                </a:solidFill>
              </a:rPr>
              <a:t>)</a:t>
            </a:r>
            <a:endParaRPr lang="en-US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86" name="Google Shape;286;p38"/>
          <p:cNvSpPr txBox="1">
            <a:spLocks noGrp="1"/>
          </p:cNvSpPr>
          <p:nvPr>
            <p:ph type="title"/>
          </p:nvPr>
        </p:nvSpPr>
        <p:spPr>
          <a:xfrm>
            <a:off x="369821" y="513018"/>
            <a:ext cx="4303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Ethical Behaivor</a:t>
            </a:r>
            <a:endParaRPr dirty="0"/>
          </a:p>
        </p:txBody>
      </p:sp>
      <p:pic>
        <p:nvPicPr>
          <p:cNvPr id="316" name="Google Shape;316;p38"/>
          <p:cNvPicPr preferRelativeResize="0"/>
          <p:nvPr/>
        </p:nvPicPr>
        <p:blipFill rotWithShape="1">
          <a:blip r:embed="rId3">
            <a:alphaModFix/>
          </a:blip>
          <a:srcRect r="3567"/>
          <a:stretch/>
        </p:blipFill>
        <p:spPr>
          <a:xfrm>
            <a:off x="5206380" y="158368"/>
            <a:ext cx="3520428" cy="4604301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189;p33"/>
          <p:cNvSpPr txBox="1">
            <a:spLocks/>
          </p:cNvSpPr>
          <p:nvPr/>
        </p:nvSpPr>
        <p:spPr>
          <a:xfrm>
            <a:off x="8616354" y="4703352"/>
            <a:ext cx="527646" cy="5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Montserrat"/>
              <a:buNone/>
              <a:defRPr sz="36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9pPr>
          </a:lstStyle>
          <a:p>
            <a:r>
              <a:rPr lang="en" sz="1600" dirty="0" smtClean="0"/>
              <a:t>04.</a:t>
            </a:r>
            <a:endParaRPr lang="en" sz="1600" dirty="0"/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6380" y="1520432"/>
            <a:ext cx="3534158" cy="1880173"/>
          </a:xfrm>
          <a:prstGeom prst="rect">
            <a:avLst/>
          </a:prstGeom>
        </p:spPr>
      </p:pic>
      <p:sp>
        <p:nvSpPr>
          <p:cNvPr id="10" name="مستطيل 9"/>
          <p:cNvSpPr/>
          <p:nvPr/>
        </p:nvSpPr>
        <p:spPr>
          <a:xfrm>
            <a:off x="0" y="4762669"/>
            <a:ext cx="682204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>
                <a:solidFill>
                  <a:schemeClr val="accent4">
                    <a:lumMod val="50000"/>
                  </a:schemeClr>
                </a:solidFill>
                <a:latin typeface="Montserrat" panose="020B0604020202020204" charset="0"/>
              </a:rPr>
              <a:t>A Culture of Ethical Behavior Is Essential to Business. (n.d.). Retrieved November 18, 2020, from </a:t>
            </a:r>
            <a:r>
              <a:rPr lang="en-US" sz="1050" dirty="0">
                <a:solidFill>
                  <a:schemeClr val="accent4">
                    <a:lumMod val="50000"/>
                  </a:schemeClr>
                </a:solidFill>
                <a:latin typeface="Montserrat" panose="020B0604020202020204" charset="0"/>
                <a:hlinkClick r:id="rId5"/>
              </a:rPr>
              <a:t>https://</a:t>
            </a:r>
            <a:r>
              <a:rPr lang="en-US" sz="1050" dirty="0" smtClean="0">
                <a:solidFill>
                  <a:schemeClr val="accent4">
                    <a:lumMod val="50000"/>
                  </a:schemeClr>
                </a:solidFill>
                <a:latin typeface="Montserrat" panose="020B0604020202020204" charset="0"/>
                <a:hlinkClick r:id="rId5"/>
              </a:rPr>
              <a:t>www.businessnewsdaily.com/9424-business-ethical-behavior.html</a:t>
            </a:r>
            <a:r>
              <a:rPr lang="en-US" sz="1050" dirty="0" smtClean="0">
                <a:solidFill>
                  <a:schemeClr val="accent4">
                    <a:lumMod val="50000"/>
                  </a:schemeClr>
                </a:solidFill>
                <a:latin typeface="Montserrat" panose="020B0604020202020204" charset="0"/>
              </a:rPr>
              <a:t> </a:t>
            </a:r>
            <a:endParaRPr lang="en-US" sz="1050" dirty="0">
              <a:solidFill>
                <a:schemeClr val="accent4">
                  <a:lumMod val="50000"/>
                </a:schemeClr>
              </a:solidFill>
              <a:effectLst/>
              <a:latin typeface="Montserrat" panose="020B0604020202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4"/>
          <p:cNvSpPr txBox="1">
            <a:spLocks noGrp="1"/>
          </p:cNvSpPr>
          <p:nvPr>
            <p:ph type="title"/>
          </p:nvPr>
        </p:nvSpPr>
        <p:spPr>
          <a:xfrm>
            <a:off x="423319" y="845562"/>
            <a:ext cx="3634066" cy="72638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Ethical Practice</a:t>
            </a:r>
            <a:endParaRPr dirty="0"/>
          </a:p>
        </p:txBody>
      </p:sp>
      <p:sp>
        <p:nvSpPr>
          <p:cNvPr id="207" name="Google Shape;207;p34"/>
          <p:cNvSpPr txBox="1">
            <a:spLocks noGrp="1"/>
          </p:cNvSpPr>
          <p:nvPr>
            <p:ph type="subTitle" idx="1"/>
          </p:nvPr>
        </p:nvSpPr>
        <p:spPr>
          <a:xfrm>
            <a:off x="423318" y="2974439"/>
            <a:ext cx="6963801" cy="14845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>
              <a:buClr>
                <a:srgbClr val="434343"/>
              </a:buClr>
              <a:buSzPts val="1100"/>
            </a:pPr>
            <a:r>
              <a:rPr lang="en-US" sz="1800" dirty="0" smtClean="0"/>
              <a:t>“A</a:t>
            </a:r>
            <a:r>
              <a:rPr lang="en-US" sz="1800" dirty="0"/>
              <a:t> branch of philosophy dealing with values </a:t>
            </a:r>
            <a:r>
              <a:rPr lang="en-US" sz="1800" dirty="0" smtClean="0"/>
              <a:t>pertaining to</a:t>
            </a:r>
            <a:r>
              <a:rPr lang="en-US" sz="1800" dirty="0"/>
              <a:t> human </a:t>
            </a:r>
            <a:r>
              <a:rPr lang="en-US" sz="1800" dirty="0" smtClean="0"/>
              <a:t>behavior,</a:t>
            </a:r>
            <a:r>
              <a:rPr lang="en-US" sz="1800" dirty="0"/>
              <a:t> considering the rightness and </a:t>
            </a:r>
            <a:endParaRPr lang="en-US" sz="1800" dirty="0" smtClean="0"/>
          </a:p>
          <a:p>
            <a:pPr marL="0" indent="0" algn="just">
              <a:buClr>
                <a:srgbClr val="434343"/>
              </a:buClr>
              <a:buSzPts val="1100"/>
            </a:pPr>
            <a:r>
              <a:rPr lang="en-US" sz="1800" dirty="0" smtClean="0"/>
              <a:t>wrongness</a:t>
            </a:r>
            <a:r>
              <a:rPr lang="en-US" sz="1800" dirty="0"/>
              <a:t> of actions and the goodness or badness of the motives and ends of such </a:t>
            </a:r>
            <a:r>
              <a:rPr lang="en-US" sz="1800" dirty="0" smtClean="0"/>
              <a:t>actions”</a:t>
            </a:r>
            <a:r>
              <a:rPr lang="en-US" sz="1400" dirty="0" smtClean="0"/>
              <a:t>. </a:t>
            </a:r>
            <a:r>
              <a:rPr lang="en-US" sz="1400" dirty="0">
                <a:solidFill>
                  <a:schemeClr val="accent4">
                    <a:lumMod val="50000"/>
                  </a:schemeClr>
                </a:solidFill>
              </a:rPr>
              <a:t>(Anonyms, November 18, 2020)</a:t>
            </a:r>
            <a:endParaRPr lang="en-US" sz="4400" dirty="0">
              <a:solidFill>
                <a:schemeClr val="accent4">
                  <a:lumMod val="50000"/>
                </a:schemeClr>
              </a:solidFill>
            </a:endParaRPr>
          </a:p>
          <a:p>
            <a:pPr marL="0" lvl="0" indent="0">
              <a:buClr>
                <a:srgbClr val="434343"/>
              </a:buClr>
              <a:buSzPts val="1100"/>
            </a:pPr>
            <a:endParaRPr sz="1800" dirty="0"/>
          </a:p>
        </p:txBody>
      </p:sp>
      <p:sp>
        <p:nvSpPr>
          <p:cNvPr id="4" name="Google Shape;189;p33"/>
          <p:cNvSpPr txBox="1">
            <a:spLocks/>
          </p:cNvSpPr>
          <p:nvPr/>
        </p:nvSpPr>
        <p:spPr>
          <a:xfrm>
            <a:off x="8616354" y="4703352"/>
            <a:ext cx="527646" cy="5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Montserrat"/>
              <a:buNone/>
              <a:defRPr sz="36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9pPr>
          </a:lstStyle>
          <a:p>
            <a:r>
              <a:rPr lang="en" sz="1600" dirty="0" smtClean="0"/>
              <a:t>05.</a:t>
            </a:r>
            <a:endParaRPr lang="en" sz="1600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9861" y="615236"/>
            <a:ext cx="4194139" cy="2359203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-3060" y="4703352"/>
            <a:ext cx="811450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>
                <a:solidFill>
                  <a:schemeClr val="accent4">
                    <a:lumMod val="50000"/>
                  </a:schemeClr>
                </a:solidFill>
                <a:latin typeface="Montserrat" panose="020B0604020202020204" charset="0"/>
              </a:rPr>
              <a:t>Ethics. (n.d.). Retrieved November 18, 2020, from </a:t>
            </a:r>
            <a:r>
              <a:rPr lang="en-US" sz="1050" dirty="0">
                <a:solidFill>
                  <a:schemeClr val="accent4">
                    <a:lumMod val="50000"/>
                  </a:schemeClr>
                </a:solidFill>
                <a:latin typeface="Montserrat" panose="020B0604020202020204" charset="0"/>
                <a:hlinkClick r:id="rId4"/>
              </a:rPr>
              <a:t>https://medical-dictionary.thefreedictionary.com/Ethical+Practices#:~:text=1.,or%20principles%20governing%20right%20conduct</a:t>
            </a:r>
            <a:r>
              <a:rPr lang="en-US" sz="1050" dirty="0" smtClean="0">
                <a:solidFill>
                  <a:schemeClr val="accent4">
                    <a:lumMod val="50000"/>
                  </a:schemeClr>
                </a:solidFill>
                <a:latin typeface="Montserrat" panose="020B0604020202020204" charset="0"/>
              </a:rPr>
              <a:t>. </a:t>
            </a:r>
            <a:endParaRPr lang="en-US" sz="1050" dirty="0">
              <a:solidFill>
                <a:schemeClr val="accent4">
                  <a:lumMod val="50000"/>
                </a:schemeClr>
              </a:solidFill>
              <a:effectLst/>
              <a:latin typeface="Montserrat" panose="020B0604020202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739035" y="362167"/>
            <a:ext cx="5559077" cy="1045393"/>
          </a:xfrm>
        </p:spPr>
        <p:txBody>
          <a:bodyPr/>
          <a:lstStyle/>
          <a:p>
            <a:pPr algn="ctr"/>
            <a:r>
              <a:rPr lang="en" dirty="0" smtClean="0"/>
              <a:t>The Ethical Desicios-Making Process</a:t>
            </a:r>
            <a:endParaRPr lang="ar-LY" dirty="0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7"/>
          </p:nvPr>
        </p:nvSpPr>
        <p:spPr>
          <a:xfrm>
            <a:off x="4027471" y="1541124"/>
            <a:ext cx="4890498" cy="2630183"/>
          </a:xfrm>
        </p:spPr>
        <p:txBody>
          <a:bodyPr/>
          <a:lstStyle/>
          <a:p>
            <a:pPr>
              <a:buClr>
                <a:schemeClr val="bg2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1800" dirty="0" smtClean="0"/>
              <a:t>“The (ISSUES) concept </a:t>
            </a:r>
            <a:r>
              <a:rPr lang="en-US" sz="1800" dirty="0"/>
              <a:t>from McMaster University, </a:t>
            </a:r>
            <a:r>
              <a:rPr lang="en-US" sz="1800" dirty="0" smtClean="0"/>
              <a:t>Hamilton”. </a:t>
            </a:r>
          </a:p>
          <a:p>
            <a:pPr marL="114300" indent="0"/>
            <a:endParaRPr lang="en-US" sz="1800" dirty="0" smtClean="0"/>
          </a:p>
          <a:p>
            <a:pPr marL="400050" indent="-285750">
              <a:buClr>
                <a:schemeClr val="bg2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1800" dirty="0" smtClean="0"/>
              <a:t>“Ethical </a:t>
            </a:r>
            <a:r>
              <a:rPr lang="en-US" sz="1800" dirty="0"/>
              <a:t>decision making </a:t>
            </a:r>
            <a:r>
              <a:rPr lang="en-US" sz="1800" dirty="0" smtClean="0"/>
              <a:t>framework,</a:t>
            </a:r>
            <a:r>
              <a:rPr lang="en-US" sz="1800" baseline="30000" dirty="0" smtClean="0"/>
              <a:t> </a:t>
            </a:r>
            <a:r>
              <a:rPr lang="en-US" sz="1800" dirty="0" smtClean="0"/>
              <a:t>It </a:t>
            </a:r>
            <a:r>
              <a:rPr lang="en-US" sz="1800" dirty="0"/>
              <a:t>is applicable at </a:t>
            </a:r>
            <a:r>
              <a:rPr lang="en-US" sz="1800" dirty="0" smtClean="0"/>
              <a:t>personal, </a:t>
            </a:r>
            <a:r>
              <a:rPr lang="en-US" sz="1800" dirty="0"/>
              <a:t>professional and </a:t>
            </a:r>
            <a:r>
              <a:rPr lang="en-US" sz="1800" dirty="0" smtClean="0"/>
              <a:t>organizational </a:t>
            </a:r>
            <a:r>
              <a:rPr lang="en-US" sz="1800" dirty="0"/>
              <a:t>levels both between and within </a:t>
            </a:r>
            <a:r>
              <a:rPr lang="en-US" sz="1800" dirty="0" smtClean="0"/>
              <a:t>groups”.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(Anonyms, November 18, 2020)</a:t>
            </a:r>
            <a:endParaRPr lang="en-US" sz="4400" dirty="0">
              <a:solidFill>
                <a:schemeClr val="accent4">
                  <a:lumMod val="50000"/>
                </a:schemeClr>
              </a:solidFill>
            </a:endParaRPr>
          </a:p>
          <a:p>
            <a:pPr marL="114300" indent="0">
              <a:buClr>
                <a:schemeClr val="bg2"/>
              </a:buClr>
              <a:buSzPct val="150000"/>
            </a:pPr>
            <a:endParaRPr lang="ar-LY" sz="1800" dirty="0"/>
          </a:p>
        </p:txBody>
      </p:sp>
      <p:sp>
        <p:nvSpPr>
          <p:cNvPr id="12" name="مستطيل 11"/>
          <p:cNvSpPr/>
          <p:nvPr/>
        </p:nvSpPr>
        <p:spPr>
          <a:xfrm>
            <a:off x="0" y="4703352"/>
            <a:ext cx="6107987" cy="424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>
                <a:solidFill>
                  <a:schemeClr val="bg2">
                    <a:lumMod val="50000"/>
                  </a:schemeClr>
                </a:solidFill>
                <a:latin typeface="Montserrat" panose="020B0604020202020204" charset="0"/>
              </a:rPr>
              <a:t>Identifying and </a:t>
            </a:r>
            <a:r>
              <a:rPr lang="en-US" sz="1050" dirty="0" smtClean="0">
                <a:solidFill>
                  <a:schemeClr val="bg2">
                    <a:lumMod val="50000"/>
                  </a:schemeClr>
                </a:solidFill>
                <a:latin typeface="Montserrat" panose="020B0604020202020204" charset="0"/>
              </a:rPr>
              <a:t>Analyzing </a:t>
            </a:r>
            <a:r>
              <a:rPr lang="en-US" sz="1050" dirty="0">
                <a:solidFill>
                  <a:schemeClr val="bg2">
                    <a:lumMod val="50000"/>
                  </a:schemeClr>
                </a:solidFill>
                <a:latin typeface="Montserrat" panose="020B0604020202020204" charset="0"/>
              </a:rPr>
              <a:t>an Ethical Issue. (n.d.). Retrieved November 18, 2020, from </a:t>
            </a:r>
            <a:r>
              <a:rPr lang="en-US" sz="1050" dirty="0">
                <a:solidFill>
                  <a:schemeClr val="bg2">
                    <a:lumMod val="50000"/>
                  </a:schemeClr>
                </a:solidFill>
                <a:latin typeface="Montserrat" panose="020B0604020202020204" charset="0"/>
                <a:hlinkClick r:id="rId2"/>
              </a:rPr>
              <a:t>https://</a:t>
            </a:r>
            <a:r>
              <a:rPr lang="en-US" sz="1050" dirty="0" smtClean="0">
                <a:solidFill>
                  <a:schemeClr val="bg2">
                    <a:lumMod val="50000"/>
                  </a:schemeClr>
                </a:solidFill>
                <a:latin typeface="Montserrat" panose="020B0604020202020204" charset="0"/>
                <a:hlinkClick r:id="rId2"/>
              </a:rPr>
              <a:t>www.physio-pedia.com/Identifying_and_Analysing_an_Ethical_Issue</a:t>
            </a:r>
            <a:r>
              <a:rPr lang="en-US" sz="1050" dirty="0" smtClean="0">
                <a:solidFill>
                  <a:schemeClr val="bg2">
                    <a:lumMod val="50000"/>
                  </a:schemeClr>
                </a:solidFill>
                <a:latin typeface="Montserrat" panose="020B0604020202020204" charset="0"/>
              </a:rPr>
              <a:t>. </a:t>
            </a:r>
            <a:endParaRPr lang="en-US" sz="1050" dirty="0">
              <a:solidFill>
                <a:schemeClr val="bg2">
                  <a:lumMod val="50000"/>
                </a:schemeClr>
              </a:solidFill>
              <a:effectLst/>
              <a:latin typeface="Montserrat" panose="020B0604020202020204" charset="0"/>
            </a:endParaRPr>
          </a:p>
        </p:txBody>
      </p:sp>
      <p:pic>
        <p:nvPicPr>
          <p:cNvPr id="13" name="صورة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276" y="1407560"/>
            <a:ext cx="3048000" cy="2033016"/>
          </a:xfrm>
          <a:prstGeom prst="rect">
            <a:avLst/>
          </a:prstGeom>
        </p:spPr>
      </p:pic>
      <p:sp>
        <p:nvSpPr>
          <p:cNvPr id="14" name="Google Shape;189;p33"/>
          <p:cNvSpPr txBox="1">
            <a:spLocks/>
          </p:cNvSpPr>
          <p:nvPr/>
        </p:nvSpPr>
        <p:spPr>
          <a:xfrm>
            <a:off x="8616354" y="4703352"/>
            <a:ext cx="527646" cy="5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Montserrat"/>
              <a:buNone/>
              <a:defRPr sz="36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9pPr>
          </a:lstStyle>
          <a:p>
            <a:r>
              <a:rPr lang="en" sz="1600" dirty="0" smtClean="0"/>
              <a:t>06.</a:t>
            </a:r>
            <a:endParaRPr lang="en" sz="1600" dirty="0"/>
          </a:p>
        </p:txBody>
      </p:sp>
    </p:spTree>
    <p:extLst>
      <p:ext uri="{BB962C8B-B14F-4D97-AF65-F5344CB8AC3E}">
        <p14:creationId xmlns:p14="http://schemas.microsoft.com/office/powerpoint/2010/main" val="226838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47"/>
          <p:cNvSpPr txBox="1"/>
          <p:nvPr/>
        </p:nvSpPr>
        <p:spPr>
          <a:xfrm>
            <a:off x="396001" y="429288"/>
            <a:ext cx="2049900" cy="13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0" b="1" dirty="0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rPr>
              <a:t>I</a:t>
            </a:r>
            <a:endParaRPr sz="9000" dirty="0">
              <a:solidFill>
                <a:schemeClr val="lt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87" name="Google Shape;487;p47"/>
          <p:cNvSpPr txBox="1"/>
          <p:nvPr/>
        </p:nvSpPr>
        <p:spPr>
          <a:xfrm>
            <a:off x="396001" y="1969941"/>
            <a:ext cx="2049900" cy="12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0" b="1" dirty="0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rPr>
              <a:t>S</a:t>
            </a:r>
            <a:endParaRPr sz="9000" dirty="0">
              <a:solidFill>
                <a:schemeClr val="lt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88" name="Google Shape;488;p47"/>
          <p:cNvSpPr txBox="1"/>
          <p:nvPr/>
        </p:nvSpPr>
        <p:spPr>
          <a:xfrm>
            <a:off x="4537051" y="323292"/>
            <a:ext cx="2049900" cy="13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0" b="1" dirty="0">
                <a:solidFill>
                  <a:srgbClr val="CAB5A9"/>
                </a:solidFill>
                <a:latin typeface="Montserrat"/>
                <a:ea typeface="Montserrat"/>
                <a:cs typeface="Montserrat"/>
                <a:sym typeface="Montserrat"/>
              </a:rPr>
              <a:t>U</a:t>
            </a:r>
            <a:endParaRPr sz="9000" dirty="0">
              <a:solidFill>
                <a:srgbClr val="CAB5A9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89" name="Google Shape;489;p47"/>
          <p:cNvSpPr txBox="1"/>
          <p:nvPr/>
        </p:nvSpPr>
        <p:spPr>
          <a:xfrm>
            <a:off x="4570451" y="1955137"/>
            <a:ext cx="2049900" cy="13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0" b="1" dirty="0" smtClean="0">
                <a:solidFill>
                  <a:srgbClr val="CAB5A9"/>
                </a:solidFill>
                <a:latin typeface="Montserrat"/>
                <a:ea typeface="Montserrat"/>
                <a:cs typeface="Montserrat"/>
                <a:sym typeface="Montserrat"/>
              </a:rPr>
              <a:t>E</a:t>
            </a:r>
            <a:endParaRPr sz="9000" dirty="0">
              <a:solidFill>
                <a:srgbClr val="CAB5A9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90" name="Google Shape;490;p47"/>
          <p:cNvSpPr txBox="1">
            <a:spLocks noGrp="1"/>
          </p:cNvSpPr>
          <p:nvPr>
            <p:ph type="subTitle" idx="2"/>
          </p:nvPr>
        </p:nvSpPr>
        <p:spPr>
          <a:xfrm>
            <a:off x="6412563" y="1055632"/>
            <a:ext cx="2043300" cy="73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Understand values and duties.</a:t>
            </a:r>
            <a:endParaRPr dirty="0"/>
          </a:p>
        </p:txBody>
      </p:sp>
      <p:sp>
        <p:nvSpPr>
          <p:cNvPr id="491" name="Google Shape;491;p47"/>
          <p:cNvSpPr txBox="1">
            <a:spLocks noGrp="1"/>
          </p:cNvSpPr>
          <p:nvPr>
            <p:ph type="subTitle" idx="3"/>
          </p:nvPr>
        </p:nvSpPr>
        <p:spPr>
          <a:xfrm>
            <a:off x="2201726" y="2368707"/>
            <a:ext cx="2043300" cy="44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 smtClean="0"/>
              <a:t>Study</a:t>
            </a:r>
            <a:endParaRPr dirty="0"/>
          </a:p>
        </p:txBody>
      </p:sp>
      <p:sp>
        <p:nvSpPr>
          <p:cNvPr id="492" name="Google Shape;492;p47"/>
          <p:cNvSpPr txBox="1">
            <a:spLocks noGrp="1"/>
          </p:cNvSpPr>
          <p:nvPr>
            <p:ph type="subTitle" idx="4"/>
          </p:nvPr>
        </p:nvSpPr>
        <p:spPr>
          <a:xfrm>
            <a:off x="6369576" y="834512"/>
            <a:ext cx="2043300" cy="44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 smtClean="0"/>
              <a:t>Understand</a:t>
            </a:r>
            <a:endParaRPr dirty="0"/>
          </a:p>
        </p:txBody>
      </p:sp>
      <p:sp>
        <p:nvSpPr>
          <p:cNvPr id="493" name="Google Shape;493;p47"/>
          <p:cNvSpPr txBox="1">
            <a:spLocks noGrp="1"/>
          </p:cNvSpPr>
          <p:nvPr>
            <p:ph type="subTitle" idx="5"/>
          </p:nvPr>
        </p:nvSpPr>
        <p:spPr>
          <a:xfrm>
            <a:off x="6369576" y="2212414"/>
            <a:ext cx="2043300" cy="44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 smtClean="0"/>
              <a:t>Evaluate</a:t>
            </a:r>
            <a:endParaRPr dirty="0"/>
          </a:p>
        </p:txBody>
      </p:sp>
      <p:sp>
        <p:nvSpPr>
          <p:cNvPr id="494" name="Google Shape;494;p47"/>
          <p:cNvSpPr txBox="1">
            <a:spLocks noGrp="1"/>
          </p:cNvSpPr>
          <p:nvPr>
            <p:ph type="subTitle" idx="7"/>
          </p:nvPr>
        </p:nvSpPr>
        <p:spPr>
          <a:xfrm>
            <a:off x="2201726" y="2599085"/>
            <a:ext cx="1702454" cy="44350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Study the facts.</a:t>
            </a:r>
            <a:endParaRPr dirty="0"/>
          </a:p>
        </p:txBody>
      </p:sp>
      <p:sp>
        <p:nvSpPr>
          <p:cNvPr id="495" name="Google Shape;495;p47"/>
          <p:cNvSpPr txBox="1">
            <a:spLocks noGrp="1"/>
          </p:cNvSpPr>
          <p:nvPr>
            <p:ph type="subTitle" idx="8"/>
          </p:nvPr>
        </p:nvSpPr>
        <p:spPr>
          <a:xfrm>
            <a:off x="6369576" y="2496154"/>
            <a:ext cx="2043300" cy="73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 smtClean="0"/>
              <a:t>Evaluate and justify options.</a:t>
            </a:r>
            <a:endParaRPr dirty="0"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97" name="Google Shape;497;p47"/>
          <p:cNvSpPr txBox="1">
            <a:spLocks noGrp="1"/>
          </p:cNvSpPr>
          <p:nvPr>
            <p:ph type="subTitle" idx="6"/>
          </p:nvPr>
        </p:nvSpPr>
        <p:spPr>
          <a:xfrm>
            <a:off x="2190200" y="1050241"/>
            <a:ext cx="2043300" cy="73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Identify issues and Decision-Making process.</a:t>
            </a:r>
            <a:endParaRPr dirty="0"/>
          </a:p>
        </p:txBody>
      </p:sp>
      <p:sp>
        <p:nvSpPr>
          <p:cNvPr id="14" name="Google Shape;487;p47"/>
          <p:cNvSpPr txBox="1"/>
          <p:nvPr/>
        </p:nvSpPr>
        <p:spPr>
          <a:xfrm>
            <a:off x="396001" y="3663694"/>
            <a:ext cx="2049900" cy="12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0" b="1" dirty="0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rPr>
              <a:t>S</a:t>
            </a:r>
            <a:endParaRPr sz="9000" dirty="0">
              <a:solidFill>
                <a:schemeClr val="lt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" name="Google Shape;489;p47"/>
          <p:cNvSpPr txBox="1"/>
          <p:nvPr/>
        </p:nvSpPr>
        <p:spPr>
          <a:xfrm>
            <a:off x="4604955" y="3549791"/>
            <a:ext cx="2049900" cy="13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0" b="1" dirty="0">
                <a:solidFill>
                  <a:srgbClr val="CAB5A9"/>
                </a:solidFill>
                <a:latin typeface="Montserrat"/>
                <a:ea typeface="Montserrat"/>
                <a:cs typeface="Montserrat"/>
                <a:sym typeface="Montserrat"/>
              </a:rPr>
              <a:t>S</a:t>
            </a:r>
            <a:endParaRPr sz="9000" dirty="0">
              <a:solidFill>
                <a:srgbClr val="CAB5A9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6" name="Google Shape;491;p47"/>
          <p:cNvSpPr txBox="1">
            <a:spLocks/>
          </p:cNvSpPr>
          <p:nvPr/>
        </p:nvSpPr>
        <p:spPr>
          <a:xfrm>
            <a:off x="2190200" y="3947680"/>
            <a:ext cx="2043300" cy="44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Montserrat"/>
              <a:buNone/>
              <a:defRPr sz="1900" b="1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Montserrat"/>
              <a:buNone/>
              <a:defRPr sz="18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Montserrat"/>
              <a:buNone/>
              <a:defRPr sz="18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Montserrat"/>
              <a:buNone/>
              <a:defRPr sz="18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Montserrat"/>
              <a:buNone/>
              <a:defRPr sz="18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Montserrat"/>
              <a:buNone/>
              <a:defRPr sz="18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Montserrat"/>
              <a:buNone/>
              <a:defRPr sz="18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Montserrat"/>
              <a:buNone/>
              <a:defRPr sz="18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800"/>
              <a:buFont typeface="Montserrat"/>
              <a:buNone/>
              <a:defRPr sz="18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indent="0">
              <a:spcAft>
                <a:spcPts val="1600"/>
              </a:spcAft>
            </a:pPr>
            <a:r>
              <a:rPr lang="en-US" dirty="0" smtClean="0"/>
              <a:t>Select</a:t>
            </a:r>
            <a:endParaRPr lang="en-US" dirty="0"/>
          </a:p>
        </p:txBody>
      </p:sp>
      <p:sp>
        <p:nvSpPr>
          <p:cNvPr id="17" name="Google Shape;494;p47"/>
          <p:cNvSpPr txBox="1">
            <a:spLocks/>
          </p:cNvSpPr>
          <p:nvPr/>
        </p:nvSpPr>
        <p:spPr>
          <a:xfrm>
            <a:off x="2201726" y="4176666"/>
            <a:ext cx="2043300" cy="7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Montserrat"/>
              <a:buNone/>
              <a:defRPr sz="14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indent="0"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 smtClean="0"/>
              <a:t>Select reasonable options.</a:t>
            </a:r>
            <a:endParaRPr lang="en-US" dirty="0"/>
          </a:p>
        </p:txBody>
      </p:sp>
      <p:sp>
        <p:nvSpPr>
          <p:cNvPr id="18" name="Google Shape;493;p47"/>
          <p:cNvSpPr txBox="1">
            <a:spLocks/>
          </p:cNvSpPr>
          <p:nvPr/>
        </p:nvSpPr>
        <p:spPr>
          <a:xfrm>
            <a:off x="6369576" y="3761703"/>
            <a:ext cx="2043300" cy="44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Montserrat"/>
              <a:buNone/>
              <a:defRPr sz="1900" b="1" i="0" u="none" strike="noStrike" cap="none">
                <a:solidFill>
                  <a:schemeClr val="accent6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17500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Montserrat"/>
              <a:buNone/>
              <a:defRPr sz="18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17500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Montserrat"/>
              <a:buNone/>
              <a:defRPr sz="18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Montserrat"/>
              <a:buNone/>
              <a:defRPr sz="18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Montserrat"/>
              <a:buNone/>
              <a:defRPr sz="18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Montserrat"/>
              <a:buNone/>
              <a:defRPr sz="18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Montserrat"/>
              <a:buNone/>
              <a:defRPr sz="18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Montserrat"/>
              <a:buNone/>
              <a:defRPr sz="18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800"/>
              <a:buFont typeface="Montserrat"/>
              <a:buNone/>
              <a:defRPr sz="18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indent="0">
              <a:spcAft>
                <a:spcPts val="1600"/>
              </a:spcAft>
            </a:pPr>
            <a:r>
              <a:rPr lang="en-US" dirty="0" smtClean="0"/>
              <a:t>Sustain</a:t>
            </a:r>
            <a:endParaRPr lang="en-US" dirty="0"/>
          </a:p>
        </p:txBody>
      </p:sp>
      <p:sp>
        <p:nvSpPr>
          <p:cNvPr id="19" name="Google Shape;495;p47"/>
          <p:cNvSpPr txBox="1">
            <a:spLocks/>
          </p:cNvSpPr>
          <p:nvPr/>
        </p:nvSpPr>
        <p:spPr>
          <a:xfrm>
            <a:off x="6412563" y="4025080"/>
            <a:ext cx="2043300" cy="7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Montserrat"/>
              <a:buNone/>
              <a:defRPr sz="14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1750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17500" algn="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r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indent="0" algn="l"/>
            <a:r>
              <a:rPr lang="en-US" dirty="0" smtClean="0"/>
              <a:t>Sustain and review the plan.</a:t>
            </a:r>
            <a:endParaRPr lang="en-US" dirty="0"/>
          </a:p>
        </p:txBody>
      </p:sp>
      <p:sp>
        <p:nvSpPr>
          <p:cNvPr id="20" name="Google Shape;189;p33"/>
          <p:cNvSpPr txBox="1">
            <a:spLocks/>
          </p:cNvSpPr>
          <p:nvPr/>
        </p:nvSpPr>
        <p:spPr>
          <a:xfrm>
            <a:off x="8616354" y="4703352"/>
            <a:ext cx="527646" cy="5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Montserrat"/>
              <a:buNone/>
              <a:defRPr sz="36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9pPr>
          </a:lstStyle>
          <a:p>
            <a:r>
              <a:rPr lang="en" sz="1600" dirty="0" smtClean="0"/>
              <a:t>07.</a:t>
            </a:r>
            <a:endParaRPr lang="en" sz="1600" dirty="0"/>
          </a:p>
        </p:txBody>
      </p:sp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2081513" y="657125"/>
            <a:ext cx="2043300" cy="444900"/>
          </a:xfrm>
        </p:spPr>
        <p:txBody>
          <a:bodyPr/>
          <a:lstStyle/>
          <a:p>
            <a:r>
              <a:rPr lang="en-US" dirty="0" smtClean="0"/>
              <a:t>Identify</a:t>
            </a:r>
            <a:endParaRPr lang="ar-LY" dirty="0"/>
          </a:p>
        </p:txBody>
      </p:sp>
      <p:sp>
        <p:nvSpPr>
          <p:cNvPr id="22" name="مستطيل 21"/>
          <p:cNvSpPr/>
          <p:nvPr/>
        </p:nvSpPr>
        <p:spPr>
          <a:xfrm>
            <a:off x="-25239" y="4747797"/>
            <a:ext cx="58198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bg2">
                    <a:lumMod val="50000"/>
                  </a:schemeClr>
                </a:solidFill>
                <a:latin typeface="Montserrat" panose="020B0604020202020204" charset="0"/>
              </a:rPr>
              <a:t>Identifying and </a:t>
            </a:r>
            <a:r>
              <a:rPr lang="en-US" sz="1000" dirty="0" smtClean="0">
                <a:solidFill>
                  <a:schemeClr val="bg2">
                    <a:lumMod val="50000"/>
                  </a:schemeClr>
                </a:solidFill>
                <a:latin typeface="Montserrat" panose="020B0604020202020204" charset="0"/>
              </a:rPr>
              <a:t>Analyzing </a:t>
            </a:r>
            <a:r>
              <a:rPr lang="en-US" sz="1000" dirty="0">
                <a:solidFill>
                  <a:schemeClr val="bg2">
                    <a:lumMod val="50000"/>
                  </a:schemeClr>
                </a:solidFill>
                <a:latin typeface="Montserrat" panose="020B0604020202020204" charset="0"/>
              </a:rPr>
              <a:t>an Ethical Issue. (n.d.). Retrieved November 18, 2020, from </a:t>
            </a:r>
            <a:r>
              <a:rPr lang="en-US" sz="1000" dirty="0">
                <a:solidFill>
                  <a:schemeClr val="bg2">
                    <a:lumMod val="50000"/>
                  </a:schemeClr>
                </a:solidFill>
                <a:latin typeface="Montserrat" panose="020B0604020202020204" charset="0"/>
                <a:hlinkClick r:id="rId3"/>
              </a:rPr>
              <a:t>https://</a:t>
            </a:r>
            <a:r>
              <a:rPr lang="en-US" sz="1000" dirty="0" smtClean="0">
                <a:solidFill>
                  <a:schemeClr val="bg2">
                    <a:lumMod val="50000"/>
                  </a:schemeClr>
                </a:solidFill>
                <a:latin typeface="Montserrat" panose="020B0604020202020204" charset="0"/>
                <a:hlinkClick r:id="rId3"/>
              </a:rPr>
              <a:t>www.physio-pedia.com/Identifying_and_Analysing_an_Ethical_Issue</a:t>
            </a:r>
            <a:r>
              <a:rPr lang="en-US" sz="1000" dirty="0" smtClean="0">
                <a:solidFill>
                  <a:schemeClr val="bg2">
                    <a:lumMod val="50000"/>
                  </a:schemeClr>
                </a:solidFill>
                <a:latin typeface="Montserrat" panose="020B0604020202020204" charset="0"/>
              </a:rPr>
              <a:t>. </a:t>
            </a:r>
            <a:endParaRPr lang="en-US" sz="1000" dirty="0">
              <a:solidFill>
                <a:schemeClr val="bg2">
                  <a:lumMod val="50000"/>
                </a:schemeClr>
              </a:solidFill>
              <a:effectLst/>
              <a:latin typeface="Montserrat" panose="020B0604020202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Google Shape;670;p59"/>
          <p:cNvSpPr txBox="1">
            <a:spLocks noGrp="1"/>
          </p:cNvSpPr>
          <p:nvPr>
            <p:ph type="title"/>
          </p:nvPr>
        </p:nvSpPr>
        <p:spPr>
          <a:xfrm>
            <a:off x="624450" y="420625"/>
            <a:ext cx="5076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accent6"/>
                </a:solidFill>
              </a:rPr>
              <a:t>Conclusion:</a:t>
            </a:r>
            <a:endParaRPr dirty="0">
              <a:solidFill>
                <a:schemeClr val="accent6"/>
              </a:solidFill>
            </a:endParaRPr>
          </a:p>
        </p:txBody>
      </p:sp>
      <p:sp>
        <p:nvSpPr>
          <p:cNvPr id="672" name="Google Shape;672;p59"/>
          <p:cNvSpPr txBox="1"/>
          <p:nvPr/>
        </p:nvSpPr>
        <p:spPr>
          <a:xfrm>
            <a:off x="624450" y="1217270"/>
            <a:ext cx="6690465" cy="2060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9700" lvl="0" algn="just">
              <a:buClr>
                <a:schemeClr val="accent6"/>
              </a:buClr>
              <a:buSzPts val="1400"/>
            </a:pPr>
            <a:r>
              <a:rPr lang="en-US" sz="1800" dirty="0" smtClean="0">
                <a:solidFill>
                  <a:schemeClr val="tx1"/>
                </a:solidFill>
                <a:latin typeface="Montserrat" panose="020B0604020202020204" charset="0"/>
              </a:rPr>
              <a:t>“It </a:t>
            </a:r>
            <a:r>
              <a:rPr lang="en-US" sz="1800" dirty="0">
                <a:solidFill>
                  <a:schemeClr val="tx1"/>
                </a:solidFill>
                <a:latin typeface="Montserrat" panose="020B0604020202020204" charset="0"/>
              </a:rPr>
              <a:t>may be useful to imagine that rigorous ethical decision-making is like building a house. When we encounter ethical dilemmas our first instinct may be to find a quick fix. However, our desire for resolution may cause us to misidentify the key issues or overlook important facts, values or the opinions of other </a:t>
            </a:r>
            <a:r>
              <a:rPr lang="en-US" sz="1800" dirty="0" smtClean="0">
                <a:solidFill>
                  <a:schemeClr val="tx1"/>
                </a:solidFill>
                <a:latin typeface="Montserrat" panose="020B0604020202020204" charset="0"/>
              </a:rPr>
              <a:t>stakeholders”.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  <a:latin typeface="Montserrat" panose="020B0604020202020204" charset="0"/>
              </a:rPr>
              <a:t>(Anonyms, November 18, 2020)</a:t>
            </a:r>
            <a:endParaRPr dirty="0">
              <a:solidFill>
                <a:schemeClr val="tx1"/>
              </a:solidFill>
              <a:latin typeface="Montserrat" panose="020B0604020202020204" charset="0"/>
              <a:ea typeface="Montserrat"/>
              <a:cs typeface="Montserrat"/>
              <a:sym typeface="Montserrat"/>
            </a:endParaRPr>
          </a:p>
        </p:txBody>
      </p:sp>
      <p:sp>
        <p:nvSpPr>
          <p:cNvPr id="5" name="Google Shape;189;p33"/>
          <p:cNvSpPr txBox="1">
            <a:spLocks/>
          </p:cNvSpPr>
          <p:nvPr/>
        </p:nvSpPr>
        <p:spPr>
          <a:xfrm>
            <a:off x="8616354" y="4703352"/>
            <a:ext cx="527646" cy="5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Montserrat"/>
              <a:buNone/>
              <a:defRPr sz="36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9pPr>
          </a:lstStyle>
          <a:p>
            <a:r>
              <a:rPr lang="en" sz="1600" dirty="0" smtClean="0"/>
              <a:t>08.</a:t>
            </a:r>
            <a:endParaRPr lang="en" sz="1600" dirty="0"/>
          </a:p>
        </p:txBody>
      </p:sp>
      <p:sp>
        <p:nvSpPr>
          <p:cNvPr id="6" name="مستطيل 5"/>
          <p:cNvSpPr/>
          <p:nvPr/>
        </p:nvSpPr>
        <p:spPr>
          <a:xfrm>
            <a:off x="-25239" y="4747797"/>
            <a:ext cx="54602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bg2">
                    <a:lumMod val="50000"/>
                  </a:schemeClr>
                </a:solidFill>
                <a:latin typeface="Montserrat" panose="020B0604020202020204" charset="0"/>
              </a:rPr>
              <a:t>Identifying and </a:t>
            </a:r>
            <a:r>
              <a:rPr lang="en-US" sz="1000" dirty="0" smtClean="0">
                <a:solidFill>
                  <a:schemeClr val="bg2">
                    <a:lumMod val="50000"/>
                  </a:schemeClr>
                </a:solidFill>
                <a:latin typeface="Montserrat" panose="020B0604020202020204" charset="0"/>
              </a:rPr>
              <a:t>Analyzing </a:t>
            </a:r>
            <a:r>
              <a:rPr lang="en-US" sz="1000" dirty="0">
                <a:solidFill>
                  <a:schemeClr val="bg2">
                    <a:lumMod val="50000"/>
                  </a:schemeClr>
                </a:solidFill>
                <a:latin typeface="Montserrat" panose="020B0604020202020204" charset="0"/>
              </a:rPr>
              <a:t>an Ethical Issue. (n.d.). Retrieved November 18, 2020, from </a:t>
            </a:r>
            <a:r>
              <a:rPr lang="en-US" sz="1000" dirty="0">
                <a:solidFill>
                  <a:schemeClr val="bg2">
                    <a:lumMod val="50000"/>
                  </a:schemeClr>
                </a:solidFill>
                <a:latin typeface="Montserrat" panose="020B0604020202020204" charset="0"/>
                <a:hlinkClick r:id="rId3"/>
              </a:rPr>
              <a:t>https://</a:t>
            </a:r>
            <a:r>
              <a:rPr lang="en-US" sz="1000" dirty="0" smtClean="0">
                <a:solidFill>
                  <a:schemeClr val="bg2">
                    <a:lumMod val="50000"/>
                  </a:schemeClr>
                </a:solidFill>
                <a:latin typeface="Montserrat" panose="020B0604020202020204" charset="0"/>
                <a:hlinkClick r:id="rId3"/>
              </a:rPr>
              <a:t>www.physio-pedia.com/Identifying_and_Analysing_an_Ethical_Issue</a:t>
            </a:r>
            <a:r>
              <a:rPr lang="en-US" sz="1000" dirty="0" smtClean="0">
                <a:solidFill>
                  <a:schemeClr val="bg2">
                    <a:lumMod val="50000"/>
                  </a:schemeClr>
                </a:solidFill>
                <a:latin typeface="Montserrat" panose="020B0604020202020204" charset="0"/>
              </a:rPr>
              <a:t>. </a:t>
            </a:r>
            <a:endParaRPr lang="en-US" sz="1000" dirty="0">
              <a:solidFill>
                <a:schemeClr val="bg2">
                  <a:lumMod val="50000"/>
                </a:schemeClr>
              </a:solidFill>
              <a:effectLst/>
              <a:latin typeface="Montserrat" panose="020B0604020202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60"/>
          <p:cNvSpPr txBox="1">
            <a:spLocks noGrp="1"/>
          </p:cNvSpPr>
          <p:nvPr>
            <p:ph type="title"/>
          </p:nvPr>
        </p:nvSpPr>
        <p:spPr>
          <a:xfrm>
            <a:off x="624450" y="420625"/>
            <a:ext cx="5076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accent6"/>
                </a:solidFill>
              </a:rPr>
              <a:t>References:</a:t>
            </a:r>
            <a:endParaRPr dirty="0">
              <a:solidFill>
                <a:schemeClr val="accent6"/>
              </a:solidFill>
            </a:endParaRPr>
          </a:p>
        </p:txBody>
      </p:sp>
      <p:sp>
        <p:nvSpPr>
          <p:cNvPr id="679" name="Google Shape;679;p60"/>
          <p:cNvSpPr txBox="1"/>
          <p:nvPr/>
        </p:nvSpPr>
        <p:spPr>
          <a:xfrm>
            <a:off x="713225" y="1145225"/>
            <a:ext cx="6694442" cy="3558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indent="-317500">
              <a:buClr>
                <a:schemeClr val="accent6"/>
              </a:buClr>
              <a:buSzPts val="1400"/>
              <a:buFont typeface="Montserrat"/>
              <a:buChar char="●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Montserrat" panose="020B0604020202020204" charset="0"/>
              </a:rPr>
              <a:t>Identifying and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Montserrat" panose="020B0604020202020204" charset="0"/>
              </a:rPr>
              <a:t>Analyzing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Montserrat" panose="020B0604020202020204" charset="0"/>
              </a:rPr>
              <a:t>an Ethical Issue. (n.d.). Retrieved November 18, 2020, from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Montserrat" panose="020B0604020202020204" charset="0"/>
                <a:hlinkClick r:id="rId3"/>
              </a:rPr>
              <a:t>https://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Montserrat" panose="020B0604020202020204" charset="0"/>
                <a:hlinkClick r:id="rId3"/>
              </a:rPr>
              <a:t>www.physio-pedia.com/Identifying_and_Analysing_an_Ethical_Issue</a:t>
            </a:r>
            <a:r>
              <a:rPr lang="en-US" dirty="0" smtClean="0">
                <a:solidFill>
                  <a:schemeClr val="accent4"/>
                </a:solidFill>
                <a:latin typeface="Montserrat" panose="020B0604020202020204" charset="0"/>
              </a:rPr>
              <a:t>. </a:t>
            </a:r>
          </a:p>
          <a:p>
            <a:pPr marL="139700">
              <a:buClr>
                <a:schemeClr val="accent6"/>
              </a:buClr>
              <a:buSzPts val="1400"/>
            </a:pPr>
            <a:endParaRPr lang="en-US" dirty="0">
              <a:solidFill>
                <a:schemeClr val="accent4"/>
              </a:solidFill>
              <a:latin typeface="Montserrat" panose="020B0604020202020204" charset="0"/>
            </a:endParaRPr>
          </a:p>
          <a:p>
            <a:pPr marL="457200" indent="-317500">
              <a:buClr>
                <a:schemeClr val="accent6"/>
              </a:buClr>
              <a:buSzPts val="1400"/>
              <a:buFont typeface="Montserrat"/>
              <a:buChar char="●"/>
            </a:pPr>
            <a:r>
              <a:rPr lang="en-US" dirty="0">
                <a:solidFill>
                  <a:schemeClr val="accent4">
                    <a:lumMod val="50000"/>
                  </a:schemeClr>
                </a:solidFill>
                <a:latin typeface="Montserrat" panose="020B0604020202020204" charset="0"/>
              </a:rPr>
              <a:t>Ethics. (n.d.). Retrieved November 18, 2020, from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  <a:latin typeface="Montserrat" panose="020B0604020202020204" charset="0"/>
                <a:hlinkClick r:id="rId4"/>
              </a:rPr>
              <a:t>https://medical-dictionary.thefreedictionary.com/Ethical+Practices#:~:text=1.,or%20principles%20governing%20right%20conduct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  <a:latin typeface="Montserrat" panose="020B0604020202020204" charset="0"/>
              </a:rPr>
              <a:t>. </a:t>
            </a:r>
            <a:endParaRPr lang="en-US" dirty="0" smtClean="0">
              <a:solidFill>
                <a:schemeClr val="accent4">
                  <a:lumMod val="50000"/>
                </a:schemeClr>
              </a:solidFill>
              <a:latin typeface="Montserrat" panose="020B0604020202020204" charset="0"/>
            </a:endParaRPr>
          </a:p>
          <a:p>
            <a:pPr marL="457200" indent="-317500">
              <a:buClr>
                <a:schemeClr val="accent6"/>
              </a:buClr>
              <a:buSzPts val="1400"/>
              <a:buFont typeface="Montserrat"/>
              <a:buChar char="●"/>
            </a:pPr>
            <a:endParaRPr lang="en-US" dirty="0">
              <a:solidFill>
                <a:schemeClr val="accent4">
                  <a:lumMod val="50000"/>
                </a:schemeClr>
              </a:solidFill>
              <a:latin typeface="Montserrat" panose="020B0604020202020204" charset="0"/>
            </a:endParaRPr>
          </a:p>
          <a:p>
            <a:pPr marL="457200" indent="-317500">
              <a:buClr>
                <a:schemeClr val="accent6"/>
              </a:buClr>
              <a:buSzPts val="1400"/>
              <a:buFont typeface="Montserrat"/>
              <a:buChar char="●"/>
            </a:pPr>
            <a:r>
              <a:rPr lang="en-US" dirty="0">
                <a:solidFill>
                  <a:schemeClr val="accent4">
                    <a:lumMod val="50000"/>
                  </a:schemeClr>
                </a:solidFill>
                <a:latin typeface="Montserrat" panose="020B0604020202020204" charset="0"/>
              </a:rPr>
              <a:t>A Culture of Ethical Behavior Is Essential to Business. (n.d.). Retrieved November 18, 2020, from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  <a:latin typeface="Montserrat" panose="020B0604020202020204" charset="0"/>
                <a:hlinkClick r:id="rId5"/>
              </a:rPr>
              <a:t>https://www.businessnewsdaily.com/9424-business-ethical-behavior.html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  <a:latin typeface="Montserrat" panose="020B0604020202020204" charset="0"/>
              </a:rPr>
              <a:t> </a:t>
            </a:r>
            <a:endParaRPr lang="en-US" dirty="0" smtClean="0">
              <a:solidFill>
                <a:schemeClr val="accent4">
                  <a:lumMod val="50000"/>
                </a:schemeClr>
              </a:solidFill>
              <a:latin typeface="Montserrat" panose="020B0604020202020204" charset="0"/>
            </a:endParaRPr>
          </a:p>
          <a:p>
            <a:pPr marL="457200" indent="-317500">
              <a:buClr>
                <a:schemeClr val="accent6"/>
              </a:buClr>
              <a:buSzPts val="1400"/>
              <a:buFont typeface="Montserrat"/>
              <a:buChar char="●"/>
            </a:pPr>
            <a:endParaRPr lang="en-US" dirty="0">
              <a:solidFill>
                <a:schemeClr val="accent4">
                  <a:lumMod val="50000"/>
                </a:schemeClr>
              </a:solidFill>
              <a:latin typeface="Montserrat" panose="020B0604020202020204" charset="0"/>
            </a:endParaRPr>
          </a:p>
          <a:p>
            <a:pPr marL="457200" indent="-317500">
              <a:buClr>
                <a:schemeClr val="accent6"/>
              </a:buClr>
              <a:buSzPts val="1400"/>
              <a:buFont typeface="Montserrat"/>
              <a:buChar char="●"/>
            </a:pPr>
            <a:r>
              <a:rPr lang="en-US" dirty="0">
                <a:solidFill>
                  <a:schemeClr val="accent4">
                    <a:lumMod val="50000"/>
                  </a:schemeClr>
                </a:solidFill>
                <a:latin typeface="Montserrat" panose="020B0604020202020204" charset="0"/>
              </a:rPr>
              <a:t>Ethical practice: CIPD Profession Map. (n.d.). Retrieved November 18, 2020, from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  <a:latin typeface="Montserrat" panose="020B0604020202020204" charset="0"/>
                <a:hlinkClick r:id="rId6"/>
              </a:rPr>
              <a:t>https://peopleprofession.cipd.org/profession-map/core-behaviours/ethical-practice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  <a:latin typeface="Montserrat" panose="020B0604020202020204" charset="0"/>
              </a:rPr>
              <a:t> </a:t>
            </a:r>
          </a:p>
          <a:p>
            <a:pPr marL="457200" indent="-317500">
              <a:buClr>
                <a:schemeClr val="accent6"/>
              </a:buClr>
              <a:buSzPts val="1400"/>
              <a:buFont typeface="Montserrat"/>
              <a:buChar char="●"/>
            </a:pPr>
            <a:endParaRPr lang="en-US" dirty="0">
              <a:solidFill>
                <a:schemeClr val="accent4">
                  <a:lumMod val="50000"/>
                </a:schemeClr>
              </a:solidFill>
              <a:latin typeface="Montserrat" panose="020B0604020202020204" charset="0"/>
            </a:endParaRPr>
          </a:p>
          <a:p>
            <a:pPr marL="457200" indent="-317500">
              <a:buClr>
                <a:schemeClr val="accent6"/>
              </a:buClr>
              <a:buSzPts val="1400"/>
              <a:buFont typeface="Montserrat"/>
              <a:buChar char="●"/>
            </a:pPr>
            <a:endParaRPr lang="en-US" dirty="0" smtClean="0">
              <a:solidFill>
                <a:schemeClr val="accent4">
                  <a:lumMod val="50000"/>
                </a:schemeClr>
              </a:solidFill>
              <a:latin typeface="Montserrat" panose="020B0604020202020204" charset="0"/>
            </a:endParaRPr>
          </a:p>
          <a:p>
            <a:pPr marL="457200" indent="-317500">
              <a:buClr>
                <a:schemeClr val="accent6"/>
              </a:buClr>
              <a:buSzPts val="1400"/>
              <a:buFont typeface="Montserrat"/>
              <a:buChar char="●"/>
            </a:pPr>
            <a:endParaRPr lang="en-US" dirty="0">
              <a:solidFill>
                <a:schemeClr val="accent4">
                  <a:lumMod val="50000"/>
                </a:schemeClr>
              </a:solidFill>
              <a:latin typeface="Montserrat" panose="020B0604020202020204" charset="0"/>
            </a:endParaRPr>
          </a:p>
          <a:p>
            <a:pPr marL="457200" indent="-317500">
              <a:buClr>
                <a:schemeClr val="accent6"/>
              </a:buClr>
              <a:buSzPts val="1400"/>
              <a:buFont typeface="Montserrat"/>
              <a:buChar char="●"/>
            </a:pPr>
            <a:endParaRPr lang="en-US" dirty="0" smtClean="0">
              <a:latin typeface="Montserrat" panose="020B0604020202020204" charset="0"/>
            </a:endParaRPr>
          </a:p>
          <a:p>
            <a:pPr marL="457200" indent="-317500">
              <a:buClr>
                <a:schemeClr val="accent6"/>
              </a:buClr>
              <a:buSzPts val="1400"/>
              <a:buFont typeface="Montserrat"/>
              <a:buChar char="●"/>
            </a:pPr>
            <a:endParaRPr lang="en-US" dirty="0" smtClean="0">
              <a:latin typeface="Montserrat" panose="020B0604020202020204" charset="0"/>
            </a:endParaRPr>
          </a:p>
          <a:p>
            <a:pPr marL="457200" indent="-317500">
              <a:buClr>
                <a:schemeClr val="accent6"/>
              </a:buClr>
              <a:buSzPts val="1400"/>
              <a:buFont typeface="Montserrat"/>
              <a:buChar char="●"/>
            </a:pPr>
            <a:endParaRPr lang="en-US" dirty="0"/>
          </a:p>
          <a:p>
            <a:pPr marL="457200" indent="-317500">
              <a:buClr>
                <a:schemeClr val="accent6"/>
              </a:buClr>
              <a:buSzPts val="1400"/>
              <a:buFont typeface="Montserrat"/>
              <a:buChar char="●"/>
            </a:pPr>
            <a:endParaRPr lang="en-US" dirty="0" smtClean="0"/>
          </a:p>
          <a:p>
            <a:pPr marL="457200" indent="-317500">
              <a:buClr>
                <a:schemeClr val="accent6"/>
              </a:buClr>
              <a:buSzPts val="1400"/>
              <a:buFont typeface="Montserrat"/>
              <a:buChar char="●"/>
            </a:pPr>
            <a:endParaRPr lang="en-US" dirty="0"/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Montserrat"/>
              <a:buChar char="●"/>
            </a:pPr>
            <a:endParaRPr dirty="0">
              <a:solidFill>
                <a:schemeClr val="accent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" name="Google Shape;189;p33"/>
          <p:cNvSpPr txBox="1">
            <a:spLocks/>
          </p:cNvSpPr>
          <p:nvPr/>
        </p:nvSpPr>
        <p:spPr>
          <a:xfrm>
            <a:off x="8616354" y="4703352"/>
            <a:ext cx="527646" cy="5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Montserrat"/>
              <a:buNone/>
              <a:defRPr sz="36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Font typeface="Rubik"/>
              <a:buNone/>
              <a:defRPr sz="5200" b="1" i="0" u="none" strike="noStrike" cap="none">
                <a:solidFill>
                  <a:schemeClr val="accent3"/>
                </a:solidFill>
                <a:latin typeface="Rubik"/>
                <a:ea typeface="Rubik"/>
                <a:cs typeface="Rubik"/>
                <a:sym typeface="Rubik"/>
              </a:defRPr>
            </a:lvl9pPr>
          </a:lstStyle>
          <a:p>
            <a:r>
              <a:rPr lang="en" sz="1600" dirty="0" smtClean="0"/>
              <a:t>09.</a:t>
            </a:r>
            <a:endParaRPr lang="en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Marketing Plan by Slidesgo">
  <a:themeElements>
    <a:clrScheme name="Simple Light">
      <a:dk1>
        <a:srgbClr val="000000"/>
      </a:dk1>
      <a:lt1>
        <a:srgbClr val="FFFFFF"/>
      </a:lt1>
      <a:dk2>
        <a:srgbClr val="CAB5A9"/>
      </a:dk2>
      <a:lt2>
        <a:srgbClr val="FFFFFF"/>
      </a:lt2>
      <a:accent1>
        <a:srgbClr val="000000"/>
      </a:accent1>
      <a:accent2>
        <a:srgbClr val="FFFFFF"/>
      </a:accent2>
      <a:accent3>
        <a:srgbClr val="D9D9D9"/>
      </a:accent3>
      <a:accent4>
        <a:srgbClr val="CAB5A9"/>
      </a:accent4>
      <a:accent5>
        <a:srgbClr val="FFFFFF"/>
      </a:accent5>
      <a:accent6>
        <a:srgbClr val="000000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530</Words>
  <Application>Microsoft Office PowerPoint</Application>
  <PresentationFormat>On-screen Show (16:9)</PresentationFormat>
  <Paragraphs>79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Helvetica Neue Bold Condensed</vt:lpstr>
      <vt:lpstr>Montserrat</vt:lpstr>
      <vt:lpstr>Century Gothic</vt:lpstr>
      <vt:lpstr>Montserrat ExtraBold</vt:lpstr>
      <vt:lpstr>Rubik</vt:lpstr>
      <vt:lpstr>Simple Marketing Plan by Slidesgo</vt:lpstr>
      <vt:lpstr>Ethical Behavior and Practice</vt:lpstr>
      <vt:lpstr>4</vt:lpstr>
      <vt:lpstr>Inroduction:</vt:lpstr>
      <vt:lpstr>Ethical Behaivor</vt:lpstr>
      <vt:lpstr>Ethical Practice</vt:lpstr>
      <vt:lpstr>The Ethical Desicios-Making Process</vt:lpstr>
      <vt:lpstr>PowerPoint Presentation</vt:lpstr>
      <vt:lpstr>Conclusion:</vt:lpstr>
      <vt:lpstr>References:</vt:lpstr>
      <vt:lpstr>Thank You For Your Attention!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Analyze an Ethical Behavior \ Practice</dc:title>
  <cp:lastModifiedBy>Esra Mouadeb</cp:lastModifiedBy>
  <cp:revision>27</cp:revision>
  <dcterms:modified xsi:type="dcterms:W3CDTF">2020-11-28T11:06:51Z</dcterms:modified>
</cp:coreProperties>
</file>