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1" r:id="rId1"/>
  </p:sldMasterIdLst>
  <p:sldIdLst>
    <p:sldId id="256" r:id="rId2"/>
    <p:sldId id="258" r:id="rId3"/>
    <p:sldId id="257" r:id="rId4"/>
    <p:sldId id="259" r:id="rId5"/>
    <p:sldId id="263" r:id="rId6"/>
    <p:sldId id="260" r:id="rId7"/>
    <p:sldId id="262" r:id="rId8"/>
    <p:sldId id="264" r:id="rId9"/>
    <p:sldId id="265" r:id="rId10"/>
    <p:sldId id="267" r:id="rId11"/>
    <p:sldId id="270" r:id="rId12"/>
    <p:sldId id="271" r:id="rId13"/>
    <p:sldId id="266" r:id="rId14"/>
    <p:sldId id="268" r:id="rId1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87" d="100"/>
          <a:sy n="87" d="100"/>
        </p:scale>
        <p:origin x="48"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272C98CE-08C5-45A5-8EBF-B006691353E7}" type="datetimeFigureOut">
              <a:rPr lang="ar-SA" smtClean="0"/>
              <a:t>11/13/1443</a:t>
            </a:fld>
            <a:endParaRPr lang="ar-SA"/>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ar-SA"/>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3911712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72C98CE-08C5-45A5-8EBF-B006691353E7}" type="datetimeFigureOut">
              <a:rPr lang="ar-SA" smtClean="0"/>
              <a:t>11/13/1443</a:t>
            </a:fld>
            <a:endParaRPr lang="ar-SA"/>
          </a:p>
        </p:txBody>
      </p:sp>
      <p:sp>
        <p:nvSpPr>
          <p:cNvPr id="6" name="Footer Placeholder 5"/>
          <p:cNvSpPr>
            <a:spLocks noGrp="1"/>
          </p:cNvSpPr>
          <p:nvPr>
            <p:ph type="ftr" sz="quarter" idx="11"/>
          </p:nvPr>
        </p:nvSpPr>
        <p:spPr/>
        <p:txBody>
          <a:bodyPr/>
          <a:lstStyle/>
          <a:p>
            <a:endParaRPr lang="ar-SA"/>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430698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العنوان والتسمية التوضيحية">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ar-SA" smtClean="0"/>
              <a:t>انقر لتحرير نمط العنوان الرئيسي</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72C98CE-08C5-45A5-8EBF-B006691353E7}" type="datetimeFigureOut">
              <a:rPr lang="ar-SA" smtClean="0"/>
              <a:t>11/13/1443</a:t>
            </a:fld>
            <a:endParaRPr lang="ar-SA"/>
          </a:p>
        </p:txBody>
      </p:sp>
      <p:sp>
        <p:nvSpPr>
          <p:cNvPr id="5" name="Footer Placeholder 4"/>
          <p:cNvSpPr>
            <a:spLocks noGrp="1"/>
          </p:cNvSpPr>
          <p:nvPr>
            <p:ph type="ftr" sz="quarter" idx="11"/>
          </p:nvPr>
        </p:nvSpPr>
        <p:spPr/>
        <p:txBody>
          <a:bodyPr/>
          <a:lstStyle/>
          <a:p>
            <a:endParaRPr lang="ar-SA"/>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4083544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اقتباس مع تسمية توضيحية">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ar-SA" smtClean="0"/>
              <a:t>انقر لتحرير نمط العنوان الرئيسي</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72C98CE-08C5-45A5-8EBF-B006691353E7}" type="datetimeFigureOut">
              <a:rPr lang="ar-SA" smtClean="0"/>
              <a:t>11/13/1443</a:t>
            </a:fld>
            <a:endParaRPr lang="ar-SA"/>
          </a:p>
        </p:txBody>
      </p:sp>
      <p:sp>
        <p:nvSpPr>
          <p:cNvPr id="5" name="Footer Placeholder 4"/>
          <p:cNvSpPr>
            <a:spLocks noGrp="1"/>
          </p:cNvSpPr>
          <p:nvPr>
            <p:ph type="ftr" sz="quarter" idx="11"/>
          </p:nvPr>
        </p:nvSpPr>
        <p:spPr/>
        <p:txBody>
          <a:bodyPr/>
          <a:lstStyle/>
          <a:p>
            <a:endParaRPr lang="ar-SA"/>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31537977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بطاقة اسم">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72C98CE-08C5-45A5-8EBF-B006691353E7}" type="datetimeFigureOut">
              <a:rPr lang="ar-SA" smtClean="0"/>
              <a:t>11/13/1443</a:t>
            </a:fld>
            <a:endParaRPr lang="ar-SA"/>
          </a:p>
        </p:txBody>
      </p:sp>
      <p:sp>
        <p:nvSpPr>
          <p:cNvPr id="5" name="Footer Placeholder 4"/>
          <p:cNvSpPr>
            <a:spLocks noGrp="1"/>
          </p:cNvSpPr>
          <p:nvPr>
            <p:ph type="ftr" sz="quarter" idx="11"/>
          </p:nvPr>
        </p:nvSpPr>
        <p:spPr/>
        <p:txBody>
          <a:bodyPr/>
          <a:lstStyle/>
          <a:p>
            <a:endParaRPr lang="ar-SA"/>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454453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72C98CE-08C5-45A5-8EBF-B006691353E7}" type="datetimeFigureOut">
              <a:rPr lang="ar-SA" smtClean="0"/>
              <a:t>11/13/1443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2789319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72C98CE-08C5-45A5-8EBF-B006691353E7}" type="datetimeFigureOut">
              <a:rPr lang="ar-SA" smtClean="0"/>
              <a:t>11/13/1443</a:t>
            </a:fld>
            <a:endParaRPr lang="ar-SA"/>
          </a:p>
        </p:txBody>
      </p:sp>
      <p:sp>
        <p:nvSpPr>
          <p:cNvPr id="8" name="Footer Placeholder 7"/>
          <p:cNvSpPr>
            <a:spLocks noGrp="1"/>
          </p:cNvSpPr>
          <p:nvPr>
            <p:ph type="ftr" sz="quarter" idx="11"/>
          </p:nvPr>
        </p:nvSpPr>
        <p:spPr>
          <a:xfrm>
            <a:off x="561111" y="6391838"/>
            <a:ext cx="3644282" cy="304801"/>
          </a:xfrm>
        </p:spPr>
        <p:txBody>
          <a:bodyPr/>
          <a:lstStyle/>
          <a:p>
            <a:endParaRPr lang="ar-SA"/>
          </a:p>
        </p:txBody>
      </p:sp>
      <p:sp>
        <p:nvSpPr>
          <p:cNvPr id="9" name="Slide Number Placeholder 8"/>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3103012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272C98CE-08C5-45A5-8EBF-B006691353E7}" type="datetimeFigureOut">
              <a:rPr lang="ar-SA" smtClean="0"/>
              <a:t>11/13/1443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2945006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272C98CE-08C5-45A5-8EBF-B006691353E7}" type="datetimeFigureOut">
              <a:rPr lang="ar-SA" smtClean="0"/>
              <a:t>11/13/1443</a:t>
            </a:fld>
            <a:endParaRPr lang="ar-SA"/>
          </a:p>
        </p:txBody>
      </p:sp>
      <p:sp>
        <p:nvSpPr>
          <p:cNvPr id="5" name="Footer Placeholder 4"/>
          <p:cNvSpPr>
            <a:spLocks noGrp="1"/>
          </p:cNvSpPr>
          <p:nvPr>
            <p:ph type="ftr" sz="quarter" idx="11"/>
          </p:nvPr>
        </p:nvSpPr>
        <p:spPr/>
        <p:txBody>
          <a:bodyPr/>
          <a:lstStyle/>
          <a:p>
            <a:endParaRPr lang="ar-SA"/>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3252852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72C98CE-08C5-45A5-8EBF-B006691353E7}" type="datetimeFigureOut">
              <a:rPr lang="ar-SA" smtClean="0"/>
              <a:t>11/13/1443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844448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72C98CE-08C5-45A5-8EBF-B006691353E7}" type="datetimeFigureOut">
              <a:rPr lang="ar-SA" smtClean="0"/>
              <a:t>11/13/1443</a:t>
            </a:fld>
            <a:endParaRPr lang="ar-SA"/>
          </a:p>
        </p:txBody>
      </p:sp>
      <p:sp>
        <p:nvSpPr>
          <p:cNvPr id="5" name="Footer Placeholder 4"/>
          <p:cNvSpPr>
            <a:spLocks noGrp="1"/>
          </p:cNvSpPr>
          <p:nvPr>
            <p:ph type="ftr" sz="quarter" idx="11"/>
          </p:nvPr>
        </p:nvSpPr>
        <p:spPr/>
        <p:txBody>
          <a:bodyPr/>
          <a:lstStyle/>
          <a:p>
            <a:endParaRPr lang="ar-SA"/>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1406279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272C98CE-08C5-45A5-8EBF-B006691353E7}" type="datetimeFigureOut">
              <a:rPr lang="ar-SA" smtClean="0"/>
              <a:t>11/13/1443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3095417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272C98CE-08C5-45A5-8EBF-B006691353E7}" type="datetimeFigureOut">
              <a:rPr lang="ar-SA" smtClean="0"/>
              <a:t>11/13/1443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2709839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272C98CE-08C5-45A5-8EBF-B006691353E7}" type="datetimeFigureOut">
              <a:rPr lang="ar-SA" smtClean="0"/>
              <a:t>11/13/1443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2778700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2C98CE-08C5-45A5-8EBF-B006691353E7}" type="datetimeFigureOut">
              <a:rPr lang="ar-SA" smtClean="0"/>
              <a:t>11/13/1443</a:t>
            </a:fld>
            <a:endParaRPr lang="ar-SA"/>
          </a:p>
        </p:txBody>
      </p:sp>
      <p:sp>
        <p:nvSpPr>
          <p:cNvPr id="3" name="Footer Placeholder 2"/>
          <p:cNvSpPr>
            <a:spLocks noGrp="1"/>
          </p:cNvSpPr>
          <p:nvPr>
            <p:ph type="ftr" sz="quarter" idx="11"/>
          </p:nvPr>
        </p:nvSpPr>
        <p:spPr/>
        <p:txBody>
          <a:bodyPr/>
          <a:lstStyle/>
          <a:p>
            <a:endParaRPr lang="ar-SA"/>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723120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72C98CE-08C5-45A5-8EBF-B006691353E7}" type="datetimeFigureOut">
              <a:rPr lang="ar-SA" smtClean="0"/>
              <a:t>11/13/1443</a:t>
            </a:fld>
            <a:endParaRPr lang="ar-SA"/>
          </a:p>
        </p:txBody>
      </p:sp>
      <p:sp>
        <p:nvSpPr>
          <p:cNvPr id="6" name="Footer Placeholder 5"/>
          <p:cNvSpPr>
            <a:spLocks noGrp="1"/>
          </p:cNvSpPr>
          <p:nvPr>
            <p:ph type="ftr" sz="quarter" idx="11"/>
          </p:nvPr>
        </p:nvSpPr>
        <p:spPr/>
        <p:txBody>
          <a:bodyPr/>
          <a:lstStyle/>
          <a:p>
            <a:endParaRPr lang="ar-SA"/>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1328180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ar-SA" smtClean="0"/>
              <a:t>انقر فوق الأيقونة لإضافة صورة</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72C98CE-08C5-45A5-8EBF-B006691353E7}" type="datetimeFigureOut">
              <a:rPr lang="ar-SA" smtClean="0"/>
              <a:t>11/13/1443</a:t>
            </a:fld>
            <a:endParaRPr lang="ar-SA"/>
          </a:p>
        </p:txBody>
      </p:sp>
      <p:sp>
        <p:nvSpPr>
          <p:cNvPr id="6" name="Footer Placeholder 5"/>
          <p:cNvSpPr>
            <a:spLocks noGrp="1"/>
          </p:cNvSpPr>
          <p:nvPr>
            <p:ph type="ftr" sz="quarter" idx="11"/>
          </p:nvPr>
        </p:nvSpPr>
        <p:spPr/>
        <p:txBody>
          <a:bodyPr/>
          <a:lstStyle/>
          <a:p>
            <a:endParaRPr lang="ar-SA"/>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D22994A-8BF9-4E44-BE1C-32AFA163DD58}" type="slidenum">
              <a:rPr lang="ar-SA" smtClean="0"/>
              <a:t>‹#›</a:t>
            </a:fld>
            <a:endParaRPr lang="ar-SA"/>
          </a:p>
        </p:txBody>
      </p:sp>
    </p:spTree>
    <p:extLst>
      <p:ext uri="{BB962C8B-B14F-4D97-AF65-F5344CB8AC3E}">
        <p14:creationId xmlns:p14="http://schemas.microsoft.com/office/powerpoint/2010/main" val="1590673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72C98CE-08C5-45A5-8EBF-B006691353E7}" type="datetimeFigureOut">
              <a:rPr lang="ar-SA" smtClean="0"/>
              <a:t>11/13/1443</a:t>
            </a:fld>
            <a:endParaRPr lang="ar-SA"/>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ar-SA"/>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9D22994A-8BF9-4E44-BE1C-32AFA163DD58}" type="slidenum">
              <a:rPr lang="ar-SA" smtClean="0"/>
              <a:t>‹#›</a:t>
            </a:fld>
            <a:endParaRPr lang="ar-SA"/>
          </a:p>
        </p:txBody>
      </p:sp>
    </p:spTree>
    <p:extLst>
      <p:ext uri="{BB962C8B-B14F-4D97-AF65-F5344CB8AC3E}">
        <p14:creationId xmlns:p14="http://schemas.microsoft.com/office/powerpoint/2010/main" val="263886683"/>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Lst>
  <p:txStyles>
    <p:titleStyle>
      <a:lvl1pPr algn="l" defTabSz="457200" rtl="1" eaLnBrk="1" latinLnBrk="0" hangingPunct="1">
        <a:spcBef>
          <a:spcPct val="0"/>
        </a:spcBef>
        <a:buNone/>
        <a:defRPr sz="3600" b="0" i="0" kern="1200">
          <a:solidFill>
            <a:schemeClr val="bg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408215" y="2899506"/>
            <a:ext cx="5634844" cy="1289142"/>
          </a:xfrm>
        </p:spPr>
        <p:txBody>
          <a:bodyPr/>
          <a:lstStyle/>
          <a:p>
            <a:pPr algn="ctr"/>
            <a:r>
              <a:rPr lang="en-US" b="1" dirty="0" smtClean="0">
                <a:solidFill>
                  <a:schemeClr val="bg1"/>
                </a:solidFill>
                <a:latin typeface="Algerian" panose="04020705040A02060702" pitchFamily="82" charset="0"/>
                <a:cs typeface="Aldhabi" panose="01000000000000000000" pitchFamily="2" charset="-78"/>
              </a:rPr>
              <a:t>BREAST CANCER</a:t>
            </a:r>
            <a:endParaRPr lang="ar-SA" b="1" dirty="0">
              <a:solidFill>
                <a:schemeClr val="bg1"/>
              </a:solidFill>
              <a:latin typeface="Algerian" panose="04020705040A02060702" pitchFamily="82" charset="0"/>
              <a:cs typeface="Aldhabi" panose="01000000000000000000" pitchFamily="2" charset="-78"/>
            </a:endParaRPr>
          </a:p>
        </p:txBody>
      </p:sp>
      <p:sp>
        <p:nvSpPr>
          <p:cNvPr id="3" name="عنوان فرعي 2"/>
          <p:cNvSpPr>
            <a:spLocks noGrp="1"/>
          </p:cNvSpPr>
          <p:nvPr>
            <p:ph type="subTitle" idx="1"/>
          </p:nvPr>
        </p:nvSpPr>
        <p:spPr>
          <a:xfrm>
            <a:off x="2859398" y="1488639"/>
            <a:ext cx="6732478" cy="1648164"/>
          </a:xfrm>
        </p:spPr>
        <p:txBody>
          <a:bodyPr>
            <a:normAutofit/>
          </a:bodyPr>
          <a:lstStyle/>
          <a:p>
            <a:pPr algn="ctr"/>
            <a:r>
              <a:rPr lang="en-US" b="1" dirty="0">
                <a:solidFill>
                  <a:schemeClr val="bg2"/>
                </a:solidFill>
                <a:latin typeface="Bodoni MT Black" panose="02070A03080606020203" pitchFamily="18" charset="0"/>
              </a:rPr>
              <a:t>Libyan International Medical University</a:t>
            </a:r>
          </a:p>
          <a:p>
            <a:pPr algn="ctr"/>
            <a:r>
              <a:rPr lang="en-US" b="1" dirty="0">
                <a:solidFill>
                  <a:schemeClr val="bg2"/>
                </a:solidFill>
                <a:latin typeface="Bodoni MT Black" panose="02070A03080606020203" pitchFamily="18" charset="0"/>
              </a:rPr>
              <a:t>Faculty of Basic Medical </a:t>
            </a:r>
            <a:r>
              <a:rPr lang="en-US" b="1" dirty="0" smtClean="0">
                <a:solidFill>
                  <a:schemeClr val="bg2"/>
                </a:solidFill>
                <a:latin typeface="Bodoni MT Black" panose="02070A03080606020203" pitchFamily="18" charset="0"/>
              </a:rPr>
              <a:t>Science</a:t>
            </a:r>
            <a:endParaRPr lang="ar-SA" b="1" dirty="0" smtClean="0">
              <a:solidFill>
                <a:schemeClr val="bg2"/>
              </a:solidFill>
              <a:latin typeface="Bodoni MT Black" panose="02070A03080606020203" pitchFamily="18" charset="0"/>
            </a:endParaRPr>
          </a:p>
          <a:p>
            <a:pPr algn="ctr"/>
            <a:r>
              <a:rPr lang="en-US" b="1" dirty="0" smtClean="0">
                <a:solidFill>
                  <a:schemeClr val="bg2"/>
                </a:solidFill>
                <a:latin typeface="Bodoni MT Black" panose="02070A03080606020203" pitchFamily="18" charset="0"/>
              </a:rPr>
              <a:t>First Year</a:t>
            </a:r>
            <a:r>
              <a:rPr lang="en-US" sz="1400" dirty="0" smtClean="0">
                <a:solidFill>
                  <a:schemeClr val="bg2"/>
                </a:solidFill>
                <a:latin typeface="Bodoni MT Black" panose="02070A03080606020203" pitchFamily="18" charset="0"/>
              </a:rPr>
              <a:t> </a:t>
            </a:r>
            <a:r>
              <a:rPr lang="ar-SA" sz="1400" dirty="0" smtClean="0">
                <a:solidFill>
                  <a:schemeClr val="bg2"/>
                </a:solidFill>
                <a:latin typeface="Bodoni MT Black" panose="02070A03080606020203" pitchFamily="18" charset="0"/>
              </a:rPr>
              <a:t> </a:t>
            </a:r>
            <a:endParaRPr lang="en-US" sz="1400" dirty="0" smtClean="0">
              <a:solidFill>
                <a:schemeClr val="bg2"/>
              </a:solidFill>
              <a:latin typeface="Bodoni MT Black" panose="02070A03080606020203" pitchFamily="18" charset="0"/>
            </a:endParaRPr>
          </a:p>
          <a:p>
            <a:pPr algn="ctr"/>
            <a:endParaRPr lang="ar-SA" sz="14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289" y="1118525"/>
            <a:ext cx="1727056" cy="1289142"/>
          </a:xfrm>
          <a:prstGeom prst="rect">
            <a:avLst/>
          </a:prstGeom>
        </p:spPr>
      </p:pic>
      <p:sp>
        <p:nvSpPr>
          <p:cNvPr id="6" name="مستطيل 5"/>
          <p:cNvSpPr/>
          <p:nvPr/>
        </p:nvSpPr>
        <p:spPr>
          <a:xfrm>
            <a:off x="370451" y="5240493"/>
            <a:ext cx="5496949" cy="1384995"/>
          </a:xfrm>
          <a:prstGeom prst="rect">
            <a:avLst/>
          </a:prstGeom>
        </p:spPr>
        <p:txBody>
          <a:bodyPr wrap="square">
            <a:spAutoFit/>
          </a:bodyPr>
          <a:lstStyle/>
          <a:p>
            <a:pPr algn="ctr"/>
            <a:r>
              <a:rPr lang="en-US" sz="2400" b="1" u="sng" dirty="0" smtClean="0">
                <a:solidFill>
                  <a:schemeClr val="bg2"/>
                </a:solidFill>
                <a:latin typeface="Andalus" panose="02020603050405020304" pitchFamily="18" charset="-78"/>
                <a:cs typeface="Andalus" panose="02020603050405020304" pitchFamily="18" charset="-78"/>
              </a:rPr>
              <a:t>Name : </a:t>
            </a:r>
            <a:r>
              <a:rPr lang="en-US" sz="2400" b="1" u="sng" dirty="0" err="1" smtClean="0">
                <a:solidFill>
                  <a:schemeClr val="bg2"/>
                </a:solidFill>
                <a:latin typeface="Andalus" panose="02020603050405020304" pitchFamily="18" charset="-78"/>
                <a:cs typeface="Andalus" panose="02020603050405020304" pitchFamily="18" charset="-78"/>
              </a:rPr>
              <a:t>Raghad</a:t>
            </a:r>
            <a:r>
              <a:rPr lang="en-US" sz="2400" b="1" u="sng" dirty="0" smtClean="0">
                <a:solidFill>
                  <a:schemeClr val="bg2"/>
                </a:solidFill>
                <a:latin typeface="Andalus" panose="02020603050405020304" pitchFamily="18" charset="-78"/>
                <a:cs typeface="Andalus" panose="02020603050405020304" pitchFamily="18" charset="-78"/>
              </a:rPr>
              <a:t> </a:t>
            </a:r>
            <a:r>
              <a:rPr lang="en-US" sz="2400" b="1" u="sng" dirty="0" err="1" smtClean="0">
                <a:solidFill>
                  <a:schemeClr val="bg2"/>
                </a:solidFill>
                <a:latin typeface="Andalus" panose="02020603050405020304" pitchFamily="18" charset="-78"/>
                <a:cs typeface="Andalus" panose="02020603050405020304" pitchFamily="18" charset="-78"/>
              </a:rPr>
              <a:t>Abd</a:t>
            </a:r>
            <a:r>
              <a:rPr lang="en-US" sz="2400" b="1" u="sng" dirty="0" smtClean="0">
                <a:solidFill>
                  <a:schemeClr val="bg2"/>
                </a:solidFill>
                <a:latin typeface="Andalus" panose="02020603050405020304" pitchFamily="18" charset="-78"/>
                <a:cs typeface="Andalus" panose="02020603050405020304" pitchFamily="18" charset="-78"/>
              </a:rPr>
              <a:t> Al-Nasser Abdullah</a:t>
            </a:r>
          </a:p>
          <a:p>
            <a:pPr algn="ctr"/>
            <a:r>
              <a:rPr lang="en-US" sz="2400" b="1" u="sng" dirty="0" smtClean="0">
                <a:solidFill>
                  <a:schemeClr val="bg2"/>
                </a:solidFill>
                <a:latin typeface="Andalus" panose="02020603050405020304" pitchFamily="18" charset="-78"/>
                <a:cs typeface="Andalus" panose="02020603050405020304" pitchFamily="18" charset="-78"/>
              </a:rPr>
              <a:t>3242</a:t>
            </a:r>
            <a:endParaRPr lang="ar-SA" sz="2400" b="1" u="sng" dirty="0" smtClean="0">
              <a:solidFill>
                <a:schemeClr val="bg2"/>
              </a:solidFill>
              <a:latin typeface="Andalus" panose="02020603050405020304" pitchFamily="18" charset="-78"/>
              <a:cs typeface="Andalus" panose="02020603050405020304" pitchFamily="18" charset="-78"/>
            </a:endParaRPr>
          </a:p>
          <a:p>
            <a:pPr algn="l"/>
            <a:endParaRPr lang="en-US" dirty="0" smtClean="0"/>
          </a:p>
          <a:p>
            <a:pPr algn="l"/>
            <a:endParaRPr lang="en-US" dirty="0"/>
          </a:p>
        </p:txBody>
      </p:sp>
      <p:pic>
        <p:nvPicPr>
          <p:cNvPr id="7" name="صورة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89929" y="1315090"/>
            <a:ext cx="1361590" cy="1361590"/>
          </a:xfrm>
          <a:prstGeom prst="rect">
            <a:avLst/>
          </a:prstGeom>
        </p:spPr>
      </p:pic>
    </p:spTree>
    <p:extLst>
      <p:ext uri="{BB962C8B-B14F-4D97-AF65-F5344CB8AC3E}">
        <p14:creationId xmlns:p14="http://schemas.microsoft.com/office/powerpoint/2010/main" val="40999497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53074" y="1871462"/>
            <a:ext cx="4188942" cy="907363"/>
          </a:xfrm>
        </p:spPr>
        <p:txBody>
          <a:bodyPr>
            <a:normAutofit/>
          </a:bodyPr>
          <a:lstStyle/>
          <a:p>
            <a:r>
              <a:rPr lang="en-US" sz="4000" b="1" dirty="0"/>
              <a:t>Location: </a:t>
            </a:r>
            <a:endParaRPr lang="ar-SA" sz="4000" b="1" dirty="0"/>
          </a:p>
        </p:txBody>
      </p:sp>
      <p:sp>
        <p:nvSpPr>
          <p:cNvPr id="4" name="عنصر نائب للنص 3"/>
          <p:cNvSpPr>
            <a:spLocks noGrp="1"/>
          </p:cNvSpPr>
          <p:nvPr>
            <p:ph type="body" sz="half" idx="2"/>
          </p:nvPr>
        </p:nvSpPr>
        <p:spPr>
          <a:xfrm>
            <a:off x="953074" y="2996100"/>
            <a:ext cx="4806458" cy="1959429"/>
          </a:xfrm>
        </p:spPr>
        <p:txBody>
          <a:bodyPr>
            <a:noAutofit/>
          </a:bodyPr>
          <a:lstStyle/>
          <a:p>
            <a:pPr algn="l"/>
            <a:r>
              <a:rPr lang="en-US" sz="1800" dirty="0"/>
              <a:t>Location: The most common location for tumors within the breast is in the upper outer quadrant.  About 4% of women diagnosed with breast cancer have bilateral primary tumors or sequential lesions in the same breast.</a:t>
            </a:r>
            <a:endParaRPr lang="ar-SA" sz="1800"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7300" y="1693333"/>
            <a:ext cx="5853120" cy="4161202"/>
          </a:xfrm>
          <a:prstGeom prst="rect">
            <a:avLst/>
          </a:prstGeom>
        </p:spPr>
      </p:pic>
    </p:spTree>
    <p:extLst>
      <p:ext uri="{BB962C8B-B14F-4D97-AF65-F5344CB8AC3E}">
        <p14:creationId xmlns:p14="http://schemas.microsoft.com/office/powerpoint/2010/main" val="27966441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56240" y="1959428"/>
            <a:ext cx="5713932" cy="4354285"/>
          </a:xfrm>
        </p:spPr>
        <p:txBody>
          <a:bodyPr/>
          <a:lstStyle/>
          <a:p>
            <a:r>
              <a:rPr lang="ar-SA" sz="2800" dirty="0" smtClean="0"/>
              <a:t>  </a:t>
            </a:r>
            <a:r>
              <a:rPr lang="en-US" sz="2800" dirty="0"/>
              <a:t> </a:t>
            </a:r>
            <a:r>
              <a:rPr lang="en-US" sz="2800" dirty="0" smtClean="0"/>
              <a:t>✓ There are many option for breast cancer.</a:t>
            </a:r>
            <a:r>
              <a:rPr lang="en-US" sz="2800" dirty="0"/>
              <a:t/>
            </a:r>
            <a:br>
              <a:rPr lang="en-US" sz="2800" dirty="0"/>
            </a:br>
            <a:r>
              <a:rPr lang="en-US" sz="2800" dirty="0" smtClean="0"/>
              <a:t>✓ Breast cancer surgery. </a:t>
            </a:r>
            <a:r>
              <a:rPr lang="en-US" sz="2800" dirty="0"/>
              <a:t/>
            </a:r>
            <a:br>
              <a:rPr lang="en-US" sz="2800" dirty="0"/>
            </a:br>
            <a:r>
              <a:rPr lang="en-US" sz="2800" dirty="0" smtClean="0"/>
              <a:t>✓ Radiation therapy.</a:t>
            </a:r>
            <a:r>
              <a:rPr lang="en-US" sz="2800" dirty="0"/>
              <a:t/>
            </a:r>
            <a:br>
              <a:rPr lang="en-US" sz="2800" dirty="0"/>
            </a:br>
            <a:r>
              <a:rPr lang="en-US" sz="2800" dirty="0"/>
              <a:t>✓ </a:t>
            </a:r>
            <a:r>
              <a:rPr lang="en-US" sz="2800" dirty="0" smtClean="0"/>
              <a:t>Chemotherapy.</a:t>
            </a:r>
            <a:r>
              <a:rPr lang="en-US" sz="2800" dirty="0"/>
              <a:t/>
            </a:r>
            <a:br>
              <a:rPr lang="en-US" sz="2800" dirty="0"/>
            </a:br>
            <a:r>
              <a:rPr lang="en-US" sz="2800" dirty="0"/>
              <a:t>✓ </a:t>
            </a:r>
            <a:r>
              <a:rPr lang="en-US" sz="2800" dirty="0" smtClean="0"/>
              <a:t>Immunotherapy.</a:t>
            </a:r>
            <a:r>
              <a:rPr lang="en-US" sz="2800" dirty="0"/>
              <a:t/>
            </a:r>
            <a:br>
              <a:rPr lang="en-US" sz="2800" dirty="0"/>
            </a:br>
            <a:r>
              <a:rPr lang="en-US" sz="2800" dirty="0" smtClean="0"/>
              <a:t>✓ Hormone therapy. </a:t>
            </a:r>
            <a:r>
              <a:rPr lang="en-US" dirty="0"/>
              <a:t/>
            </a:r>
            <a:br>
              <a:rPr lang="en-US" dirty="0"/>
            </a:br>
            <a:r>
              <a:rPr lang="en-US" sz="2800" dirty="0"/>
              <a:t>✓ bone marrow </a:t>
            </a:r>
            <a:r>
              <a:rPr lang="en-US" sz="2800" dirty="0" smtClean="0"/>
              <a:t>transplantation.</a:t>
            </a:r>
            <a:r>
              <a:rPr lang="ar-SA" sz="2800" dirty="0" smtClean="0"/>
              <a:t> </a:t>
            </a:r>
            <a:r>
              <a:rPr lang="en-US" dirty="0"/>
              <a:t/>
            </a:r>
            <a:br>
              <a:rPr lang="en-US" dirty="0"/>
            </a:br>
            <a:endParaRPr lang="ar-SA" dirty="0"/>
          </a:p>
        </p:txBody>
      </p:sp>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t="1904" b="9842"/>
          <a:stretch/>
        </p:blipFill>
        <p:spPr>
          <a:xfrm>
            <a:off x="6716981" y="1785257"/>
            <a:ext cx="5298244" cy="4114801"/>
          </a:xfrm>
          <a:prstGeom prst="rect">
            <a:avLst/>
          </a:prstGeom>
        </p:spPr>
      </p:pic>
      <p:sp>
        <p:nvSpPr>
          <p:cNvPr id="5" name="مستطيل 4"/>
          <p:cNvSpPr/>
          <p:nvPr/>
        </p:nvSpPr>
        <p:spPr>
          <a:xfrm>
            <a:off x="556240" y="1251542"/>
            <a:ext cx="3481600" cy="707886"/>
          </a:xfrm>
          <a:prstGeom prst="rect">
            <a:avLst/>
          </a:prstGeom>
        </p:spPr>
        <p:txBody>
          <a:bodyPr wrap="square">
            <a:spAutoFit/>
          </a:bodyPr>
          <a:lstStyle/>
          <a:p>
            <a:pPr algn="l"/>
            <a:r>
              <a:rPr lang="en-US" sz="4000" b="1" dirty="0" smtClean="0">
                <a:solidFill>
                  <a:schemeClr val="accent1">
                    <a:lumMod val="60000"/>
                    <a:lumOff val="40000"/>
                  </a:schemeClr>
                </a:solidFill>
              </a:rPr>
              <a:t>Treatment :</a:t>
            </a:r>
            <a:endParaRPr lang="ar-SA" sz="2000" b="1" dirty="0">
              <a:solidFill>
                <a:schemeClr val="accent1">
                  <a:lumMod val="60000"/>
                  <a:lumOff val="40000"/>
                </a:schemeClr>
              </a:solidFill>
            </a:endParaRPr>
          </a:p>
        </p:txBody>
      </p:sp>
    </p:spTree>
    <p:extLst>
      <p:ext uri="{BB962C8B-B14F-4D97-AF65-F5344CB8AC3E}">
        <p14:creationId xmlns:p14="http://schemas.microsoft.com/office/powerpoint/2010/main" val="4003610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smtClean="0"/>
              <a:t>CONCLUSION:</a:t>
            </a:r>
            <a:endParaRPr lang="ar-SA" b="1" dirty="0"/>
          </a:p>
        </p:txBody>
      </p:sp>
      <p:sp>
        <p:nvSpPr>
          <p:cNvPr id="4" name="عنصر نائب للنص 3"/>
          <p:cNvSpPr>
            <a:spLocks noGrp="1"/>
          </p:cNvSpPr>
          <p:nvPr>
            <p:ph type="body" sz="half" idx="2"/>
          </p:nvPr>
        </p:nvSpPr>
        <p:spPr>
          <a:xfrm>
            <a:off x="1013440" y="3445329"/>
            <a:ext cx="9480389" cy="2476500"/>
          </a:xfrm>
        </p:spPr>
        <p:txBody>
          <a:bodyPr>
            <a:normAutofit/>
          </a:bodyPr>
          <a:lstStyle/>
          <a:p>
            <a:pPr algn="l"/>
            <a:r>
              <a:rPr lang="en-US" sz="2400" b="1" dirty="0">
                <a:solidFill>
                  <a:schemeClr val="bg1">
                    <a:lumMod val="50000"/>
                  </a:schemeClr>
                </a:solidFill>
              </a:rPr>
              <a:t>Breast cancer is the most common type of tumor in women in most parts of the world. Although stabilized in Western countries, its incidence is increasing in other continents. Prevention of breast cancer is difficult because the causes are not well known.</a:t>
            </a:r>
            <a:endParaRPr lang="en-US" sz="2400" b="1" dirty="0" smtClean="0">
              <a:solidFill>
                <a:schemeClr val="bg1">
                  <a:lumMod val="50000"/>
                </a:schemeClr>
              </a:solidFill>
            </a:endParaRPr>
          </a:p>
        </p:txBody>
      </p:sp>
    </p:spTree>
    <p:extLst>
      <p:ext uri="{BB962C8B-B14F-4D97-AF65-F5344CB8AC3E}">
        <p14:creationId xmlns:p14="http://schemas.microsoft.com/office/powerpoint/2010/main" val="228497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dirty="0" smtClean="0"/>
              <a:t>References :</a:t>
            </a:r>
            <a:endParaRPr lang="ar-SA" dirty="0"/>
          </a:p>
        </p:txBody>
      </p:sp>
      <p:sp>
        <p:nvSpPr>
          <p:cNvPr id="4" name="مستطيل 3"/>
          <p:cNvSpPr/>
          <p:nvPr/>
        </p:nvSpPr>
        <p:spPr>
          <a:xfrm>
            <a:off x="857661" y="2875231"/>
            <a:ext cx="9355997" cy="3077766"/>
          </a:xfrm>
          <a:prstGeom prst="rect">
            <a:avLst/>
          </a:prstGeom>
        </p:spPr>
        <p:txBody>
          <a:bodyPr wrap="square">
            <a:spAutoFit/>
          </a:bodyPr>
          <a:lstStyle/>
          <a:p>
            <a:pPr algn="l"/>
            <a:r>
              <a:rPr lang="en-US" sz="1600" dirty="0" smtClean="0">
                <a:solidFill>
                  <a:schemeClr val="bg1">
                    <a:lumMod val="50000"/>
                  </a:schemeClr>
                </a:solidFill>
                <a:latin typeface="Helvetica" panose="020B0604020202020204" pitchFamily="34" charset="0"/>
              </a:rPr>
              <a:t>1- Cancer</a:t>
            </a:r>
            <a:r>
              <a:rPr lang="en-US" sz="1600" dirty="0">
                <a:solidFill>
                  <a:schemeClr val="bg1">
                    <a:lumMod val="50000"/>
                  </a:schemeClr>
                </a:solidFill>
                <a:latin typeface="Helvetica" panose="020B0604020202020204" pitchFamily="34" charset="0"/>
              </a:rPr>
              <a:t>. World Health Organization. https://</a:t>
            </a:r>
            <a:r>
              <a:rPr lang="en-US" sz="1600" dirty="0" smtClean="0">
                <a:solidFill>
                  <a:schemeClr val="bg1">
                    <a:lumMod val="50000"/>
                  </a:schemeClr>
                </a:solidFill>
                <a:latin typeface="Helvetica" panose="020B0604020202020204" pitchFamily="34" charset="0"/>
              </a:rPr>
              <a:t>www.who.int/news-room/fact-sheets/detail/cancer Accessed </a:t>
            </a:r>
            <a:r>
              <a:rPr lang="en-US" sz="1600" dirty="0">
                <a:solidFill>
                  <a:schemeClr val="bg1">
                    <a:lumMod val="50000"/>
                  </a:schemeClr>
                </a:solidFill>
                <a:latin typeface="Helvetica" panose="020B0604020202020204" pitchFamily="34" charset="0"/>
              </a:rPr>
              <a:t>Feb. 16, 2021.</a:t>
            </a:r>
          </a:p>
          <a:p>
            <a:pPr algn="l">
              <a:buFont typeface="+mj-lt"/>
              <a:buAutoNum type="arabicPeriod"/>
            </a:pPr>
            <a:endParaRPr lang="en-US" sz="1600" dirty="0" smtClean="0">
              <a:solidFill>
                <a:schemeClr val="bg1">
                  <a:lumMod val="50000"/>
                </a:schemeClr>
              </a:solidFill>
              <a:latin typeface="Helvetica" panose="020B0604020202020204" pitchFamily="34" charset="0"/>
            </a:endParaRPr>
          </a:p>
          <a:p>
            <a:pPr algn="l">
              <a:buFont typeface="+mj-lt"/>
              <a:buAutoNum type="arabicPeriod"/>
            </a:pPr>
            <a:r>
              <a:rPr lang="en-US" sz="1600" dirty="0" smtClean="0">
                <a:solidFill>
                  <a:schemeClr val="bg1">
                    <a:lumMod val="50000"/>
                  </a:schemeClr>
                </a:solidFill>
                <a:latin typeface="Helvetica" panose="020B0604020202020204" pitchFamily="34" charset="0"/>
              </a:rPr>
              <a:t>2- Cancer </a:t>
            </a:r>
            <a:r>
              <a:rPr lang="en-US" sz="1600" dirty="0">
                <a:solidFill>
                  <a:schemeClr val="bg1">
                    <a:lumMod val="50000"/>
                  </a:schemeClr>
                </a:solidFill>
                <a:latin typeface="Helvetica" panose="020B0604020202020204" pitchFamily="34" charset="0"/>
              </a:rPr>
              <a:t>stat facts: Cancer of any site. National Cancer Institute Surveillance, Epidemiology, and End Results Program. https://seer.cancer.gov/statfacts/html/all.html. Accessed Feb. 16, </a:t>
            </a:r>
            <a:r>
              <a:rPr lang="en-US" sz="1600" dirty="0" smtClean="0">
                <a:solidFill>
                  <a:schemeClr val="bg1">
                    <a:lumMod val="50000"/>
                  </a:schemeClr>
                </a:solidFill>
                <a:latin typeface="Helvetica" panose="020B0604020202020204" pitchFamily="34" charset="0"/>
              </a:rPr>
              <a:t>2021. </a:t>
            </a:r>
          </a:p>
          <a:p>
            <a:pPr algn="l"/>
            <a:endParaRPr lang="en-US" sz="1600" dirty="0">
              <a:solidFill>
                <a:schemeClr val="bg1">
                  <a:lumMod val="50000"/>
                </a:schemeClr>
              </a:solidFill>
              <a:latin typeface="Helvetica" panose="020B0604020202020204" pitchFamily="34" charset="0"/>
            </a:endParaRPr>
          </a:p>
          <a:p>
            <a:pPr algn="l"/>
            <a:r>
              <a:rPr lang="en-US" sz="1600" dirty="0" smtClean="0">
                <a:solidFill>
                  <a:schemeClr val="bg1">
                    <a:lumMod val="50000"/>
                  </a:schemeClr>
                </a:solidFill>
                <a:latin typeface="Helvetica" panose="020B0604020202020204" pitchFamily="34" charset="0"/>
              </a:rPr>
              <a:t>3- Symptoms </a:t>
            </a:r>
            <a:r>
              <a:rPr lang="en-US" sz="1600" dirty="0">
                <a:solidFill>
                  <a:schemeClr val="bg1">
                    <a:lumMod val="50000"/>
                  </a:schemeClr>
                </a:solidFill>
                <a:latin typeface="Helvetica" panose="020B0604020202020204" pitchFamily="34" charset="0"/>
              </a:rPr>
              <a:t>of cancer. National Cancer Institute. https://www.cancer.gov/about-cancer/diagnosis-staging/symptoms. Accessed Feb. 16, 2021.</a:t>
            </a:r>
          </a:p>
          <a:p>
            <a:pPr algn="l">
              <a:buFont typeface="+mj-lt"/>
              <a:buAutoNum type="arabicPeriod"/>
            </a:pPr>
            <a:endParaRPr lang="en-US" sz="1600" dirty="0" smtClean="0">
              <a:solidFill>
                <a:schemeClr val="bg1">
                  <a:lumMod val="50000"/>
                </a:schemeClr>
              </a:solidFill>
              <a:latin typeface="Helvetica" panose="020B0604020202020204" pitchFamily="34" charset="0"/>
            </a:endParaRPr>
          </a:p>
          <a:p>
            <a:pPr algn="l">
              <a:buFont typeface="+mj-lt"/>
              <a:buAutoNum type="arabicPeriod"/>
            </a:pPr>
            <a:r>
              <a:rPr lang="en-US" sz="1600" dirty="0" smtClean="0">
                <a:solidFill>
                  <a:schemeClr val="bg1">
                    <a:lumMod val="50000"/>
                  </a:schemeClr>
                </a:solidFill>
                <a:latin typeface="Helvetica" panose="020B0604020202020204" pitchFamily="34" charset="0"/>
              </a:rPr>
              <a:t>4- Rock </a:t>
            </a:r>
            <a:r>
              <a:rPr lang="en-US" sz="1600" dirty="0">
                <a:solidFill>
                  <a:schemeClr val="bg1">
                    <a:lumMod val="50000"/>
                  </a:schemeClr>
                </a:solidFill>
                <a:latin typeface="Helvetica" panose="020B0604020202020204" pitchFamily="34" charset="0"/>
              </a:rPr>
              <a:t>CL, et al. American Cancer Society guideline for diet and physical activity for cancer prevention. CA: A Cancer Journal for Clinicians. 2020;doi:doi.org/10.3322/caac.21591.</a:t>
            </a:r>
          </a:p>
          <a:p>
            <a:pPr algn="l">
              <a:buFont typeface="+mj-lt"/>
              <a:buAutoNum type="arabicPeriod"/>
            </a:pPr>
            <a:endParaRPr lang="en-US" sz="1600" dirty="0" smtClean="0">
              <a:solidFill>
                <a:schemeClr val="bg1">
                  <a:lumMod val="50000"/>
                </a:schemeClr>
              </a:solidFill>
              <a:latin typeface="Helvetica" panose="020B0604020202020204" pitchFamily="34" charset="0"/>
            </a:endParaRPr>
          </a:p>
        </p:txBody>
      </p:sp>
    </p:spTree>
    <p:extLst>
      <p:ext uri="{BB962C8B-B14F-4D97-AF65-F5344CB8AC3E}">
        <p14:creationId xmlns:p14="http://schemas.microsoft.com/office/powerpoint/2010/main" val="344203376"/>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sz="6600" b="1" dirty="0">
                <a:latin typeface="Mistral" panose="03090702030407020403" pitchFamily="66" charset="0"/>
                <a:cs typeface="DecoType Naskh Swashes" panose="02010400000000000000" pitchFamily="2" charset="-78"/>
              </a:rPr>
              <a:t>Thank </a:t>
            </a:r>
            <a:r>
              <a:rPr lang="en-US" sz="6600" b="1" dirty="0" smtClean="0">
                <a:latin typeface="Mistral" panose="03090702030407020403" pitchFamily="66" charset="0"/>
                <a:cs typeface="DecoType Naskh Swashes" panose="02010400000000000000" pitchFamily="2" charset="-78"/>
              </a:rPr>
              <a:t>you …</a:t>
            </a:r>
            <a:r>
              <a:rPr lang="en-US" dirty="0"/>
              <a:t/>
            </a:r>
            <a:br>
              <a:rPr lang="en-US" dirty="0"/>
            </a:br>
            <a:endParaRPr lang="ar-SA" dirty="0"/>
          </a:p>
        </p:txBody>
      </p:sp>
    </p:spTree>
    <p:extLst>
      <p:ext uri="{BB962C8B-B14F-4D97-AF65-F5344CB8AC3E}">
        <p14:creationId xmlns:p14="http://schemas.microsoft.com/office/powerpoint/2010/main" val="26988402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89610" y="296883"/>
            <a:ext cx="9144000" cy="1733797"/>
          </a:xfrm>
        </p:spPr>
        <p:txBody>
          <a:bodyPr/>
          <a:lstStyle/>
          <a:p>
            <a:r>
              <a:rPr lang="en-US" dirty="0" smtClean="0"/>
              <a:t>Objectives</a:t>
            </a:r>
            <a:endParaRPr lang="ar-SA" dirty="0"/>
          </a:p>
        </p:txBody>
      </p:sp>
      <p:sp>
        <p:nvSpPr>
          <p:cNvPr id="3" name="عنوان فرعي 2"/>
          <p:cNvSpPr>
            <a:spLocks noGrp="1"/>
          </p:cNvSpPr>
          <p:nvPr>
            <p:ph type="subTitle" idx="1"/>
          </p:nvPr>
        </p:nvSpPr>
        <p:spPr>
          <a:xfrm>
            <a:off x="783771" y="2616386"/>
            <a:ext cx="10782795" cy="4021920"/>
          </a:xfrm>
        </p:spPr>
        <p:txBody>
          <a:bodyPr>
            <a:noAutofit/>
          </a:bodyPr>
          <a:lstStyle/>
          <a:p>
            <a:pPr algn="l"/>
            <a:r>
              <a:rPr lang="en-US" sz="3200" dirty="0" smtClean="0"/>
              <a:t>1- Define breast cancer .</a:t>
            </a:r>
          </a:p>
          <a:p>
            <a:pPr algn="l"/>
            <a:r>
              <a:rPr lang="en-US" sz="3200" dirty="0" smtClean="0"/>
              <a:t>2- Discuss signs symptoms of Breast cancer</a:t>
            </a:r>
            <a:r>
              <a:rPr lang="en-US" sz="3200" dirty="0"/>
              <a:t> </a:t>
            </a:r>
            <a:r>
              <a:rPr lang="en-US" sz="3200" dirty="0" smtClean="0"/>
              <a:t>.</a:t>
            </a:r>
          </a:p>
          <a:p>
            <a:pPr algn="l"/>
            <a:r>
              <a:rPr lang="en-US" sz="3200" dirty="0" smtClean="0"/>
              <a:t>3- Risk factor breast Cancer .</a:t>
            </a:r>
            <a:r>
              <a:rPr lang="ar-SA" sz="3200" dirty="0" smtClean="0"/>
              <a:t> </a:t>
            </a:r>
            <a:endParaRPr lang="en-US" sz="3200" dirty="0" smtClean="0"/>
          </a:p>
          <a:p>
            <a:r>
              <a:rPr lang="en-US" sz="3200" dirty="0"/>
              <a:t>4-Treatment Options for Breast Cancer </a:t>
            </a:r>
            <a:r>
              <a:rPr lang="en-US" sz="3200" dirty="0" smtClean="0"/>
              <a:t>.</a:t>
            </a:r>
            <a:endParaRPr lang="en-US" sz="3200" dirty="0"/>
          </a:p>
        </p:txBody>
      </p:sp>
    </p:spTree>
    <p:extLst>
      <p:ext uri="{BB962C8B-B14F-4D97-AF65-F5344CB8AC3E}">
        <p14:creationId xmlns:p14="http://schemas.microsoft.com/office/powerpoint/2010/main" val="3567235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r>
              <a:rPr lang="en-US" b="1" dirty="0" smtClean="0"/>
              <a:t>Introduction :</a:t>
            </a:r>
            <a:endParaRPr lang="ar-SA" b="1" dirty="0"/>
          </a:p>
        </p:txBody>
      </p:sp>
      <p:sp>
        <p:nvSpPr>
          <p:cNvPr id="8" name="عنصر نائب للنص 7"/>
          <p:cNvSpPr>
            <a:spLocks noGrp="1"/>
          </p:cNvSpPr>
          <p:nvPr>
            <p:ph type="body" sz="half" idx="2"/>
          </p:nvPr>
        </p:nvSpPr>
        <p:spPr>
          <a:xfrm>
            <a:off x="1148798" y="3584864"/>
            <a:ext cx="9290602" cy="2086592"/>
          </a:xfrm>
        </p:spPr>
        <p:txBody>
          <a:bodyPr>
            <a:noAutofit/>
          </a:bodyPr>
          <a:lstStyle/>
          <a:p>
            <a:pPr algn="l"/>
            <a:r>
              <a:rPr lang="en-US" sz="2000" b="1" dirty="0" smtClean="0">
                <a:solidFill>
                  <a:schemeClr val="tx2"/>
                </a:solidFill>
              </a:rPr>
              <a:t>The </a:t>
            </a:r>
            <a:r>
              <a:rPr lang="en-US" sz="2000" b="1" dirty="0">
                <a:solidFill>
                  <a:schemeClr val="tx2"/>
                </a:solidFill>
              </a:rPr>
              <a:t>breast is made up of different tissue, ranging from very fatty tissue to very dense tissue. </a:t>
            </a:r>
            <a:endParaRPr lang="ar-SA" sz="2000" b="1" dirty="0" smtClean="0">
              <a:solidFill>
                <a:schemeClr val="tx2"/>
              </a:solidFill>
            </a:endParaRPr>
          </a:p>
          <a:p>
            <a:pPr algn="l"/>
            <a:endParaRPr lang="en-US" sz="2000" b="1" dirty="0" smtClean="0">
              <a:solidFill>
                <a:schemeClr val="tx2"/>
              </a:solidFill>
            </a:endParaRPr>
          </a:p>
          <a:p>
            <a:pPr algn="l"/>
            <a:r>
              <a:rPr lang="en-US" sz="2000" b="1" dirty="0" smtClean="0">
                <a:solidFill>
                  <a:schemeClr val="tx2"/>
                </a:solidFill>
              </a:rPr>
              <a:t>✓ </a:t>
            </a:r>
            <a:r>
              <a:rPr lang="en-US" sz="2000" b="1" dirty="0">
                <a:solidFill>
                  <a:schemeClr val="tx2"/>
                </a:solidFill>
              </a:rPr>
              <a:t>Breast cancer is the most common malignant tumor among women globally and causes the majority of cancer deaths in </a:t>
            </a:r>
            <a:r>
              <a:rPr lang="en-US" sz="2000" b="1" dirty="0" smtClean="0">
                <a:solidFill>
                  <a:schemeClr val="tx2"/>
                </a:solidFill>
              </a:rPr>
              <a:t>women. </a:t>
            </a:r>
            <a:endParaRPr lang="ar-SA" sz="2000" b="1" dirty="0">
              <a:solidFill>
                <a:schemeClr val="tx2"/>
              </a:solidFill>
            </a:endParaRPr>
          </a:p>
        </p:txBody>
      </p:sp>
    </p:spTree>
    <p:extLst>
      <p:ext uri="{BB962C8B-B14F-4D97-AF65-F5344CB8AC3E}">
        <p14:creationId xmlns:p14="http://schemas.microsoft.com/office/powerpoint/2010/main" val="3295300857"/>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 </a:t>
            </a:r>
            <a:r>
              <a:rPr lang="en-US" b="1" dirty="0" smtClean="0"/>
              <a:t>definition breast </a:t>
            </a:r>
            <a:r>
              <a:rPr lang="en-US" b="1" dirty="0" smtClean="0"/>
              <a:t>cancer </a:t>
            </a:r>
            <a:r>
              <a:rPr lang="en-US" b="1" dirty="0" smtClean="0"/>
              <a:t>:  </a:t>
            </a:r>
            <a:endParaRPr lang="ar-SA" b="1" dirty="0"/>
          </a:p>
        </p:txBody>
      </p:sp>
      <p:sp>
        <p:nvSpPr>
          <p:cNvPr id="3" name="عنوان فرعي 2"/>
          <p:cNvSpPr>
            <a:spLocks noGrp="1"/>
          </p:cNvSpPr>
          <p:nvPr>
            <p:ph type="body" sz="half" idx="2"/>
          </p:nvPr>
        </p:nvSpPr>
        <p:spPr/>
        <p:txBody>
          <a:bodyPr>
            <a:normAutofit/>
          </a:bodyPr>
          <a:lstStyle/>
          <a:p>
            <a:pPr algn="l"/>
            <a:r>
              <a:rPr lang="en-US" sz="2000" b="1" dirty="0"/>
              <a:t>Breast </a:t>
            </a:r>
            <a:r>
              <a:rPr lang="en-US" sz="2000" b="1" dirty="0" smtClean="0"/>
              <a:t>cancer </a:t>
            </a:r>
            <a:r>
              <a:rPr lang="en-US" sz="2000" b="1" dirty="0"/>
              <a:t>is a disease in which cells in the breast grow out of control and There are different kinds of breast cancer ,The kind of breast cancer depends on which cells in the breast turn into </a:t>
            </a:r>
            <a:r>
              <a:rPr lang="en-US" sz="2000" b="1" dirty="0" smtClean="0"/>
              <a:t>cancer and Breast </a:t>
            </a:r>
            <a:r>
              <a:rPr lang="en-US" sz="2000" b="1" dirty="0"/>
              <a:t>cancer can begin in different parts of the breast</a:t>
            </a:r>
            <a:r>
              <a:rPr lang="en-US" sz="2000" b="1" dirty="0" smtClean="0"/>
              <a:t>.</a:t>
            </a:r>
            <a:endParaRPr lang="ar-SA" sz="2000" b="1" dirty="0" smtClean="0"/>
          </a:p>
          <a:p>
            <a:endParaRPr lang="ar-SA" sz="2000" dirty="0" smtClean="0"/>
          </a:p>
          <a:p>
            <a:endParaRPr lang="en-US" dirty="0"/>
          </a:p>
        </p:txBody>
      </p:sp>
    </p:spTree>
    <p:extLst>
      <p:ext uri="{BB962C8B-B14F-4D97-AF65-F5344CB8AC3E}">
        <p14:creationId xmlns:p14="http://schemas.microsoft.com/office/powerpoint/2010/main" val="41428698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904584" y="2861786"/>
            <a:ext cx="4788644" cy="1323439"/>
          </a:xfrm>
          <a:prstGeom prst="rect">
            <a:avLst/>
          </a:prstGeom>
        </p:spPr>
        <p:txBody>
          <a:bodyPr wrap="square">
            <a:spAutoFit/>
          </a:bodyPr>
          <a:lstStyle/>
          <a:p>
            <a:r>
              <a:rPr lang="en-US" dirty="0">
                <a:latin typeface="Andalus" panose="02020603050405020304" pitchFamily="18" charset="-78"/>
                <a:cs typeface="Andalus" panose="02020603050405020304" pitchFamily="18" charset="-78"/>
              </a:rPr>
              <a:t>B</a:t>
            </a:r>
            <a:r>
              <a:rPr lang="en-US" dirty="0" smtClean="0">
                <a:latin typeface="Andalus" panose="02020603050405020304" pitchFamily="18" charset="-78"/>
                <a:cs typeface="Andalus" panose="02020603050405020304" pitchFamily="18" charset="-78"/>
              </a:rPr>
              <a:t>reast </a:t>
            </a:r>
            <a:r>
              <a:rPr lang="en-US" dirty="0">
                <a:latin typeface="Andalus" panose="02020603050405020304" pitchFamily="18" charset="-78"/>
                <a:cs typeface="Andalus" panose="02020603050405020304" pitchFamily="18" charset="-78"/>
              </a:rPr>
              <a:t>is made up of three main </a:t>
            </a:r>
            <a:r>
              <a:rPr lang="en-US" dirty="0" smtClean="0">
                <a:latin typeface="Andalus" panose="02020603050405020304" pitchFamily="18" charset="-78"/>
                <a:cs typeface="Andalus" panose="02020603050405020304" pitchFamily="18" charset="-78"/>
              </a:rPr>
              <a:t>parts :</a:t>
            </a:r>
            <a:endParaRPr lang="ar-SA" dirty="0">
              <a:latin typeface="Andalus" panose="02020603050405020304" pitchFamily="18" charset="-78"/>
              <a:cs typeface="Andalus" panose="02020603050405020304" pitchFamily="18" charset="-78"/>
            </a:endParaRPr>
          </a:p>
        </p:txBody>
      </p:sp>
      <p:pic>
        <p:nvPicPr>
          <p:cNvPr id="9" name="صورة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56585" y="1675242"/>
            <a:ext cx="4562145" cy="3952671"/>
          </a:xfrm>
          <a:prstGeom prst="rect">
            <a:avLst/>
          </a:prstGeom>
        </p:spPr>
      </p:pic>
    </p:spTree>
    <p:extLst>
      <p:ext uri="{BB962C8B-B14F-4D97-AF65-F5344CB8AC3E}">
        <p14:creationId xmlns:p14="http://schemas.microsoft.com/office/powerpoint/2010/main" val="414293261"/>
      </p:ext>
    </p:extLst>
  </p:cSld>
  <p:clrMapOvr>
    <a:masterClrMapping/>
  </p:clrMapOvr>
  <p:transition spd="slow">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52317" y="819289"/>
            <a:ext cx="8761413" cy="706964"/>
          </a:xfrm>
        </p:spPr>
        <p:txBody>
          <a:bodyPr>
            <a:normAutofit fontScale="90000"/>
          </a:bodyPr>
          <a:lstStyle/>
          <a:p>
            <a:r>
              <a:rPr lang="en-US" sz="4400" dirty="0" smtClean="0"/>
              <a:t>Breast cancer signs &amp; symptoms</a:t>
            </a:r>
            <a:endParaRPr lang="ar-SA" sz="4400" dirty="0"/>
          </a:p>
        </p:txBody>
      </p:sp>
      <p:pic>
        <p:nvPicPr>
          <p:cNvPr id="5" name="صورة 4"/>
          <p:cNvPicPr>
            <a:picLocks noChangeAspect="1"/>
          </p:cNvPicPr>
          <p:nvPr/>
        </p:nvPicPr>
        <p:blipFill rotWithShape="1">
          <a:blip r:embed="rId2" cstate="print">
            <a:extLst>
              <a:ext uri="{28A0092B-C50C-407E-A947-70E740481C1C}">
                <a14:useLocalDpi xmlns:a14="http://schemas.microsoft.com/office/drawing/2010/main" val="0"/>
              </a:ext>
            </a:extLst>
          </a:blip>
          <a:srcRect l="3582" t="23219" r="5527" b="25455"/>
          <a:stretch/>
        </p:blipFill>
        <p:spPr>
          <a:xfrm>
            <a:off x="8443354" y="2483674"/>
            <a:ext cx="3105611" cy="1815995"/>
          </a:xfrm>
          <a:prstGeom prst="rect">
            <a:avLst/>
          </a:prstGeom>
        </p:spPr>
      </p:pic>
      <p:pic>
        <p:nvPicPr>
          <p:cNvPr id="6" name="صورة 5"/>
          <p:cNvPicPr>
            <a:picLocks noChangeAspect="1"/>
          </p:cNvPicPr>
          <p:nvPr/>
        </p:nvPicPr>
        <p:blipFill rotWithShape="1">
          <a:blip r:embed="rId3" cstate="print">
            <a:extLst>
              <a:ext uri="{28A0092B-C50C-407E-A947-70E740481C1C}">
                <a14:useLocalDpi xmlns:a14="http://schemas.microsoft.com/office/drawing/2010/main" val="0"/>
              </a:ext>
            </a:extLst>
          </a:blip>
          <a:srcRect l="7808" t="27706" r="4836" b="27792"/>
          <a:stretch/>
        </p:blipFill>
        <p:spPr>
          <a:xfrm>
            <a:off x="558139" y="2483674"/>
            <a:ext cx="3462889" cy="1803317"/>
          </a:xfrm>
          <a:prstGeom prst="rect">
            <a:avLst/>
          </a:prstGeom>
        </p:spPr>
      </p:pic>
      <p:pic>
        <p:nvPicPr>
          <p:cNvPr id="7" name="صورة 6"/>
          <p:cNvPicPr>
            <a:picLocks noChangeAspect="1"/>
          </p:cNvPicPr>
          <p:nvPr/>
        </p:nvPicPr>
        <p:blipFill rotWithShape="1">
          <a:blip r:embed="rId4" cstate="print">
            <a:extLst>
              <a:ext uri="{28A0092B-C50C-407E-A947-70E740481C1C}">
                <a14:useLocalDpi xmlns:a14="http://schemas.microsoft.com/office/drawing/2010/main" val="0"/>
              </a:ext>
            </a:extLst>
          </a:blip>
          <a:srcRect t="23744" b="23744"/>
          <a:stretch/>
        </p:blipFill>
        <p:spPr>
          <a:xfrm>
            <a:off x="4515160" y="2496351"/>
            <a:ext cx="3434062" cy="1803318"/>
          </a:xfrm>
          <a:prstGeom prst="rect">
            <a:avLst/>
          </a:prstGeom>
        </p:spPr>
      </p:pic>
      <p:sp>
        <p:nvSpPr>
          <p:cNvPr id="8" name="مستطيل 7"/>
          <p:cNvSpPr/>
          <p:nvPr/>
        </p:nvSpPr>
        <p:spPr>
          <a:xfrm>
            <a:off x="612809" y="4510360"/>
            <a:ext cx="3408219" cy="1477328"/>
          </a:xfrm>
          <a:prstGeom prst="rect">
            <a:avLst/>
          </a:prstGeom>
        </p:spPr>
        <p:txBody>
          <a:bodyPr wrap="square">
            <a:spAutoFit/>
          </a:bodyPr>
          <a:lstStyle/>
          <a:p>
            <a:pPr algn="l"/>
            <a:r>
              <a:rPr lang="en-US" dirty="0" smtClean="0">
                <a:solidFill>
                  <a:schemeClr val="accent1">
                    <a:lumMod val="75000"/>
                  </a:schemeClr>
                </a:solidFill>
              </a:rPr>
              <a:t>A persistent lump / atypical fullness / puckering / hard knot/thickening / dimpling / swelling in breast or in armpit or around collarbone area</a:t>
            </a:r>
            <a:endParaRPr lang="ar-SA" dirty="0">
              <a:solidFill>
                <a:schemeClr val="accent1">
                  <a:lumMod val="75000"/>
                </a:schemeClr>
              </a:solidFill>
            </a:endParaRPr>
          </a:p>
        </p:txBody>
      </p:sp>
      <p:sp>
        <p:nvSpPr>
          <p:cNvPr id="9" name="مستطيل 8"/>
          <p:cNvSpPr/>
          <p:nvPr/>
        </p:nvSpPr>
        <p:spPr>
          <a:xfrm>
            <a:off x="4515160" y="4510360"/>
            <a:ext cx="3170712" cy="923330"/>
          </a:xfrm>
          <a:prstGeom prst="rect">
            <a:avLst/>
          </a:prstGeom>
        </p:spPr>
        <p:txBody>
          <a:bodyPr wrap="square">
            <a:spAutoFit/>
          </a:bodyPr>
          <a:lstStyle/>
          <a:p>
            <a:pPr algn="l"/>
            <a:r>
              <a:rPr lang="en-US" dirty="0">
                <a:solidFill>
                  <a:schemeClr val="accent1">
                    <a:lumMod val="75000"/>
                  </a:schemeClr>
                </a:solidFill>
              </a:rPr>
              <a:t>A change in skin color of breast / areola / nipple (reddening or darkening )</a:t>
            </a:r>
            <a:endParaRPr lang="ar-SA" dirty="0">
              <a:solidFill>
                <a:schemeClr val="accent1">
                  <a:lumMod val="75000"/>
                </a:schemeClr>
              </a:solidFill>
            </a:endParaRPr>
          </a:p>
        </p:txBody>
      </p:sp>
      <p:sp>
        <p:nvSpPr>
          <p:cNvPr id="10" name="مستطيل 9"/>
          <p:cNvSpPr/>
          <p:nvPr/>
        </p:nvSpPr>
        <p:spPr>
          <a:xfrm>
            <a:off x="8443354" y="4510360"/>
            <a:ext cx="2860752" cy="923330"/>
          </a:xfrm>
          <a:prstGeom prst="rect">
            <a:avLst/>
          </a:prstGeom>
        </p:spPr>
        <p:txBody>
          <a:bodyPr wrap="square">
            <a:spAutoFit/>
          </a:bodyPr>
          <a:lstStyle/>
          <a:p>
            <a:pPr algn="l"/>
            <a:r>
              <a:rPr lang="en-US" dirty="0" smtClean="0">
                <a:solidFill>
                  <a:schemeClr val="accent1">
                    <a:lumMod val="75000"/>
                  </a:schemeClr>
                </a:solidFill>
              </a:rPr>
              <a:t>A change in size / shape of mature breast area</a:t>
            </a:r>
            <a:endParaRPr lang="ar-SA" dirty="0">
              <a:solidFill>
                <a:schemeClr val="accent1">
                  <a:lumMod val="75000"/>
                </a:schemeClr>
              </a:solidFill>
            </a:endParaRPr>
          </a:p>
        </p:txBody>
      </p:sp>
    </p:spTree>
    <p:extLst>
      <p:ext uri="{BB962C8B-B14F-4D97-AF65-F5344CB8AC3E}">
        <p14:creationId xmlns:p14="http://schemas.microsoft.com/office/powerpoint/2010/main" val="53441693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Effect transition="in" filter="fade">
                                      <p:cBhvr>
                                        <p:cTn id="14" dur="1000"/>
                                        <p:tgtEl>
                                          <p:spTgt spid="8">
                                            <p:txEl>
                                              <p:pRg st="0" end="0"/>
                                            </p:txEl>
                                          </p:spTgt>
                                        </p:tgtEl>
                                      </p:cBhvr>
                                    </p:animEffect>
                                    <p:anim calcmode="lin" valueType="num">
                                      <p:cBhvr>
                                        <p:cTn id="15"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rotWithShape="1">
          <a:blip r:embed="rId2" cstate="print">
            <a:extLst>
              <a:ext uri="{28A0092B-C50C-407E-A947-70E740481C1C}">
                <a14:useLocalDpi xmlns:a14="http://schemas.microsoft.com/office/drawing/2010/main" val="0"/>
              </a:ext>
            </a:extLst>
          </a:blip>
          <a:srcRect l="12020" t="32554" r="4863" b="29178"/>
          <a:stretch/>
        </p:blipFill>
        <p:spPr>
          <a:xfrm>
            <a:off x="586842" y="2621701"/>
            <a:ext cx="3265713" cy="1514376"/>
          </a:xfrm>
          <a:prstGeom prst="rect">
            <a:avLst/>
          </a:prstGeom>
        </p:spPr>
      </p:pic>
      <p:pic>
        <p:nvPicPr>
          <p:cNvPr id="6" name="صورة 5"/>
          <p:cNvPicPr>
            <a:picLocks noChangeAspect="1"/>
          </p:cNvPicPr>
          <p:nvPr/>
        </p:nvPicPr>
        <p:blipFill rotWithShape="1">
          <a:blip r:embed="rId3" cstate="print">
            <a:extLst>
              <a:ext uri="{28A0092B-C50C-407E-A947-70E740481C1C}">
                <a14:useLocalDpi xmlns:a14="http://schemas.microsoft.com/office/drawing/2010/main" val="0"/>
              </a:ext>
            </a:extLst>
          </a:blip>
          <a:srcRect l="12540" t="33939" r="8499" b="30216"/>
          <a:stretch/>
        </p:blipFill>
        <p:spPr>
          <a:xfrm>
            <a:off x="4488379" y="2653616"/>
            <a:ext cx="3265713" cy="1482461"/>
          </a:xfrm>
          <a:prstGeom prst="rect">
            <a:avLst/>
          </a:prstGeom>
        </p:spPr>
      </p:pic>
      <p:pic>
        <p:nvPicPr>
          <p:cNvPr id="7" name="صورة 6"/>
          <p:cNvPicPr>
            <a:picLocks noChangeAspect="1"/>
          </p:cNvPicPr>
          <p:nvPr/>
        </p:nvPicPr>
        <p:blipFill rotWithShape="1">
          <a:blip r:embed="rId4" cstate="print">
            <a:extLst>
              <a:ext uri="{28A0092B-C50C-407E-A947-70E740481C1C}">
                <a14:useLocalDpi xmlns:a14="http://schemas.microsoft.com/office/drawing/2010/main" val="0"/>
              </a:ext>
            </a:extLst>
          </a:blip>
          <a:srcRect l="9249" t="33939" r="4343" b="31602"/>
          <a:stretch/>
        </p:blipFill>
        <p:spPr>
          <a:xfrm>
            <a:off x="8389917" y="2621701"/>
            <a:ext cx="3265713" cy="1514376"/>
          </a:xfrm>
          <a:prstGeom prst="rect">
            <a:avLst/>
          </a:prstGeom>
        </p:spPr>
      </p:pic>
      <p:sp>
        <p:nvSpPr>
          <p:cNvPr id="8" name="مستطيل 7"/>
          <p:cNvSpPr/>
          <p:nvPr/>
        </p:nvSpPr>
        <p:spPr>
          <a:xfrm>
            <a:off x="586842" y="4456677"/>
            <a:ext cx="3422071" cy="923330"/>
          </a:xfrm>
          <a:prstGeom prst="rect">
            <a:avLst/>
          </a:prstGeom>
        </p:spPr>
        <p:txBody>
          <a:bodyPr wrap="square">
            <a:spAutoFit/>
          </a:bodyPr>
          <a:lstStyle/>
          <a:p>
            <a:pPr algn="l"/>
            <a:r>
              <a:rPr lang="en-US" dirty="0" smtClean="0">
                <a:solidFill>
                  <a:schemeClr val="accent1">
                    <a:lumMod val="75000"/>
                  </a:schemeClr>
                </a:solidFill>
              </a:rPr>
              <a:t>A change in nipple (retracted / inverted - pulled in nipple ) or its position </a:t>
            </a:r>
            <a:endParaRPr lang="ar-SA" dirty="0">
              <a:solidFill>
                <a:schemeClr val="accent1">
                  <a:lumMod val="75000"/>
                </a:schemeClr>
              </a:solidFill>
            </a:endParaRPr>
          </a:p>
        </p:txBody>
      </p:sp>
      <p:sp>
        <p:nvSpPr>
          <p:cNvPr id="10" name="مستطيل 9"/>
          <p:cNvSpPr/>
          <p:nvPr/>
        </p:nvSpPr>
        <p:spPr>
          <a:xfrm>
            <a:off x="4488379" y="4456677"/>
            <a:ext cx="3340924" cy="1200329"/>
          </a:xfrm>
          <a:prstGeom prst="rect">
            <a:avLst/>
          </a:prstGeom>
        </p:spPr>
        <p:txBody>
          <a:bodyPr wrap="square">
            <a:spAutoFit/>
          </a:bodyPr>
          <a:lstStyle/>
          <a:p>
            <a:pPr algn="l"/>
            <a:r>
              <a:rPr lang="en-US" dirty="0" smtClean="0">
                <a:solidFill>
                  <a:schemeClr val="accent1">
                    <a:lumMod val="75000"/>
                  </a:schemeClr>
                </a:solidFill>
              </a:rPr>
              <a:t>Discharge (liquid ) or blood from one or both nipples that occurs suddenly without squeezing</a:t>
            </a:r>
            <a:endParaRPr lang="ar-SA" dirty="0">
              <a:solidFill>
                <a:schemeClr val="accent1">
                  <a:lumMod val="75000"/>
                </a:schemeClr>
              </a:solidFill>
            </a:endParaRPr>
          </a:p>
        </p:txBody>
      </p:sp>
      <p:sp>
        <p:nvSpPr>
          <p:cNvPr id="11" name="مستطيل 10"/>
          <p:cNvSpPr/>
          <p:nvPr/>
        </p:nvSpPr>
        <p:spPr>
          <a:xfrm>
            <a:off x="8386950" y="4456677"/>
            <a:ext cx="3268680" cy="923330"/>
          </a:xfrm>
          <a:prstGeom prst="rect">
            <a:avLst/>
          </a:prstGeom>
        </p:spPr>
        <p:txBody>
          <a:bodyPr wrap="square">
            <a:spAutoFit/>
          </a:bodyPr>
          <a:lstStyle/>
          <a:p>
            <a:pPr algn="l"/>
            <a:r>
              <a:rPr lang="en-US" dirty="0" smtClean="0">
                <a:solidFill>
                  <a:schemeClr val="accent1">
                    <a:lumMod val="75000"/>
                  </a:schemeClr>
                </a:solidFill>
              </a:rPr>
              <a:t>Itch, constant pain , warmth or rash on - breast area / nipple / armpit</a:t>
            </a:r>
            <a:endParaRPr lang="ar-SA" dirty="0">
              <a:solidFill>
                <a:schemeClr val="accent1">
                  <a:lumMod val="75000"/>
                </a:schemeClr>
              </a:solidFill>
            </a:endParaRPr>
          </a:p>
        </p:txBody>
      </p:sp>
      <p:sp>
        <p:nvSpPr>
          <p:cNvPr id="12" name="عنوان 11"/>
          <p:cNvSpPr>
            <a:spLocks noGrp="1"/>
          </p:cNvSpPr>
          <p:nvPr>
            <p:ph type="title"/>
          </p:nvPr>
        </p:nvSpPr>
        <p:spPr>
          <a:xfrm>
            <a:off x="1071827" y="748539"/>
            <a:ext cx="8950947" cy="890256"/>
          </a:xfrm>
        </p:spPr>
        <p:txBody>
          <a:bodyPr/>
          <a:lstStyle/>
          <a:p>
            <a:r>
              <a:rPr lang="en-US" sz="4000" dirty="0"/>
              <a:t>Breast cancer signs &amp; symptoms</a:t>
            </a:r>
          </a:p>
        </p:txBody>
      </p:sp>
    </p:spTree>
    <p:extLst>
      <p:ext uri="{BB962C8B-B14F-4D97-AF65-F5344CB8AC3E}">
        <p14:creationId xmlns:p14="http://schemas.microsoft.com/office/powerpoint/2010/main" val="15843694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48077" y="890650"/>
            <a:ext cx="8825658" cy="783771"/>
          </a:xfrm>
        </p:spPr>
        <p:txBody>
          <a:bodyPr/>
          <a:lstStyle/>
          <a:p>
            <a:r>
              <a:rPr lang="en-US" sz="4000" b="1" dirty="0"/>
              <a:t>breast cancer TNM staging system </a:t>
            </a:r>
            <a:endParaRPr lang="ar-SA" b="1" dirty="0"/>
          </a:p>
        </p:txBody>
      </p:sp>
      <p:sp>
        <p:nvSpPr>
          <p:cNvPr id="3" name="عنوان فرعي 2"/>
          <p:cNvSpPr>
            <a:spLocks noGrp="1"/>
          </p:cNvSpPr>
          <p:nvPr>
            <p:ph type="subTitle" idx="1"/>
          </p:nvPr>
        </p:nvSpPr>
        <p:spPr>
          <a:xfrm>
            <a:off x="1048077" y="1921604"/>
            <a:ext cx="9972224" cy="4130634"/>
          </a:xfrm>
        </p:spPr>
        <p:txBody>
          <a:bodyPr>
            <a:normAutofit/>
          </a:bodyPr>
          <a:lstStyle/>
          <a:p>
            <a:r>
              <a:rPr lang="en-US" b="1" u="sng" dirty="0" smtClean="0">
                <a:solidFill>
                  <a:schemeClr val="bg2"/>
                </a:solidFill>
              </a:rPr>
              <a:t>✓ </a:t>
            </a:r>
            <a:r>
              <a:rPr lang="en-US" b="1" u="sng" dirty="0">
                <a:solidFill>
                  <a:schemeClr val="bg2"/>
                </a:solidFill>
              </a:rPr>
              <a:t>Tumor stage.  </a:t>
            </a:r>
            <a:r>
              <a:rPr lang="en-US" dirty="0"/>
              <a:t>'Stage' is a measure of the extent of the tumor at the time of diagnosis and is important for all biological cancers </a:t>
            </a:r>
            <a:endParaRPr lang="en-US" dirty="0" smtClean="0"/>
          </a:p>
          <a:p>
            <a:r>
              <a:rPr lang="en-US" b="1" dirty="0" smtClean="0">
                <a:solidFill>
                  <a:schemeClr val="bg2"/>
                </a:solidFill>
              </a:rPr>
              <a:t>1</a:t>
            </a:r>
            <a:r>
              <a:rPr lang="en-US" b="1" dirty="0">
                <a:solidFill>
                  <a:schemeClr val="bg2"/>
                </a:solidFill>
              </a:rPr>
              <a:t>) Tumor size (T): </a:t>
            </a:r>
            <a:r>
              <a:rPr lang="en-US" dirty="0"/>
              <a:t>Tumor size correlates with prognosis: larger tumors are associated with poorer survival</a:t>
            </a:r>
          </a:p>
          <a:p>
            <a:r>
              <a:rPr lang="en-US" b="1" dirty="0" smtClean="0">
                <a:solidFill>
                  <a:schemeClr val="bg2"/>
                </a:solidFill>
              </a:rPr>
              <a:t>2</a:t>
            </a:r>
            <a:r>
              <a:rPr lang="en-US" b="1" dirty="0">
                <a:solidFill>
                  <a:schemeClr val="bg2"/>
                </a:solidFill>
              </a:rPr>
              <a:t>) Lymph node status (N): </a:t>
            </a:r>
            <a:r>
              <a:rPr lang="en-US" dirty="0"/>
              <a:t>The presence or  Absence of axillary lymph node metastases is a major prognostic indicator for patients with breast cancer and requires pathological evaluation of surgically removed lymph nodes</a:t>
            </a:r>
          </a:p>
          <a:p>
            <a:r>
              <a:rPr lang="en-US" b="1" dirty="0" smtClean="0">
                <a:solidFill>
                  <a:schemeClr val="bg2"/>
                </a:solidFill>
              </a:rPr>
              <a:t>3</a:t>
            </a:r>
            <a:r>
              <a:rPr lang="en-US" b="1" dirty="0">
                <a:solidFill>
                  <a:schemeClr val="bg2"/>
                </a:solidFill>
              </a:rPr>
              <a:t>) Distant metastases (M): </a:t>
            </a:r>
            <a:r>
              <a:rPr lang="en-US" dirty="0"/>
              <a:t>distant metastases = poor prognosis.  </a:t>
            </a:r>
          </a:p>
          <a:p>
            <a:endParaRPr lang="en-US" dirty="0"/>
          </a:p>
          <a:p>
            <a:r>
              <a:rPr lang="en-US" b="1" dirty="0">
                <a:solidFill>
                  <a:schemeClr val="bg2"/>
                </a:solidFill>
              </a:rPr>
              <a:t>Bones are the most affected, and in small proportions of patients metastases appear in the lung, liver, central nervous system, skin and adrenal </a:t>
            </a:r>
            <a:r>
              <a:rPr lang="en-US" b="1" dirty="0" smtClean="0">
                <a:solidFill>
                  <a:schemeClr val="bg2"/>
                </a:solidFill>
              </a:rPr>
              <a:t>glands.</a:t>
            </a:r>
            <a:endParaRPr lang="ar-SA" b="1" dirty="0">
              <a:solidFill>
                <a:schemeClr val="bg2"/>
              </a:solidFill>
            </a:endParaRPr>
          </a:p>
        </p:txBody>
      </p:sp>
    </p:spTree>
    <p:extLst>
      <p:ext uri="{BB962C8B-B14F-4D97-AF65-F5344CB8AC3E}">
        <p14:creationId xmlns:p14="http://schemas.microsoft.com/office/powerpoint/2010/main" val="20078609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0576" y="926167"/>
            <a:ext cx="10732246" cy="706964"/>
          </a:xfrm>
        </p:spPr>
        <p:txBody>
          <a:bodyPr/>
          <a:lstStyle/>
          <a:p>
            <a:r>
              <a:rPr lang="en-US" sz="3200" b="1" dirty="0" smtClean="0"/>
              <a:t>Risk Factors for Breast Cancer Development</a:t>
            </a:r>
            <a:endParaRPr lang="ar-SA" sz="3200" b="1" dirty="0"/>
          </a:p>
        </p:txBody>
      </p:sp>
      <p:graphicFrame>
        <p:nvGraphicFramePr>
          <p:cNvPr id="4" name="جدول 3"/>
          <p:cNvGraphicFramePr>
            <a:graphicFrameLocks noGrp="1"/>
          </p:cNvGraphicFramePr>
          <p:nvPr>
            <p:extLst>
              <p:ext uri="{D42A27DB-BD31-4B8C-83A1-F6EECF244321}">
                <p14:modId xmlns:p14="http://schemas.microsoft.com/office/powerpoint/2010/main" val="246540612"/>
              </p:ext>
            </p:extLst>
          </p:nvPr>
        </p:nvGraphicFramePr>
        <p:xfrm>
          <a:off x="1389412" y="2470025"/>
          <a:ext cx="9725892" cy="4304848"/>
        </p:xfrm>
        <a:graphic>
          <a:graphicData uri="http://schemas.openxmlformats.org/drawingml/2006/table">
            <a:tbl>
              <a:tblPr rtl="1" firstRow="1" bandRow="1">
                <a:tableStyleId>{5C22544A-7EE6-4342-B048-85BDC9FD1C3A}</a:tableStyleId>
              </a:tblPr>
              <a:tblGrid>
                <a:gridCol w="4862946"/>
                <a:gridCol w="4862946"/>
              </a:tblGrid>
              <a:tr h="326508">
                <a:tc>
                  <a:txBody>
                    <a:bodyPr/>
                    <a:lstStyle/>
                    <a:p>
                      <a:pPr algn="ctr" rtl="1"/>
                      <a:r>
                        <a:rPr lang="en-US" dirty="0" smtClean="0"/>
                        <a:t>Modifiable</a:t>
                      </a:r>
                    </a:p>
                  </a:txBody>
                  <a:tcPr/>
                </a:tc>
                <a:tc>
                  <a:txBody>
                    <a:bodyPr/>
                    <a:lstStyle/>
                    <a:p>
                      <a:pPr algn="ctr" rtl="1"/>
                      <a:r>
                        <a:rPr lang="en-US" dirty="0" smtClean="0"/>
                        <a:t>Not</a:t>
                      </a:r>
                      <a:r>
                        <a:rPr lang="en-US" baseline="0" dirty="0" smtClean="0"/>
                        <a:t> Modifiable</a:t>
                      </a:r>
                      <a:endParaRPr lang="ar-SA" dirty="0"/>
                    </a:p>
                  </a:txBody>
                  <a:tcPr/>
                </a:tc>
              </a:tr>
              <a:tr h="326508">
                <a:tc>
                  <a:txBody>
                    <a:bodyPr/>
                    <a:lstStyle/>
                    <a:p>
                      <a:pPr algn="ctr" rtl="1"/>
                      <a:r>
                        <a:rPr lang="en-US" dirty="0" smtClean="0"/>
                        <a:t>Body mass index</a:t>
                      </a:r>
                      <a:endParaRPr lang="ar-SA" dirty="0"/>
                    </a:p>
                  </a:txBody>
                  <a:tcPr/>
                </a:tc>
                <a:tc>
                  <a:txBody>
                    <a:bodyPr/>
                    <a:lstStyle/>
                    <a:p>
                      <a:pPr algn="ctr" rtl="1"/>
                      <a:r>
                        <a:rPr lang="en-US" dirty="0" smtClean="0"/>
                        <a:t>age (after 40 years of age) </a:t>
                      </a:r>
                      <a:endParaRPr lang="ar-SA" dirty="0"/>
                    </a:p>
                  </a:txBody>
                  <a:tcPr/>
                </a:tc>
              </a:tr>
              <a:tr h="816269">
                <a:tc>
                  <a:txBody>
                    <a:bodyPr/>
                    <a:lstStyle/>
                    <a:p>
                      <a:pPr algn="ctr" rtl="1"/>
                      <a:r>
                        <a:rPr lang="en-US" dirty="0" smtClean="0"/>
                        <a:t>Diet,</a:t>
                      </a:r>
                      <a:r>
                        <a:rPr lang="en-US" baseline="0" dirty="0" smtClean="0"/>
                        <a:t> environmental and lifestyle factors</a:t>
                      </a:r>
                      <a:endParaRPr lang="ar-SA" dirty="0"/>
                    </a:p>
                  </a:txBody>
                  <a:tcPr/>
                </a:tc>
                <a:tc>
                  <a:txBody>
                    <a:bodyPr/>
                    <a:lstStyle/>
                    <a:p>
                      <a:pPr algn="ctr" rtl="1"/>
                      <a:r>
                        <a:rPr lang="en-US" dirty="0" smtClean="0"/>
                        <a:t>genetic BRCA germ line mutations, p53 mutation, amplification of the HER2 gene</a:t>
                      </a:r>
                      <a:endParaRPr lang="ar-SA" dirty="0"/>
                    </a:p>
                  </a:txBody>
                  <a:tcPr/>
                </a:tc>
              </a:tr>
              <a:tr h="653939">
                <a:tc>
                  <a:txBody>
                    <a:bodyPr/>
                    <a:lstStyle/>
                    <a:p>
                      <a:pPr algn="ctr" rtl="1"/>
                      <a:r>
                        <a:rPr lang="en-US" dirty="0" smtClean="0"/>
                        <a:t>Alcohol</a:t>
                      </a:r>
                    </a:p>
                    <a:p>
                      <a:pPr algn="ctr" rtl="1"/>
                      <a:r>
                        <a:rPr lang="en-US" dirty="0" smtClean="0"/>
                        <a:t> smoking </a:t>
                      </a:r>
                      <a:endParaRPr lang="ar-SA" dirty="0"/>
                    </a:p>
                  </a:txBody>
                  <a:tcPr/>
                </a:tc>
                <a:tc>
                  <a:txBody>
                    <a:bodyPr/>
                    <a:lstStyle/>
                    <a:p>
                      <a:pPr algn="ctr" rtl="1"/>
                      <a:r>
                        <a:rPr lang="en-US" dirty="0" smtClean="0"/>
                        <a:t>Family history specifically First-degree relatives (mother, sister, or daughter) </a:t>
                      </a:r>
                      <a:endParaRPr lang="ar-SA" dirty="0"/>
                    </a:p>
                  </a:txBody>
                  <a:tcPr/>
                </a:tc>
              </a:tr>
              <a:tr h="571389">
                <a:tc>
                  <a:txBody>
                    <a:bodyPr/>
                    <a:lstStyle/>
                    <a:p>
                      <a:pPr algn="ctr" rtl="1"/>
                      <a:r>
                        <a:rPr lang="en-US" dirty="0" smtClean="0"/>
                        <a:t> exogenous estrogen as hormone replacement therapy </a:t>
                      </a:r>
                      <a:endParaRPr lang="ar-SA" dirty="0"/>
                    </a:p>
                  </a:txBody>
                  <a:tcPr/>
                </a:tc>
                <a:tc>
                  <a:txBody>
                    <a:bodyPr/>
                    <a:lstStyle/>
                    <a:p>
                      <a:pPr algn="ctr" rtl="1"/>
                      <a:r>
                        <a:rPr lang="en-US" dirty="0" smtClean="0"/>
                        <a:t>Chest radiation</a:t>
                      </a:r>
                      <a:endParaRPr lang="ar-SA" dirty="0"/>
                    </a:p>
                  </a:txBody>
                  <a:tcPr/>
                </a:tc>
              </a:tr>
              <a:tr h="326508">
                <a:tc>
                  <a:txBody>
                    <a:bodyPr/>
                    <a:lstStyle/>
                    <a:p>
                      <a:pPr algn="ctr" rtl="1"/>
                      <a:r>
                        <a:rPr lang="en-US" dirty="0" smtClean="0"/>
                        <a:t>Lack</a:t>
                      </a:r>
                      <a:r>
                        <a:rPr lang="en-US" baseline="0" dirty="0" smtClean="0"/>
                        <a:t> of Exercise (increase the risk)</a:t>
                      </a:r>
                      <a:endParaRPr lang="ar-SA" dirty="0"/>
                    </a:p>
                  </a:txBody>
                  <a:tcPr/>
                </a:tc>
                <a:tc>
                  <a:txBody>
                    <a:bodyPr/>
                    <a:lstStyle/>
                    <a:p>
                      <a:pPr algn="ctr" rtl="1"/>
                      <a:r>
                        <a:rPr lang="en-US" dirty="0" smtClean="0"/>
                        <a:t> Race/ethnicity</a:t>
                      </a:r>
                      <a:endParaRPr lang="ar-SA" dirty="0"/>
                    </a:p>
                  </a:txBody>
                  <a:tcPr/>
                </a:tc>
              </a:tr>
              <a:tr h="326508">
                <a:tc>
                  <a:txBody>
                    <a:bodyPr/>
                    <a:lstStyle/>
                    <a:p>
                      <a:pPr algn="ctr" rtl="1"/>
                      <a:endParaRPr lang="ar-SA" dirty="0"/>
                    </a:p>
                  </a:txBody>
                  <a:tcPr/>
                </a:tc>
                <a:tc>
                  <a:txBody>
                    <a:bodyPr/>
                    <a:lstStyle/>
                    <a:p>
                      <a:pPr algn="ctr" rtl="1"/>
                      <a:r>
                        <a:rPr lang="en-US" dirty="0" smtClean="0"/>
                        <a:t>Early menarche</a:t>
                      </a:r>
                      <a:endParaRPr lang="ar-SA" dirty="0"/>
                    </a:p>
                  </a:txBody>
                  <a:tcPr/>
                </a:tc>
              </a:tr>
              <a:tr h="326508">
                <a:tc>
                  <a:txBody>
                    <a:bodyPr/>
                    <a:lstStyle/>
                    <a:p>
                      <a:pPr algn="ctr" rtl="1"/>
                      <a:r>
                        <a:rPr lang="en-US" dirty="0" smtClean="0"/>
                        <a:t>Age at first full-term delivery</a:t>
                      </a:r>
                      <a:endParaRPr lang="ar-SA" dirty="0"/>
                    </a:p>
                  </a:txBody>
                  <a:tcPr/>
                </a:tc>
                <a:tc>
                  <a:txBody>
                    <a:bodyPr/>
                    <a:lstStyle/>
                    <a:p>
                      <a:pPr algn="ctr" rtl="1"/>
                      <a:r>
                        <a:rPr lang="en-US" dirty="0" smtClean="0"/>
                        <a:t>Late menopause, and null parity</a:t>
                      </a:r>
                      <a:endParaRPr lang="ar-SA" dirty="0"/>
                    </a:p>
                  </a:txBody>
                  <a:tcPr/>
                </a:tc>
              </a:tr>
              <a:tr h="326508">
                <a:tc>
                  <a:txBody>
                    <a:bodyPr/>
                    <a:lstStyle/>
                    <a:p>
                      <a:pPr algn="ctr" rtl="1"/>
                      <a:r>
                        <a:rPr lang="en-US" dirty="0" smtClean="0"/>
                        <a:t>Lactation (reduce the risk)</a:t>
                      </a:r>
                      <a:endParaRPr lang="ar-SA" dirty="0"/>
                    </a:p>
                  </a:txBody>
                  <a:tcPr/>
                </a:tc>
                <a:tc>
                  <a:txBody>
                    <a:bodyPr/>
                    <a:lstStyle/>
                    <a:p>
                      <a:pPr algn="ctr" rtl="1"/>
                      <a:r>
                        <a:rPr lang="en-US" dirty="0" smtClean="0"/>
                        <a:t>Breast density</a:t>
                      </a:r>
                      <a:endParaRPr lang="ar-SA" dirty="0"/>
                    </a:p>
                  </a:txBody>
                  <a:tcPr/>
                </a:tc>
              </a:tr>
            </a:tbl>
          </a:graphicData>
        </a:graphic>
      </p:graphicFrame>
    </p:spTree>
    <p:extLst>
      <p:ext uri="{BB962C8B-B14F-4D97-AF65-F5344CB8AC3E}">
        <p14:creationId xmlns:p14="http://schemas.microsoft.com/office/powerpoint/2010/main" val="34705015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جلس إدارة أيون">
  <a:themeElements>
    <a:clrScheme name="مجلس إدارة أيون">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مجلس إدارة أيون">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جلس إدارة 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TM02900722[[fn=مجلس إدارة أيون]]</Template>
  <TotalTime>682</TotalTime>
  <Words>694</Words>
  <Application>Microsoft Office PowerPoint</Application>
  <PresentationFormat>ملء الشاشة</PresentationFormat>
  <Paragraphs>67</Paragraphs>
  <Slides>14</Slides>
  <Notes>0</Notes>
  <HiddenSlides>0</HiddenSlides>
  <MMClips>0</MMClips>
  <ScaleCrop>false</ScaleCrop>
  <HeadingPairs>
    <vt:vector size="6" baseType="variant">
      <vt:variant>
        <vt:lpstr>الخطوط المستخدمة</vt:lpstr>
      </vt:variant>
      <vt:variant>
        <vt:i4>11</vt:i4>
      </vt:variant>
      <vt:variant>
        <vt:lpstr>نسق</vt:lpstr>
      </vt:variant>
      <vt:variant>
        <vt:i4>1</vt:i4>
      </vt:variant>
      <vt:variant>
        <vt:lpstr>عناوين الشرائح</vt:lpstr>
      </vt:variant>
      <vt:variant>
        <vt:i4>14</vt:i4>
      </vt:variant>
    </vt:vector>
  </HeadingPairs>
  <TitlesOfParts>
    <vt:vector size="26" baseType="lpstr">
      <vt:lpstr>Aldhabi</vt:lpstr>
      <vt:lpstr>Algerian</vt:lpstr>
      <vt:lpstr>Andalus</vt:lpstr>
      <vt:lpstr>Arial</vt:lpstr>
      <vt:lpstr>Bodoni MT Black</vt:lpstr>
      <vt:lpstr>Century Gothic</vt:lpstr>
      <vt:lpstr>DecoType Naskh Swashes</vt:lpstr>
      <vt:lpstr>Helvetica</vt:lpstr>
      <vt:lpstr>Mistral</vt:lpstr>
      <vt:lpstr>Times New Roman</vt:lpstr>
      <vt:lpstr>Wingdings 3</vt:lpstr>
      <vt:lpstr>مجلس إدارة أيون</vt:lpstr>
      <vt:lpstr>BREAST CANCER</vt:lpstr>
      <vt:lpstr>Objectives</vt:lpstr>
      <vt:lpstr>Introduction :</vt:lpstr>
      <vt:lpstr> definition breast cancer :  </vt:lpstr>
      <vt:lpstr>Breast is made up of three main parts :</vt:lpstr>
      <vt:lpstr>Breast cancer signs &amp; symptoms</vt:lpstr>
      <vt:lpstr>Breast cancer signs &amp; symptoms</vt:lpstr>
      <vt:lpstr>breast cancer TNM staging system </vt:lpstr>
      <vt:lpstr>Risk Factors for Breast Cancer Development</vt:lpstr>
      <vt:lpstr>Location: </vt:lpstr>
      <vt:lpstr>   ✓ There are many option for breast cancer. ✓ Breast cancer surgery.  ✓ Radiation therapy. ✓ Chemotherapy. ✓ Immunotherapy. ✓ Hormone therapy.  ✓ bone marrow transplantation.  </vt:lpstr>
      <vt:lpstr>CONCLUSION:</vt:lpstr>
      <vt:lpstr>References :</vt:lpstr>
      <vt:lpstr>Thank you … </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2O14</dc:creator>
  <cp:lastModifiedBy>DR.Ahmed Saker 2O14</cp:lastModifiedBy>
  <cp:revision>36</cp:revision>
  <dcterms:created xsi:type="dcterms:W3CDTF">2022-05-11T21:07:41Z</dcterms:created>
  <dcterms:modified xsi:type="dcterms:W3CDTF">2022-06-12T14:39:44Z</dcterms:modified>
</cp:coreProperties>
</file>