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7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79" r:id="rId9"/>
    <p:sldId id="280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537">
          <p15:clr>
            <a:srgbClr val="9AA0A6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XEL" initials="P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891F918-68E3-4A51-B9EA-35A84FAD785A}">
  <a:tblStyle styleId="{3891F918-68E3-4A51-B9EA-35A84FAD785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296" autoAdjust="0"/>
  </p:normalViewPr>
  <p:slideViewPr>
    <p:cSldViewPr snapToGrid="0">
      <p:cViewPr varScale="1">
        <p:scale>
          <a:sx n="97" d="100"/>
          <a:sy n="97" d="100"/>
        </p:scale>
        <p:origin x="400" y="48"/>
      </p:cViewPr>
      <p:guideLst>
        <p:guide orient="horz" pos="153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7835597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556f631622_0_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556f631622_0_2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556f631622_0_2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556f631622_0_2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556f631622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1556f631622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556f631622_0_2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1556f631622_0_2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1399043239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1399043239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1399043239b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1399043239b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1399043239b_0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" name="Google Shape;611;g1399043239b_0_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20000" y="1545425"/>
            <a:ext cx="4816200" cy="1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20000" y="3117475"/>
            <a:ext cx="4257300" cy="3426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6"/>
          <p:cNvPicPr preferRelativeResize="0"/>
          <p:nvPr/>
        </p:nvPicPr>
        <p:blipFill rotWithShape="1">
          <a:blip r:embed="rId2">
            <a:alphaModFix amt="70000"/>
          </a:blip>
          <a:srcRect t="31469" r="13239"/>
          <a:stretch/>
        </p:blipFill>
        <p:spPr>
          <a:xfrm rot="900006">
            <a:off x="6416758" y="-329841"/>
            <a:ext cx="2996361" cy="1568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6"/>
          <p:cNvPicPr preferRelativeResize="0"/>
          <p:nvPr/>
        </p:nvPicPr>
        <p:blipFill rotWithShape="1">
          <a:blip r:embed="rId3">
            <a:alphaModFix amt="70000"/>
          </a:blip>
          <a:srcRect r="30738" b="36892"/>
          <a:stretch/>
        </p:blipFill>
        <p:spPr>
          <a:xfrm rot="5400000">
            <a:off x="-471812" y="3233612"/>
            <a:ext cx="2381699" cy="1460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6"/>
          <p:cNvPicPr preferRelativeResize="0"/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 flipH="1">
            <a:off x="-10979" y="-1"/>
            <a:ext cx="2123251" cy="167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6"/>
          <p:cNvPicPr preferRelativeResize="0"/>
          <p:nvPr/>
        </p:nvPicPr>
        <p:blipFill>
          <a:blip r:embed="rId5">
            <a:alphaModFix amt="70000"/>
          </a:blip>
          <a:stretch>
            <a:fillRect/>
          </a:stretch>
        </p:blipFill>
        <p:spPr>
          <a:xfrm rot="-900010">
            <a:off x="7424297" y="3783116"/>
            <a:ext cx="2367778" cy="1730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5"/>
          <p:cNvPicPr preferRelativeResize="0"/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3228957" y="0"/>
            <a:ext cx="269291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5"/>
          <p:cNvSpPr txBox="1">
            <a:spLocks noGrp="1"/>
          </p:cNvSpPr>
          <p:nvPr>
            <p:ph type="subTitle" idx="1"/>
          </p:nvPr>
        </p:nvSpPr>
        <p:spPr>
          <a:xfrm>
            <a:off x="1398700" y="2440575"/>
            <a:ext cx="2814900" cy="44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ubTitle" idx="2"/>
          </p:nvPr>
        </p:nvSpPr>
        <p:spPr>
          <a:xfrm>
            <a:off x="4937203" y="2440575"/>
            <a:ext cx="2814900" cy="44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3"/>
          </p:nvPr>
        </p:nvSpPr>
        <p:spPr>
          <a:xfrm>
            <a:off x="1398700" y="2803950"/>
            <a:ext cx="2814900" cy="179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ubTitle" idx="4"/>
          </p:nvPr>
        </p:nvSpPr>
        <p:spPr>
          <a:xfrm>
            <a:off x="4937200" y="2803950"/>
            <a:ext cx="2814900" cy="179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716650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716650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9"/>
          <p:cNvPicPr preferRelativeResize="0"/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7" y="0"/>
            <a:ext cx="380288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9"/>
          <p:cNvSpPr txBox="1">
            <a:spLocks noGrp="1"/>
          </p:cNvSpPr>
          <p:nvPr>
            <p:ph type="title"/>
          </p:nvPr>
        </p:nvSpPr>
        <p:spPr>
          <a:xfrm>
            <a:off x="896975" y="1565550"/>
            <a:ext cx="4045200" cy="77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5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ubTitle" idx="1"/>
          </p:nvPr>
        </p:nvSpPr>
        <p:spPr>
          <a:xfrm>
            <a:off x="896975" y="2342850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8" name="Google Shape;38;p9"/>
          <p:cNvSpPr>
            <a:spLocks noGrp="1"/>
          </p:cNvSpPr>
          <p:nvPr>
            <p:ph type="pic" idx="2"/>
          </p:nvPr>
        </p:nvSpPr>
        <p:spPr>
          <a:xfrm>
            <a:off x="5493625" y="1062600"/>
            <a:ext cx="2753400" cy="30183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2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13"/>
          <p:cNvPicPr preferRelativeResize="0"/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2527028" y="1077526"/>
            <a:ext cx="4089949" cy="298845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13"/>
          <p:cNvSpPr txBox="1">
            <a:spLocks noGrp="1"/>
          </p:cNvSpPr>
          <p:nvPr>
            <p:ph type="title" hasCustomPrompt="1"/>
          </p:nvPr>
        </p:nvSpPr>
        <p:spPr>
          <a:xfrm>
            <a:off x="1225600" y="1582038"/>
            <a:ext cx="675300" cy="675300"/>
          </a:xfrm>
          <a:prstGeom prst="rect">
            <a:avLst/>
          </a:prstGeom>
          <a:ln w="9525" cap="flat" cmpd="sng">
            <a:solidFill>
              <a:srgbClr val="394F4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8" name="Google Shape;48;p13"/>
          <p:cNvSpPr txBox="1">
            <a:spLocks noGrp="1"/>
          </p:cNvSpPr>
          <p:nvPr>
            <p:ph type="subTitle" idx="1"/>
          </p:nvPr>
        </p:nvSpPr>
        <p:spPr>
          <a:xfrm>
            <a:off x="1992888" y="1897823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title" idx="2" hasCustomPrompt="1"/>
          </p:nvPr>
        </p:nvSpPr>
        <p:spPr>
          <a:xfrm>
            <a:off x="5058075" y="1582050"/>
            <a:ext cx="675300" cy="6753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0" name="Google Shape;50;p13"/>
          <p:cNvSpPr txBox="1">
            <a:spLocks noGrp="1"/>
          </p:cNvSpPr>
          <p:nvPr>
            <p:ph type="subTitle" idx="3"/>
          </p:nvPr>
        </p:nvSpPr>
        <p:spPr>
          <a:xfrm>
            <a:off x="5812113" y="1897823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title" idx="4" hasCustomPrompt="1"/>
          </p:nvPr>
        </p:nvSpPr>
        <p:spPr>
          <a:xfrm>
            <a:off x="1238850" y="3372300"/>
            <a:ext cx="675300" cy="6753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5"/>
          </p:nvPr>
        </p:nvSpPr>
        <p:spPr>
          <a:xfrm>
            <a:off x="1989538" y="3677049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title" idx="6" hasCustomPrompt="1"/>
          </p:nvPr>
        </p:nvSpPr>
        <p:spPr>
          <a:xfrm>
            <a:off x="5058075" y="3372300"/>
            <a:ext cx="675300" cy="6753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4" name="Google Shape;54;p13"/>
          <p:cNvSpPr txBox="1">
            <a:spLocks noGrp="1"/>
          </p:cNvSpPr>
          <p:nvPr>
            <p:ph type="subTitle" idx="7"/>
          </p:nvPr>
        </p:nvSpPr>
        <p:spPr>
          <a:xfrm>
            <a:off x="5808663" y="3677049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8"/>
          </p:nvPr>
        </p:nvSpPr>
        <p:spPr>
          <a:xfrm>
            <a:off x="1992888" y="1500325"/>
            <a:ext cx="2336400" cy="4800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9"/>
          </p:nvPr>
        </p:nvSpPr>
        <p:spPr>
          <a:xfrm>
            <a:off x="5812113" y="1500325"/>
            <a:ext cx="2336400" cy="4800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3"/>
          </p:nvPr>
        </p:nvSpPr>
        <p:spPr>
          <a:xfrm>
            <a:off x="1989538" y="3290565"/>
            <a:ext cx="2336400" cy="4800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14"/>
          </p:nvPr>
        </p:nvSpPr>
        <p:spPr>
          <a:xfrm>
            <a:off x="5812113" y="3290565"/>
            <a:ext cx="2336400" cy="4800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title" idx="15"/>
          </p:nvPr>
        </p:nvSpPr>
        <p:spPr>
          <a:xfrm>
            <a:off x="716650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>
            <a:spLocks noGrp="1"/>
          </p:cNvSpPr>
          <p:nvPr>
            <p:ph type="subTitle" idx="1"/>
          </p:nvPr>
        </p:nvSpPr>
        <p:spPr>
          <a:xfrm>
            <a:off x="720000" y="2372250"/>
            <a:ext cx="3550800" cy="97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title"/>
          </p:nvPr>
        </p:nvSpPr>
        <p:spPr>
          <a:xfrm>
            <a:off x="716650" y="1799550"/>
            <a:ext cx="3550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0"/>
          <p:cNvSpPr txBox="1">
            <a:spLocks noGrp="1"/>
          </p:cNvSpPr>
          <p:nvPr>
            <p:ph type="subTitle" idx="1"/>
          </p:nvPr>
        </p:nvSpPr>
        <p:spPr>
          <a:xfrm>
            <a:off x="720000" y="2440575"/>
            <a:ext cx="2336400" cy="433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subTitle" idx="2"/>
          </p:nvPr>
        </p:nvSpPr>
        <p:spPr>
          <a:xfrm>
            <a:off x="720000" y="2803949"/>
            <a:ext cx="2336400" cy="7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0"/>
          <p:cNvSpPr txBox="1">
            <a:spLocks noGrp="1"/>
          </p:cNvSpPr>
          <p:nvPr>
            <p:ph type="subTitle" idx="3"/>
          </p:nvPr>
        </p:nvSpPr>
        <p:spPr>
          <a:xfrm>
            <a:off x="3403800" y="2803949"/>
            <a:ext cx="2336400" cy="7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0"/>
          <p:cNvSpPr txBox="1">
            <a:spLocks noGrp="1"/>
          </p:cNvSpPr>
          <p:nvPr>
            <p:ph type="subTitle" idx="4"/>
          </p:nvPr>
        </p:nvSpPr>
        <p:spPr>
          <a:xfrm>
            <a:off x="6087600" y="2803949"/>
            <a:ext cx="2336400" cy="7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0"/>
          <p:cNvSpPr txBox="1">
            <a:spLocks noGrp="1"/>
          </p:cNvSpPr>
          <p:nvPr>
            <p:ph type="subTitle" idx="5"/>
          </p:nvPr>
        </p:nvSpPr>
        <p:spPr>
          <a:xfrm>
            <a:off x="3403800" y="2440575"/>
            <a:ext cx="2336400" cy="433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6" name="Google Shape;86;p20"/>
          <p:cNvSpPr txBox="1">
            <a:spLocks noGrp="1"/>
          </p:cNvSpPr>
          <p:nvPr>
            <p:ph type="subTitle" idx="6"/>
          </p:nvPr>
        </p:nvSpPr>
        <p:spPr>
          <a:xfrm>
            <a:off x="6087600" y="2440575"/>
            <a:ext cx="2336400" cy="433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7" name="Google Shape;87;p20"/>
          <p:cNvSpPr txBox="1">
            <a:spLocks noGrp="1"/>
          </p:cNvSpPr>
          <p:nvPr>
            <p:ph type="title"/>
          </p:nvPr>
        </p:nvSpPr>
        <p:spPr>
          <a:xfrm>
            <a:off x="716650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5"/>
          <p:cNvPicPr preferRelativeResize="0"/>
          <p:nvPr/>
        </p:nvPicPr>
        <p:blipFill rotWithShape="1">
          <a:blip r:embed="rId2">
            <a:alphaModFix amt="70000"/>
          </a:blip>
          <a:srcRect r="35934" b="17992"/>
          <a:stretch/>
        </p:blipFill>
        <p:spPr>
          <a:xfrm rot="10800000">
            <a:off x="2" y="-1"/>
            <a:ext cx="1251399" cy="157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5"/>
          <p:cNvPicPr preferRelativeResize="0"/>
          <p:nvPr/>
        </p:nvPicPr>
        <p:blipFill rotWithShape="1">
          <a:blip r:embed="rId3">
            <a:alphaModFix amt="70000"/>
          </a:blip>
          <a:srcRect b="18387"/>
          <a:stretch/>
        </p:blipFill>
        <p:spPr>
          <a:xfrm>
            <a:off x="6086475" y="3749523"/>
            <a:ext cx="2337524" cy="139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5"/>
          <p:cNvPicPr preferRelativeResize="0"/>
          <p:nvPr/>
        </p:nvPicPr>
        <p:blipFill rotWithShape="1">
          <a:blip r:embed="rId4">
            <a:alphaModFix amt="70000"/>
          </a:blip>
          <a:srcRect r="20810" b="12049"/>
          <a:stretch/>
        </p:blipFill>
        <p:spPr>
          <a:xfrm>
            <a:off x="7190725" y="3892100"/>
            <a:ext cx="1953274" cy="125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●"/>
              <a:def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○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■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●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○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■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●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○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Char char="■"/>
              <a:defRPr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5" r:id="rId4"/>
    <p:sldLayoutId id="2147483658" r:id="rId5"/>
    <p:sldLayoutId id="2147483659" r:id="rId6"/>
    <p:sldLayoutId id="2147483663" r:id="rId7"/>
    <p:sldLayoutId id="2147483666" r:id="rId8"/>
    <p:sldLayoutId id="2147483671" r:id="rId9"/>
    <p:sldLayoutId id="2147483672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54">
          <p15:clr>
            <a:srgbClr val="EA4335"/>
          </p15:clr>
        </p15:guide>
        <p15:guide id="2" orient="horz" pos="340">
          <p15:clr>
            <a:srgbClr val="EA4335"/>
          </p15:clr>
        </p15:guide>
        <p15:guide id="3" pos="5306">
          <p15:clr>
            <a:srgbClr val="EA4335"/>
          </p15:clr>
        </p15:guide>
        <p15:guide id="4" orient="horz" pos="2900">
          <p15:clr>
            <a:srgbClr val="EA4335"/>
          </p15:clr>
        </p15:guide>
        <p15:guide id="5" pos="2880">
          <p15:clr>
            <a:srgbClr val="EA4335"/>
          </p15:clr>
        </p15:guide>
        <p15:guide id="6" orient="horz" pos="1620">
          <p15:clr>
            <a:srgbClr val="EA4335"/>
          </p15:clr>
        </p15:guide>
        <p15:guide id="7" orient="horz" pos="609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jpeg"/><Relationship Id="rId5" Type="http://schemas.openxmlformats.org/officeDocument/2006/relationships/image" Target="../media/image1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82832" y="78261"/>
            <a:ext cx="1580511" cy="1723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33"/>
          <p:cNvPicPr preferRelativeResize="0"/>
          <p:nvPr/>
        </p:nvPicPr>
        <p:blipFill rotWithShape="1">
          <a:blip r:embed="rId4">
            <a:alphaModFix/>
          </a:blip>
          <a:srcRect l="31323" b="32055"/>
          <a:stretch/>
        </p:blipFill>
        <p:spPr>
          <a:xfrm>
            <a:off x="0" y="3840875"/>
            <a:ext cx="1802026" cy="130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33"/>
          <p:cNvPicPr preferRelativeResize="0"/>
          <p:nvPr/>
        </p:nvPicPr>
        <p:blipFill rotWithShape="1">
          <a:blip r:embed="rId5">
            <a:alphaModFix/>
          </a:blip>
          <a:srcRect l="23669" t="40982"/>
          <a:stretch/>
        </p:blipFill>
        <p:spPr>
          <a:xfrm>
            <a:off x="0" y="0"/>
            <a:ext cx="1219201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350462">
            <a:off x="6929285" y="3767393"/>
            <a:ext cx="2512957" cy="144958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33"/>
          <p:cNvSpPr txBox="1">
            <a:spLocks noGrp="1"/>
          </p:cNvSpPr>
          <p:nvPr>
            <p:ph type="ctrTitle"/>
          </p:nvPr>
        </p:nvSpPr>
        <p:spPr>
          <a:xfrm>
            <a:off x="2654313" y="2096905"/>
            <a:ext cx="5193739" cy="64069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dirty="0"/>
              <a:t>The Hofstede’s Culture</a:t>
            </a:r>
            <a:endParaRPr lang="en-US" sz="2800" dirty="0"/>
          </a:p>
        </p:txBody>
      </p:sp>
      <p:sp>
        <p:nvSpPr>
          <p:cNvPr id="158" name="Google Shape;158;p33"/>
          <p:cNvSpPr txBox="1">
            <a:spLocks noGrp="1"/>
          </p:cNvSpPr>
          <p:nvPr>
            <p:ph type="subTitle" idx="1"/>
          </p:nvPr>
        </p:nvSpPr>
        <p:spPr>
          <a:xfrm>
            <a:off x="3322915" y="3515916"/>
            <a:ext cx="3216704" cy="1013008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 smtClean="0"/>
              <a:t>Student Name: Abdelmalek </a:t>
            </a:r>
            <a:r>
              <a:rPr lang="en" sz="1400" dirty="0"/>
              <a:t>agfila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 smtClean="0"/>
              <a:t>Student No.:  </a:t>
            </a:r>
            <a:r>
              <a:rPr lang="en" sz="1400" dirty="0"/>
              <a:t>2008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 smtClean="0"/>
              <a:t>Email: Abdelmalek_2008@limu.edu.ly</a:t>
            </a:r>
            <a:endParaRPr sz="14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2233741" y="505724"/>
            <a:ext cx="656435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Libyan International Medical University</a:t>
            </a:r>
            <a:endParaRPr lang="ar-SA" sz="20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855266" y="891221"/>
            <a:ext cx="5146915" cy="5078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Faculty of Business Administration  </a:t>
            </a:r>
          </a:p>
          <a:p>
            <a:endParaRPr lang="ar-SA" sz="1050" dirty="0"/>
          </a:p>
        </p:txBody>
      </p:sp>
      <p:pic>
        <p:nvPicPr>
          <p:cNvPr id="11" name="Picture 4" descr="The faculty of Business Administration at (LIMU) congratulates the  distinguished student - Libyan International Medical University">
            <a:extLst>
              <a:ext uri="{FF2B5EF4-FFF2-40B4-BE49-F238E27FC236}">
                <a16:creationId xmlns:a16="http://schemas.microsoft.com/office/drawing/2014/main" id="{B27CF554-EA68-445D-A27D-CBD3F2E691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181" y="300044"/>
            <a:ext cx="928778" cy="8978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LIMU University (@limulibya) / Twitter">
            <a:extLst>
              <a:ext uri="{FF2B5EF4-FFF2-40B4-BE49-F238E27FC236}">
                <a16:creationId xmlns:a16="http://schemas.microsoft.com/office/drawing/2014/main" id="{89C2D63A-EEF5-426A-A259-7CD1827FB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11" y="300044"/>
            <a:ext cx="1054701" cy="10194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نتيجة الصورة لـ Horse Clip Art PNG">
            <a:extLst>
              <a:ext uri="{FF2B5EF4-FFF2-40B4-BE49-F238E27FC236}">
                <a16:creationId xmlns:a16="http://schemas.microsoft.com/office/drawing/2014/main" id="{978BC113-018A-42DE-A191-271E7D7ED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15" y="3643782"/>
            <a:ext cx="1532771" cy="118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35"/>
          <p:cNvPicPr preferRelativeResize="0"/>
          <p:nvPr/>
        </p:nvPicPr>
        <p:blipFill>
          <a:blip r:embed="rId3">
            <a:alphaModFix amt="38000"/>
          </a:blip>
          <a:stretch>
            <a:fillRect/>
          </a:stretch>
        </p:blipFill>
        <p:spPr>
          <a:xfrm rot="9899997">
            <a:off x="-800941" y="-176150"/>
            <a:ext cx="2644604" cy="147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5"/>
          <p:cNvPicPr preferRelativeResize="0"/>
          <p:nvPr/>
        </p:nvPicPr>
        <p:blipFill>
          <a:blip r:embed="rId4">
            <a:alphaModFix amt="38000"/>
          </a:blip>
          <a:stretch>
            <a:fillRect/>
          </a:stretch>
        </p:blipFill>
        <p:spPr>
          <a:xfrm rot="-899999">
            <a:off x="7050780" y="3489911"/>
            <a:ext cx="3419840" cy="2300804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5"/>
          <p:cNvSpPr txBox="1">
            <a:spLocks noGrp="1"/>
          </p:cNvSpPr>
          <p:nvPr>
            <p:ph type="subTitle" idx="8"/>
          </p:nvPr>
        </p:nvSpPr>
        <p:spPr>
          <a:xfrm>
            <a:off x="1599695" y="1619261"/>
            <a:ext cx="2336400" cy="48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</a:t>
            </a:r>
            <a:r>
              <a:rPr lang="en" dirty="0" smtClean="0">
                <a:solidFill>
                  <a:schemeClr val="dk2"/>
                </a:solidFill>
              </a:rPr>
              <a:t>ntroduction</a:t>
            </a:r>
            <a:endParaRPr dirty="0"/>
          </a:p>
        </p:txBody>
      </p:sp>
      <p:sp>
        <p:nvSpPr>
          <p:cNvPr id="177" name="Google Shape;177;p35"/>
          <p:cNvSpPr txBox="1">
            <a:spLocks noGrp="1"/>
          </p:cNvSpPr>
          <p:nvPr>
            <p:ph type="title"/>
          </p:nvPr>
        </p:nvSpPr>
        <p:spPr>
          <a:xfrm>
            <a:off x="521361" y="1412413"/>
            <a:ext cx="778344" cy="675300"/>
          </a:xfrm>
          <a:prstGeom prst="rect">
            <a:avLst/>
          </a:prstGeom>
        </p:spPr>
        <p:txBody>
          <a:bodyPr spcFirstLastPara="1" wrap="square" lIns="91425" tIns="91425" rIns="91425" bIns="1828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179" name="Google Shape;179;p35"/>
          <p:cNvSpPr txBox="1">
            <a:spLocks noGrp="1"/>
          </p:cNvSpPr>
          <p:nvPr>
            <p:ph type="title" idx="2"/>
          </p:nvPr>
        </p:nvSpPr>
        <p:spPr>
          <a:xfrm>
            <a:off x="521361" y="2773575"/>
            <a:ext cx="804536" cy="675300"/>
          </a:xfrm>
          <a:prstGeom prst="rect">
            <a:avLst/>
          </a:prstGeom>
        </p:spPr>
        <p:txBody>
          <a:bodyPr spcFirstLastPara="1" wrap="square" lIns="91425" tIns="91425" rIns="91425" bIns="1828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81" name="Google Shape;181;p35"/>
          <p:cNvSpPr txBox="1">
            <a:spLocks noGrp="1"/>
          </p:cNvSpPr>
          <p:nvPr>
            <p:ph type="title" idx="4"/>
          </p:nvPr>
        </p:nvSpPr>
        <p:spPr>
          <a:xfrm>
            <a:off x="501812" y="3993376"/>
            <a:ext cx="843633" cy="675300"/>
          </a:xfrm>
          <a:prstGeom prst="rect">
            <a:avLst/>
          </a:prstGeom>
        </p:spPr>
        <p:txBody>
          <a:bodyPr spcFirstLastPara="1" wrap="square" lIns="91425" tIns="91425" rIns="91425" bIns="1828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83" name="Google Shape;183;p35"/>
          <p:cNvSpPr txBox="1">
            <a:spLocks noGrp="1"/>
          </p:cNvSpPr>
          <p:nvPr>
            <p:ph type="title" idx="6"/>
          </p:nvPr>
        </p:nvSpPr>
        <p:spPr>
          <a:xfrm>
            <a:off x="4835602" y="1412413"/>
            <a:ext cx="752497" cy="675300"/>
          </a:xfrm>
          <a:prstGeom prst="rect">
            <a:avLst/>
          </a:prstGeom>
        </p:spPr>
        <p:txBody>
          <a:bodyPr spcFirstLastPara="1" wrap="square" lIns="91425" tIns="91425" rIns="91425" bIns="1828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185" name="Google Shape;185;p35"/>
          <p:cNvSpPr txBox="1">
            <a:spLocks noGrp="1"/>
          </p:cNvSpPr>
          <p:nvPr>
            <p:ph type="subTitle" idx="9"/>
          </p:nvPr>
        </p:nvSpPr>
        <p:spPr>
          <a:xfrm>
            <a:off x="1584400" y="2991159"/>
            <a:ext cx="2815637" cy="48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Hofstede’s Culture</a:t>
            </a:r>
          </a:p>
        </p:txBody>
      </p:sp>
      <p:sp>
        <p:nvSpPr>
          <p:cNvPr id="186" name="Google Shape;186;p35"/>
          <p:cNvSpPr txBox="1">
            <a:spLocks noGrp="1"/>
          </p:cNvSpPr>
          <p:nvPr>
            <p:ph type="subTitle" idx="13"/>
          </p:nvPr>
        </p:nvSpPr>
        <p:spPr>
          <a:xfrm>
            <a:off x="1420509" y="4188676"/>
            <a:ext cx="3154891" cy="48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000" dirty="0">
                <a:solidFill>
                  <a:schemeClr val="bg2"/>
                </a:solidFill>
                <a:latin typeface="+mn-lt"/>
              </a:rPr>
              <a:t>The Hofstede's Six Dimensions of Culture</a:t>
            </a:r>
            <a:endParaRPr dirty="0">
              <a:latin typeface="+mn-lt"/>
            </a:endParaRPr>
          </a:p>
        </p:txBody>
      </p:sp>
      <p:sp>
        <p:nvSpPr>
          <p:cNvPr id="187" name="Google Shape;187;p35"/>
          <p:cNvSpPr txBox="1">
            <a:spLocks noGrp="1"/>
          </p:cNvSpPr>
          <p:nvPr>
            <p:ph type="subTitle" idx="14"/>
          </p:nvPr>
        </p:nvSpPr>
        <p:spPr>
          <a:xfrm>
            <a:off x="5822862" y="1716000"/>
            <a:ext cx="3417782" cy="48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400" dirty="0">
                <a:solidFill>
                  <a:schemeClr val="bg2"/>
                </a:solidFill>
                <a:latin typeface="+mn-lt"/>
              </a:rPr>
              <a:t>Importance of </a:t>
            </a:r>
            <a:r>
              <a:rPr lang="en-US" sz="2400" dirty="0" smtClean="0">
                <a:solidFill>
                  <a:schemeClr val="bg2"/>
                </a:solidFill>
                <a:latin typeface="+mn-lt"/>
              </a:rPr>
              <a:t>Hofstede</a:t>
            </a:r>
            <a:endParaRPr dirty="0">
              <a:latin typeface="+mn-lt"/>
            </a:endParaRPr>
          </a:p>
        </p:txBody>
      </p:sp>
      <p:sp>
        <p:nvSpPr>
          <p:cNvPr id="188" name="Google Shape;188;p35"/>
          <p:cNvSpPr txBox="1">
            <a:spLocks noGrp="1"/>
          </p:cNvSpPr>
          <p:nvPr>
            <p:ph type="title" idx="15"/>
          </p:nvPr>
        </p:nvSpPr>
        <p:spPr>
          <a:xfrm>
            <a:off x="716650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 dirty="0">
                <a:latin typeface="Algerian" panose="04020705040A02060702" pitchFamily="82" charset="0"/>
              </a:rPr>
              <a:t>Table of </a:t>
            </a:r>
            <a:r>
              <a:rPr lang="en" b="0" dirty="0">
                <a:solidFill>
                  <a:schemeClr val="dk2"/>
                </a:solidFill>
                <a:latin typeface="Algerian" panose="04020705040A02060702" pitchFamily="82" charset="0"/>
              </a:rPr>
              <a:t>contents</a:t>
            </a:r>
            <a:endParaRPr b="0" dirty="0">
              <a:solidFill>
                <a:schemeClr val="dk2"/>
              </a:solidFill>
              <a:latin typeface="Algerian" panose="04020705040A02060702" pitchFamily="82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4148254" y="4884234"/>
            <a:ext cx="41631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14" name="Google Shape;183;p35"/>
          <p:cNvSpPr txBox="1">
            <a:spLocks/>
          </p:cNvSpPr>
          <p:nvPr/>
        </p:nvSpPr>
        <p:spPr>
          <a:xfrm>
            <a:off x="4835601" y="2561429"/>
            <a:ext cx="752497" cy="6753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1828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rPr lang="en" dirty="0"/>
              <a:t>05</a:t>
            </a:r>
          </a:p>
        </p:txBody>
      </p:sp>
      <p:sp>
        <p:nvSpPr>
          <p:cNvPr id="15" name="Google Shape;183;p35"/>
          <p:cNvSpPr txBox="1">
            <a:spLocks/>
          </p:cNvSpPr>
          <p:nvPr/>
        </p:nvSpPr>
        <p:spPr>
          <a:xfrm>
            <a:off x="4835600" y="3851026"/>
            <a:ext cx="752497" cy="6753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1828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5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"/>
              <a:buNone/>
              <a:defRPr sz="30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r>
              <a:rPr lang="en" dirty="0"/>
              <a:t>06</a:t>
            </a:r>
          </a:p>
        </p:txBody>
      </p:sp>
      <p:sp>
        <p:nvSpPr>
          <p:cNvPr id="16" name="Google Shape;187;p35"/>
          <p:cNvSpPr txBox="1">
            <a:spLocks noGrp="1"/>
          </p:cNvSpPr>
          <p:nvPr>
            <p:ph type="subTitle" idx="14"/>
          </p:nvPr>
        </p:nvSpPr>
        <p:spPr>
          <a:xfrm>
            <a:off x="5822862" y="2846550"/>
            <a:ext cx="3417782" cy="48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400" dirty="0">
                <a:solidFill>
                  <a:schemeClr val="bg2"/>
                </a:solidFill>
                <a:latin typeface="+mn-lt"/>
              </a:rPr>
              <a:t>Conclusion </a:t>
            </a:r>
            <a:endParaRPr dirty="0">
              <a:latin typeface="+mn-lt"/>
            </a:endParaRPr>
          </a:p>
        </p:txBody>
      </p:sp>
      <p:sp>
        <p:nvSpPr>
          <p:cNvPr id="17" name="Google Shape;187;p35"/>
          <p:cNvSpPr txBox="1">
            <a:spLocks noGrp="1"/>
          </p:cNvSpPr>
          <p:nvPr>
            <p:ph type="subTitle" idx="14"/>
          </p:nvPr>
        </p:nvSpPr>
        <p:spPr>
          <a:xfrm>
            <a:off x="5822862" y="3948676"/>
            <a:ext cx="3417782" cy="48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400" dirty="0">
                <a:solidFill>
                  <a:schemeClr val="bg2"/>
                </a:solidFill>
                <a:latin typeface="+mn-lt"/>
              </a:rPr>
              <a:t>Reference  </a:t>
            </a:r>
            <a:endParaRPr dirty="0">
              <a:latin typeface="+mn-lt"/>
            </a:endParaRPr>
          </a:p>
        </p:txBody>
      </p:sp>
      <p:pic>
        <p:nvPicPr>
          <p:cNvPr id="2050" name="Picture 2" descr="نتيجة الصورة لـ Horse Clip Art PNG">
            <a:extLst>
              <a:ext uri="{FF2B5EF4-FFF2-40B4-BE49-F238E27FC236}">
                <a16:creationId xmlns:a16="http://schemas.microsoft.com/office/drawing/2014/main" id="{1BFA5BCF-70C3-4318-B24E-EF4C624DAD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1809" y="9637"/>
            <a:ext cx="1379446" cy="144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36"/>
          <p:cNvPicPr preferRelativeResize="0"/>
          <p:nvPr/>
        </p:nvPicPr>
        <p:blipFill rotWithShape="1">
          <a:blip r:embed="rId3">
            <a:alphaModFix amt="69000"/>
          </a:blip>
          <a:srcRect l="23669" t="40982"/>
          <a:stretch/>
        </p:blipFill>
        <p:spPr>
          <a:xfrm flipH="1">
            <a:off x="6265007" y="0"/>
            <a:ext cx="2878993" cy="1475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36"/>
          <p:cNvPicPr preferRelativeResize="0"/>
          <p:nvPr/>
        </p:nvPicPr>
        <p:blipFill rotWithShape="1">
          <a:blip r:embed="rId4">
            <a:alphaModFix amt="70000"/>
          </a:blip>
          <a:srcRect/>
          <a:stretch/>
        </p:blipFill>
        <p:spPr>
          <a:xfrm rot="899999">
            <a:off x="-625625" y="3908400"/>
            <a:ext cx="2430476" cy="1775949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36"/>
          <p:cNvSpPr txBox="1">
            <a:spLocks noGrp="1"/>
          </p:cNvSpPr>
          <p:nvPr>
            <p:ph type="subTitle" idx="1"/>
          </p:nvPr>
        </p:nvSpPr>
        <p:spPr>
          <a:xfrm>
            <a:off x="797769" y="1743258"/>
            <a:ext cx="7467537" cy="34002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dirty="0">
                <a:solidFill>
                  <a:srgbClr val="302633"/>
                </a:solidFill>
                <a:effectLst/>
                <a:latin typeface="Matter"/>
              </a:rPr>
              <a:t>Interpersonal communication is the process of </a:t>
            </a:r>
            <a:r>
              <a:rPr lang="en-US" sz="2400" b="1" i="0" dirty="0">
                <a:solidFill>
                  <a:srgbClr val="302633"/>
                </a:solidFill>
                <a:effectLst/>
                <a:latin typeface="Matter"/>
              </a:rPr>
              <a:t>exchange of information</a:t>
            </a:r>
            <a:r>
              <a:rPr lang="en-US" sz="2400" b="0" i="0" dirty="0">
                <a:solidFill>
                  <a:srgbClr val="302633"/>
                </a:solidFill>
                <a:effectLst/>
                <a:latin typeface="Matter"/>
              </a:rPr>
              <a:t>, ideas and feelings between two or more people through verbal or non-verbal methods.</a:t>
            </a:r>
            <a:endParaRPr sz="2400" dirty="0"/>
          </a:p>
        </p:txBody>
      </p:sp>
      <p:sp>
        <p:nvSpPr>
          <p:cNvPr id="196" name="Google Shape;196;p36"/>
          <p:cNvSpPr txBox="1">
            <a:spLocks noGrp="1"/>
          </p:cNvSpPr>
          <p:nvPr>
            <p:ph type="title"/>
          </p:nvPr>
        </p:nvSpPr>
        <p:spPr>
          <a:xfrm>
            <a:off x="1993268" y="588143"/>
            <a:ext cx="4045200" cy="77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0" dirty="0">
                <a:solidFill>
                  <a:schemeClr val="dk2"/>
                </a:solidFill>
                <a:latin typeface="Algerian" panose="04020705040A02060702" pitchFamily="82" charset="0"/>
              </a:rPr>
              <a:t>Intrudction</a:t>
            </a:r>
            <a:endParaRPr sz="4400" b="0" dirty="0">
              <a:solidFill>
                <a:schemeClr val="dk2"/>
              </a:solidFill>
              <a:latin typeface="Algerian" panose="04020705040A02060702" pitchFamily="82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3813717" y="4728117"/>
            <a:ext cx="41631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</a:t>
            </a:r>
            <a:endParaRPr lang="ar-SA" dirty="0"/>
          </a:p>
        </p:txBody>
      </p:sp>
      <p:pic>
        <p:nvPicPr>
          <p:cNvPr id="3074" name="Picture 2" descr="نتيجة الصورة لـ Horse Clip Art PNG">
            <a:extLst>
              <a:ext uri="{FF2B5EF4-FFF2-40B4-BE49-F238E27FC236}">
                <a16:creationId xmlns:a16="http://schemas.microsoft.com/office/drawing/2014/main" id="{B8DA6DEA-B899-4836-BD8C-188C3844BE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882" y="2977116"/>
            <a:ext cx="1536847" cy="216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37"/>
          <p:cNvPicPr preferRelativeResize="0"/>
          <p:nvPr/>
        </p:nvPicPr>
        <p:blipFill rotWithShape="1">
          <a:blip r:embed="rId3">
            <a:alphaModFix amt="70000"/>
          </a:blip>
          <a:srcRect l="1644" r="1634"/>
          <a:stretch/>
        </p:blipFill>
        <p:spPr>
          <a:xfrm rot="1350469">
            <a:off x="5657844" y="4308668"/>
            <a:ext cx="2309387" cy="1332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7"/>
          <p:cNvPicPr preferRelativeResize="0"/>
          <p:nvPr/>
        </p:nvPicPr>
        <p:blipFill rotWithShape="1">
          <a:blip r:embed="rId4">
            <a:alphaModFix amt="70000"/>
          </a:blip>
          <a:srcRect r="22414" b="29696"/>
          <a:stretch/>
        </p:blipFill>
        <p:spPr>
          <a:xfrm rot="-6">
            <a:off x="7118975" y="3802676"/>
            <a:ext cx="2025027" cy="1340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37"/>
          <p:cNvPicPr preferRelativeResize="0"/>
          <p:nvPr/>
        </p:nvPicPr>
        <p:blipFill rotWithShape="1">
          <a:blip r:embed="rId5">
            <a:alphaModFix amt="70000"/>
          </a:blip>
          <a:srcRect l="248" r="248"/>
          <a:stretch/>
        </p:blipFill>
        <p:spPr>
          <a:xfrm rot="-5399980" flipH="1">
            <a:off x="-781037" y="386194"/>
            <a:ext cx="2385199" cy="161281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7"/>
          <p:cNvSpPr txBox="1">
            <a:spLocks noGrp="1"/>
          </p:cNvSpPr>
          <p:nvPr>
            <p:ph type="title"/>
          </p:nvPr>
        </p:nvSpPr>
        <p:spPr>
          <a:xfrm>
            <a:off x="713249" y="754709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0" dirty="0">
                <a:solidFill>
                  <a:schemeClr val="bg2"/>
                </a:solidFill>
                <a:latin typeface="Algerian" panose="04020705040A02060702" pitchFamily="82" charset="0"/>
              </a:rPr>
              <a:t>The Hofstede’s Culture</a:t>
            </a: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sp>
        <p:nvSpPr>
          <p:cNvPr id="9" name="عنوان فرعي 8">
            <a:extLst>
              <a:ext uri="{FF2B5EF4-FFF2-40B4-BE49-F238E27FC236}">
                <a16:creationId xmlns:a16="http://schemas.microsoft.com/office/drawing/2014/main" id="{4EEB784B-E3F9-4668-BA16-5666F35055CA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713249" y="1961597"/>
            <a:ext cx="7549115" cy="1904912"/>
          </a:xfrm>
        </p:spPr>
        <p:txBody>
          <a:bodyPr/>
          <a:lstStyle/>
          <a:p>
            <a:pPr algn="just"/>
            <a:r>
              <a:rPr lang="en-US" sz="1800" dirty="0"/>
              <a:t>     Cultures around the world are getting more and more interconnected and the business world is becoming increasingly global. For managers this means that they should be able to work with a large variety of people from different countries and cultural backgrounds.</a:t>
            </a:r>
            <a:endParaRPr lang="ar-LY" sz="18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4193520" y="4741152"/>
            <a:ext cx="48321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4</a:t>
            </a:r>
            <a:endParaRPr lang="ar-SA" dirty="0"/>
          </a:p>
        </p:txBody>
      </p:sp>
      <p:pic>
        <p:nvPicPr>
          <p:cNvPr id="4098" name="Picture 2" descr="نتيجة الصورة لـ Horse Clip Art PNG">
            <a:extLst>
              <a:ext uri="{FF2B5EF4-FFF2-40B4-BE49-F238E27FC236}">
                <a16:creationId xmlns:a16="http://schemas.microsoft.com/office/drawing/2014/main" id="{BBA87706-D931-4FD4-9382-4B6F8B128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92" y="3814674"/>
            <a:ext cx="2019300" cy="1340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p38"/>
          <p:cNvPicPr preferRelativeResize="0"/>
          <p:nvPr/>
        </p:nvPicPr>
        <p:blipFill rotWithShape="1">
          <a:blip r:embed="rId3">
            <a:alphaModFix amt="70000"/>
          </a:blip>
          <a:srcRect/>
          <a:stretch/>
        </p:blipFill>
        <p:spPr>
          <a:xfrm rot="-900001" flipH="1">
            <a:off x="7697600" y="3473725"/>
            <a:ext cx="2161123" cy="205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8"/>
          <p:cNvPicPr preferRelativeResize="0"/>
          <p:nvPr/>
        </p:nvPicPr>
        <p:blipFill rotWithShape="1">
          <a:blip r:embed="rId4">
            <a:alphaModFix amt="70000"/>
          </a:blip>
          <a:srcRect/>
          <a:stretch/>
        </p:blipFill>
        <p:spPr>
          <a:xfrm>
            <a:off x="-280150" y="-170575"/>
            <a:ext cx="2488091" cy="168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مربع نص 1"/>
          <p:cNvSpPr txBox="1"/>
          <p:nvPr/>
        </p:nvSpPr>
        <p:spPr>
          <a:xfrm>
            <a:off x="1646346" y="2151776"/>
            <a:ext cx="5858107" cy="215443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2000" dirty="0"/>
              <a:t>Power Distance Index (high versus low).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2000" dirty="0"/>
              <a:t>Individualism Versus Collectivism.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2000" dirty="0"/>
              <a:t>Masculinity Versus Femininity.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2000" dirty="0"/>
              <a:t>Uncertainty Avoidance Index (high versus low).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2000" dirty="0"/>
              <a:t>Long- Versus Short-Term Orientation.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2000" dirty="0"/>
              <a:t>Indulgence Versus Restraint.</a:t>
            </a:r>
          </a:p>
          <a:p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319239" y="4847063"/>
            <a:ext cx="304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5</a:t>
            </a:r>
            <a:endParaRPr lang="ar-SA" dirty="0"/>
          </a:p>
        </p:txBody>
      </p:sp>
      <p:pic>
        <p:nvPicPr>
          <p:cNvPr id="5122" name="Picture 2" descr="نتيجة الصورة لـ Horse Clip Art PNG">
            <a:extLst>
              <a:ext uri="{FF2B5EF4-FFF2-40B4-BE49-F238E27FC236}">
                <a16:creationId xmlns:a16="http://schemas.microsoft.com/office/drawing/2014/main" id="{F9B8130B-0303-4FF1-BE67-14D97B5F3B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2" y="3429000"/>
            <a:ext cx="16097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187;p35">
            <a:extLst>
              <a:ext uri="{FF2B5EF4-FFF2-40B4-BE49-F238E27FC236}">
                <a16:creationId xmlns:a16="http://schemas.microsoft.com/office/drawing/2014/main" id="{0A35A95D-E2DF-4ECD-A847-FFA9713D74AD}"/>
              </a:ext>
            </a:extLst>
          </p:cNvPr>
          <p:cNvSpPr txBox="1">
            <a:spLocks/>
          </p:cNvSpPr>
          <p:nvPr/>
        </p:nvSpPr>
        <p:spPr>
          <a:xfrm>
            <a:off x="2610347" y="594911"/>
            <a:ext cx="4440447" cy="72237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>
                <a:solidFill>
                  <a:schemeClr val="bg2"/>
                </a:solidFill>
                <a:latin typeface="+mn-lt"/>
              </a:rPr>
              <a:t>Importance of Hofstes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p39"/>
          <p:cNvPicPr preferRelativeResize="0"/>
          <p:nvPr/>
        </p:nvPicPr>
        <p:blipFill rotWithShape="1">
          <a:blip r:embed="rId3">
            <a:alphaModFix amt="70000"/>
          </a:blip>
          <a:srcRect t="34908" r="21172"/>
          <a:stretch/>
        </p:blipFill>
        <p:spPr>
          <a:xfrm>
            <a:off x="7603200" y="0"/>
            <a:ext cx="1540801" cy="1207351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39"/>
          <p:cNvSpPr txBox="1">
            <a:spLocks noGrp="1"/>
          </p:cNvSpPr>
          <p:nvPr>
            <p:ph type="title"/>
          </p:nvPr>
        </p:nvSpPr>
        <p:spPr>
          <a:xfrm>
            <a:off x="783558" y="907126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800" b="0" dirty="0">
                <a:solidFill>
                  <a:schemeClr val="bg2"/>
                </a:solidFill>
                <a:latin typeface="Algerian" panose="04020705040A02060702" pitchFamily="82" charset="0"/>
              </a:rPr>
              <a:t>The Hofstede theory important</a:t>
            </a:r>
            <a:r>
              <a:rPr lang="en-US" dirty="0">
                <a:solidFill>
                  <a:srgbClr val="202124"/>
                </a:solidFill>
                <a:latin typeface="arial" panose="020B0604020202020204" pitchFamily="34" charset="0"/>
              </a:rPr>
              <a:t/>
            </a:r>
            <a:br>
              <a:rPr lang="en-US" dirty="0">
                <a:solidFill>
                  <a:srgbClr val="202124"/>
                </a:solidFill>
                <a:latin typeface="arial" panose="020B0604020202020204" pitchFamily="34" charset="0"/>
              </a:rPr>
            </a:br>
            <a:endParaRPr dirty="0">
              <a:solidFill>
                <a:schemeClr val="dk2"/>
              </a:solidFill>
            </a:endParaRPr>
          </a:p>
        </p:txBody>
      </p:sp>
      <p:sp>
        <p:nvSpPr>
          <p:cNvPr id="276" name="Google Shape;276;p39"/>
          <p:cNvSpPr txBox="1"/>
          <p:nvPr/>
        </p:nvSpPr>
        <p:spPr>
          <a:xfrm>
            <a:off x="1887967" y="2712750"/>
            <a:ext cx="1440300" cy="44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 b="1" dirty="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278" name="Google Shape;278;p39"/>
          <p:cNvSpPr txBox="1"/>
          <p:nvPr/>
        </p:nvSpPr>
        <p:spPr>
          <a:xfrm>
            <a:off x="718063" y="3614775"/>
            <a:ext cx="1440300" cy="44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 b="1" dirty="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id="280" name="Google Shape;280;p39"/>
          <p:cNvPicPr preferRelativeResize="0"/>
          <p:nvPr/>
        </p:nvPicPr>
        <p:blipFill rotWithShape="1">
          <a:blip r:embed="rId4">
            <a:alphaModFix amt="70000"/>
          </a:blip>
          <a:srcRect/>
          <a:stretch/>
        </p:blipFill>
        <p:spPr>
          <a:xfrm rot="-899987">
            <a:off x="-1146430" y="-265398"/>
            <a:ext cx="2786207" cy="1607224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39"/>
          <p:cNvSpPr txBox="1"/>
          <p:nvPr/>
        </p:nvSpPr>
        <p:spPr>
          <a:xfrm>
            <a:off x="3932800" y="3701475"/>
            <a:ext cx="570000" cy="2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1637604" y="1816330"/>
            <a:ext cx="59655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</a:rPr>
              <a:t>Hofstede's Cultural Dimension helps organizations overcome the cultural and geographical differences that lead to ineffective communication between people from different countries and cultures.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4453134" y="4704744"/>
            <a:ext cx="33453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6</a:t>
            </a:r>
            <a:endParaRPr lang="ar-SA" dirty="0"/>
          </a:p>
        </p:txBody>
      </p:sp>
      <p:pic>
        <p:nvPicPr>
          <p:cNvPr id="6146" name="Picture 2" descr="نتيجة الصورة لـ Horse Clip Art PNG">
            <a:extLst>
              <a:ext uri="{FF2B5EF4-FFF2-40B4-BE49-F238E27FC236}">
                <a16:creationId xmlns:a16="http://schemas.microsoft.com/office/drawing/2014/main" id="{6E17E9A0-48FD-45BE-AC70-8344717D39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343" y="3388276"/>
            <a:ext cx="22193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" name="Google Shape;349;p41"/>
          <p:cNvPicPr preferRelativeResize="0"/>
          <p:nvPr/>
        </p:nvPicPr>
        <p:blipFill rotWithShape="1">
          <a:blip r:embed="rId3">
            <a:alphaModFix amt="70000"/>
          </a:blip>
          <a:srcRect/>
          <a:stretch/>
        </p:blipFill>
        <p:spPr>
          <a:xfrm rot="899999">
            <a:off x="-625625" y="3908400"/>
            <a:ext cx="2430476" cy="1775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41"/>
          <p:cNvPicPr preferRelativeResize="0"/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 rot="-9899997" flipH="1">
            <a:off x="7282872" y="-357350"/>
            <a:ext cx="2644604" cy="1475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41"/>
          <p:cNvSpPr txBox="1">
            <a:spLocks noGrp="1"/>
          </p:cNvSpPr>
          <p:nvPr>
            <p:ph type="title"/>
          </p:nvPr>
        </p:nvSpPr>
        <p:spPr>
          <a:xfrm>
            <a:off x="713250" y="450138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>
                <a:solidFill>
                  <a:schemeClr val="dk2"/>
                </a:solidFill>
                <a:latin typeface="Algerian" panose="04020705040A02060702" pitchFamily="82" charset="0"/>
              </a:rPr>
              <a:t>Conclusion</a:t>
            </a:r>
            <a:r>
              <a:rPr lang="en-US" dirty="0">
                <a:solidFill>
                  <a:schemeClr val="dk2"/>
                </a:solidFill>
              </a:rPr>
              <a:t> 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352" name="Google Shape;352;p41"/>
          <p:cNvSpPr txBox="1"/>
          <p:nvPr/>
        </p:nvSpPr>
        <p:spPr>
          <a:xfrm>
            <a:off x="5850372" y="1456125"/>
            <a:ext cx="1569600" cy="4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200" b="1" dirty="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356" name="Google Shape;356;p41"/>
          <p:cNvSpPr txBox="1"/>
          <p:nvPr/>
        </p:nvSpPr>
        <p:spPr>
          <a:xfrm>
            <a:off x="5850372" y="3534325"/>
            <a:ext cx="1569600" cy="4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200" b="1" dirty="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4414408" y="4681834"/>
            <a:ext cx="52782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7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1838092" y="1607624"/>
            <a:ext cx="533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b="1" dirty="0">
                <a:latin typeface="LiberationSerif_1j_11"/>
              </a:rPr>
              <a:t>Interpersonal Communication </a:t>
            </a:r>
            <a:r>
              <a:rPr lang="en-US" sz="1800" dirty="0">
                <a:latin typeface="LiberationSerif_1j_11"/>
              </a:rPr>
              <a:t>is key to success in a conversation and getting your point across to the receiver, or person you are relating the message to, and it </a:t>
            </a:r>
            <a:r>
              <a:rPr lang="en-US" sz="1800" dirty="0"/>
              <a:t>involves two people or more to either engage a conversion, present a speech, going to a meeting or pursuing a job interview.</a:t>
            </a:r>
            <a:endParaRPr lang="ar-SA" sz="1800" dirty="0"/>
          </a:p>
        </p:txBody>
      </p:sp>
      <p:pic>
        <p:nvPicPr>
          <p:cNvPr id="7170" name="Picture 2" descr="نتيجة الصورة لـ Horse Clip Art PNG">
            <a:extLst>
              <a:ext uri="{FF2B5EF4-FFF2-40B4-BE49-F238E27FC236}">
                <a16:creationId xmlns:a16="http://schemas.microsoft.com/office/drawing/2014/main" id="{7C5BA902-E8B9-4D7E-BE8A-B065452B2A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908" y="2691829"/>
            <a:ext cx="1824929" cy="2451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3" name="Google Shape;613;p56"/>
          <p:cNvPicPr preferRelativeResize="0"/>
          <p:nvPr/>
        </p:nvPicPr>
        <p:blipFill rotWithShape="1">
          <a:blip r:embed="rId3">
            <a:alphaModFix amt="70000"/>
          </a:blip>
          <a:srcRect l="22245" b="33997"/>
          <a:stretch/>
        </p:blipFill>
        <p:spPr>
          <a:xfrm>
            <a:off x="0" y="3878956"/>
            <a:ext cx="2009865" cy="1246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" name="Google Shape;614;p56"/>
          <p:cNvPicPr preferRelativeResize="0"/>
          <p:nvPr/>
        </p:nvPicPr>
        <p:blipFill rotWithShape="1">
          <a:blip r:embed="rId4">
            <a:alphaModFix amt="70000"/>
          </a:blip>
          <a:srcRect l="-80" r="38465" b="37938"/>
          <a:stretch/>
        </p:blipFill>
        <p:spPr>
          <a:xfrm rot="10800000" flipH="1">
            <a:off x="7655075" y="-10400"/>
            <a:ext cx="1509701" cy="1497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" name="Google Shape;615;p56"/>
          <p:cNvPicPr preferRelativeResize="0"/>
          <p:nvPr/>
        </p:nvPicPr>
        <p:blipFill rotWithShape="1">
          <a:blip r:embed="rId5">
            <a:alphaModFix amt="70000"/>
          </a:blip>
          <a:srcRect l="1644" r="1634"/>
          <a:stretch/>
        </p:blipFill>
        <p:spPr>
          <a:xfrm rot="1800030">
            <a:off x="1222237" y="4031950"/>
            <a:ext cx="2370437" cy="1367378"/>
          </a:xfrm>
          <a:prstGeom prst="rect">
            <a:avLst/>
          </a:prstGeom>
          <a:noFill/>
          <a:ln>
            <a:noFill/>
          </a:ln>
        </p:spPr>
      </p:pic>
      <p:sp>
        <p:nvSpPr>
          <p:cNvPr id="616" name="Google Shape;616;p56"/>
          <p:cNvSpPr txBox="1">
            <a:spLocks noGrp="1"/>
          </p:cNvSpPr>
          <p:nvPr>
            <p:ph type="title"/>
          </p:nvPr>
        </p:nvSpPr>
        <p:spPr>
          <a:xfrm>
            <a:off x="865506" y="868910"/>
            <a:ext cx="3550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600" b="0" dirty="0">
                <a:solidFill>
                  <a:schemeClr val="bg2"/>
                </a:solidFill>
                <a:latin typeface="Algerian" panose="04020705040A02060702" pitchFamily="82" charset="0"/>
              </a:rPr>
              <a:t>reference</a:t>
            </a:r>
            <a:r>
              <a:rPr lang="ar-LY" sz="3600" b="1" dirty="0">
                <a:solidFill>
                  <a:schemeClr val="tx2"/>
                </a:solidFill>
                <a:latin typeface="Algerian" panose="04020705040A02060702" pitchFamily="82" charset="0"/>
              </a:rPr>
              <a:t/>
            </a:r>
            <a:br>
              <a:rPr lang="ar-LY" sz="3600" b="1" dirty="0">
                <a:solidFill>
                  <a:schemeClr val="tx2"/>
                </a:solidFill>
                <a:latin typeface="Algerian" panose="04020705040A02060702" pitchFamily="82" charset="0"/>
              </a:rPr>
            </a:br>
            <a:endParaRPr dirty="0">
              <a:solidFill>
                <a:schemeClr val="dk2"/>
              </a:solidFill>
            </a:endParaRPr>
          </a:p>
        </p:txBody>
      </p:sp>
      <p:sp>
        <p:nvSpPr>
          <p:cNvPr id="617" name="Google Shape;617;p56"/>
          <p:cNvSpPr txBox="1">
            <a:spLocks noGrp="1"/>
          </p:cNvSpPr>
          <p:nvPr>
            <p:ph type="subTitle" idx="1"/>
          </p:nvPr>
        </p:nvSpPr>
        <p:spPr>
          <a:xfrm>
            <a:off x="541580" y="1718492"/>
            <a:ext cx="8221981" cy="27712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Team, H. C. (2022, October 21). </a:t>
            </a:r>
            <a:r>
              <a:rPr lang="en-US" i="1" dirty="0"/>
              <a:t>Interpersonal communication: Definition, importance and must-have skills</a:t>
            </a:r>
            <a:r>
              <a:rPr lang="en-US" dirty="0"/>
              <a:t>. </a:t>
            </a:r>
            <a:r>
              <a:rPr lang="en-US" dirty="0" err="1"/>
              <a:t>Haiilo</a:t>
            </a:r>
            <a:r>
              <a:rPr lang="en-US" dirty="0"/>
              <a:t>. Retrieved November 1, 2022,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Mind Tools Content Team By the Mind Tools Content Team, Team, the M. T. C., wrote, Y., wrote, N., &amp; wrote, M. (</a:t>
            </a:r>
            <a:r>
              <a:rPr lang="en-US" dirty="0" err="1"/>
              <a:t>n.d.</a:t>
            </a:r>
            <a:r>
              <a:rPr lang="en-US" dirty="0"/>
              <a:t>). </a:t>
            </a:r>
            <a:r>
              <a:rPr lang="en-US" i="1" dirty="0"/>
              <a:t>Hofstede's cultural dimensions: – understanding different countries</a:t>
            </a:r>
            <a:r>
              <a:rPr lang="en-US" dirty="0"/>
              <a:t>. 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مربع نص 1"/>
          <p:cNvSpPr txBox="1"/>
          <p:nvPr/>
        </p:nvSpPr>
        <p:spPr>
          <a:xfrm>
            <a:off x="4412377" y="4708043"/>
            <a:ext cx="31924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8</a:t>
            </a:r>
            <a:endParaRPr lang="ar-SA" dirty="0"/>
          </a:p>
        </p:txBody>
      </p:sp>
      <p:pic>
        <p:nvPicPr>
          <p:cNvPr id="8194" name="Picture 2" descr="نتيجة الصورة لـ Horse Clip Art PNG">
            <a:extLst>
              <a:ext uri="{FF2B5EF4-FFF2-40B4-BE49-F238E27FC236}">
                <a16:creationId xmlns:a16="http://schemas.microsoft.com/office/drawing/2014/main" id="{EFBDDDE7-465A-4E4A-AEAA-885257952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269" y="3656825"/>
            <a:ext cx="1943100" cy="146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781279" y="949357"/>
            <a:ext cx="6126603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>
                <a:solidFill>
                  <a:schemeClr val="bg2"/>
                </a:solidFill>
                <a:latin typeface="Agency FB" panose="020B0503020202020204" pitchFamily="34" charset="0"/>
              </a:rPr>
              <a:t>Thank you </a:t>
            </a:r>
            <a:endParaRPr lang="en-US" sz="4800" dirty="0" smtClean="0">
              <a:solidFill>
                <a:schemeClr val="bg2"/>
              </a:solidFill>
              <a:latin typeface="Agency FB" panose="020B0503020202020204" pitchFamily="34" charset="0"/>
            </a:endParaRPr>
          </a:p>
          <a:p>
            <a:r>
              <a:rPr lang="en-US" sz="4800" dirty="0" smtClean="0">
                <a:solidFill>
                  <a:schemeClr val="bg2"/>
                </a:solidFill>
                <a:latin typeface="Agency FB" panose="020B0503020202020204" pitchFamily="34" charset="0"/>
              </a:rPr>
              <a:t>Any Question ?</a:t>
            </a:r>
            <a:endParaRPr lang="ar-SA" sz="4800" dirty="0">
              <a:solidFill>
                <a:schemeClr val="bg2"/>
              </a:solidFill>
              <a:latin typeface="Agency FB" panose="020B0503020202020204" pitchFamily="34" charset="0"/>
            </a:endParaRPr>
          </a:p>
        </p:txBody>
      </p:sp>
      <p:pic>
        <p:nvPicPr>
          <p:cNvPr id="9218" name="Picture 2" descr="نتيجة الصورة لـ Horse Clip Art PNG">
            <a:extLst>
              <a:ext uri="{FF2B5EF4-FFF2-40B4-BE49-F238E27FC236}">
                <a16:creationId xmlns:a16="http://schemas.microsoft.com/office/drawing/2014/main" id="{0EC8EDF3-1E91-4CF0-9D1C-442AC0E05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239" y="3015893"/>
            <a:ext cx="6554917" cy="1586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03909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Bangkok Travel Guide Porfolio by Slidesgo">
  <a:themeElements>
    <a:clrScheme name="Simple Light">
      <a:dk1>
        <a:srgbClr val="394F42"/>
      </a:dk1>
      <a:lt1>
        <a:srgbClr val="F5F5F3"/>
      </a:lt1>
      <a:dk2>
        <a:srgbClr val="B74B49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394F4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310</Words>
  <Application>Microsoft Office PowerPoint</Application>
  <PresentationFormat>On-screen Show (16:9)</PresentationFormat>
  <Paragraphs>47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Agency FB</vt:lpstr>
      <vt:lpstr>Algerian</vt:lpstr>
      <vt:lpstr>arial</vt:lpstr>
      <vt:lpstr>arial</vt:lpstr>
      <vt:lpstr>Bebas Neue</vt:lpstr>
      <vt:lpstr>LiberationSerif_1j_11</vt:lpstr>
      <vt:lpstr>Matter</vt:lpstr>
      <vt:lpstr>Playfair Display</vt:lpstr>
      <vt:lpstr>Raleway</vt:lpstr>
      <vt:lpstr>Bangkok Travel Guide Porfolio by Slidesgo</vt:lpstr>
      <vt:lpstr>The Hofstede’s Culture</vt:lpstr>
      <vt:lpstr>01</vt:lpstr>
      <vt:lpstr>Intrudction</vt:lpstr>
      <vt:lpstr>The Hofstede’s Culture </vt:lpstr>
      <vt:lpstr>PowerPoint Presentation</vt:lpstr>
      <vt:lpstr>The Hofstede theory important </vt:lpstr>
      <vt:lpstr>Conclusion </vt:lpstr>
      <vt:lpstr>reference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HOFSTEDE’S STUDY OF CULTURE</dc:title>
  <cp:lastModifiedBy>Maher Fattouh</cp:lastModifiedBy>
  <cp:revision>16</cp:revision>
  <dcterms:modified xsi:type="dcterms:W3CDTF">2023-03-06T10:30:20Z</dcterms:modified>
</cp:coreProperties>
</file>