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256" r:id="rId2"/>
    <p:sldId id="320" r:id="rId3"/>
    <p:sldId id="314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309" r:id="rId16"/>
    <p:sldId id="272" r:id="rId17"/>
    <p:sldId id="267" r:id="rId18"/>
    <p:sldId id="274" r:id="rId19"/>
    <p:sldId id="271" r:id="rId20"/>
    <p:sldId id="310" r:id="rId21"/>
    <p:sldId id="311" r:id="rId22"/>
    <p:sldId id="277" r:id="rId23"/>
    <p:sldId id="278" r:id="rId24"/>
    <p:sldId id="279" r:id="rId25"/>
    <p:sldId id="316" r:id="rId26"/>
    <p:sldId id="312" r:id="rId27"/>
    <p:sldId id="282" r:id="rId28"/>
    <p:sldId id="283" r:id="rId29"/>
    <p:sldId id="284" r:id="rId30"/>
    <p:sldId id="313" r:id="rId31"/>
    <p:sldId id="285" r:id="rId32"/>
    <p:sldId id="319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8" r:id="rId42"/>
    <p:sldId id="297" r:id="rId43"/>
    <p:sldId id="294" r:id="rId44"/>
    <p:sldId id="295" r:id="rId45"/>
    <p:sldId id="296" r:id="rId46"/>
    <p:sldId id="300" r:id="rId47"/>
    <p:sldId id="301" r:id="rId48"/>
    <p:sldId id="307" r:id="rId49"/>
    <p:sldId id="302" r:id="rId50"/>
    <p:sldId id="303" r:id="rId51"/>
    <p:sldId id="306" r:id="rId52"/>
    <p:sldId id="318" r:id="rId53"/>
    <p:sldId id="321" r:id="rId54"/>
    <p:sldId id="322" r:id="rId55"/>
    <p:sldId id="308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F6E61-13DD-443B-AD7D-02DF77EBC401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6A405-D679-4902-ADA2-3AED2010D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1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ikoecho@yahoo.com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www.randolph-field.k12.tx.us/RES/Pages/zenith/KidToKid03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pulmonary embolism</a:t>
            </a:r>
            <a:endParaRPr lang="en-US" dirty="0"/>
          </a:p>
        </p:txBody>
      </p:sp>
      <p:pic>
        <p:nvPicPr>
          <p:cNvPr id="4" name="Picture 2" descr="M:\pulm. embolism\pulmonary0706art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7592" y="1447800"/>
            <a:ext cx="4166408" cy="5410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1817" y="2819400"/>
            <a:ext cx="37657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 smtClean="0"/>
              <a:t>Dr. </a:t>
            </a:r>
            <a:r>
              <a:rPr lang="en-US" sz="3200" b="1" i="1" dirty="0" err="1" smtClean="0"/>
              <a:t>Zaki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Bettamer</a:t>
            </a:r>
            <a:endParaRPr lang="en-US" sz="3200" b="1" i="1" dirty="0" smtClean="0"/>
          </a:p>
          <a:p>
            <a:pPr algn="ctr"/>
            <a:r>
              <a:rPr lang="en-US" sz="3200" b="1" i="1" dirty="0" smtClean="0">
                <a:hlinkClick r:id="rId3"/>
              </a:rPr>
              <a:t>Zikoecho@yahoo.com</a:t>
            </a:r>
            <a:endParaRPr lang="en-US" sz="3200" b="1" i="1" dirty="0" smtClean="0"/>
          </a:p>
          <a:p>
            <a:pPr algn="ctr"/>
            <a:fld id="{0DF4DFC8-12A9-45F5-B091-FC784DB7B2B4}" type="datetime2">
              <a:rPr lang="en-US" sz="3200" b="1" i="1" smtClean="0"/>
              <a:t>Friday, March 08, 2019</a:t>
            </a:fld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6680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571500"/>
            <a:ext cx="79248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685800"/>
            <a:ext cx="8001000" cy="5029200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smtClean="0"/>
              <a:t>Family </a:t>
            </a:r>
            <a:r>
              <a:rPr lang="en-US" sz="2400" b="1" dirty="0"/>
              <a:t>history.</a:t>
            </a:r>
          </a:p>
          <a:p>
            <a:r>
              <a:rPr lang="en-US" sz="2400" b="1" dirty="0"/>
              <a:t> Pace makers or venous </a:t>
            </a:r>
            <a:r>
              <a:rPr lang="en-US" sz="2400" b="1" dirty="0" smtClean="0"/>
              <a:t>catheterization </a:t>
            </a:r>
            <a:r>
              <a:rPr lang="en-US" sz="2400" b="1" dirty="0"/>
              <a:t>either central or peripheral.</a:t>
            </a:r>
          </a:p>
          <a:p>
            <a:r>
              <a:rPr lang="en-US" sz="2400" b="1" dirty="0"/>
              <a:t> Being overweight:</a:t>
            </a:r>
          </a:p>
          <a:p>
            <a:pPr>
              <a:buNone/>
            </a:pPr>
            <a:r>
              <a:rPr lang="en-US" sz="2400" b="1" dirty="0"/>
              <a:t>    There is a link between the formation of clots</a:t>
            </a:r>
          </a:p>
          <a:p>
            <a:pPr>
              <a:buNone/>
            </a:pPr>
            <a:r>
              <a:rPr lang="en-US" sz="2400" b="1" dirty="0"/>
              <a:t>    formation to </a:t>
            </a:r>
            <a:r>
              <a:rPr lang="en-US" sz="2400" b="1" dirty="0" err="1"/>
              <a:t>leptin</a:t>
            </a:r>
            <a:r>
              <a:rPr lang="en-US" sz="2400" b="1" dirty="0"/>
              <a:t> ( hormone produced by fat   cells). </a:t>
            </a:r>
          </a:p>
          <a:p>
            <a:r>
              <a:rPr lang="en-US" sz="2400" b="1" dirty="0"/>
              <a:t> Previous proved history of </a:t>
            </a:r>
            <a:r>
              <a:rPr lang="en-US" sz="2400" b="1" dirty="0" smtClean="0"/>
              <a:t>venous </a:t>
            </a:r>
            <a:r>
              <a:rPr lang="en-US" sz="2400" b="1" dirty="0"/>
              <a:t>thromboembolism.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76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1252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381000"/>
            <a:ext cx="8229600" cy="5715000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Cardiac </a:t>
            </a:r>
            <a:r>
              <a:rPr lang="en-US" sz="2400" b="1" dirty="0"/>
              <a:t>problems:</a:t>
            </a:r>
          </a:p>
          <a:p>
            <a:pPr>
              <a:buNone/>
            </a:pPr>
            <a:r>
              <a:rPr lang="en-US" sz="2400" b="1" dirty="0"/>
              <a:t>          a. Congenital.</a:t>
            </a:r>
          </a:p>
          <a:p>
            <a:pPr>
              <a:buNone/>
            </a:pPr>
            <a:r>
              <a:rPr lang="en-US" sz="2400" b="1" dirty="0"/>
              <a:t>          b. Congestive.</a:t>
            </a:r>
          </a:p>
          <a:p>
            <a:pPr>
              <a:buNone/>
            </a:pPr>
            <a:r>
              <a:rPr lang="en-US" sz="2400" b="1" dirty="0"/>
              <a:t>          c. Hypertensive.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Others:</a:t>
            </a:r>
          </a:p>
          <a:p>
            <a:pPr>
              <a:buNone/>
            </a:pPr>
            <a:r>
              <a:rPr lang="en-US" sz="2400" b="1" dirty="0"/>
              <a:t>     a. </a:t>
            </a:r>
            <a:r>
              <a:rPr lang="en-US" sz="2400" b="1" dirty="0" err="1"/>
              <a:t>Nephrotic</a:t>
            </a:r>
            <a:r>
              <a:rPr lang="en-US" sz="2400" b="1" dirty="0"/>
              <a:t> syndrome.</a:t>
            </a:r>
          </a:p>
          <a:p>
            <a:pPr>
              <a:buNone/>
            </a:pPr>
            <a:r>
              <a:rPr lang="en-US" sz="2400" b="1" dirty="0"/>
              <a:t>     b. Thrombotic and </a:t>
            </a:r>
            <a:r>
              <a:rPr lang="en-US" sz="2400" b="1" dirty="0" err="1" smtClean="0"/>
              <a:t>myeloproliferative</a:t>
            </a:r>
            <a:r>
              <a:rPr lang="en-US" sz="2400" b="1" dirty="0"/>
              <a:t> </a:t>
            </a:r>
            <a:r>
              <a:rPr lang="en-US" sz="2400" b="1" dirty="0" smtClean="0"/>
              <a:t>disorders</a:t>
            </a:r>
            <a:r>
              <a:rPr lang="en-US" sz="2400" b="1" dirty="0"/>
              <a:t>.</a:t>
            </a:r>
          </a:p>
          <a:p>
            <a:pPr>
              <a:buNone/>
            </a:pPr>
            <a:r>
              <a:rPr lang="en-US" sz="2400" b="1" dirty="0"/>
              <a:t>     c. Inflammatory bowel diseases.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93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Sources and origin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The source can be </a:t>
            </a:r>
            <a:r>
              <a:rPr lang="en-US" sz="2400" b="1" dirty="0" err="1" smtClean="0"/>
              <a:t>indentified</a:t>
            </a:r>
            <a:r>
              <a:rPr lang="en-US" sz="2400" b="1" dirty="0" smtClean="0"/>
              <a:t> in only 50 – 70 % of cases.</a:t>
            </a:r>
            <a:endParaRPr lang="en-US" sz="2400" b="1" dirty="0"/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70 – 90 % of the identified cases, </a:t>
            </a:r>
            <a:r>
              <a:rPr lang="en-US" sz="2400" b="1" dirty="0" smtClean="0"/>
              <a:t>clots come </a:t>
            </a:r>
            <a:r>
              <a:rPr lang="en-US" sz="2400" b="1" dirty="0"/>
              <a:t>from </a:t>
            </a:r>
            <a:r>
              <a:rPr lang="en-US" sz="2400" b="1" dirty="0">
                <a:solidFill>
                  <a:srgbClr val="00B0F0"/>
                </a:solidFill>
              </a:rPr>
              <a:t>IVC.</a:t>
            </a:r>
          </a:p>
          <a:p>
            <a:pPr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10 – 20 % of the identified cases, </a:t>
            </a:r>
            <a:r>
              <a:rPr lang="en-US" sz="2400" b="1" dirty="0" err="1" smtClean="0"/>
              <a:t>clotscome</a:t>
            </a:r>
            <a:r>
              <a:rPr lang="en-US" sz="2400" b="1" dirty="0" smtClean="0"/>
              <a:t> </a:t>
            </a:r>
            <a:r>
              <a:rPr lang="en-US" sz="2400" b="1" dirty="0"/>
              <a:t>from </a:t>
            </a:r>
            <a:r>
              <a:rPr lang="en-US" sz="2400" b="1" dirty="0">
                <a:solidFill>
                  <a:srgbClr val="00B0F0"/>
                </a:solidFill>
              </a:rPr>
              <a:t>SVC.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4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Pathological leading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b="1" dirty="0"/>
              <a:t>Deep vein thrombosis.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 Air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Amniotic fluid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Fat embolism.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/>
              <a:t>Rare : Tumor  emboli &amp; </a:t>
            </a:r>
            <a:r>
              <a:rPr lang="en-US" sz="2800" b="1" dirty="0" smtClean="0"/>
              <a:t>Bacterial clumps</a:t>
            </a:r>
            <a:r>
              <a:rPr lang="en-US" sz="2800" b="1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Progression of pulmonary embolism.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The course of events depend on the size of the clot causing  PE</a:t>
            </a:r>
            <a:r>
              <a:rPr lang="en-US" sz="2800" b="1" dirty="0" smtClean="0">
                <a:solidFill>
                  <a:srgbClr val="00B0F0"/>
                </a:solidFill>
              </a:rPr>
              <a:t>.</a:t>
            </a:r>
            <a:endParaRPr lang="en-US" sz="18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FF00"/>
                </a:solidFill>
              </a:rPr>
              <a:t>A</a:t>
            </a:r>
            <a:r>
              <a:rPr lang="en-US" sz="2400" b="1" dirty="0">
                <a:solidFill>
                  <a:srgbClr val="FFFF00"/>
                </a:solidFill>
              </a:rPr>
              <a:t>.  Small to medium sized PE</a:t>
            </a:r>
            <a:r>
              <a:rPr lang="en-US" sz="2400" b="1" dirty="0" smtClean="0"/>
              <a:t>.</a:t>
            </a:r>
          </a:p>
          <a:p>
            <a:pPr lvl="0"/>
            <a:r>
              <a:rPr lang="en-US" sz="2800" dirty="0"/>
              <a:t>Cut off the circulation to a part of the lung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lvl="0"/>
            <a:r>
              <a:rPr lang="en-US" sz="2800" dirty="0"/>
              <a:t>It heals with fibrous scar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lvl="0"/>
            <a:r>
              <a:rPr lang="en-US" sz="2400" dirty="0"/>
              <a:t>Can travel more distally infracting the lung</a:t>
            </a:r>
            <a:r>
              <a:rPr lang="en-US" sz="2400" dirty="0" smtClean="0"/>
              <a:t>.</a:t>
            </a:r>
          </a:p>
          <a:p>
            <a:endParaRPr lang="en-US" dirty="0"/>
          </a:p>
          <a:p>
            <a:pPr lvl="0"/>
            <a:endParaRPr lang="en-US" dirty="0"/>
          </a:p>
          <a:p>
            <a:pPr lvl="0">
              <a:buAutoNum type="alphaUcPeriod" startAt="2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1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B. Massive </a:t>
            </a:r>
            <a:r>
              <a:rPr lang="en-US" sz="2800" b="1" dirty="0">
                <a:solidFill>
                  <a:srgbClr val="FFFF00"/>
                </a:solidFill>
              </a:rPr>
              <a:t>pulmonary embolism.</a:t>
            </a:r>
          </a:p>
          <a:p>
            <a:pPr lvl="0"/>
            <a:r>
              <a:rPr lang="en-US" sz="2400" dirty="0" err="1"/>
              <a:t>Embolize</a:t>
            </a:r>
            <a:r>
              <a:rPr lang="en-US" sz="2400" dirty="0"/>
              <a:t> the main pulmonary artery Blocking off almost blood flow to lungs.</a:t>
            </a:r>
          </a:p>
          <a:p>
            <a:r>
              <a:rPr lang="en-US" sz="2400" dirty="0"/>
              <a:t>The emboli may happen suddenly causing Massive PE or gradual causing recurrent PE state.</a:t>
            </a:r>
          </a:p>
          <a:p>
            <a:pPr lvl="0"/>
            <a:r>
              <a:rPr lang="en-US" sz="2400" dirty="0"/>
              <a:t>Lodge at the bifurcation of the main pulmonary artery causing hemodynamic collapse or death.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781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Probable outcome of PE.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b="1" dirty="0"/>
              <a:t>10 % of </a:t>
            </a:r>
            <a:r>
              <a:rPr lang="en-US" sz="3200" b="1" dirty="0" smtClean="0"/>
              <a:t>clinically </a:t>
            </a:r>
            <a:r>
              <a:rPr lang="en-US" sz="3200" b="1" dirty="0"/>
              <a:t>presented PE </a:t>
            </a:r>
            <a:r>
              <a:rPr lang="en-US" sz="3200" b="1" dirty="0" smtClean="0"/>
              <a:t>are  </a:t>
            </a:r>
            <a:r>
              <a:rPr lang="en-US" sz="3200" b="1" dirty="0"/>
              <a:t>fatal</a:t>
            </a:r>
            <a:r>
              <a:rPr lang="en-US" sz="3200" b="1" dirty="0" smtClean="0"/>
              <a:t>.</a:t>
            </a:r>
            <a:endParaRPr lang="en-US" sz="3200" b="1" dirty="0"/>
          </a:p>
          <a:p>
            <a:r>
              <a:rPr lang="en-US" sz="3200" b="1" dirty="0"/>
              <a:t> 30 % of patients </a:t>
            </a:r>
            <a:r>
              <a:rPr lang="en-US" sz="3200" b="1" dirty="0" smtClean="0"/>
              <a:t>with  </a:t>
            </a:r>
            <a:r>
              <a:rPr lang="en-US" sz="3200" b="1" dirty="0"/>
              <a:t>PE will suffer a </a:t>
            </a:r>
            <a:r>
              <a:rPr lang="en-US" sz="3200" b="1" dirty="0" smtClean="0"/>
              <a:t>second  </a:t>
            </a:r>
            <a:r>
              <a:rPr lang="en-US" sz="3200" b="1" dirty="0"/>
              <a:t>attack</a:t>
            </a:r>
            <a:r>
              <a:rPr lang="en-US" sz="3200" b="1" dirty="0" smtClean="0"/>
              <a:t>.</a:t>
            </a:r>
            <a:endParaRPr lang="en-US" sz="3200" b="1" dirty="0"/>
          </a:p>
          <a:p>
            <a:r>
              <a:rPr lang="en-US" sz="3200" b="1" dirty="0"/>
              <a:t>70 % will had </a:t>
            </a:r>
            <a:r>
              <a:rPr lang="en-US" sz="3200" b="1" dirty="0" smtClean="0"/>
              <a:t>PE </a:t>
            </a:r>
            <a:r>
              <a:rPr lang="en-US" sz="3200" b="1" dirty="0"/>
              <a:t>complications.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Differential diagnosis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76400"/>
            <a:ext cx="7924800" cy="4648200"/>
          </a:xfrm>
        </p:spPr>
        <p:txBody>
          <a:bodyPr/>
          <a:lstStyle/>
          <a:p>
            <a:r>
              <a:rPr lang="en-US" sz="2000" b="1" dirty="0" smtClean="0"/>
              <a:t>Myocardial infarction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 Pneumonia.</a:t>
            </a:r>
          </a:p>
          <a:p>
            <a:r>
              <a:rPr lang="en-US" sz="2000" b="1" dirty="0"/>
              <a:t>Congestive heart failure.</a:t>
            </a:r>
          </a:p>
          <a:p>
            <a:r>
              <a:rPr lang="en-US" sz="2000" b="1" dirty="0"/>
              <a:t> Asthma.</a:t>
            </a:r>
          </a:p>
          <a:p>
            <a:r>
              <a:rPr lang="en-US" sz="2000" b="1" dirty="0"/>
              <a:t> COPD.</a:t>
            </a:r>
          </a:p>
          <a:p>
            <a:r>
              <a:rPr lang="en-US" sz="2000" b="1" dirty="0"/>
              <a:t> </a:t>
            </a:r>
            <a:r>
              <a:rPr lang="en-US" sz="2000" b="1" dirty="0" err="1"/>
              <a:t>Intrathoracic</a:t>
            </a:r>
            <a:r>
              <a:rPr lang="en-US" sz="2000" b="1" dirty="0"/>
              <a:t>  neoplasm.  </a:t>
            </a:r>
          </a:p>
          <a:p>
            <a:r>
              <a:rPr lang="en-US" sz="2000" b="1" dirty="0"/>
              <a:t> Rib fractures.</a:t>
            </a:r>
          </a:p>
          <a:p>
            <a:r>
              <a:rPr lang="en-US" sz="2000" b="1" dirty="0"/>
              <a:t> Pneumothorax.</a:t>
            </a:r>
          </a:p>
          <a:p>
            <a:r>
              <a:rPr lang="en-US" sz="2000" b="1" dirty="0"/>
              <a:t> Musculoskeletal pains.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59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Acute</a:t>
            </a:r>
          </a:p>
          <a:p>
            <a:r>
              <a:rPr lang="en-US" sz="2400" b="1" dirty="0"/>
              <a:t>Large sized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 </a:t>
            </a:r>
            <a:r>
              <a:rPr lang="en-US" sz="2400" b="1" dirty="0"/>
              <a:t>Massive PE</a:t>
            </a:r>
            <a:r>
              <a:rPr lang="en-US" sz="2400" b="1" dirty="0" smtClean="0"/>
              <a:t>.</a:t>
            </a:r>
          </a:p>
          <a:p>
            <a:r>
              <a:rPr lang="en-US" sz="2400" b="1" dirty="0"/>
              <a:t>It involves &gt; 50 </a:t>
            </a:r>
            <a:r>
              <a:rPr lang="en-US" sz="2400" b="1" dirty="0" smtClean="0"/>
              <a:t>% </a:t>
            </a:r>
            <a:r>
              <a:rPr lang="en-US" sz="2400" b="1" dirty="0"/>
              <a:t>of the main </a:t>
            </a:r>
            <a:r>
              <a:rPr lang="en-US" sz="2400" b="1" dirty="0" smtClean="0"/>
              <a:t>PA</a:t>
            </a:r>
          </a:p>
          <a:p>
            <a:r>
              <a:rPr lang="en-US" sz="2400" b="1" dirty="0" smtClean="0"/>
              <a:t>Sudden </a:t>
            </a:r>
            <a:r>
              <a:rPr lang="en-US" sz="2400" b="1" dirty="0"/>
              <a:t>death.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Chronic</a:t>
            </a:r>
          </a:p>
          <a:p>
            <a:r>
              <a:rPr lang="en-US" sz="2400" b="1" dirty="0"/>
              <a:t>Small sized.</a:t>
            </a:r>
          </a:p>
          <a:p>
            <a:r>
              <a:rPr lang="en-US" sz="2400" b="1" dirty="0"/>
              <a:t>Pulmonary infarction with episodes of </a:t>
            </a:r>
            <a:r>
              <a:rPr lang="en-US" sz="2400" b="1" dirty="0" err="1"/>
              <a:t>pleuritic</a:t>
            </a:r>
            <a:r>
              <a:rPr lang="en-US" sz="2400" b="1" dirty="0"/>
              <a:t>  chest pain And </a:t>
            </a:r>
            <a:r>
              <a:rPr lang="en-US" sz="2400" b="1" dirty="0" err="1"/>
              <a:t>haemoptysis</a:t>
            </a:r>
            <a:r>
              <a:rPr lang="en-US" sz="2400" b="1" dirty="0"/>
              <a:t>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09600"/>
            <a:ext cx="7924800" cy="1143000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Presentations </a:t>
            </a:r>
            <a:r>
              <a:rPr lang="en-US" sz="3200" b="1" dirty="0"/>
              <a:t>of PE</a:t>
            </a:r>
            <a:r>
              <a:rPr lang="en-US" sz="3200" b="1" dirty="0" smtClean="0"/>
              <a:t>.</a:t>
            </a:r>
            <a:br>
              <a:rPr lang="en-US" sz="3200" b="1" dirty="0" smtClean="0"/>
            </a:b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>
                <a:solidFill>
                  <a:srgbClr val="FFFF00"/>
                </a:solidFill>
              </a:rPr>
              <a:t>According to the size of </a:t>
            </a:r>
            <a:r>
              <a:rPr lang="en-US" sz="2400" b="1" dirty="0" smtClean="0">
                <a:solidFill>
                  <a:srgbClr val="FFFF00"/>
                </a:solidFill>
              </a:rPr>
              <a:t>venous </a:t>
            </a:r>
            <a:r>
              <a:rPr lang="en-US" sz="2400" b="1" dirty="0">
                <a:solidFill>
                  <a:srgbClr val="FFFF00"/>
                </a:solidFill>
              </a:rPr>
              <a:t>emboli:</a:t>
            </a:r>
            <a:br>
              <a:rPr lang="en-US" sz="2400" b="1" dirty="0">
                <a:solidFill>
                  <a:srgbClr val="FFFF00"/>
                </a:solidFill>
              </a:rPr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880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Postoperative presentations.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/>
              <a:t>Classical time:  2</a:t>
            </a:r>
            <a:r>
              <a:rPr lang="en-US" sz="3600" b="1" baseline="30000" dirty="0"/>
              <a:t>nd</a:t>
            </a:r>
            <a:r>
              <a:rPr lang="en-US" sz="3600" b="1" dirty="0"/>
              <a:t>  postoperative week  </a:t>
            </a:r>
            <a:r>
              <a:rPr lang="en-US" sz="2300" b="1" dirty="0" smtClean="0"/>
              <a:t>!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3200" b="1" dirty="0"/>
              <a:t>Sudden death </a:t>
            </a:r>
          </a:p>
          <a:p>
            <a:pPr>
              <a:buNone/>
            </a:pPr>
            <a:r>
              <a:rPr lang="en-US" sz="3200" b="1" dirty="0" smtClean="0"/>
              <a:t>Cyanosis   </a:t>
            </a:r>
            <a:endParaRPr lang="en-US" sz="3200" b="1" dirty="0"/>
          </a:p>
          <a:p>
            <a:pPr>
              <a:buNone/>
            </a:pPr>
            <a:r>
              <a:rPr lang="en-US" sz="3200" b="1" dirty="0" err="1" smtClean="0"/>
              <a:t>Dysponea</a:t>
            </a:r>
            <a:endParaRPr lang="en-US" sz="3200" b="1" dirty="0"/>
          </a:p>
          <a:p>
            <a:pPr>
              <a:buNone/>
            </a:pPr>
            <a:r>
              <a:rPr lang="en-US" sz="3200" b="1" dirty="0" err="1" smtClean="0"/>
              <a:t>Tackyponea</a:t>
            </a:r>
            <a:r>
              <a:rPr lang="en-US" sz="3200" b="1" dirty="0" smtClean="0"/>
              <a:t> </a:t>
            </a: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Cough  </a:t>
            </a:r>
          </a:p>
          <a:p>
            <a:pPr>
              <a:buNone/>
            </a:pPr>
            <a:r>
              <a:rPr lang="en-US" sz="3200" b="1" dirty="0" smtClean="0"/>
              <a:t>Hemoptysis</a:t>
            </a:r>
            <a:endParaRPr lang="en-US" sz="3200" b="1" dirty="0"/>
          </a:p>
          <a:p>
            <a:pPr>
              <a:buNone/>
            </a:pPr>
            <a:r>
              <a:rPr lang="en-US" sz="3200" b="1" dirty="0" smtClean="0"/>
              <a:t>Chest </a:t>
            </a:r>
            <a:r>
              <a:rPr lang="en-US" sz="3200" b="1" dirty="0"/>
              <a:t>pains  </a:t>
            </a:r>
            <a:endParaRPr lang="en-US" sz="3200" b="1" dirty="0" smtClean="0"/>
          </a:p>
          <a:p>
            <a:pPr>
              <a:buNone/>
            </a:pPr>
            <a:r>
              <a:rPr lang="en-US" sz="3200" b="1" dirty="0" smtClean="0"/>
              <a:t> Low </a:t>
            </a:r>
            <a:r>
              <a:rPr lang="en-US" sz="3200" b="1" dirty="0"/>
              <a:t>EtCO2  </a:t>
            </a:r>
          </a:p>
          <a:p>
            <a:pPr>
              <a:buNone/>
            </a:pPr>
            <a:endParaRPr lang="en-US" sz="2200" b="1" dirty="0">
              <a:solidFill>
                <a:srgbClr val="002060"/>
              </a:solidFill>
            </a:endParaRP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8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52400"/>
            <a:ext cx="8991600" cy="6705600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67 years Old male presented with acute dyspnea, </a:t>
            </a:r>
            <a:r>
              <a:rPr lang="en-US" sz="3600" dirty="0" err="1"/>
              <a:t>Pleuritic</a:t>
            </a:r>
            <a:r>
              <a:rPr lang="en-US" sz="3600" dirty="0"/>
              <a:t> Right side chest pain and hemoptysis ,  with history of recent pelvic fracture post RTA  one week back.</a:t>
            </a:r>
          </a:p>
          <a:p>
            <a:r>
              <a:rPr lang="en-US" sz="3600" dirty="0"/>
              <a:t>On examination : Left leg swelling and tender, BP: 90/60, pulse : 140 beat / minute, regular.</a:t>
            </a:r>
          </a:p>
          <a:p>
            <a:r>
              <a:rPr lang="en-US" sz="3600" dirty="0"/>
              <a:t>Chest examination: normal</a:t>
            </a:r>
          </a:p>
          <a:p>
            <a:r>
              <a:rPr lang="en-US" sz="3600" dirty="0"/>
              <a:t>The commonest arrhythmia expected in this patient </a:t>
            </a:r>
          </a:p>
        </p:txBody>
      </p:sp>
    </p:spTree>
    <p:extLst>
      <p:ext uri="{BB962C8B-B14F-4D97-AF65-F5344CB8AC3E}">
        <p14:creationId xmlns:p14="http://schemas.microsoft.com/office/powerpoint/2010/main" val="35231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3200400"/>
            <a:ext cx="3733800" cy="32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900" b="1" dirty="0" smtClean="0"/>
              <a:t>       </a:t>
            </a:r>
            <a:r>
              <a:rPr lang="en-US" sz="3200" b="1" dirty="0" smtClean="0"/>
              <a:t>Completely </a:t>
            </a:r>
            <a:r>
              <a:rPr lang="en-US" sz="3200" b="1" dirty="0"/>
              <a:t>normal.</a:t>
            </a:r>
          </a:p>
          <a:p>
            <a:pPr>
              <a:buNone/>
            </a:pPr>
            <a:r>
              <a:rPr lang="en-US" sz="3200" b="1" dirty="0"/>
              <a:t>      </a:t>
            </a:r>
            <a:r>
              <a:rPr lang="en-US" sz="3200" b="1" dirty="0" smtClean="0"/>
              <a:t>Chest pain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      </a:t>
            </a:r>
            <a:r>
              <a:rPr lang="en-US" sz="3200" b="1" dirty="0" err="1" smtClean="0"/>
              <a:t>Pleuritic</a:t>
            </a:r>
            <a:r>
              <a:rPr lang="en-US" sz="3200" b="1" dirty="0" smtClean="0"/>
              <a:t> pain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     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Dysponea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   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400" b="1" dirty="0">
                <a:solidFill>
                  <a:srgbClr val="FF0000"/>
                </a:solidFill>
              </a:rPr>
              <a:t>      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724400" y="3124200"/>
            <a:ext cx="3733800" cy="35814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</a:t>
            </a:r>
            <a:r>
              <a:rPr lang="en-US" sz="2800" b="1" dirty="0" smtClean="0"/>
              <a:t>Apprehension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/>
              <a:t>  </a:t>
            </a:r>
            <a:r>
              <a:rPr lang="en-US" sz="2800" b="1" dirty="0" smtClean="0"/>
              <a:t> Cough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</a:t>
            </a:r>
            <a:r>
              <a:rPr lang="en-US" sz="2800" b="1" dirty="0" smtClean="0"/>
              <a:t>Hemoptysis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 smtClean="0"/>
              <a:t>   Diaphoresis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533400" y="1600201"/>
            <a:ext cx="8153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b="1" cap="all" spc="5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01000" cy="254476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Symptoms </a:t>
            </a:r>
            <a:r>
              <a:rPr lang="en-US" sz="2800" b="1" dirty="0">
                <a:solidFill>
                  <a:srgbClr val="FFFF00"/>
                </a:solidFill>
              </a:rPr>
              <a:t>More clear in patient with pre-existing lung diseases.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en-US" sz="2800" b="1" dirty="0">
                <a:solidFill>
                  <a:srgbClr val="FFFF00"/>
                </a:solidFill>
              </a:rPr>
              <a:t>Possible presentations</a:t>
            </a:r>
            <a:r>
              <a:rPr lang="en-US" b="1" dirty="0">
                <a:solidFill>
                  <a:srgbClr val="FFFF00"/>
                </a:solidFill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228600"/>
            <a:ext cx="3810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/>
              <a:t>Syncope 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err="1" smtClean="0"/>
              <a:t>Tachyponea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 err="1" smtClean="0"/>
              <a:t>Rales</a:t>
            </a:r>
            <a:endParaRPr lang="en-US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Tachycardia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Fever &gt; </a:t>
            </a:r>
            <a:r>
              <a:rPr lang="en-US" sz="3200" b="1" dirty="0" smtClean="0"/>
              <a:t>37.8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Phlebitis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 smtClean="0"/>
              <a:t>Cyanosis</a:t>
            </a:r>
            <a:endParaRPr lang="en-US" sz="32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200" b="1" dirty="0"/>
              <a:t>Leg </a:t>
            </a:r>
            <a:r>
              <a:rPr lang="en-US" sz="3200" b="1" dirty="0" smtClean="0"/>
              <a:t>swelling</a:t>
            </a:r>
            <a:endParaRPr lang="en-US" sz="2800" dirty="0"/>
          </a:p>
          <a:p>
            <a:endParaRPr lang="en-US" sz="2400" dirty="0"/>
          </a:p>
          <a:p>
            <a:pPr>
              <a:buNone/>
            </a:pPr>
            <a:endParaRPr lang="en-US" sz="2400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724400" y="228600"/>
            <a:ext cx="3810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/>
              <a:t>Leg </a:t>
            </a:r>
            <a:r>
              <a:rPr lang="en-US" sz="3600" b="1" dirty="0" smtClean="0"/>
              <a:t>pain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Wheezing 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Angina pain. 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 smtClean="0"/>
              <a:t>AF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 smtClean="0"/>
              <a:t>Coma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</a:t>
            </a:r>
            <a:r>
              <a:rPr lang="en-US" sz="3600" b="1" dirty="0" err="1" smtClean="0"/>
              <a:t>Pul.infection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Sweating</a:t>
            </a:r>
            <a:endParaRPr lang="en-US" sz="3600" b="1" dirty="0">
              <a:solidFill>
                <a:srgbClr val="FFFF00"/>
              </a:solidFill>
            </a:endParaRPr>
          </a:p>
          <a:p>
            <a:pPr>
              <a:buFont typeface="Arial" charset="0"/>
              <a:buChar char="•"/>
            </a:pPr>
            <a:endParaRPr lang="en-US" sz="1600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-914400"/>
            <a:ext cx="7924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Chronic effects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7924800" cy="4114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1</a:t>
            </a:r>
            <a:r>
              <a:rPr lang="en-US" sz="2800" b="1" dirty="0">
                <a:solidFill>
                  <a:srgbClr val="FF0000"/>
                </a:solidFill>
              </a:rPr>
              <a:t>. </a:t>
            </a:r>
            <a:r>
              <a:rPr lang="en-US" sz="2800" b="1" dirty="0"/>
              <a:t>Increased PVR.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2.</a:t>
            </a:r>
            <a:r>
              <a:rPr lang="en-US" sz="2800" b="1" dirty="0"/>
              <a:t> Decrease </a:t>
            </a:r>
            <a:r>
              <a:rPr lang="en-US" sz="2800" b="1" dirty="0" err="1" smtClean="0"/>
              <a:t>gasexchange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3.</a:t>
            </a:r>
            <a:r>
              <a:rPr lang="en-US" sz="2800" b="1" dirty="0"/>
              <a:t> Alveolar </a:t>
            </a:r>
            <a:r>
              <a:rPr lang="en-US" sz="2800" b="1" dirty="0" smtClean="0"/>
              <a:t>hyperventilation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4.</a:t>
            </a:r>
            <a:r>
              <a:rPr lang="en-US" sz="2800" b="1" dirty="0"/>
              <a:t> Increased AWP.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5.</a:t>
            </a:r>
            <a:r>
              <a:rPr lang="en-US" sz="2800" b="1" dirty="0"/>
              <a:t> Decreased </a:t>
            </a:r>
            <a:r>
              <a:rPr lang="en-US" sz="2800" b="1" dirty="0" smtClean="0"/>
              <a:t>lung </a:t>
            </a:r>
            <a:r>
              <a:rPr lang="en-US" sz="2800" b="1" dirty="0"/>
              <a:t>compliance.</a:t>
            </a:r>
          </a:p>
          <a:p>
            <a:pPr>
              <a:buNone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6.</a:t>
            </a:r>
            <a:r>
              <a:rPr lang="en-US" sz="2800" b="1" dirty="0"/>
              <a:t> Right side </a:t>
            </a:r>
            <a:r>
              <a:rPr lang="en-US" sz="2800" b="1" dirty="0" smtClean="0"/>
              <a:t>ventricular  </a:t>
            </a:r>
            <a:r>
              <a:rPr lang="en-US" sz="2800" b="1" dirty="0"/>
              <a:t>dysfunction &amp; failure.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Screening and Diagnosis.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>
                <a:solidFill>
                  <a:srgbClr val="00B0F0"/>
                </a:solidFill>
              </a:rPr>
              <a:t>PE is difficult  </a:t>
            </a:r>
            <a:r>
              <a:rPr lang="en-US" sz="2400" b="1" dirty="0" smtClean="0">
                <a:solidFill>
                  <a:srgbClr val="00B0F0"/>
                </a:solidFill>
              </a:rPr>
              <a:t>to  diagnose  </a:t>
            </a:r>
            <a:r>
              <a:rPr lang="en-US" sz="2400" b="1" dirty="0">
                <a:solidFill>
                  <a:srgbClr val="00B0F0"/>
                </a:solidFill>
              </a:rPr>
              <a:t>especially </a:t>
            </a:r>
            <a:r>
              <a:rPr lang="en-US" sz="2400" b="1" dirty="0" smtClean="0">
                <a:solidFill>
                  <a:srgbClr val="00B0F0"/>
                </a:solidFill>
              </a:rPr>
              <a:t>with  </a:t>
            </a:r>
            <a:r>
              <a:rPr lang="en-US" sz="2400" b="1" dirty="0">
                <a:solidFill>
                  <a:srgbClr val="00B0F0"/>
                </a:solidFill>
              </a:rPr>
              <a:t>underlying lung </a:t>
            </a:r>
            <a:r>
              <a:rPr lang="en-US" sz="2400" b="1" dirty="0" smtClean="0">
                <a:solidFill>
                  <a:srgbClr val="00B0F0"/>
                </a:solidFill>
              </a:rPr>
              <a:t>or cardiac diseases.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More than one </a:t>
            </a:r>
            <a:r>
              <a:rPr lang="en-US" sz="2400" b="1" dirty="0" smtClean="0"/>
              <a:t>test </a:t>
            </a:r>
            <a:r>
              <a:rPr lang="en-US" sz="2400" b="1" dirty="0"/>
              <a:t>should be done </a:t>
            </a:r>
            <a:r>
              <a:rPr lang="en-US" sz="2400" b="1" dirty="0" smtClean="0"/>
              <a:t>to </a:t>
            </a:r>
            <a:r>
              <a:rPr lang="en-US" sz="2400" b="1" dirty="0"/>
              <a:t>increase the </a:t>
            </a:r>
            <a:r>
              <a:rPr lang="en-US" sz="2400" b="1" dirty="0" smtClean="0"/>
              <a:t>efficacy of correct diagnosis.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  <a:r>
              <a:rPr lang="en-US" sz="3200" b="1" baseline="30000" dirty="0">
                <a:solidFill>
                  <a:srgbClr val="FFFF00"/>
                </a:solidFill>
              </a:rPr>
              <a:t>st</a:t>
            </a:r>
            <a:r>
              <a:rPr lang="en-US" sz="3200" b="1" dirty="0">
                <a:solidFill>
                  <a:srgbClr val="FFFF00"/>
                </a:solidFill>
              </a:rPr>
              <a:t>  line of investigations.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 </a:t>
            </a:r>
            <a:r>
              <a:rPr lang="en-US" sz="2800" b="1" dirty="0">
                <a:solidFill>
                  <a:srgbClr val="00B0F0"/>
                </a:solidFill>
              </a:rPr>
              <a:t>ECG.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/>
              <a:t> </a:t>
            </a:r>
            <a:r>
              <a:rPr lang="en-US" sz="2400" b="1" dirty="0"/>
              <a:t>Nonspecific changes </a:t>
            </a:r>
            <a:r>
              <a:rPr lang="en-US" sz="2400" b="1" dirty="0" smtClean="0"/>
              <a:t>are common</a:t>
            </a:r>
            <a:r>
              <a:rPr lang="en-US" sz="2400" b="1" dirty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Sinus tachycardia is </a:t>
            </a:r>
            <a:r>
              <a:rPr lang="en-US" sz="2400" b="1" dirty="0" smtClean="0"/>
              <a:t>the </a:t>
            </a:r>
            <a:r>
              <a:rPr lang="en-US" sz="2400" b="1" dirty="0"/>
              <a:t>commonest among changes.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Possible changes</a:t>
            </a:r>
            <a:r>
              <a:rPr lang="en-US" sz="2400" b="1" dirty="0" smtClean="0"/>
              <a:t>: </a:t>
            </a:r>
            <a:r>
              <a:rPr lang="en-US" sz="2400" b="1" dirty="0"/>
              <a:t>AF, RBBB, T wave </a:t>
            </a:r>
            <a:r>
              <a:rPr lang="en-US" sz="2400" b="1" dirty="0" smtClean="0"/>
              <a:t>inversion &amp; </a:t>
            </a:r>
          </a:p>
          <a:p>
            <a:pPr marL="0" indent="0">
              <a:buNone/>
            </a:pPr>
            <a:r>
              <a:rPr lang="en-US" sz="2400" b="1" dirty="0" smtClean="0"/>
              <a:t>      P </a:t>
            </a:r>
            <a:r>
              <a:rPr lang="en-US" sz="2400" b="1" dirty="0" err="1" smtClean="0"/>
              <a:t>pulmonale</a:t>
            </a:r>
            <a:r>
              <a:rPr lang="en-US" sz="2400" b="1" dirty="0" smtClean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         S1 , Q3, T3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3638"/>
            <a:ext cx="2014538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477000" y="5862638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0" dirty="0">
                <a:latin typeface="Verdana" pitchFamily="34" charset="0"/>
                <a:cs typeface="Times New Roman" pitchFamily="18" charset="0"/>
              </a:rPr>
              <a:t>inverted T in III</a:t>
            </a:r>
          </a:p>
        </p:txBody>
      </p:sp>
      <p:pic>
        <p:nvPicPr>
          <p:cNvPr id="1249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09838"/>
            <a:ext cx="18589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586038"/>
            <a:ext cx="16764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4" name="Rectangle 5"/>
          <p:cNvSpPr>
            <a:spLocks noChangeArrowheads="1"/>
          </p:cNvSpPr>
          <p:nvPr/>
        </p:nvSpPr>
        <p:spPr bwMode="auto">
          <a:xfrm>
            <a:off x="228600" y="5862638"/>
            <a:ext cx="289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400" b="0" dirty="0">
                <a:latin typeface="Verdana" pitchFamily="34" charset="0"/>
                <a:cs typeface="Times New Roman" pitchFamily="18" charset="0"/>
              </a:rPr>
              <a:t>S wave in lead </a:t>
            </a:r>
            <a:r>
              <a:rPr lang="en-US" sz="2400" b="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 </a:t>
            </a:r>
          </a:p>
        </p:txBody>
      </p:sp>
      <p:sp>
        <p:nvSpPr>
          <p:cNvPr id="124935" name="Rectangle 6"/>
          <p:cNvSpPr>
            <a:spLocks noChangeArrowheads="1"/>
          </p:cNvSpPr>
          <p:nvPr/>
        </p:nvSpPr>
        <p:spPr bwMode="auto">
          <a:xfrm>
            <a:off x="3581400" y="5862638"/>
            <a:ext cx="228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>
                <a:latin typeface="Verdana" pitchFamily="34" charset="0"/>
                <a:cs typeface="Times New Roman" pitchFamily="18" charset="0"/>
              </a:rPr>
              <a:t>Q wave in III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4800" y="1290638"/>
            <a:ext cx="4570482" cy="923330"/>
          </a:xfrm>
          <a:prstGeom prst="rect">
            <a:avLst/>
          </a:prstGeom>
          <a:noFill/>
          <a:ln w="9525">
            <a:solidFill>
              <a:srgbClr val="3219B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dirty="0">
                <a:latin typeface="Verdana" pitchFamily="34" charset="0"/>
                <a:cs typeface="Times New Roman" pitchFamily="18" charset="0"/>
              </a:rPr>
              <a:t>(S1, Q3, T3)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8600" y="457200"/>
            <a:ext cx="40850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>
                <a:latin typeface="Verdana" pitchFamily="34" charset="0"/>
                <a:cs typeface="Times New Roman" pitchFamily="18" charset="0"/>
              </a:rPr>
              <a:t> Signs of right ventricular strain</a:t>
            </a:r>
          </a:p>
        </p:txBody>
      </p:sp>
      <p:sp>
        <p:nvSpPr>
          <p:cNvPr id="124938" name="Rectangle 13"/>
          <p:cNvSpPr>
            <a:spLocks noChangeArrowheads="1"/>
          </p:cNvSpPr>
          <p:nvPr/>
        </p:nvSpPr>
        <p:spPr bwMode="auto">
          <a:xfrm>
            <a:off x="7772400" y="152400"/>
            <a:ext cx="117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rial" charset="0"/>
                <a:cs typeface="Arial" charset="0"/>
              </a:rPr>
              <a:t>ECG</a:t>
            </a:r>
            <a:endParaRPr lang="en-US" sz="36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800" b="1" dirty="0"/>
              <a:t>normal.</a:t>
            </a:r>
          </a:p>
          <a:p>
            <a:pPr marL="0" indent="0">
              <a:buNone/>
            </a:pPr>
            <a:r>
              <a:rPr lang="en-US" sz="2800" b="1" dirty="0" smtClean="0"/>
              <a:t> </a:t>
            </a:r>
            <a:r>
              <a:rPr lang="en-US" sz="2800" b="1" dirty="0"/>
              <a:t>Atelectasis or density.</a:t>
            </a:r>
          </a:p>
          <a:p>
            <a:pPr marL="0" indent="0">
              <a:buNone/>
            </a:pPr>
            <a:r>
              <a:rPr lang="en-US" sz="2800" b="1" dirty="0" smtClean="0"/>
              <a:t>Pleural </a:t>
            </a:r>
            <a:r>
              <a:rPr lang="en-US" sz="2800" b="1" dirty="0"/>
              <a:t>effusion.</a:t>
            </a:r>
          </a:p>
          <a:p>
            <a:pPr marL="0" indent="0">
              <a:buNone/>
            </a:pPr>
            <a:r>
              <a:rPr lang="en-US" sz="2800" b="1" dirty="0" smtClean="0"/>
              <a:t>Pleural </a:t>
            </a:r>
            <a:r>
              <a:rPr lang="en-US" sz="2800" b="1" dirty="0"/>
              <a:t>opacity.</a:t>
            </a:r>
          </a:p>
          <a:p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Elevated diaphragm.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Prominent PA.</a:t>
            </a:r>
          </a:p>
          <a:p>
            <a:pPr marL="0" indent="0">
              <a:buNone/>
            </a:pPr>
            <a:r>
              <a:rPr lang="en-US" sz="2400" b="1" dirty="0" err="1" smtClean="0"/>
              <a:t>Cardiomegally</a:t>
            </a:r>
            <a:r>
              <a:rPr lang="en-US" sz="2400" b="1" dirty="0"/>
              <a:t>.</a:t>
            </a:r>
          </a:p>
          <a:p>
            <a:pPr marL="0" indent="0">
              <a:buNone/>
            </a:pPr>
            <a:r>
              <a:rPr lang="en-US" sz="2400" b="1" dirty="0" smtClean="0"/>
              <a:t>Pulmonary </a:t>
            </a:r>
            <a:r>
              <a:rPr lang="en-US" sz="2400" b="1" dirty="0"/>
              <a:t>edema.</a:t>
            </a:r>
          </a:p>
          <a:p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800" b="1" dirty="0">
                <a:solidFill>
                  <a:srgbClr val="00B0F0"/>
                </a:solidFill>
              </a:rPr>
              <a:t>Chest X ray</a:t>
            </a:r>
            <a:r>
              <a:rPr lang="en-US" sz="2800" b="1" dirty="0" smtClean="0">
                <a:solidFill>
                  <a:srgbClr val="00B0F0"/>
                </a:solidFill>
              </a:rPr>
              <a:t>.</a:t>
            </a:r>
            <a:br>
              <a:rPr lang="en-US" sz="2800" b="1" dirty="0" smtClean="0">
                <a:solidFill>
                  <a:srgbClr val="00B0F0"/>
                </a:solidFill>
              </a:rPr>
            </a:br>
            <a:r>
              <a:rPr lang="en-US" sz="3200" b="1" dirty="0"/>
              <a:t>Possible </a:t>
            </a:r>
            <a:r>
              <a:rPr lang="en-US" sz="3200" b="1" dirty="0" smtClean="0"/>
              <a:t>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10200" y="1524000"/>
            <a:ext cx="297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Wedge shaped density</a:t>
            </a:r>
            <a:r>
              <a:rPr lang="en-US" b="1" dirty="0">
                <a:solidFill>
                  <a:srgbClr val="00B0F0"/>
                </a:solidFill>
              </a:rPr>
              <a:t>.</a:t>
            </a:r>
          </a:p>
        </p:txBody>
      </p:sp>
      <p:pic>
        <p:nvPicPr>
          <p:cNvPr id="6" name="Picture 2" descr="M:\pulm. embolism\7012rc-fi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" y="2362200"/>
            <a:ext cx="3733800" cy="336511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371600" y="1553139"/>
            <a:ext cx="2239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Pleural effusion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5" descr="M:\pulm. embolism\pul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362200"/>
            <a:ext cx="31242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 </a:t>
            </a:r>
            <a:r>
              <a:rPr lang="en-US" sz="3200" b="1" dirty="0">
                <a:solidFill>
                  <a:srgbClr val="00B0F0"/>
                </a:solidFill>
              </a:rPr>
              <a:t>ABGs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/>
              <a:t>May be normal !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Hypoxia.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Respiratory </a:t>
            </a:r>
            <a:r>
              <a:rPr lang="en-US" sz="2800" b="1" dirty="0" err="1"/>
              <a:t>hypocarbia</a:t>
            </a:r>
            <a:r>
              <a:rPr lang="en-US" sz="2800" b="1" dirty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/>
              <a:t>Increased A-a gradient</a:t>
            </a:r>
            <a:r>
              <a:rPr lang="en-US" sz="28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   *</a:t>
            </a:r>
            <a:r>
              <a:rPr lang="en-US" sz="2400" b="1" dirty="0"/>
              <a:t>  Gradient &gt; 15-20 </a:t>
            </a:r>
            <a:r>
              <a:rPr lang="en-US" sz="2400" b="1" dirty="0" smtClean="0"/>
              <a:t>is considered </a:t>
            </a:r>
            <a:r>
              <a:rPr lang="en-US" sz="2400" b="1" dirty="0"/>
              <a:t>abnormal.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B0F0"/>
                </a:solidFill>
              </a:rPr>
              <a:t>D – dimer test.</a:t>
            </a:r>
            <a:br>
              <a:rPr lang="en-US" sz="2800" b="1" dirty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1295400"/>
            <a:ext cx="8458200" cy="5257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9600" b="1" dirty="0" smtClean="0"/>
              <a:t>D </a:t>
            </a:r>
            <a:r>
              <a:rPr lang="en-US" sz="9600" b="1" dirty="0"/>
              <a:t>– dimer are released as a </a:t>
            </a:r>
            <a:r>
              <a:rPr lang="en-US" sz="9600" b="1" dirty="0" smtClean="0"/>
              <a:t> </a:t>
            </a:r>
            <a:r>
              <a:rPr lang="en-US" sz="9600" b="1" dirty="0"/>
              <a:t>result of fibrinolysis &amp; </a:t>
            </a:r>
            <a:r>
              <a:rPr lang="en-US" sz="9600" b="1" dirty="0" smtClean="0"/>
              <a:t>indicate </a:t>
            </a:r>
            <a:r>
              <a:rPr lang="en-US" sz="9600" b="1" dirty="0"/>
              <a:t>the presence of </a:t>
            </a:r>
            <a:r>
              <a:rPr lang="en-US" sz="9600" b="1" dirty="0" smtClean="0"/>
              <a:t>intravascular thrombus</a:t>
            </a:r>
            <a:r>
              <a:rPr lang="en-US" sz="9600" b="1" dirty="0"/>
              <a:t>. It reflects the </a:t>
            </a:r>
            <a:r>
              <a:rPr lang="en-US" sz="9600" b="1" dirty="0" smtClean="0"/>
              <a:t>  </a:t>
            </a:r>
            <a:r>
              <a:rPr lang="en-US" sz="9600" b="1" dirty="0"/>
              <a:t>breakdown of plasmin.</a:t>
            </a:r>
          </a:p>
          <a:p>
            <a:r>
              <a:rPr lang="en-US" sz="9600" b="1" dirty="0"/>
              <a:t> Useful, to exclude the PE.</a:t>
            </a:r>
          </a:p>
          <a:p>
            <a:r>
              <a:rPr lang="en-US" sz="9600" b="1" dirty="0"/>
              <a:t> Has &gt; 99% sensitivity in </a:t>
            </a:r>
            <a:r>
              <a:rPr lang="en-US" sz="9600" b="1" dirty="0" smtClean="0"/>
              <a:t>acute </a:t>
            </a:r>
            <a:r>
              <a:rPr lang="en-US" sz="9600" b="1" dirty="0"/>
              <a:t>PE or DVT</a:t>
            </a:r>
            <a:r>
              <a:rPr lang="en-US" sz="9600" b="1" dirty="0" smtClean="0"/>
              <a:t>.</a:t>
            </a:r>
          </a:p>
          <a:p>
            <a:pPr marL="0" indent="0">
              <a:buNone/>
            </a:pPr>
            <a:endParaRPr lang="en-US" sz="20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4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lvl="0" indent="0">
              <a:buNone/>
            </a:pPr>
            <a:endParaRPr lang="en-US" sz="1800" b="1" dirty="0"/>
          </a:p>
          <a:p>
            <a:pPr marL="0" lvl="0" indent="0"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pPr marL="0" lvl="0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>
              <a:solidFill>
                <a:srgbClr val="C00000"/>
              </a:solidFill>
            </a:endParaRPr>
          </a:p>
          <a:p>
            <a:pPr lvl="0"/>
            <a:endParaRPr lang="en-US" sz="1800" b="1" dirty="0"/>
          </a:p>
          <a:p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58915"/>
            <a:ext cx="6019800" cy="51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57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304800"/>
            <a:ext cx="8001000" cy="541020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sz="2800" b="1" dirty="0"/>
              <a:t>Negative D – dimer Test.</a:t>
            </a:r>
          </a:p>
          <a:p>
            <a:pPr marL="0" lvl="0" indent="0">
              <a:buNone/>
            </a:pPr>
            <a:r>
              <a:rPr lang="en-US" sz="2800" b="1" dirty="0"/>
              <a:t>                Exclude PE  in Patient with low pre-test Probability.</a:t>
            </a:r>
          </a:p>
          <a:p>
            <a:pPr marL="0" lvl="0" indent="0">
              <a:buNone/>
            </a:pPr>
            <a:r>
              <a:rPr lang="en-US" sz="2800" b="1" dirty="0"/>
              <a:t>                Helpful in patient with a high clinical Probability.</a:t>
            </a:r>
          </a:p>
          <a:p>
            <a:pPr marL="0" lvl="0" indent="0">
              <a:buNone/>
            </a:pPr>
            <a:endParaRPr lang="en-US" sz="2800" b="1" dirty="0"/>
          </a:p>
          <a:p>
            <a:pPr marL="0" lvl="0" indent="0">
              <a:buNone/>
            </a:pPr>
            <a:r>
              <a:rPr lang="en-US" sz="2800" b="1" dirty="0" smtClean="0"/>
              <a:t> </a:t>
            </a:r>
            <a:r>
              <a:rPr lang="en-US" sz="2800" b="1" dirty="0"/>
              <a:t>Positive D – dimer test.</a:t>
            </a:r>
          </a:p>
          <a:p>
            <a:pPr marL="0" indent="0">
              <a:buNone/>
            </a:pPr>
            <a:r>
              <a:rPr lang="en-US" sz="2800" b="1" dirty="0"/>
              <a:t>                Needs further investigations to confirm the diagnosis</a:t>
            </a:r>
          </a:p>
          <a:p>
            <a:pPr marL="0" indent="0">
              <a:buNone/>
            </a:pPr>
            <a:r>
              <a:rPr lang="en-US" sz="2800" b="1" dirty="0"/>
              <a:t>               </a:t>
            </a:r>
            <a:r>
              <a:rPr lang="en-US" sz="2800" b="1" dirty="0" smtClean="0"/>
              <a:t> </a:t>
            </a:r>
            <a:r>
              <a:rPr lang="en-US" sz="2800" b="1" dirty="0"/>
              <a:t>Less useful in patients with </a:t>
            </a:r>
            <a:r>
              <a:rPr lang="en-US" sz="2800" b="1" dirty="0" smtClean="0"/>
              <a:t>longer  hospitalization</a:t>
            </a:r>
            <a:r>
              <a:rPr lang="en-US" sz="2800" b="1" dirty="0"/>
              <a:t>.</a:t>
            </a:r>
          </a:p>
          <a:p>
            <a:pPr marL="0" indent="0">
              <a:buNone/>
            </a:pPr>
            <a:r>
              <a:rPr lang="en-US" sz="2800" b="1" dirty="0"/>
              <a:t>              </a:t>
            </a:r>
            <a:r>
              <a:rPr lang="en-US" sz="2800" b="1" dirty="0" smtClean="0"/>
              <a:t>  </a:t>
            </a:r>
            <a:r>
              <a:rPr lang="en-US" sz="2800" b="1" dirty="0"/>
              <a:t>False positive can result from the clot  formation </a:t>
            </a:r>
            <a:r>
              <a:rPr lang="en-US" sz="2800" b="1" dirty="0" smtClean="0"/>
              <a:t>             at </a:t>
            </a:r>
            <a:r>
              <a:rPr lang="en-US" sz="2800" b="1" dirty="0" err="1"/>
              <a:t>venepuncture</a:t>
            </a:r>
            <a:r>
              <a:rPr lang="en-US" sz="2800" b="1" dirty="0"/>
              <a:t> sites.</a:t>
            </a:r>
          </a:p>
          <a:p>
            <a:pPr marL="0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3342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False positive d – dimer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z="2800" dirty="0" smtClean="0"/>
              <a:t>Malignant Patient</a:t>
            </a:r>
            <a:r>
              <a:rPr lang="en-US" sz="2800" dirty="0"/>
              <a:t>.</a:t>
            </a:r>
          </a:p>
          <a:p>
            <a:pPr lvl="0"/>
            <a:r>
              <a:rPr lang="en-US" sz="2800" dirty="0" smtClean="0"/>
              <a:t>Recent  Surgery.</a:t>
            </a:r>
          </a:p>
          <a:p>
            <a:pPr lvl="0"/>
            <a:r>
              <a:rPr lang="en-US" sz="2800" dirty="0" smtClean="0"/>
              <a:t>Chronic Inflammatory Process</a:t>
            </a:r>
          </a:p>
          <a:p>
            <a:r>
              <a:rPr lang="en-US" sz="2800" dirty="0"/>
              <a:t>Sepsis</a:t>
            </a:r>
          </a:p>
          <a:p>
            <a:pPr lvl="0"/>
            <a:r>
              <a:rPr lang="en-US" sz="2800" dirty="0" err="1" smtClean="0"/>
              <a:t>Venepuncture</a:t>
            </a:r>
            <a:r>
              <a:rPr lang="en-US" sz="2800" dirty="0"/>
              <a:t> </a:t>
            </a:r>
            <a:r>
              <a:rPr lang="en-US" sz="2800" dirty="0" smtClean="0"/>
              <a:t>Due </a:t>
            </a:r>
            <a:r>
              <a:rPr lang="en-US" sz="2800" dirty="0"/>
              <a:t>to </a:t>
            </a:r>
            <a:r>
              <a:rPr lang="en-US" sz="2800" dirty="0" smtClean="0"/>
              <a:t>clot formation</a:t>
            </a:r>
            <a:endParaRPr lang="en-US" sz="2800" dirty="0"/>
          </a:p>
          <a:p>
            <a:pPr lvl="0"/>
            <a:endParaRPr lang="en-US" sz="1800" dirty="0"/>
          </a:p>
          <a:p>
            <a:pPr lvl="0"/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B0F0"/>
                </a:solidFill>
                <a:latin typeface="Arial" charset="0"/>
                <a:cs typeface="Arial" charset="0"/>
              </a:rPr>
              <a:t>Pulmonary angiography</a:t>
            </a:r>
            <a:r>
              <a:rPr lang="en-US" sz="3200" dirty="0">
                <a:solidFill>
                  <a:srgbClr val="3219B1"/>
                </a:solidFill>
                <a:latin typeface="Arial" charset="0"/>
                <a:cs typeface="Arial" charset="0"/>
              </a:rPr>
              <a:t/>
            </a:r>
            <a:br>
              <a:rPr lang="en-US" sz="3200" dirty="0">
                <a:solidFill>
                  <a:srgbClr val="3219B1"/>
                </a:solidFill>
                <a:latin typeface="Arial" charset="0"/>
                <a:cs typeface="Arial" charset="0"/>
              </a:rPr>
            </a:br>
            <a:endParaRPr lang="en-US" dirty="0"/>
          </a:p>
        </p:txBody>
      </p:sp>
      <p:pic>
        <p:nvPicPr>
          <p:cNvPr id="4" name="Content Placeholder 3" descr="R54A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105" y="1968164"/>
            <a:ext cx="3000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1" y="1447800"/>
            <a:ext cx="633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charset="0"/>
                <a:cs typeface="Arial" charset="0"/>
              </a:rPr>
              <a:t>Shows pulmonary vascular obstruction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1" y="2057400"/>
            <a:ext cx="6985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" charset="0"/>
                <a:cs typeface="Arial" charset="0"/>
              </a:rPr>
              <a:t>Gold standard of diagnosis of PE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1" y="385572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Thrombolytic therapy can be given through the catheter afterwards.</a:t>
            </a:r>
          </a:p>
        </p:txBody>
      </p:sp>
    </p:spTree>
    <p:extLst>
      <p:ext uri="{BB962C8B-B14F-4D97-AF65-F5344CB8AC3E}">
        <p14:creationId xmlns:p14="http://schemas.microsoft.com/office/powerpoint/2010/main" val="170125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Computed  </a:t>
            </a:r>
            <a:r>
              <a:rPr lang="en-US" b="1" dirty="0" smtClean="0">
                <a:solidFill>
                  <a:srgbClr val="00B0F0"/>
                </a:solidFill>
              </a:rPr>
              <a:t>tomographic pulmonary </a:t>
            </a:r>
            <a:r>
              <a:rPr lang="en-US" b="1" dirty="0">
                <a:solidFill>
                  <a:srgbClr val="00B0F0"/>
                </a:solidFill>
              </a:rPr>
              <a:t>angiogram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915400" cy="520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>
              <a:buFont typeface="Wingdings" pitchFamily="2" charset="2"/>
              <a:buChar char="v"/>
            </a:pPr>
            <a:r>
              <a:rPr lang="en-US" sz="3200" b="1" dirty="0" smtClean="0"/>
              <a:t>Has </a:t>
            </a:r>
            <a:r>
              <a:rPr lang="en-US" sz="3200" b="1" dirty="0"/>
              <a:t>sensitivity &gt; 90 %</a:t>
            </a:r>
          </a:p>
          <a:p>
            <a:pPr>
              <a:buFont typeface="Wingdings" pitchFamily="2" charset="2"/>
              <a:buChar char="v"/>
            </a:pPr>
            <a:r>
              <a:rPr lang="en-US" sz="3200" b="1" dirty="0"/>
              <a:t> Dilatation of </a:t>
            </a:r>
            <a:r>
              <a:rPr lang="en-US" sz="3200" b="1" dirty="0" smtClean="0"/>
              <a:t>pulmonary vessels </a:t>
            </a:r>
            <a:r>
              <a:rPr lang="en-US" sz="3200" b="1" dirty="0"/>
              <a:t>proximal to </a:t>
            </a:r>
            <a:r>
              <a:rPr lang="en-US" sz="3200" b="1" dirty="0" smtClean="0"/>
              <a:t>the </a:t>
            </a:r>
            <a:r>
              <a:rPr lang="en-US" sz="3200" b="1" dirty="0"/>
              <a:t>embolus with collapse </a:t>
            </a:r>
            <a:r>
              <a:rPr lang="en-US" sz="3200" b="1" dirty="0" smtClean="0"/>
              <a:t>of distal </a:t>
            </a:r>
            <a:r>
              <a:rPr lang="en-US" sz="3200" b="1" dirty="0"/>
              <a:t>vessels</a:t>
            </a:r>
            <a:r>
              <a:rPr lang="en-US" sz="1800" b="1" dirty="0" smtClean="0"/>
              <a:t>.</a:t>
            </a: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Mohamed Osman\Desktop\63592_6359rad0851-0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799"/>
            <a:ext cx="3810000" cy="4118921"/>
          </a:xfrm>
          <a:prstGeom prst="rect">
            <a:avLst/>
          </a:prstGeom>
          <a:noFill/>
        </p:spPr>
      </p:pic>
      <p:pic>
        <p:nvPicPr>
          <p:cNvPr id="5" name="Picture 2" descr="M:\pulm. embolism\,kweug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47800"/>
            <a:ext cx="348234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>  </a:t>
            </a:r>
            <a:r>
              <a:rPr lang="en-US" sz="4000" b="1" dirty="0">
                <a:solidFill>
                  <a:srgbClr val="00B0F0"/>
                </a:solidFill>
              </a:rPr>
              <a:t>Isotope lung scan.</a:t>
            </a:r>
            <a:br>
              <a:rPr lang="en-US" sz="4000" b="1" dirty="0">
                <a:solidFill>
                  <a:srgbClr val="00B0F0"/>
                </a:solidFill>
              </a:rPr>
            </a:br>
            <a:r>
              <a:rPr lang="en-US" sz="4000" b="1" dirty="0">
                <a:solidFill>
                  <a:srgbClr val="00B0F0"/>
                </a:solidFill>
              </a:rPr>
              <a:t> </a:t>
            </a:r>
            <a:r>
              <a:rPr lang="en-US" sz="3200" b="1" i="1" dirty="0">
                <a:solidFill>
                  <a:srgbClr val="00B0F0"/>
                </a:solidFill>
              </a:rPr>
              <a:t>( ventilation/perfusion scan</a:t>
            </a:r>
            <a:r>
              <a:rPr lang="en-US" sz="3200" b="1" i="1" dirty="0" smtClean="0">
                <a:solidFill>
                  <a:srgbClr val="00B0F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/>
              <a:t>Use </a:t>
            </a:r>
            <a:r>
              <a:rPr lang="en-US" sz="3200" b="1" i="1" dirty="0"/>
              <a:t>of </a:t>
            </a:r>
            <a:r>
              <a:rPr lang="en-US" sz="3200" b="1" i="1" dirty="0" smtClean="0"/>
              <a:t>radioactive  </a:t>
            </a:r>
            <a:r>
              <a:rPr lang="en-US" sz="3200" b="1" i="1" dirty="0"/>
              <a:t>tracers to </a:t>
            </a:r>
            <a:r>
              <a:rPr lang="en-US" sz="3200" b="1" i="1" dirty="0" smtClean="0"/>
              <a:t>study</a:t>
            </a:r>
          </a:p>
          <a:p>
            <a:pPr marL="0" indent="0">
              <a:buNone/>
            </a:pPr>
            <a:r>
              <a:rPr lang="en-US" sz="3200" b="1" i="1" dirty="0" smtClean="0"/>
              <a:t> air flow( ventilation ) and</a:t>
            </a:r>
          </a:p>
          <a:p>
            <a:pPr marL="0" indent="0">
              <a:buNone/>
            </a:pPr>
            <a:r>
              <a:rPr lang="en-US" sz="3200" b="1" i="1" dirty="0" smtClean="0"/>
              <a:t> blood flow (perfusion).</a:t>
            </a:r>
            <a:endParaRPr lang="en-US" sz="3200" b="1" dirty="0"/>
          </a:p>
          <a:p>
            <a:pPr marL="0" indent="0">
              <a:buNone/>
            </a:pPr>
            <a:endParaRPr lang="en-US" sz="1800" b="1" dirty="0"/>
          </a:p>
          <a:p>
            <a:pPr>
              <a:buNone/>
            </a:pPr>
            <a:endParaRPr lang="en-US" sz="1800" b="1" i="1" dirty="0"/>
          </a:p>
          <a:p>
            <a:endParaRPr lang="en-US" dirty="0"/>
          </a:p>
        </p:txBody>
      </p:sp>
      <p:pic>
        <p:nvPicPr>
          <p:cNvPr id="4" name="Picture 2" descr="M:\pulm. embolism\scintigraphy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166258"/>
            <a:ext cx="2514600" cy="3701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2</a:t>
            </a:r>
            <a:r>
              <a:rPr lang="en-US" sz="3200" b="1" baseline="30000" dirty="0">
                <a:solidFill>
                  <a:srgbClr val="FFFF00"/>
                </a:solidFill>
              </a:rPr>
              <a:t>nd</a:t>
            </a:r>
            <a:r>
              <a:rPr lang="en-US" sz="3200" b="1" dirty="0">
                <a:solidFill>
                  <a:srgbClr val="FFFF00"/>
                </a:solidFill>
              </a:rPr>
              <a:t> line of investigations.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0772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Leg ultrasound </a:t>
            </a:r>
            <a:r>
              <a:rPr lang="en-US" sz="2400" b="1" dirty="0" smtClean="0">
                <a:solidFill>
                  <a:srgbClr val="00B0F0"/>
                </a:solidFill>
              </a:rPr>
              <a:t>scan </a:t>
            </a:r>
            <a:r>
              <a:rPr lang="en-US" sz="2400" b="1" dirty="0" err="1" smtClean="0">
                <a:solidFill>
                  <a:srgbClr val="00B0F0"/>
                </a:solidFill>
              </a:rPr>
              <a:t>doppler</a:t>
            </a:r>
            <a:r>
              <a:rPr lang="en-US" sz="2400" b="1" dirty="0" smtClean="0">
                <a:solidFill>
                  <a:srgbClr val="00B0F0"/>
                </a:solidFill>
              </a:rPr>
              <a:t> for detection of DVT.</a:t>
            </a:r>
            <a:endParaRPr lang="en-US" sz="1800" b="1" dirty="0"/>
          </a:p>
          <a:p>
            <a:pPr>
              <a:buNone/>
            </a:pPr>
            <a:r>
              <a:rPr lang="en-US" sz="1800" b="1" dirty="0"/>
              <a:t>   </a:t>
            </a:r>
            <a:r>
              <a:rPr lang="en-US" sz="1800" b="1" dirty="0" smtClean="0">
                <a:solidFill>
                  <a:srgbClr val="92D050"/>
                </a:solidFill>
              </a:rPr>
              <a:t> </a:t>
            </a:r>
            <a:r>
              <a:rPr lang="en-US" sz="1800" b="1" dirty="0"/>
              <a:t>Around 70 % of </a:t>
            </a:r>
            <a:r>
              <a:rPr lang="en-US" sz="1800" b="1" dirty="0" smtClean="0"/>
              <a:t>patient  </a:t>
            </a:r>
            <a:r>
              <a:rPr lang="en-US" sz="1800" b="1" dirty="0"/>
              <a:t>proved </a:t>
            </a:r>
            <a:r>
              <a:rPr lang="en-US" sz="1800" b="1" dirty="0" smtClean="0"/>
              <a:t>PE </a:t>
            </a:r>
            <a:r>
              <a:rPr lang="en-US" sz="1800" b="1" dirty="0"/>
              <a:t>will have </a:t>
            </a:r>
            <a:r>
              <a:rPr lang="en-US" sz="1800" b="1" dirty="0" smtClean="0"/>
              <a:t>a </a:t>
            </a:r>
            <a:r>
              <a:rPr lang="en-US" sz="1800" b="1" dirty="0"/>
              <a:t>proximal DVT</a:t>
            </a:r>
            <a:r>
              <a:rPr lang="en-US" sz="1800" b="1" dirty="0" smtClean="0"/>
              <a:t>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B0F0"/>
                </a:solidFill>
              </a:rPr>
              <a:t>. </a:t>
            </a:r>
            <a:r>
              <a:rPr lang="en-US" sz="1800" b="1" dirty="0">
                <a:solidFill>
                  <a:srgbClr val="00B0F0"/>
                </a:solidFill>
              </a:rPr>
              <a:t>Echocardiogram</a:t>
            </a:r>
            <a:r>
              <a:rPr lang="en-US" sz="1800" b="1" dirty="0" smtClean="0">
                <a:solidFill>
                  <a:srgbClr val="00B0F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/>
              <a:t>Diagnostic only in </a:t>
            </a:r>
            <a:r>
              <a:rPr lang="en-US" sz="1800" b="1" dirty="0" smtClean="0"/>
              <a:t>the massive </a:t>
            </a:r>
            <a:r>
              <a:rPr lang="en-US" sz="1800" b="1" dirty="0"/>
              <a:t>PE</a:t>
            </a:r>
            <a:r>
              <a:rPr lang="en-US" sz="18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/>
              <a:t>Of </a:t>
            </a:r>
            <a:r>
              <a:rPr lang="en-US" sz="1800" b="1" dirty="0" smtClean="0"/>
              <a:t>prognostic  </a:t>
            </a:r>
            <a:r>
              <a:rPr lang="en-US" sz="1800" b="1" dirty="0"/>
              <a:t>information's</a:t>
            </a:r>
            <a:r>
              <a:rPr lang="en-US" sz="1800" b="1" dirty="0" smtClean="0"/>
              <a:t>.</a:t>
            </a:r>
          </a:p>
          <a:p>
            <a:pPr>
              <a:buNone/>
            </a:pPr>
            <a:r>
              <a:rPr lang="en-US" sz="2000" b="1" i="1" dirty="0">
                <a:solidFill>
                  <a:srgbClr val="FFFF00"/>
                </a:solidFill>
              </a:rPr>
              <a:t>The findings may be</a:t>
            </a:r>
            <a:r>
              <a:rPr lang="en-US" sz="2000" b="1" i="1" dirty="0" smtClean="0">
                <a:solidFill>
                  <a:srgbClr val="FFFF00"/>
                </a:solidFill>
              </a:rPr>
              <a:t>:</a:t>
            </a:r>
            <a:endParaRPr lang="en-US" sz="1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1800" b="1" i="1" dirty="0">
                <a:solidFill>
                  <a:srgbClr val="C00000"/>
                </a:solidFill>
              </a:rPr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 </a:t>
            </a:r>
            <a:r>
              <a:rPr lang="en-US" sz="1800" b="1" i="1" dirty="0"/>
              <a:t>RV overload &amp; dysfunction.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 </a:t>
            </a:r>
            <a:r>
              <a:rPr lang="en-US" sz="1800" b="1" i="1" dirty="0"/>
              <a:t> Dilatation of IVC.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Dilated pulmonary arties.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Disturbed flow velocity.</a:t>
            </a:r>
          </a:p>
          <a:p>
            <a:pPr>
              <a:buNone/>
            </a:pPr>
            <a:r>
              <a:rPr lang="en-US" sz="1800" b="1" i="1" dirty="0"/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*</a:t>
            </a:r>
            <a:r>
              <a:rPr lang="en-US" sz="1800" b="1" i="1" dirty="0"/>
              <a:t> Direct visualization of </a:t>
            </a:r>
            <a:r>
              <a:rPr lang="en-US" sz="1800" b="1" i="1" dirty="0" smtClean="0"/>
              <a:t>clots  </a:t>
            </a:r>
            <a:r>
              <a:rPr lang="en-US" sz="1800" b="1" i="1" dirty="0"/>
              <a:t>in the prox. PA, RV, or RA.</a:t>
            </a:r>
          </a:p>
          <a:p>
            <a:pPr>
              <a:buFont typeface="Wingdings" pitchFamily="2" charset="2"/>
              <a:buChar char="Ø"/>
            </a:pPr>
            <a:endParaRPr lang="en-US" sz="1800" b="1" dirty="0"/>
          </a:p>
          <a:p>
            <a:pPr>
              <a:buFont typeface="Wingdings" pitchFamily="2" charset="2"/>
              <a:buChar char="Ø"/>
            </a:pPr>
            <a:endParaRPr lang="en-US" sz="1800" b="1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:\pulm. embolism\pulmonary e(moh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070" y="2590800"/>
            <a:ext cx="283213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  </a:t>
            </a:r>
            <a:r>
              <a:rPr lang="en-US" b="1" dirty="0">
                <a:solidFill>
                  <a:srgbClr val="00B0F0"/>
                </a:solidFill>
              </a:rPr>
              <a:t>Spiral “ Helical </a:t>
            </a:r>
            <a:r>
              <a:rPr lang="en-US" b="1" dirty="0" smtClean="0">
                <a:solidFill>
                  <a:srgbClr val="00B0F0"/>
                </a:solidFill>
              </a:rPr>
              <a:t>“ computerized tomography.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/>
              <a:t>Three </a:t>
            </a:r>
            <a:r>
              <a:rPr lang="en-US" sz="2400" b="1" dirty="0" smtClean="0"/>
              <a:t>dimensional  </a:t>
            </a:r>
            <a:r>
              <a:rPr lang="en-US" sz="2400" b="1" dirty="0"/>
              <a:t>series of very </a:t>
            </a:r>
            <a:r>
              <a:rPr lang="en-US" sz="2400" b="1" dirty="0" smtClean="0"/>
              <a:t>thin  </a:t>
            </a:r>
            <a:r>
              <a:rPr lang="en-US" sz="2400" b="1" dirty="0"/>
              <a:t>x ray beams </a:t>
            </a:r>
            <a:r>
              <a:rPr lang="en-US" sz="2400" b="1" dirty="0" smtClean="0"/>
              <a:t>using  contrast dye.</a:t>
            </a:r>
          </a:p>
          <a:p>
            <a:endParaRPr lang="en-US" dirty="0"/>
          </a:p>
        </p:txBody>
      </p:sp>
      <p:pic>
        <p:nvPicPr>
          <p:cNvPr id="4" name="Picture 3" descr="M:\pulm. embolism\pe_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2920" y="2514600"/>
            <a:ext cx="3657600" cy="3168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</a:t>
            </a:r>
            <a:r>
              <a:rPr lang="en-US" sz="3200" b="1" dirty="0">
                <a:solidFill>
                  <a:srgbClr val="00B0F0"/>
                </a:solidFill>
              </a:rPr>
              <a:t>Lung ultrasound</a:t>
            </a:r>
            <a:r>
              <a:rPr lang="en-US" sz="3200" b="1" dirty="0" smtClean="0">
                <a:solidFill>
                  <a:srgbClr val="00B0F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1</a:t>
            </a:r>
            <a:r>
              <a:rPr lang="en-US" sz="2400" b="1" dirty="0">
                <a:solidFill>
                  <a:srgbClr val="FF0000"/>
                </a:solidFill>
              </a:rPr>
              <a:t>.</a:t>
            </a:r>
            <a:r>
              <a:rPr lang="en-US" sz="1800" b="1" dirty="0"/>
              <a:t> </a:t>
            </a:r>
            <a:r>
              <a:rPr lang="en-US" sz="2400" b="1" dirty="0"/>
              <a:t>It is noninvasive sonar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FF0000"/>
                </a:solidFill>
              </a:rPr>
              <a:t>2.</a:t>
            </a:r>
            <a:r>
              <a:rPr lang="en-US" sz="2400" b="1" dirty="0"/>
              <a:t> Uses high </a:t>
            </a:r>
            <a:r>
              <a:rPr lang="en-US" sz="2400" b="1" dirty="0" smtClean="0"/>
              <a:t>frequency  sound waves to check  </a:t>
            </a:r>
            <a:r>
              <a:rPr lang="en-US" sz="2400" b="1" dirty="0"/>
              <a:t>for blood clots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3.</a:t>
            </a:r>
            <a:r>
              <a:rPr lang="en-US" sz="2400" b="1" dirty="0"/>
              <a:t> It is cheaper than </a:t>
            </a:r>
            <a:r>
              <a:rPr lang="en-US" sz="2400" b="1" dirty="0" smtClean="0"/>
              <a:t>V/Q scan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800" b="1" dirty="0">
                <a:solidFill>
                  <a:srgbClr val="00B0F0"/>
                </a:solidFill>
              </a:rPr>
              <a:t>Venography.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/>
              <a:t>Invasive </a:t>
            </a:r>
            <a:r>
              <a:rPr lang="en-US" sz="2400" b="1" dirty="0" smtClean="0"/>
              <a:t>procedure to </a:t>
            </a:r>
            <a:r>
              <a:rPr lang="en-US" sz="2400" b="1" dirty="0"/>
              <a:t>reveal clot </a:t>
            </a:r>
            <a:r>
              <a:rPr lang="en-US" sz="2400" b="1" dirty="0" smtClean="0"/>
              <a:t>blockage at any point of the vein </a:t>
            </a:r>
            <a:r>
              <a:rPr lang="en-US" sz="2400" b="1" dirty="0"/>
              <a:t>course using contrast. </a:t>
            </a:r>
            <a:endParaRPr lang="en-US" sz="3600" b="1" dirty="0"/>
          </a:p>
          <a:p>
            <a:pPr>
              <a:buNone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Mohamed Osman\Desktop\lower-extremity-venograph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133600"/>
            <a:ext cx="2571750" cy="3429000"/>
          </a:xfrm>
          <a:prstGeom prst="rect">
            <a:avLst/>
          </a:prstGeom>
          <a:noFill/>
        </p:spPr>
      </p:pic>
      <p:pic>
        <p:nvPicPr>
          <p:cNvPr id="5" name="Picture 2" descr="C:\Documents and Settings\Mohamed Osman\Desktop\31344229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566" y="2209799"/>
            <a:ext cx="1414463" cy="342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Definition: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600200"/>
            <a:ext cx="8153400" cy="5105400"/>
          </a:xfrm>
        </p:spPr>
        <p:txBody>
          <a:bodyPr>
            <a:normAutofit/>
          </a:bodyPr>
          <a:lstStyle/>
          <a:p>
            <a:r>
              <a:rPr lang="en-US" sz="2400" b="1" dirty="0"/>
              <a:t>It is an obstructive lesion in </a:t>
            </a:r>
            <a:r>
              <a:rPr lang="en-US" sz="2400" b="1" dirty="0" smtClean="0"/>
              <a:t>the </a:t>
            </a:r>
            <a:r>
              <a:rPr lang="en-US" sz="2400" b="1" dirty="0"/>
              <a:t>pulmonary vascular tree.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 </a:t>
            </a:r>
            <a:r>
              <a:rPr lang="en-US" sz="2400" b="1" dirty="0"/>
              <a:t>It is usually caused by a </a:t>
            </a:r>
            <a:r>
              <a:rPr lang="en-US" sz="2400" b="1" dirty="0" smtClean="0"/>
              <a:t>insoluble </a:t>
            </a:r>
            <a:r>
              <a:rPr lang="en-US" sz="2400" b="1" dirty="0"/>
              <a:t>thrombus that has travelled from </a:t>
            </a:r>
            <a:r>
              <a:rPr lang="en-US" sz="2400" b="1" dirty="0" smtClean="0"/>
              <a:t>a   </a:t>
            </a:r>
            <a:r>
              <a:rPr lang="en-US" sz="2400" b="1" dirty="0"/>
              <a:t>distant site.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000" b="1" i="1" dirty="0">
                <a:solidFill>
                  <a:srgbClr val="00B0F0"/>
                </a:solidFill>
              </a:rPr>
              <a:t> </a:t>
            </a:r>
            <a:r>
              <a:rPr lang="en-US" sz="2400" b="1" dirty="0"/>
              <a:t>A blood clot that forms and remain in a vein is called thrombus, a clot that travels to another part is called embolus.</a:t>
            </a:r>
          </a:p>
          <a:p>
            <a:pPr>
              <a:buFont typeface="Arial" pitchFamily="34" charset="0"/>
              <a:buNone/>
            </a:pP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 Magnetic resonance </a:t>
            </a:r>
            <a:r>
              <a:rPr lang="en-US" sz="3200" b="1" dirty="0">
                <a:solidFill>
                  <a:srgbClr val="00B0F0"/>
                </a:solidFill>
              </a:rPr>
              <a:t>( MRI ).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45920"/>
            <a:ext cx="7924800" cy="4114800"/>
          </a:xfrm>
        </p:spPr>
        <p:txBody>
          <a:bodyPr/>
          <a:lstStyle/>
          <a:p>
            <a:pPr>
              <a:buNone/>
            </a:pPr>
            <a:endParaRPr lang="en-US" sz="2800" b="1" dirty="0">
              <a:solidFill>
                <a:srgbClr val="00B0F0"/>
              </a:solidFill>
            </a:endParaRPr>
          </a:p>
          <a:p>
            <a:pPr marL="514350" indent="-514350">
              <a:buNone/>
            </a:pPr>
            <a:r>
              <a:rPr lang="en-US" sz="2400" b="1" dirty="0" smtClean="0"/>
              <a:t>Expensive</a:t>
            </a:r>
            <a:r>
              <a:rPr lang="en-US" sz="2400" b="1" dirty="0"/>
              <a:t>.</a:t>
            </a:r>
          </a:p>
          <a:p>
            <a:pPr marL="514350" indent="-51435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Reserved  </a:t>
            </a:r>
            <a:r>
              <a:rPr lang="en-US" sz="2400" b="1" dirty="0" smtClean="0"/>
              <a:t>for </a:t>
            </a:r>
            <a:r>
              <a:rPr lang="en-US" sz="2400" b="1" dirty="0"/>
              <a:t>pregnant woman </a:t>
            </a:r>
            <a:r>
              <a:rPr lang="en-US" sz="2400" b="1" dirty="0" smtClean="0"/>
              <a:t> </a:t>
            </a:r>
            <a:r>
              <a:rPr lang="en-US" sz="2400" b="1" dirty="0"/>
              <a:t>and renal patient</a:t>
            </a:r>
            <a:r>
              <a:rPr lang="en-US" sz="2400" b="1" dirty="0" smtClean="0"/>
              <a:t>.</a:t>
            </a:r>
          </a:p>
          <a:p>
            <a:pPr marL="0" indent="0">
              <a:buNone/>
            </a:pPr>
            <a:r>
              <a:rPr lang="en-US" sz="3200" b="1" cap="all" spc="5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 TEE.</a:t>
            </a:r>
          </a:p>
          <a:p>
            <a:pPr marL="0" indent="0">
              <a:buNone/>
            </a:pPr>
            <a:r>
              <a:rPr lang="en-US" sz="2000" b="1" dirty="0" smtClean="0"/>
              <a:t>Intraoperative </a:t>
            </a:r>
            <a:r>
              <a:rPr lang="en-US" sz="2000" b="1" dirty="0"/>
              <a:t>diagnosis of  PE.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B0F0"/>
                </a:solidFill>
              </a:rPr>
              <a:t> </a:t>
            </a: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C:\Documents and Settings\Mohamed Osman\Desktop\ct_lung_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276600"/>
            <a:ext cx="31242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2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c.  Intraoperative prophylaxis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Decrease </a:t>
            </a:r>
            <a:r>
              <a:rPr lang="en-US" sz="3200" b="1" dirty="0" err="1">
                <a:solidFill>
                  <a:srgbClr val="FFC000"/>
                </a:solidFill>
              </a:rPr>
              <a:t>venousstasis</a:t>
            </a:r>
            <a:r>
              <a:rPr lang="en-US" sz="3200" b="1" dirty="0" smtClean="0">
                <a:solidFill>
                  <a:srgbClr val="FFC000"/>
                </a:solidFill>
              </a:rPr>
              <a:t>:</a:t>
            </a:r>
            <a:endParaRPr lang="en-US" sz="3200" b="1" dirty="0"/>
          </a:p>
          <a:p>
            <a:pPr>
              <a:buNone/>
            </a:pPr>
            <a:r>
              <a:rPr lang="en-US" sz="3200" b="1" dirty="0"/>
              <a:t>    </a:t>
            </a:r>
            <a:r>
              <a:rPr lang="en-US" sz="3200" b="1" dirty="0">
                <a:solidFill>
                  <a:srgbClr val="FF0000"/>
                </a:solidFill>
              </a:rPr>
              <a:t>1. </a:t>
            </a:r>
            <a:r>
              <a:rPr lang="en-US" sz="3200" b="1" dirty="0"/>
              <a:t>Raising legs.</a:t>
            </a:r>
          </a:p>
          <a:p>
            <a:pPr>
              <a:buNone/>
            </a:pPr>
            <a:r>
              <a:rPr lang="en-US" sz="3200" b="1" dirty="0"/>
              <a:t>    </a:t>
            </a:r>
            <a:r>
              <a:rPr lang="en-US" sz="3200" b="1" dirty="0">
                <a:solidFill>
                  <a:srgbClr val="FF0000"/>
                </a:solidFill>
              </a:rPr>
              <a:t>2.</a:t>
            </a:r>
            <a:r>
              <a:rPr lang="en-US" sz="3200" b="1" dirty="0"/>
              <a:t> Avoid leg trauma.</a:t>
            </a:r>
          </a:p>
          <a:p>
            <a:pPr>
              <a:buNone/>
            </a:pPr>
            <a:r>
              <a:rPr lang="en-US" sz="3200" b="1" dirty="0">
                <a:solidFill>
                  <a:srgbClr val="FF0000"/>
                </a:solidFill>
              </a:rPr>
              <a:t>    3. </a:t>
            </a:r>
            <a:r>
              <a:rPr lang="en-US" sz="3200" b="1" dirty="0"/>
              <a:t>Use of </a:t>
            </a:r>
            <a:r>
              <a:rPr lang="en-US" sz="3200" b="1" dirty="0" smtClean="0"/>
              <a:t>pneumatic  </a:t>
            </a:r>
            <a:r>
              <a:rPr lang="en-US" sz="3200" b="1" dirty="0"/>
              <a:t>leg compression.</a:t>
            </a:r>
          </a:p>
          <a:p>
            <a:pPr>
              <a:buNone/>
            </a:pPr>
            <a:r>
              <a:rPr lang="en-US" sz="3200" b="1" dirty="0">
                <a:solidFill>
                  <a:srgbClr val="FF0000"/>
                </a:solidFill>
              </a:rPr>
              <a:t>    4. </a:t>
            </a:r>
            <a:r>
              <a:rPr lang="en-US" sz="3200" b="1" dirty="0"/>
              <a:t>Use of </a:t>
            </a:r>
            <a:r>
              <a:rPr lang="en-US" sz="3200" b="1" dirty="0" smtClean="0"/>
              <a:t>electrical  </a:t>
            </a:r>
            <a:r>
              <a:rPr lang="en-US" sz="3200" b="1" dirty="0"/>
              <a:t>calf </a:t>
            </a:r>
            <a:r>
              <a:rPr lang="en-US" sz="3200" b="1" dirty="0" smtClean="0"/>
              <a:t>muscle  </a:t>
            </a:r>
            <a:r>
              <a:rPr lang="en-US" sz="3200" b="1" dirty="0"/>
              <a:t>stimulation</a:t>
            </a:r>
            <a:r>
              <a:rPr lang="en-US" sz="3200" b="1" dirty="0" smtClean="0"/>
              <a:t>.</a:t>
            </a:r>
          </a:p>
          <a:p>
            <a:pPr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Picture 2" descr="bugs3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9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When pulmonary </a:t>
            </a:r>
            <a:r>
              <a:rPr lang="en-US" b="1" dirty="0" smtClean="0">
                <a:solidFill>
                  <a:srgbClr val="FFFF00"/>
                </a:solidFill>
              </a:rPr>
              <a:t>embolism is </a:t>
            </a:r>
            <a:r>
              <a:rPr lang="en-US" b="1" dirty="0">
                <a:solidFill>
                  <a:srgbClr val="FFFF00"/>
                </a:solidFill>
              </a:rPr>
              <a:t>life threatening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/>
              <a:t>Massive PE. </a:t>
            </a:r>
          </a:p>
          <a:p>
            <a:pPr>
              <a:buNone/>
            </a:pPr>
            <a:r>
              <a:rPr lang="en-US" sz="2400" b="1" dirty="0" smtClean="0"/>
              <a:t>Worsening the  cardiopulmonary </a:t>
            </a:r>
            <a:r>
              <a:rPr lang="en-US" sz="2400" b="1" dirty="0"/>
              <a:t>underlying </a:t>
            </a:r>
            <a:r>
              <a:rPr lang="en-US" sz="2400" b="1" dirty="0" smtClean="0"/>
              <a:t> </a:t>
            </a:r>
            <a:r>
              <a:rPr lang="en-US" sz="2400" b="1" dirty="0"/>
              <a:t>diseases.</a:t>
            </a:r>
          </a:p>
          <a:p>
            <a:pPr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Treatment </a:t>
            </a:r>
            <a:r>
              <a:rPr lang="en-US" sz="2400" b="1" dirty="0" smtClean="0"/>
              <a:t>plan  </a:t>
            </a:r>
            <a:r>
              <a:rPr lang="en-US" sz="2400" b="1" dirty="0"/>
              <a:t>are not effective.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2" descr="M:\pulm. embolism\6iu7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200400"/>
            <a:ext cx="323850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356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</a:rPr>
              <a:t>Treatment overview of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524000"/>
            <a:ext cx="7924800" cy="5486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400" b="1" dirty="0">
                <a:solidFill>
                  <a:srgbClr val="00B0F0"/>
                </a:solidFill>
              </a:rPr>
              <a:t>1. Preventive </a:t>
            </a:r>
            <a:r>
              <a:rPr lang="en-US" sz="4400" b="1" dirty="0" smtClean="0">
                <a:solidFill>
                  <a:srgbClr val="00B0F0"/>
                </a:solidFill>
              </a:rPr>
              <a:t>strategies  </a:t>
            </a:r>
            <a:r>
              <a:rPr lang="en-US" sz="4400" b="1" dirty="0">
                <a:solidFill>
                  <a:srgbClr val="00B0F0"/>
                </a:solidFill>
              </a:rPr>
              <a:t>plan</a:t>
            </a:r>
            <a:r>
              <a:rPr lang="en-US" sz="4400" b="1" dirty="0" smtClean="0">
                <a:solidFill>
                  <a:srgbClr val="00B0F0"/>
                </a:solidFill>
              </a:rPr>
              <a:t>:</a:t>
            </a:r>
            <a:endParaRPr lang="en-US" sz="4400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4400" b="1" dirty="0"/>
              <a:t>  </a:t>
            </a:r>
            <a:r>
              <a:rPr lang="en-US" sz="4400" b="1" dirty="0">
                <a:solidFill>
                  <a:srgbClr val="FFFF00"/>
                </a:solidFill>
              </a:rPr>
              <a:t>A. Preventive steps </a:t>
            </a:r>
            <a:r>
              <a:rPr lang="en-US" sz="4400" b="1" dirty="0" smtClean="0">
                <a:solidFill>
                  <a:srgbClr val="FFFF00"/>
                </a:solidFill>
              </a:rPr>
              <a:t>in  </a:t>
            </a:r>
            <a:r>
              <a:rPr lang="en-US" sz="4400" b="1" dirty="0">
                <a:solidFill>
                  <a:srgbClr val="FFFF00"/>
                </a:solidFill>
              </a:rPr>
              <a:t>the hospital:</a:t>
            </a:r>
          </a:p>
          <a:p>
            <a:pPr>
              <a:buNone/>
            </a:pPr>
            <a:r>
              <a:rPr lang="en-US" sz="4400" b="1" dirty="0" smtClean="0"/>
              <a:t> </a:t>
            </a:r>
            <a:r>
              <a:rPr lang="en-US" sz="4400" b="1" dirty="0"/>
              <a:t>1.  Correction of the </a:t>
            </a:r>
            <a:r>
              <a:rPr lang="en-US" sz="4400" b="1" dirty="0" smtClean="0"/>
              <a:t>risk </a:t>
            </a:r>
            <a:r>
              <a:rPr lang="en-US" sz="4400" b="1" dirty="0"/>
              <a:t>factors.</a:t>
            </a:r>
          </a:p>
          <a:p>
            <a:pPr>
              <a:buNone/>
            </a:pPr>
            <a:r>
              <a:rPr lang="en-US" sz="4400" b="1" dirty="0" smtClean="0"/>
              <a:t> </a:t>
            </a:r>
            <a:r>
              <a:rPr lang="en-US" sz="4400" b="1" dirty="0"/>
              <a:t>2. Adequate hydration.</a:t>
            </a:r>
          </a:p>
          <a:p>
            <a:pPr>
              <a:buNone/>
            </a:pPr>
            <a:r>
              <a:rPr lang="en-US" sz="4400" b="1" dirty="0" smtClean="0"/>
              <a:t> 3</a:t>
            </a:r>
            <a:r>
              <a:rPr lang="en-US" sz="4400" b="1" dirty="0"/>
              <a:t>. Graduated </a:t>
            </a:r>
            <a:r>
              <a:rPr lang="en-US" sz="4400" b="1" dirty="0" smtClean="0"/>
              <a:t>compression  </a:t>
            </a:r>
            <a:r>
              <a:rPr lang="en-US" sz="4400" b="1" dirty="0"/>
              <a:t>stockings</a:t>
            </a:r>
            <a:r>
              <a:rPr lang="en-US" sz="4400" b="1" dirty="0" smtClean="0"/>
              <a:t>.</a:t>
            </a:r>
            <a:endParaRPr lang="en-US" sz="4400" b="1" dirty="0"/>
          </a:p>
          <a:p>
            <a:pPr>
              <a:buNone/>
            </a:pPr>
            <a:r>
              <a:rPr lang="en-US" sz="4400" b="1" dirty="0"/>
              <a:t> 4. Use of </a:t>
            </a:r>
            <a:r>
              <a:rPr lang="en-US" sz="4400" b="1" dirty="0" smtClean="0"/>
              <a:t>pneumatic  </a:t>
            </a:r>
            <a:r>
              <a:rPr lang="en-US" sz="4400" b="1" dirty="0"/>
              <a:t>compression</a:t>
            </a:r>
            <a:r>
              <a:rPr lang="en-US" sz="4400" b="1" dirty="0" smtClean="0"/>
              <a:t>.</a:t>
            </a:r>
            <a:endParaRPr lang="en-US" sz="4400" b="1" dirty="0"/>
          </a:p>
          <a:p>
            <a:pPr>
              <a:buNone/>
            </a:pPr>
            <a:r>
              <a:rPr lang="en-US" sz="4400" b="1" dirty="0"/>
              <a:t> 5. Early physical activity. </a:t>
            </a:r>
            <a:endParaRPr lang="en-US" sz="4400" b="1" dirty="0" smtClean="0"/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b="1" dirty="0"/>
          </a:p>
          <a:p>
            <a:pPr>
              <a:buNone/>
            </a:pPr>
            <a:r>
              <a:rPr lang="en-US" sz="1800" b="1" dirty="0"/>
              <a:t>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610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i="1" dirty="0"/>
              <a:t>6. Anticoagulant therapy.</a:t>
            </a:r>
          </a:p>
          <a:p>
            <a:pPr>
              <a:buNone/>
            </a:pPr>
            <a:r>
              <a:rPr lang="en-US" sz="2800" b="1" i="1" dirty="0"/>
              <a:t>        a. Heparin</a:t>
            </a:r>
            <a:r>
              <a:rPr lang="en-US" sz="2800" b="1" i="1" dirty="0" smtClean="0"/>
              <a:t>:</a:t>
            </a:r>
            <a:r>
              <a:rPr lang="en-US" sz="2000" b="1" i="1" dirty="0" smtClean="0"/>
              <a:t>  </a:t>
            </a:r>
            <a:r>
              <a:rPr lang="en-US" sz="2400" b="1" i="1" dirty="0"/>
              <a:t>5000 </a:t>
            </a:r>
            <a:r>
              <a:rPr lang="en-US" sz="2400" b="1" i="1" dirty="0" err="1"/>
              <a:t>iu</a:t>
            </a:r>
            <a:r>
              <a:rPr lang="en-US" sz="2400" b="1" i="1" dirty="0"/>
              <a:t>, 8-12 hˉ1 , 2h before </a:t>
            </a:r>
            <a:r>
              <a:rPr lang="en-US" sz="2400" b="1" i="1" dirty="0" smtClean="0"/>
              <a:t>  </a:t>
            </a:r>
            <a:r>
              <a:rPr lang="en-US" sz="2400" b="1" i="1" dirty="0"/>
              <a:t>operation.</a:t>
            </a:r>
          </a:p>
          <a:p>
            <a:pPr>
              <a:buNone/>
            </a:pPr>
            <a:r>
              <a:rPr lang="en-US" sz="2800" b="1" i="1" dirty="0"/>
              <a:t>       b. Ultra low dose heparin</a:t>
            </a:r>
            <a:r>
              <a:rPr lang="en-US" sz="2800" b="1" i="1" dirty="0" smtClean="0"/>
              <a:t>: </a:t>
            </a:r>
            <a:r>
              <a:rPr lang="en-US" sz="2400" b="1" i="1" dirty="0"/>
              <a:t>1 unit.kg.hˉ1 infusion.</a:t>
            </a:r>
          </a:p>
          <a:p>
            <a:pPr>
              <a:buNone/>
            </a:pPr>
            <a:r>
              <a:rPr lang="en-US" sz="2800" b="1" i="1" dirty="0"/>
              <a:t>       c. Adjusted heparin dose</a:t>
            </a:r>
            <a:r>
              <a:rPr lang="en-US" sz="2800" b="1" i="1" dirty="0" smtClean="0"/>
              <a:t>:  </a:t>
            </a:r>
            <a:r>
              <a:rPr lang="en-US" sz="2400" b="1" i="1" dirty="0"/>
              <a:t>start 3500 </a:t>
            </a:r>
            <a:r>
              <a:rPr lang="en-US" sz="2400" b="1" i="1" dirty="0" err="1"/>
              <a:t>iu</a:t>
            </a:r>
            <a:r>
              <a:rPr lang="en-US" sz="2400" b="1" i="1" dirty="0"/>
              <a:t> </a:t>
            </a:r>
            <a:r>
              <a:rPr lang="en-US" sz="2400" b="1" i="1" dirty="0" err="1"/>
              <a:t>subcut</a:t>
            </a:r>
            <a:r>
              <a:rPr lang="en-US" sz="2400" b="1" i="1" dirty="0"/>
              <a:t>. </a:t>
            </a:r>
            <a:r>
              <a:rPr lang="en-US" sz="2400" b="1" i="1" dirty="0" smtClean="0"/>
              <a:t>Every  </a:t>
            </a:r>
            <a:r>
              <a:rPr lang="en-US" sz="2400" b="1" i="1" dirty="0"/>
              <a:t>8 hˉ1 to </a:t>
            </a:r>
            <a:r>
              <a:rPr lang="en-US" sz="2400" b="1" i="1" dirty="0" smtClean="0"/>
              <a:t>keep </a:t>
            </a:r>
            <a:r>
              <a:rPr lang="en-US" sz="2400" b="1" i="1" dirty="0"/>
              <a:t>ATT 1.5 X normal.</a:t>
            </a:r>
          </a:p>
          <a:p>
            <a:pPr>
              <a:buNone/>
            </a:pPr>
            <a:r>
              <a:rPr lang="en-US" sz="2800" b="1" i="1" dirty="0"/>
              <a:t>       d. Low molecular heparin</a:t>
            </a:r>
            <a:r>
              <a:rPr lang="en-US" sz="2800" b="1" i="1" dirty="0" smtClean="0"/>
              <a:t>:</a:t>
            </a:r>
            <a:r>
              <a:rPr lang="en-US" sz="2400" b="1" i="1" dirty="0" smtClean="0"/>
              <a:t>   </a:t>
            </a:r>
            <a:r>
              <a:rPr lang="en-US" sz="2400" b="1" i="1" dirty="0"/>
              <a:t>one dose, 12hˉ1 </a:t>
            </a:r>
            <a:r>
              <a:rPr lang="en-US" sz="2400" b="1" i="1" dirty="0" err="1" smtClean="0"/>
              <a:t>subcut.untill</a:t>
            </a:r>
            <a:r>
              <a:rPr lang="en-US" sz="2400" b="1" i="1" dirty="0" smtClean="0"/>
              <a:t>  </a:t>
            </a:r>
            <a:r>
              <a:rPr lang="en-US" sz="2400" b="1" i="1" dirty="0"/>
              <a:t>patient ambulate.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9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FFFF00"/>
                </a:solidFill>
              </a:rPr>
              <a:t>B.  Preventive steps while travelling.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724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Take a walk.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Exercise while you set.    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Wear support stockings. 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Drink plenty of fluids.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Ask for medical advise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* </a:t>
            </a:r>
            <a:r>
              <a:rPr lang="en-US" sz="2400" b="1" dirty="0"/>
              <a:t>If you had DVT before.</a:t>
            </a:r>
          </a:p>
          <a:p>
            <a:pPr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If the travelling time </a:t>
            </a:r>
            <a:r>
              <a:rPr lang="en-US" sz="2400" b="1" dirty="0" smtClean="0"/>
              <a:t>is  </a:t>
            </a:r>
            <a:r>
              <a:rPr lang="en-US" sz="2400" b="1" dirty="0"/>
              <a:t>more than 6 hours.</a:t>
            </a:r>
          </a:p>
          <a:p>
            <a:pPr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If you at any risk.</a:t>
            </a:r>
          </a:p>
          <a:p>
            <a:endParaRPr lang="en-US" dirty="0"/>
          </a:p>
        </p:txBody>
      </p:sp>
      <p:pic>
        <p:nvPicPr>
          <p:cNvPr id="4" name="Picture 8" descr="KtoKkid_walking_sm_wh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1676400"/>
            <a:ext cx="2454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417" y="2438400"/>
            <a:ext cx="19354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/>
            <a:r>
              <a:rPr lang="en-US" b="1" dirty="0">
                <a:solidFill>
                  <a:srgbClr val="00B0F0"/>
                </a:solidFill>
              </a:rPr>
              <a:t>II. Active strategies plans</a:t>
            </a:r>
            <a:r>
              <a:rPr lang="en-US" b="1" dirty="0" smtClean="0">
                <a:solidFill>
                  <a:srgbClr val="00B0F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572000"/>
          </a:xfrm>
        </p:spPr>
        <p:txBody>
          <a:bodyPr/>
          <a:lstStyle/>
          <a:p>
            <a:pPr marL="571500" indent="-571500">
              <a:buNone/>
            </a:pPr>
            <a:r>
              <a:rPr lang="en-US" sz="2000" b="1" dirty="0">
                <a:solidFill>
                  <a:srgbClr val="FFC000"/>
                </a:solidFill>
              </a:rPr>
              <a:t>A</a:t>
            </a:r>
            <a:r>
              <a:rPr lang="en-US" sz="2800" b="1" dirty="0">
                <a:solidFill>
                  <a:srgbClr val="FFC000"/>
                </a:solidFill>
              </a:rPr>
              <a:t>. Treatment of DVT:</a:t>
            </a:r>
          </a:p>
          <a:p>
            <a:pPr marL="571500" indent="-571500">
              <a:buNone/>
            </a:pPr>
            <a:r>
              <a:rPr lang="en-US" sz="2400" b="1" dirty="0"/>
              <a:t>      1. Heparin.</a:t>
            </a:r>
          </a:p>
          <a:p>
            <a:pPr marL="571500" indent="-571500">
              <a:buNone/>
            </a:pPr>
            <a:r>
              <a:rPr lang="en-US" sz="2400" b="1" dirty="0"/>
              <a:t>       * 5000 IU bolus, followed by</a:t>
            </a:r>
          </a:p>
          <a:p>
            <a:pPr marL="571500" indent="-571500">
              <a:buNone/>
            </a:pPr>
            <a:r>
              <a:rPr lang="en-US" sz="2400" b="1" dirty="0"/>
              <a:t>            40000 IU over 24 h for 7 days.</a:t>
            </a:r>
          </a:p>
          <a:p>
            <a:pPr marL="571500" indent="-571500">
              <a:buNone/>
            </a:pPr>
            <a:r>
              <a:rPr lang="en-US" sz="2400" b="1" dirty="0"/>
              <a:t>       </a:t>
            </a:r>
            <a:r>
              <a:rPr lang="en-US" sz="2400" b="1" dirty="0" smtClean="0"/>
              <a:t>* </a:t>
            </a:r>
            <a:r>
              <a:rPr lang="en-US" sz="2400" b="1" dirty="0"/>
              <a:t>adjust the dose: APTT 1.5-2</a:t>
            </a:r>
          </a:p>
          <a:p>
            <a:pPr marL="571500" indent="-571500">
              <a:buNone/>
            </a:pPr>
            <a:r>
              <a:rPr lang="en-US" sz="2400" b="1" dirty="0"/>
              <a:t>       2. Oral anticoagulants:</a:t>
            </a:r>
          </a:p>
          <a:p>
            <a:pPr marL="571500" indent="-571500">
              <a:buNone/>
            </a:pPr>
            <a:r>
              <a:rPr lang="en-US" sz="2400" b="1" dirty="0"/>
              <a:t>         * Warfarin for 3 – 6 month.</a:t>
            </a:r>
          </a:p>
          <a:p>
            <a:pPr marL="571500" indent="-571500">
              <a:buNone/>
            </a:pPr>
            <a:r>
              <a:rPr lang="en-US" sz="2400" b="1" dirty="0"/>
              <a:t>         * Keep PT </a:t>
            </a:r>
            <a:r>
              <a:rPr lang="en-US" sz="2400" b="1" dirty="0" smtClean="0"/>
              <a:t>1.2-1.5 ( INR : 2 – 3 )</a:t>
            </a:r>
            <a:endParaRPr lang="en-US" sz="2400" b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749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143000"/>
            <a:ext cx="79248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81000"/>
            <a:ext cx="7924800" cy="5334000"/>
          </a:xfrm>
        </p:spPr>
        <p:txBody>
          <a:bodyPr>
            <a:normAutofit/>
          </a:bodyPr>
          <a:lstStyle/>
          <a:p>
            <a:pPr marL="571500" indent="-571500">
              <a:buNone/>
            </a:pPr>
            <a:r>
              <a:rPr lang="en-US" sz="2800" b="1" dirty="0">
                <a:solidFill>
                  <a:srgbClr val="FFC000"/>
                </a:solidFill>
              </a:rPr>
              <a:t>B. Thrombolytic therapy</a:t>
            </a:r>
            <a:r>
              <a:rPr lang="en-US" sz="2800" b="1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r>
              <a:rPr lang="en-US" sz="2400" b="1" dirty="0"/>
              <a:t>indicated for acute </a:t>
            </a:r>
            <a:r>
              <a:rPr lang="en-US" sz="2400" b="1" dirty="0" smtClean="0"/>
              <a:t>massive PE </a:t>
            </a:r>
            <a:r>
              <a:rPr lang="en-US" sz="2400" b="1" dirty="0"/>
              <a:t>causing collapse or arrest</a:t>
            </a:r>
            <a:r>
              <a:rPr lang="en-US" sz="2400" b="1" dirty="0" smtClean="0"/>
              <a:t>.</a:t>
            </a:r>
            <a:endParaRPr lang="en-US" sz="2000" b="1" dirty="0">
              <a:solidFill>
                <a:srgbClr val="FFC000"/>
              </a:solidFill>
            </a:endParaRPr>
          </a:p>
          <a:p>
            <a:pPr marL="571500" indent="-571500">
              <a:buNone/>
            </a:pPr>
            <a:r>
              <a:rPr lang="en-US" sz="2000" b="1" dirty="0"/>
              <a:t>  1. Streptokinase:</a:t>
            </a:r>
          </a:p>
          <a:p>
            <a:pPr marL="571500" indent="-571500">
              <a:buNone/>
            </a:pPr>
            <a:r>
              <a:rPr lang="en-US" sz="2400" b="1" dirty="0"/>
              <a:t>         250000 U IV over 30 min, then</a:t>
            </a:r>
          </a:p>
          <a:p>
            <a:pPr marL="571500" indent="-571500">
              <a:buNone/>
            </a:pPr>
            <a:r>
              <a:rPr lang="en-US" sz="2400" b="1" dirty="0"/>
              <a:t>         100000 U hˉ1 for 24 hours.</a:t>
            </a:r>
          </a:p>
          <a:p>
            <a:pPr marL="571500" indent="-571500">
              <a:buNone/>
            </a:pPr>
            <a:r>
              <a:rPr lang="en-US" sz="2800" b="1" dirty="0"/>
              <a:t>  2. Tissue type </a:t>
            </a:r>
            <a:r>
              <a:rPr lang="en-US" sz="2800" b="1" dirty="0" err="1"/>
              <a:t>plasmogen</a:t>
            </a:r>
            <a:r>
              <a:rPr lang="en-US" sz="2800" b="1" dirty="0"/>
              <a:t> activator</a:t>
            </a:r>
          </a:p>
          <a:p>
            <a:pPr marL="571500" indent="-571500">
              <a:buNone/>
            </a:pPr>
            <a:r>
              <a:rPr lang="en-US" sz="2400" b="1" dirty="0"/>
              <a:t>         100 mg IV over 2 hours.</a:t>
            </a:r>
          </a:p>
          <a:p>
            <a:pPr marL="571500" indent="-571500">
              <a:buNone/>
            </a:pPr>
            <a:r>
              <a:rPr lang="en-US" sz="2800" b="1" dirty="0"/>
              <a:t>  3. </a:t>
            </a:r>
            <a:r>
              <a:rPr lang="en-US" sz="2800" b="1" dirty="0" err="1"/>
              <a:t>Urokinase</a:t>
            </a:r>
            <a:r>
              <a:rPr lang="en-US" sz="2800" b="1" dirty="0"/>
              <a:t>: </a:t>
            </a:r>
          </a:p>
          <a:p>
            <a:pPr marL="571500" indent="-571500">
              <a:buNone/>
            </a:pPr>
            <a:r>
              <a:rPr lang="en-US" sz="2400" b="1" dirty="0"/>
              <a:t>        4400 IU Kgˉ1 over 10 min. followed by</a:t>
            </a:r>
          </a:p>
          <a:p>
            <a:pPr marL="571500" indent="-571500">
              <a:buNone/>
            </a:pPr>
            <a:r>
              <a:rPr lang="en-US" sz="2400" b="1" dirty="0"/>
              <a:t>        4400 IU Kgˉ1.hˉ1 for 12 -24 hours.</a:t>
            </a:r>
            <a:r>
              <a:rPr lang="en-US" sz="2800" b="1" dirty="0"/>
              <a:t>   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1562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6858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457200"/>
            <a:ext cx="8305800" cy="5257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400" b="1" dirty="0" err="1" smtClean="0"/>
              <a:t>Actilyse</a:t>
            </a:r>
            <a:r>
              <a:rPr lang="en-US" sz="2400" b="1" dirty="0" smtClean="0"/>
              <a:t> </a:t>
            </a:r>
            <a:r>
              <a:rPr lang="en-US" sz="2400" b="1" dirty="0"/>
              <a:t>” </a:t>
            </a:r>
            <a:r>
              <a:rPr lang="en-US" sz="2400" b="1" dirty="0" err="1"/>
              <a:t>Alteplase</a:t>
            </a:r>
            <a:r>
              <a:rPr lang="en-US" sz="2400" b="1" dirty="0"/>
              <a:t>”</a:t>
            </a:r>
          </a:p>
          <a:p>
            <a:pPr marL="514350" indent="-514350">
              <a:buNone/>
            </a:pPr>
            <a:r>
              <a:rPr lang="en-US" sz="2400" b="1" dirty="0"/>
              <a:t>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FFC000"/>
                </a:solidFill>
              </a:rPr>
              <a:t>Action: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2060"/>
                </a:solidFill>
              </a:rPr>
              <a:t>      </a:t>
            </a:r>
            <a:r>
              <a:rPr lang="en-US" sz="2400" b="1" dirty="0"/>
              <a:t>It is an enzyme that increase plasmin that break down clots</a:t>
            </a:r>
            <a:r>
              <a:rPr lang="en-US" sz="2400" b="1" dirty="0" smtClean="0"/>
              <a:t>.</a:t>
            </a:r>
            <a:endParaRPr lang="en-US" sz="20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Recommendations</a:t>
            </a:r>
            <a:endParaRPr lang="en-US" sz="2000" b="1" dirty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a. </a:t>
            </a:r>
            <a:r>
              <a:rPr lang="en-US" sz="2400" b="1" dirty="0"/>
              <a:t>Should be given as soon as possible.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b.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/>
              <a:t>Given as infusion over 2-3 hours.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c. </a:t>
            </a:r>
            <a:r>
              <a:rPr lang="en-US" sz="2400" b="1" dirty="0"/>
              <a:t>10 mg bolus over one or two minutes</a:t>
            </a:r>
          </a:p>
          <a:p>
            <a:pPr marL="514350" indent="-514350">
              <a:buNone/>
            </a:pPr>
            <a:r>
              <a:rPr lang="en-US" sz="2400" b="1" dirty="0"/>
              <a:t>      followed by 90 mg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4" name="Picture 3" descr="M:\pulm. embolism\dv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286000"/>
            <a:ext cx="28956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1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8382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57200"/>
            <a:ext cx="8077200" cy="5257800"/>
          </a:xfrm>
        </p:spPr>
        <p:txBody>
          <a:bodyPr>
            <a:normAutofit/>
          </a:bodyPr>
          <a:lstStyle/>
          <a:p>
            <a:pPr marL="571500" indent="-571500">
              <a:buNone/>
            </a:pPr>
            <a:r>
              <a:rPr lang="en-US" sz="2800" b="1" dirty="0">
                <a:solidFill>
                  <a:srgbClr val="FFC000"/>
                </a:solidFill>
              </a:rPr>
              <a:t>C. Surgical pulmonary </a:t>
            </a:r>
            <a:r>
              <a:rPr lang="en-US" sz="2800" b="1" dirty="0" err="1">
                <a:solidFill>
                  <a:srgbClr val="FFC000"/>
                </a:solidFill>
              </a:rPr>
              <a:t>embolectomy</a:t>
            </a:r>
            <a:r>
              <a:rPr lang="en-US" sz="2800" b="1" dirty="0" smtClean="0">
                <a:solidFill>
                  <a:srgbClr val="FFC000"/>
                </a:solidFill>
              </a:rPr>
              <a:t>.</a:t>
            </a:r>
            <a:endParaRPr lang="en-US" sz="2800" b="1" dirty="0">
              <a:solidFill>
                <a:srgbClr val="002060"/>
              </a:solidFill>
            </a:endParaRPr>
          </a:p>
          <a:p>
            <a:pPr marL="571500" indent="-571500">
              <a:buNone/>
            </a:pPr>
            <a:r>
              <a:rPr lang="en-US" sz="2800" b="1" dirty="0">
                <a:solidFill>
                  <a:srgbClr val="002060"/>
                </a:solidFill>
              </a:rPr>
              <a:t>   </a:t>
            </a: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b="1" dirty="0"/>
              <a:t>Under CP bypass.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Postoperative &amp; operative mortality is 20 – 50 %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Long term survival is 71 % </a:t>
            </a:r>
            <a:r>
              <a:rPr lang="en-US" sz="2800" b="1" dirty="0" smtClean="0"/>
              <a:t>after </a:t>
            </a:r>
            <a:r>
              <a:rPr lang="en-US" sz="2800" b="1" dirty="0"/>
              <a:t>5 years.</a:t>
            </a:r>
          </a:p>
          <a:p>
            <a:pPr marL="571500" indent="-571500"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* </a:t>
            </a:r>
            <a:r>
              <a:rPr lang="en-US" sz="2800" b="1" dirty="0"/>
              <a:t>Indicated in acute massive PE </a:t>
            </a:r>
            <a:r>
              <a:rPr lang="en-US" sz="2800" b="1" dirty="0" smtClean="0"/>
              <a:t>with  life</a:t>
            </a:r>
          </a:p>
          <a:p>
            <a:pPr>
              <a:buNone/>
            </a:pPr>
            <a:r>
              <a:rPr lang="en-US" sz="3600" b="1" dirty="0">
                <a:solidFill>
                  <a:srgbClr val="FFC000"/>
                </a:solidFill>
              </a:rPr>
              <a:t>D. I.V.C umbrella filter</a:t>
            </a:r>
            <a:r>
              <a:rPr lang="en-US" sz="3600" b="1" dirty="0" smtClean="0">
                <a:solidFill>
                  <a:srgbClr val="FFC000"/>
                </a:solidFill>
              </a:rPr>
              <a:t>:</a:t>
            </a:r>
            <a:endParaRPr lang="en-US" sz="3600" b="1" dirty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3600" b="1" dirty="0">
                <a:solidFill>
                  <a:srgbClr val="002060"/>
                </a:solidFill>
              </a:rPr>
              <a:t>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Placed </a:t>
            </a:r>
            <a:r>
              <a:rPr lang="en-US" sz="2800" b="1" dirty="0" err="1"/>
              <a:t>percutaneously</a:t>
            </a:r>
            <a:r>
              <a:rPr lang="en-US" sz="2800" b="1" dirty="0"/>
              <a:t> </a:t>
            </a:r>
            <a:r>
              <a:rPr lang="en-US" sz="2800" b="1" dirty="0" smtClean="0"/>
              <a:t>under   </a:t>
            </a:r>
            <a:r>
              <a:rPr lang="en-US" sz="2800" b="1" dirty="0"/>
              <a:t>local analgesia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>
              <a:buNone/>
            </a:pPr>
            <a:r>
              <a:rPr lang="en-US" sz="2800" b="1" dirty="0"/>
              <a:t> 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b="1" dirty="0"/>
              <a:t> Aim: to avoid recurrence </a:t>
            </a:r>
            <a:r>
              <a:rPr lang="en-US" sz="2800" b="1" dirty="0" smtClean="0"/>
              <a:t>of </a:t>
            </a:r>
            <a:r>
              <a:rPr lang="en-US" sz="2800" b="1" dirty="0"/>
              <a:t>more emboli.</a:t>
            </a:r>
          </a:p>
          <a:p>
            <a:pPr marL="571500" indent="-571500">
              <a:buNone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Incidence: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8763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r>
              <a:rPr lang="en-US" sz="1800" b="1" dirty="0"/>
              <a:t> </a:t>
            </a:r>
            <a:r>
              <a:rPr lang="en-US" sz="2400" dirty="0"/>
              <a:t>The majority (80%) of pulmonary emboli arise from the propagation of lower limb </a:t>
            </a:r>
            <a:r>
              <a:rPr lang="en-US" sz="2400" dirty="0" smtClean="0"/>
              <a:t>DVT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annual incidence is about 60-70 per  100 000 population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Rare causes include septic emboli (from endocarditis affecting the tricuspid or pulmonary valves), </a:t>
            </a:r>
            <a:r>
              <a:rPr lang="en-US" sz="2400" dirty="0" err="1"/>
              <a:t>tumour</a:t>
            </a:r>
            <a:r>
              <a:rPr lang="en-US" sz="2400" dirty="0"/>
              <a:t> (especially </a:t>
            </a:r>
            <a:r>
              <a:rPr lang="en-US" sz="2400" dirty="0" err="1" smtClean="0"/>
              <a:t>choriocarcinoma</a:t>
            </a:r>
            <a:r>
              <a:rPr lang="en-US" sz="2400" dirty="0"/>
              <a:t>), fat, air, amniotic fluid and </a:t>
            </a:r>
            <a:r>
              <a:rPr lang="en-US" sz="2400" dirty="0" smtClean="0"/>
              <a:t>placenta.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a common mode of death in patients with cancer, stroke and pregnancy.</a:t>
            </a:r>
          </a:p>
          <a:p>
            <a:pPr>
              <a:buFont typeface="Wingdings" pitchFamily="2" charset="2"/>
              <a:buChar char="q"/>
            </a:pPr>
            <a:endParaRPr lang="en-US" sz="1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15" y="-8382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533400"/>
            <a:ext cx="85344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C000"/>
                </a:solidFill>
              </a:rPr>
              <a:t>D. I.V.C umbrella filter:</a:t>
            </a:r>
          </a:p>
          <a:p>
            <a:pPr>
              <a:buNone/>
            </a:pP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* </a:t>
            </a:r>
            <a:r>
              <a:rPr lang="en-US" sz="2400" b="1" dirty="0"/>
              <a:t>Indications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a. </a:t>
            </a:r>
            <a:r>
              <a:rPr lang="en-US" sz="2400" b="1" dirty="0"/>
              <a:t>Contraindication </a:t>
            </a:r>
            <a:r>
              <a:rPr lang="en-US" sz="2400" b="1" dirty="0" smtClean="0"/>
              <a:t>to anticoagulant</a:t>
            </a:r>
            <a:r>
              <a:rPr lang="en-US" sz="2400" b="1" dirty="0"/>
              <a:t>.</a:t>
            </a: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b. </a:t>
            </a:r>
            <a:r>
              <a:rPr lang="en-US" sz="2400" b="1" dirty="0"/>
              <a:t>Failure of </a:t>
            </a:r>
            <a:r>
              <a:rPr lang="en-US" sz="2400" b="1" dirty="0" smtClean="0"/>
              <a:t>anticoagulant  </a:t>
            </a:r>
            <a:r>
              <a:rPr lang="en-US" sz="2400" b="1" dirty="0"/>
              <a:t>therapy.</a:t>
            </a:r>
          </a:p>
          <a:p>
            <a:pPr>
              <a:buNone/>
            </a:pPr>
            <a:r>
              <a:rPr lang="en-US" sz="2400" b="1" dirty="0"/>
              <a:t>     </a:t>
            </a:r>
            <a:r>
              <a:rPr lang="en-US" sz="2400" b="1" dirty="0">
                <a:solidFill>
                  <a:srgbClr val="FF0000"/>
                </a:solidFill>
              </a:rPr>
              <a:t>c. </a:t>
            </a:r>
            <a:r>
              <a:rPr lang="en-US" sz="2400" b="1" dirty="0"/>
              <a:t>Chronic recurrent PE</a:t>
            </a: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    d.</a:t>
            </a:r>
            <a:r>
              <a:rPr lang="en-US" sz="2400" b="1" dirty="0"/>
              <a:t> Emergency treatment </a:t>
            </a:r>
            <a:r>
              <a:rPr lang="en-US" sz="2400" b="1" dirty="0" smtClean="0"/>
              <a:t> </a:t>
            </a:r>
            <a:r>
              <a:rPr lang="en-US" sz="2400" b="1" dirty="0"/>
              <a:t>following massive PE.</a:t>
            </a:r>
            <a:endParaRPr lang="en-US" sz="3200" b="1" dirty="0"/>
          </a:p>
          <a:p>
            <a:endParaRPr lang="en-US" sz="2000" dirty="0"/>
          </a:p>
        </p:txBody>
      </p:sp>
      <p:pic>
        <p:nvPicPr>
          <p:cNvPr id="4" name="Picture 5" descr="M:\pulm. embolism\slid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295400"/>
            <a:ext cx="2583295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927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FFC000"/>
                </a:solidFill>
              </a:rPr>
              <a:t>E. Cather </a:t>
            </a:r>
            <a:r>
              <a:rPr lang="en-US" sz="2400" b="1" dirty="0" err="1">
                <a:solidFill>
                  <a:srgbClr val="FFC000"/>
                </a:solidFill>
              </a:rPr>
              <a:t>throbectomy</a:t>
            </a:r>
            <a:r>
              <a:rPr lang="en-US" sz="2400" b="1" dirty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/>
              <a:t>       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b="1" dirty="0"/>
              <a:t>  Indications:</a:t>
            </a:r>
          </a:p>
          <a:p>
            <a:pPr>
              <a:buNone/>
            </a:pPr>
            <a:r>
              <a:rPr lang="en-US" sz="2800" b="1" dirty="0"/>
              <a:t>   </a:t>
            </a:r>
            <a:r>
              <a:rPr lang="en-US" sz="2800" b="1" dirty="0">
                <a:solidFill>
                  <a:srgbClr val="FF0000"/>
                </a:solidFill>
              </a:rPr>
              <a:t>A.</a:t>
            </a:r>
            <a:r>
              <a:rPr lang="en-US" sz="2800" b="1" dirty="0"/>
              <a:t> Contraindication </a:t>
            </a:r>
            <a:r>
              <a:rPr lang="en-US" sz="2800" b="1" dirty="0" smtClean="0"/>
              <a:t>for  </a:t>
            </a:r>
            <a:r>
              <a:rPr lang="en-US" sz="2800" b="1" dirty="0" err="1"/>
              <a:t>frinolysis</a:t>
            </a:r>
            <a:r>
              <a:rPr lang="en-US" sz="2800" b="1" dirty="0"/>
              <a:t>.</a:t>
            </a: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   B.</a:t>
            </a:r>
            <a:r>
              <a:rPr lang="en-US" sz="2800" b="1" dirty="0"/>
              <a:t> Surgical </a:t>
            </a:r>
            <a:r>
              <a:rPr lang="en-US" sz="2800" b="1" dirty="0" err="1"/>
              <a:t>embolectomy</a:t>
            </a:r>
            <a:r>
              <a:rPr lang="en-US" sz="2800" b="1" dirty="0"/>
              <a:t> is </a:t>
            </a:r>
            <a:r>
              <a:rPr lang="en-US" sz="2800" b="1" dirty="0" smtClean="0"/>
              <a:t>  </a:t>
            </a:r>
            <a:r>
              <a:rPr lang="en-US" sz="2800" b="1" dirty="0"/>
              <a:t>not available</a:t>
            </a:r>
            <a:r>
              <a:rPr lang="en-US" sz="1800" b="1" dirty="0"/>
              <a:t>.    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0" y="11430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latin typeface="Arial" charset="0"/>
                <a:cs typeface="Arial" charset="0"/>
              </a:rPr>
              <a:t>Patients at </a:t>
            </a:r>
            <a:r>
              <a:rPr lang="en-US" sz="3200">
                <a:solidFill>
                  <a:srgbClr val="FF0000"/>
                </a:solidFill>
                <a:latin typeface="Arial" charset="0"/>
                <a:cs typeface="Arial" charset="0"/>
              </a:rPr>
              <a:t>risk of DVT</a:t>
            </a:r>
            <a:r>
              <a:rPr lang="en-US" sz="3200">
                <a:latin typeface="Arial" charset="0"/>
                <a:cs typeface="Arial" charset="0"/>
              </a:rPr>
              <a:t> should be encouraged to keep mobile.</a:t>
            </a:r>
            <a:r>
              <a:rPr lang="en-US" sz="3200" b="0">
                <a:latin typeface="Arial" charset="0"/>
                <a:cs typeface="Arial" charset="0"/>
              </a:rPr>
              <a:t> </a:t>
            </a:r>
            <a:endParaRPr lang="en-US" sz="4400" b="0">
              <a:cs typeface="Arial" charset="0"/>
            </a:endParaRPr>
          </a:p>
        </p:txBody>
      </p:sp>
      <p:pic>
        <p:nvPicPr>
          <p:cNvPr id="228355" name="Picture 3" descr="felixan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07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812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464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Please don’t forget</a:t>
            </a:r>
          </a:p>
        </p:txBody>
      </p:sp>
    </p:spTree>
    <p:extLst>
      <p:ext uri="{BB962C8B-B14F-4D97-AF65-F5344CB8AC3E}">
        <p14:creationId xmlns:p14="http://schemas.microsoft.com/office/powerpoint/2010/main" val="37477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27" y="914400"/>
            <a:ext cx="8991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/>
              <a:t>Regarding the D – dimer test in diagnosis of Pulmonary Embolism :</a:t>
            </a:r>
          </a:p>
          <a:p>
            <a:pPr lvl="0"/>
            <a:r>
              <a:rPr lang="en-US" sz="3200" dirty="0"/>
              <a:t>Presence of D – Dimer is not indicate the presence of intravascular thrombus.</a:t>
            </a:r>
          </a:p>
          <a:p>
            <a:pPr lvl="0"/>
            <a:r>
              <a:rPr lang="en-US" sz="3200" dirty="0"/>
              <a:t>Has &lt;2 % sensitivity in acute Pulmonary Embolism or DVT</a:t>
            </a:r>
            <a:r>
              <a:rPr lang="en-US" sz="3200" b="1" dirty="0"/>
              <a:t>.</a:t>
            </a:r>
            <a:endParaRPr lang="en-US" sz="3200" dirty="0"/>
          </a:p>
          <a:p>
            <a:pPr lvl="0"/>
            <a:r>
              <a:rPr lang="en-US" sz="3200" dirty="0"/>
              <a:t>Useful to exclude the Pulmonary Embolism.</a:t>
            </a:r>
          </a:p>
          <a:p>
            <a:pPr lvl="0"/>
            <a:r>
              <a:rPr lang="en-US" sz="3200" dirty="0"/>
              <a:t>Negative D – dimer Needs further investigations to confirm the diagnosis.</a:t>
            </a:r>
          </a:p>
          <a:p>
            <a:pPr lvl="0"/>
            <a:r>
              <a:rPr lang="en-US" sz="3200" dirty="0"/>
              <a:t>Positive D – dimer test Exclude Pulmonary Embolism in Patient with high pretest Probability.</a:t>
            </a:r>
          </a:p>
        </p:txBody>
      </p:sp>
    </p:spTree>
    <p:extLst>
      <p:ext uri="{BB962C8B-B14F-4D97-AF65-F5344CB8AC3E}">
        <p14:creationId xmlns:p14="http://schemas.microsoft.com/office/powerpoint/2010/main" val="234533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en-US" sz="4000" dirty="0"/>
              <a:t>One of the following is Chronic effects of Pulmonary Embolism :</a:t>
            </a:r>
          </a:p>
          <a:p>
            <a:pPr lvl="0"/>
            <a:r>
              <a:rPr lang="en-US" sz="4000" dirty="0"/>
              <a:t>Decrease  Pulmonary Vascular Resistant .</a:t>
            </a:r>
          </a:p>
          <a:p>
            <a:pPr lvl="0"/>
            <a:r>
              <a:rPr lang="en-US" sz="4000" dirty="0"/>
              <a:t>Increase  gas exchange.</a:t>
            </a:r>
          </a:p>
          <a:p>
            <a:pPr lvl="0"/>
            <a:r>
              <a:rPr lang="en-US" sz="4000" dirty="0"/>
              <a:t>Decrease  A Wedge Pressure .</a:t>
            </a:r>
          </a:p>
          <a:p>
            <a:pPr lvl="0"/>
            <a:r>
              <a:rPr lang="en-US" sz="4000" dirty="0"/>
              <a:t>Increase lung compliance.</a:t>
            </a:r>
          </a:p>
          <a:p>
            <a:pPr lvl="0"/>
            <a:r>
              <a:rPr lang="en-US" sz="4000" dirty="0"/>
              <a:t>Right side ventricular dysfunction &amp; failure.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9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7" name="WordArt 3"/>
          <p:cNvSpPr>
            <a:spLocks noChangeArrowheads="1" noChangeShapeType="1" noTextEdit="1"/>
          </p:cNvSpPr>
          <p:nvPr/>
        </p:nvSpPr>
        <p:spPr bwMode="auto">
          <a:xfrm>
            <a:off x="971550" y="1125538"/>
            <a:ext cx="7812088" cy="12239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en-US" sz="6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 Black"/>
              </a:rPr>
              <a:t>THANK YOU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05000"/>
            <a:ext cx="8229600" cy="4114800"/>
          </a:xfrm>
        </p:spPr>
        <p:txBody>
          <a:bodyPr/>
          <a:lstStyle/>
          <a:p>
            <a:pPr algn="l"/>
            <a:endParaRPr lang="en-US" sz="4000" b="1" i="1">
              <a:solidFill>
                <a:srgbClr val="FF99CC"/>
              </a:solidFill>
            </a:endParaRPr>
          </a:p>
          <a:p>
            <a:pPr algn="l" rtl="0">
              <a:buFont typeface="Wingdings" pitchFamily="2" charset="2"/>
              <a:buNone/>
            </a:pPr>
            <a:r>
              <a:rPr lang="en-US" sz="4000" b="1" i="1">
                <a:solidFill>
                  <a:srgbClr val="FF99CC"/>
                </a:solidFill>
              </a:rPr>
              <a:t> </a:t>
            </a:r>
            <a:endParaRPr lang="en-US" sz="2800" b="1" i="1"/>
          </a:p>
        </p:txBody>
      </p:sp>
    </p:spTree>
    <p:extLst>
      <p:ext uri="{BB962C8B-B14F-4D97-AF65-F5344CB8AC3E}">
        <p14:creationId xmlns:p14="http://schemas.microsoft.com/office/powerpoint/2010/main" val="1994309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79248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/>
              <a:t>Correct diagnosis is made only in 10-30 %.</a:t>
            </a:r>
          </a:p>
          <a:p>
            <a:pPr>
              <a:buFont typeface="Wingdings" pitchFamily="2" charset="2"/>
              <a:buChar char="q"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 60 % of autopsies showed some evidence of post PE.</a:t>
            </a:r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 15  % of postoperative deaths are related to PE or its sequels.</a:t>
            </a:r>
          </a:p>
          <a:p>
            <a:pPr>
              <a:buNone/>
            </a:pPr>
            <a:endParaRPr lang="en-US" sz="2400" b="1" dirty="0"/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PE is a commonest cause of maternal death  in the UK.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827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848600" cy="715962"/>
          </a:xfrm>
        </p:spPr>
        <p:txBody>
          <a:bodyPr/>
          <a:lstStyle/>
          <a:p>
            <a:r>
              <a:rPr lang="en-US" sz="3200" b="1" dirty="0"/>
              <a:t>Predisposing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382000" cy="5029200"/>
          </a:xfrm>
        </p:spPr>
        <p:txBody>
          <a:bodyPr>
            <a:noAutofit/>
          </a:bodyPr>
          <a:lstStyle/>
          <a:p>
            <a:r>
              <a:rPr lang="en-US" sz="2400" b="1" dirty="0"/>
              <a:t>Recent surgery especially pelvic, large</a:t>
            </a:r>
          </a:p>
          <a:p>
            <a:pPr>
              <a:buNone/>
            </a:pPr>
            <a:r>
              <a:rPr lang="en-US" sz="2400" b="1" dirty="0"/>
              <a:t>    joint and extensive abdominal .</a:t>
            </a:r>
          </a:p>
          <a:p>
            <a:r>
              <a:rPr lang="en-US" sz="2400" b="1" dirty="0"/>
              <a:t> Following pelvic and leg fractures.</a:t>
            </a:r>
          </a:p>
          <a:p>
            <a:r>
              <a:rPr lang="en-US" sz="2400" b="1" dirty="0"/>
              <a:t> Pregnancy and child birth.</a:t>
            </a:r>
          </a:p>
          <a:p>
            <a:r>
              <a:rPr lang="en-US" sz="2400" b="1" dirty="0"/>
              <a:t> Old age: &gt; 70 years.</a:t>
            </a:r>
          </a:p>
          <a:p>
            <a:r>
              <a:rPr lang="en-US" sz="2400" b="1" dirty="0"/>
              <a:t> Smoking .</a:t>
            </a:r>
          </a:p>
          <a:p>
            <a:r>
              <a:rPr lang="en-US" sz="2400" b="1" dirty="0"/>
              <a:t> Inherited clotting disorders:</a:t>
            </a:r>
          </a:p>
          <a:p>
            <a:pPr>
              <a:buNone/>
            </a:pPr>
            <a:r>
              <a:rPr lang="en-US" sz="2400" b="1" dirty="0"/>
              <a:t>          a. </a:t>
            </a:r>
            <a:r>
              <a:rPr lang="en-US" sz="2400" b="1" dirty="0" err="1"/>
              <a:t>Hypercoagulable</a:t>
            </a:r>
            <a:r>
              <a:rPr lang="en-US" sz="2400" b="1" dirty="0"/>
              <a:t> state.</a:t>
            </a:r>
          </a:p>
          <a:p>
            <a:pPr>
              <a:buNone/>
            </a:pPr>
            <a:r>
              <a:rPr lang="en-US" sz="2400" b="1" dirty="0"/>
              <a:t>          b. Platelets abnormalities.</a:t>
            </a:r>
          </a:p>
          <a:p>
            <a:pPr>
              <a:buNone/>
            </a:pPr>
            <a:r>
              <a:rPr lang="en-US" sz="2400" b="1" dirty="0"/>
              <a:t>          c. Protein  S &amp; C deficiency.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24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37160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381000"/>
            <a:ext cx="8153400" cy="56388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/>
              <a:t>Long periods of immobility:</a:t>
            </a:r>
          </a:p>
          <a:p>
            <a:pPr>
              <a:buNone/>
            </a:pPr>
            <a:r>
              <a:rPr lang="en-US" sz="2400" b="1" dirty="0"/>
              <a:t>       a. Prolonged hospitalization.</a:t>
            </a:r>
          </a:p>
          <a:p>
            <a:pPr>
              <a:buNone/>
            </a:pPr>
            <a:r>
              <a:rPr lang="en-US" sz="2400" b="1" dirty="0"/>
              <a:t>       b. Long plane or car trips.</a:t>
            </a:r>
          </a:p>
          <a:p>
            <a:pPr>
              <a:buNone/>
            </a:pPr>
            <a:r>
              <a:rPr lang="en-US" sz="2400" b="1" dirty="0"/>
              <a:t>       c. Prolonged bed rest.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Severe debilitating illness: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a. Severe injures.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b. Cardiac diseases.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c. Malignancies.</a:t>
            </a:r>
          </a:p>
        </p:txBody>
      </p:sp>
    </p:spTree>
    <p:extLst>
      <p:ext uri="{BB962C8B-B14F-4D97-AF65-F5344CB8AC3E}">
        <p14:creationId xmlns:p14="http://schemas.microsoft.com/office/powerpoint/2010/main" val="127978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27760"/>
            <a:ext cx="7924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381000"/>
            <a:ext cx="8305800" cy="5334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400" b="1" dirty="0"/>
              <a:t>Increased estrogen level:</a:t>
            </a:r>
          </a:p>
          <a:p>
            <a:pPr>
              <a:buNone/>
            </a:pPr>
            <a:r>
              <a:rPr lang="en-US" sz="2400" b="1" dirty="0"/>
              <a:t>         a. Contraceptive pills.</a:t>
            </a:r>
          </a:p>
          <a:p>
            <a:pPr>
              <a:buNone/>
            </a:pPr>
            <a:r>
              <a:rPr lang="en-US" sz="2400" b="1" dirty="0"/>
              <a:t>         b. Hormonal therapy.</a:t>
            </a:r>
          </a:p>
          <a:p>
            <a:pPr>
              <a:buNone/>
            </a:pPr>
            <a:endParaRPr lang="en-US" sz="2400" b="1" dirty="0"/>
          </a:p>
          <a:p>
            <a:r>
              <a:rPr lang="en-US" sz="2400" b="1" dirty="0"/>
              <a:t> Increased levels of clotting   factors: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a. pancreatic, lung and </a:t>
            </a:r>
            <a:r>
              <a:rPr lang="en-US" sz="2400" b="1" dirty="0" smtClean="0"/>
              <a:t>ovarian </a:t>
            </a:r>
            <a:r>
              <a:rPr lang="en-US" sz="2400" b="1" dirty="0"/>
              <a:t>malignancies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     (increased </a:t>
            </a:r>
            <a:r>
              <a:rPr lang="en-US" sz="2400" b="1" dirty="0" err="1"/>
              <a:t>procoagulant</a:t>
            </a:r>
            <a:r>
              <a:rPr lang="en-US" sz="2400" b="1" dirty="0"/>
              <a:t>).</a:t>
            </a:r>
          </a:p>
          <a:p>
            <a:pPr>
              <a:buFont typeface="Arial" pitchFamily="34" charset="0"/>
              <a:buNone/>
            </a:pPr>
            <a:r>
              <a:rPr lang="en-US" sz="2400" b="1" dirty="0"/>
              <a:t>    b. Female hormones.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0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515</TotalTime>
  <Words>2206</Words>
  <Application>Microsoft Office PowerPoint</Application>
  <PresentationFormat>On-screen Show (4:3)</PresentationFormat>
  <Paragraphs>368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Horizon</vt:lpstr>
      <vt:lpstr>pulmonary embolism</vt:lpstr>
      <vt:lpstr>PowerPoint Presentation</vt:lpstr>
      <vt:lpstr>PowerPoint Presentation</vt:lpstr>
      <vt:lpstr>Definition:</vt:lpstr>
      <vt:lpstr>Incidence:</vt:lpstr>
      <vt:lpstr>PowerPoint Presentation</vt:lpstr>
      <vt:lpstr>Predisposing factors</vt:lpstr>
      <vt:lpstr>PowerPoint Presentation</vt:lpstr>
      <vt:lpstr>PowerPoint Presentation</vt:lpstr>
      <vt:lpstr>PowerPoint Presentation</vt:lpstr>
      <vt:lpstr>PowerPoint Presentation</vt:lpstr>
      <vt:lpstr>Sources and origin of PE</vt:lpstr>
      <vt:lpstr>Pathological leading causes</vt:lpstr>
      <vt:lpstr>Progression of pulmonary embolism.</vt:lpstr>
      <vt:lpstr>PowerPoint Presentation</vt:lpstr>
      <vt:lpstr>Probable outcome of PE.</vt:lpstr>
      <vt:lpstr>Differential diagnosis of PE</vt:lpstr>
      <vt:lpstr>        Presentations of PE.  According to the size of venous emboli: </vt:lpstr>
      <vt:lpstr> Postoperative presentations.</vt:lpstr>
      <vt:lpstr>Symptoms More clear in patient with pre-existing lung diseases. Possible presentations:</vt:lpstr>
      <vt:lpstr>PowerPoint Presentation</vt:lpstr>
      <vt:lpstr>Chronic effects of PE</vt:lpstr>
      <vt:lpstr>Screening and Diagnosis.</vt:lpstr>
      <vt:lpstr>1st  line of investigations.</vt:lpstr>
      <vt:lpstr>PowerPoint Presentation</vt:lpstr>
      <vt:lpstr> Chest X ray. Possible findings</vt:lpstr>
      <vt:lpstr>PowerPoint Presentation</vt:lpstr>
      <vt:lpstr>  ABGs</vt:lpstr>
      <vt:lpstr>D – dimer test. </vt:lpstr>
      <vt:lpstr>PowerPoint Presentation</vt:lpstr>
      <vt:lpstr>False positive d – dimer test</vt:lpstr>
      <vt:lpstr>Pulmonary angiography </vt:lpstr>
      <vt:lpstr> Computed  tomographic pulmonary angiogram</vt:lpstr>
      <vt:lpstr>PowerPoint Presentation</vt:lpstr>
      <vt:lpstr>  Isotope lung scan.  ( ventilation/perfusion scan)</vt:lpstr>
      <vt:lpstr>2nd line of investigations.</vt:lpstr>
      <vt:lpstr>  Spiral “ Helical “ computerized tomography.</vt:lpstr>
      <vt:lpstr> Lung ultrasound.</vt:lpstr>
      <vt:lpstr>PowerPoint Presentation</vt:lpstr>
      <vt:lpstr> Magnetic resonance ( MRI ). </vt:lpstr>
      <vt:lpstr>c.  Intraoperative prophylaxis</vt:lpstr>
      <vt:lpstr>When pulmonary embolism is life threatening ?</vt:lpstr>
      <vt:lpstr>Treatment overview of PE</vt:lpstr>
      <vt:lpstr>PowerPoint Presentation</vt:lpstr>
      <vt:lpstr>B.  Preventive steps while travelling.</vt:lpstr>
      <vt:lpstr>II. Active strategies plans.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ZAC</cp:lastModifiedBy>
  <cp:revision>72</cp:revision>
  <dcterms:created xsi:type="dcterms:W3CDTF">2006-08-16T00:00:00Z</dcterms:created>
  <dcterms:modified xsi:type="dcterms:W3CDTF">2019-03-08T14:11:46Z</dcterms:modified>
</cp:coreProperties>
</file>