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Georgia" panose="02040502050405020303" pitchFamily="18" charset="0"/>
      <p:regular r:id="rId12"/>
      <p:bold r:id="rId13"/>
      <p:italic r:id="rId14"/>
      <p:boldItalic r:id="rId15"/>
    </p:embeddedFont>
    <p:embeddedFont>
      <p:font typeface="Aref Ruqaa" panose="020B0604020202020204" charset="-78"/>
      <p:regular r:id="rId16"/>
      <p:bold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231273093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231273093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2312730931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12312730931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2312730931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2312730931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2312730931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2312730931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216c1d6fe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216c1d6fe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2312730931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2312730931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234ac268e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234ac268e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216c1d6fe9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216c1d6fe9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_3298@gmai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24242"/>
            </a:gs>
            <a:gs pos="100000">
              <a:srgbClr val="01010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598100" y="115460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502" b="1" i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Libyan International Medical University</a:t>
            </a:r>
            <a:endParaRPr sz="2502" b="1" i="1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168" b="1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Faculty of Business Administration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2548500" y="3688650"/>
            <a:ext cx="4047000" cy="202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42">
                <a:solidFill>
                  <a:schemeClr val="lt1"/>
                </a:solidFill>
                <a:latin typeface="Aref Ruqaa"/>
                <a:ea typeface="Aref Ruqaa"/>
                <a:cs typeface="Aref Ruqaa"/>
                <a:sym typeface="Aref Ruqaa"/>
              </a:rPr>
              <a:t>Name : Shahed Wail Alwerfalli </a:t>
            </a:r>
            <a:endParaRPr sz="2042">
              <a:solidFill>
                <a:schemeClr val="lt1"/>
              </a:solidFill>
              <a:latin typeface="Aref Ruqaa"/>
              <a:ea typeface="Aref Ruqaa"/>
              <a:cs typeface="Aref Ruqaa"/>
              <a:sym typeface="Aref Ruqa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42">
                <a:solidFill>
                  <a:schemeClr val="lt1"/>
                </a:solidFill>
                <a:latin typeface="Aref Ruqaa"/>
                <a:ea typeface="Aref Ruqaa"/>
                <a:cs typeface="Aref Ruqaa"/>
                <a:sym typeface="Aref Ruqaa"/>
              </a:rPr>
              <a:t> ID :   3298 </a:t>
            </a:r>
            <a:endParaRPr sz="2042">
              <a:solidFill>
                <a:schemeClr val="lt1"/>
              </a:solidFill>
              <a:latin typeface="Aref Ruqaa"/>
              <a:ea typeface="Aref Ruqaa"/>
              <a:cs typeface="Aref Ruqaa"/>
              <a:sym typeface="Aref Ruqa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42">
                <a:solidFill>
                  <a:schemeClr val="lt1"/>
                </a:solidFill>
                <a:latin typeface="Aref Ruqaa"/>
                <a:ea typeface="Aref Ruqaa"/>
                <a:cs typeface="Aref Ruqaa"/>
                <a:sym typeface="Aref Ruqaa"/>
              </a:rPr>
              <a:t>Email : shahd</a:t>
            </a:r>
            <a:r>
              <a:rPr lang="ar" sz="2042">
                <a:solidFill>
                  <a:schemeClr val="lt1"/>
                </a:solidFill>
                <a:uFill>
                  <a:noFill/>
                </a:uFill>
                <a:latin typeface="Aref Ruqaa"/>
                <a:ea typeface="Aref Ruqaa"/>
                <a:cs typeface="Aref Ruqaa"/>
                <a:sym typeface="Aref Ruqaa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_</a:t>
            </a:r>
            <a:r>
              <a:rPr lang="ar" sz="2042">
                <a:solidFill>
                  <a:schemeClr val="lt1"/>
                </a:solidFill>
                <a:latin typeface="Aref Ruqaa"/>
                <a:ea typeface="Aref Ruqaa"/>
                <a:cs typeface="Aref Ruqaa"/>
                <a:sym typeface="Aref Ruqaa"/>
              </a:rPr>
              <a:t>ــــــــــــ</a:t>
            </a:r>
            <a:r>
              <a:rPr lang="ar" sz="2042">
                <a:solidFill>
                  <a:schemeClr val="lt1"/>
                </a:solidFill>
                <a:uFill>
                  <a:noFill/>
                </a:uFill>
                <a:latin typeface="Aref Ruqaa"/>
                <a:ea typeface="Aref Ruqaa"/>
                <a:cs typeface="Aref Ruqaa"/>
                <a:sym typeface="Aref Ruqaa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3298@</a:t>
            </a:r>
            <a:r>
              <a:rPr lang="ar" sz="2042">
                <a:solidFill>
                  <a:schemeClr val="lt1"/>
                </a:solidFill>
                <a:latin typeface="Aref Ruqaa"/>
                <a:ea typeface="Aref Ruqaa"/>
                <a:cs typeface="Aref Ruqaa"/>
                <a:sym typeface="Aref Ruqaa"/>
              </a:rPr>
              <a:t>limu.edu.ly</a:t>
            </a:r>
            <a:endParaRPr sz="2042">
              <a:solidFill>
                <a:schemeClr val="lt1"/>
              </a:solidFill>
              <a:latin typeface="Aref Ruqaa"/>
              <a:ea typeface="Aref Ruqaa"/>
              <a:cs typeface="Aref Ruqaa"/>
              <a:sym typeface="Aref Ruqa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>
                <a:latin typeface="Aref Ruqaa"/>
                <a:ea typeface="Aref Ruqaa"/>
                <a:cs typeface="Aref Ruqaa"/>
                <a:sym typeface="Aref Ruqaa"/>
              </a:rPr>
              <a:t>    </a:t>
            </a:r>
            <a:endParaRPr sz="2000">
              <a:latin typeface="Aref Ruqaa"/>
              <a:ea typeface="Aref Ruqaa"/>
              <a:cs typeface="Aref Ruqaa"/>
              <a:sym typeface="Aref Ruqa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39850" y="0"/>
            <a:ext cx="1304151" cy="124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0"/>
            <a:ext cx="1557975" cy="1168376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138639" y="2102671"/>
            <a:ext cx="8733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100" b="1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The Influence of the Demographic and Economic Environments in Marketing </a:t>
            </a:r>
            <a:endParaRPr sz="2100" dirty="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7118675" y="4485450"/>
            <a:ext cx="2565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1600" b="1">
                <a:solidFill>
                  <a:schemeClr val="lt1"/>
                </a:solidFill>
                <a:latin typeface="Aref Ruqaa"/>
                <a:ea typeface="Aref Ruqaa"/>
                <a:cs typeface="Aref Ruqaa"/>
                <a:sym typeface="Aref Ruqaa"/>
              </a:rPr>
              <a:t>6/April/2022</a:t>
            </a:r>
            <a:endParaRPr sz="1600" b="1">
              <a:solidFill>
                <a:schemeClr val="lt1"/>
              </a:solidFill>
              <a:latin typeface="Aref Ruqaa"/>
              <a:ea typeface="Aref Ruqaa"/>
              <a:cs typeface="Aref Ruqaa"/>
              <a:sym typeface="Aref Ruqa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BFBF"/>
            </a:gs>
            <a:gs pos="100000">
              <a:srgbClr val="73737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>
            <a:spLocks noGrp="1"/>
          </p:cNvSpPr>
          <p:nvPr>
            <p:ph type="ctrTitle"/>
          </p:nvPr>
        </p:nvSpPr>
        <p:spPr>
          <a:xfrm>
            <a:off x="394450" y="669350"/>
            <a:ext cx="3585600" cy="54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b="1">
                <a:latin typeface="Georgia"/>
                <a:ea typeface="Georgia"/>
                <a:cs typeface="Georgia"/>
                <a:sym typeface="Georgia"/>
              </a:rPr>
              <a:t>Objectives</a:t>
            </a:r>
            <a:r>
              <a:rPr lang="ar">
                <a:latin typeface="Georgia"/>
                <a:ea typeface="Georgia"/>
                <a:cs typeface="Georgia"/>
                <a:sym typeface="Georgia"/>
              </a:rPr>
              <a:t> </a:t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5" name="Google Shape;65;p14"/>
          <p:cNvSpPr txBox="1">
            <a:spLocks noGrp="1"/>
          </p:cNvSpPr>
          <p:nvPr>
            <p:ph type="subTitle" idx="1"/>
          </p:nvPr>
        </p:nvSpPr>
        <p:spPr>
          <a:xfrm>
            <a:off x="244550" y="1450875"/>
            <a:ext cx="8520600" cy="23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746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Georgia"/>
              <a:buChar char="●"/>
            </a:pPr>
            <a:r>
              <a:rPr lang="ar" sz="23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Understand the Influence of the Demographic Environment in Marketing </a:t>
            </a:r>
            <a:endParaRPr sz="23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746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Georgia"/>
              <a:buChar char="●"/>
            </a:pPr>
            <a:r>
              <a:rPr lang="ar" sz="23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Understand the Influence of the Economic Environment in Marketing  </a:t>
            </a:r>
            <a:endParaRPr sz="23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100" b="1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7620575" y="4149500"/>
            <a:ext cx="21300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100">
                <a:latin typeface="Georgia"/>
                <a:ea typeface="Georgia"/>
                <a:cs typeface="Georgia"/>
                <a:sym typeface="Georgia"/>
              </a:rPr>
              <a:t>2</a:t>
            </a:r>
            <a:endParaRPr sz="2100"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BFBF"/>
            </a:gs>
            <a:gs pos="100000">
              <a:srgbClr val="73737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>
            <a:spLocks noGrp="1"/>
          </p:cNvSpPr>
          <p:nvPr>
            <p:ph type="ctrTitle"/>
          </p:nvPr>
        </p:nvSpPr>
        <p:spPr>
          <a:xfrm>
            <a:off x="1840450" y="550575"/>
            <a:ext cx="5194500" cy="56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4155" b="1">
                <a:latin typeface="Georgia"/>
                <a:ea typeface="Georgia"/>
                <a:cs typeface="Georgia"/>
                <a:sym typeface="Georgia"/>
              </a:rPr>
              <a:t>Table of Content</a:t>
            </a:r>
            <a:r>
              <a:rPr lang="ar" sz="3600" b="1">
                <a:latin typeface="Georgia"/>
                <a:ea typeface="Georgia"/>
                <a:cs typeface="Georgia"/>
                <a:sym typeface="Georgia"/>
              </a:rPr>
              <a:t> </a:t>
            </a:r>
            <a:endParaRPr sz="3600" b="1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2" name="Google Shape;72;p15"/>
          <p:cNvSpPr txBox="1">
            <a:spLocks noGrp="1"/>
          </p:cNvSpPr>
          <p:nvPr>
            <p:ph type="subTitle" idx="1"/>
          </p:nvPr>
        </p:nvSpPr>
        <p:spPr>
          <a:xfrm>
            <a:off x="311700" y="1289725"/>
            <a:ext cx="8520600" cy="22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26719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20"/>
              <a:buFont typeface="Georgia"/>
              <a:buChar char="●"/>
            </a:pPr>
            <a:r>
              <a:rPr lang="ar" sz="312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Demographic Environment </a:t>
            </a:r>
            <a:endParaRPr sz="312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426719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20"/>
              <a:buFont typeface="Georgia"/>
              <a:buChar char="●"/>
            </a:pPr>
            <a:r>
              <a:rPr lang="ar" sz="312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Economic Environment </a:t>
            </a:r>
            <a:endParaRPr sz="312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426719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20"/>
              <a:buFont typeface="Georgia"/>
              <a:buChar char="●"/>
            </a:pPr>
            <a:r>
              <a:rPr lang="ar" sz="312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Conclusion </a:t>
            </a:r>
            <a:endParaRPr sz="312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426719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20"/>
              <a:buFont typeface="Georgia"/>
              <a:buChar char="●"/>
            </a:pPr>
            <a:r>
              <a:rPr lang="ar" sz="312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Reference </a:t>
            </a:r>
            <a:endParaRPr sz="312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3" name="Google Shape;73;p15"/>
          <p:cNvSpPr txBox="1"/>
          <p:nvPr/>
        </p:nvSpPr>
        <p:spPr>
          <a:xfrm>
            <a:off x="7397550" y="4128375"/>
            <a:ext cx="73461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100">
                <a:latin typeface="Georgia"/>
                <a:ea typeface="Georgia"/>
                <a:cs typeface="Georgia"/>
                <a:sym typeface="Georgia"/>
              </a:rPr>
              <a:t>3</a:t>
            </a:r>
            <a:endParaRPr sz="2100"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BFBF"/>
            </a:gs>
            <a:gs pos="100000">
              <a:srgbClr val="73737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>
            <a:spLocks noGrp="1"/>
          </p:cNvSpPr>
          <p:nvPr>
            <p:ph type="ctrTitle"/>
          </p:nvPr>
        </p:nvSpPr>
        <p:spPr>
          <a:xfrm>
            <a:off x="1732400" y="268600"/>
            <a:ext cx="59181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3377" b="1">
                <a:latin typeface="Georgia"/>
                <a:ea typeface="Georgia"/>
                <a:cs typeface="Georgia"/>
                <a:sym typeface="Georgia"/>
              </a:rPr>
              <a:t>Demographic Environment</a:t>
            </a:r>
            <a:r>
              <a:rPr lang="ar" sz="3900" b="1">
                <a:latin typeface="Georgia"/>
                <a:ea typeface="Georgia"/>
                <a:cs typeface="Georgia"/>
                <a:sym typeface="Georgia"/>
              </a:rPr>
              <a:t> </a:t>
            </a:r>
            <a:endParaRPr sz="3900" b="1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9" name="Google Shape;79;p16"/>
          <p:cNvSpPr txBox="1">
            <a:spLocks noGrp="1"/>
          </p:cNvSpPr>
          <p:nvPr>
            <p:ph type="subTitle" idx="1"/>
          </p:nvPr>
        </p:nvSpPr>
        <p:spPr>
          <a:xfrm>
            <a:off x="232800" y="112810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ar" sz="223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Demographic segmentation is a market segmentation technique where an organization's target market is segmented based on demographic variables such as age, gender, education, income, etc.</a:t>
            </a:r>
            <a:endParaRPr sz="223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82425" y="3067100"/>
            <a:ext cx="3260875" cy="20764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7426525" y="3934850"/>
            <a:ext cx="1517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>
                <a:latin typeface="Georgia"/>
                <a:ea typeface="Georgia"/>
                <a:cs typeface="Georgia"/>
                <a:sym typeface="Georgia"/>
              </a:rPr>
              <a:t>4</a:t>
            </a:r>
            <a:endParaRPr sz="2000"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>
            <a:spLocks noGrp="1"/>
          </p:cNvSpPr>
          <p:nvPr>
            <p:ph type="subTitle" idx="1"/>
          </p:nvPr>
        </p:nvSpPr>
        <p:spPr>
          <a:xfrm flipH="1">
            <a:off x="-1813025" y="2834125"/>
            <a:ext cx="295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80575" y="0"/>
            <a:ext cx="9224574" cy="52959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7"/>
          <p:cNvSpPr txBox="1"/>
          <p:nvPr/>
        </p:nvSpPr>
        <p:spPr>
          <a:xfrm>
            <a:off x="7345950" y="4203425"/>
            <a:ext cx="17982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>
                <a:latin typeface="Georgia"/>
                <a:ea typeface="Georgia"/>
                <a:cs typeface="Georgia"/>
                <a:sym typeface="Georgia"/>
              </a:rPr>
              <a:t>5</a:t>
            </a:r>
            <a:endParaRPr sz="2000"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BFBF"/>
            </a:gs>
            <a:gs pos="100000">
              <a:srgbClr val="73737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ctrTitle"/>
          </p:nvPr>
        </p:nvSpPr>
        <p:spPr>
          <a:xfrm>
            <a:off x="1579350" y="537175"/>
            <a:ext cx="5985300" cy="64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ar" sz="3480" b="1">
                <a:latin typeface="Georgia"/>
                <a:ea typeface="Georgia"/>
                <a:cs typeface="Georgia"/>
                <a:sym typeface="Georgia"/>
              </a:rPr>
              <a:t>Economic Environment </a:t>
            </a:r>
            <a:endParaRPr sz="3480" b="1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4" name="Google Shape;94;p18"/>
          <p:cNvSpPr txBox="1">
            <a:spLocks noGrp="1"/>
          </p:cNvSpPr>
          <p:nvPr>
            <p:ph type="subTitle" idx="1"/>
          </p:nvPr>
        </p:nvSpPr>
        <p:spPr>
          <a:xfrm>
            <a:off x="311700" y="118547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25000" lnSpcReduction="20000"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sz="11015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ar" sz="11015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Some of the biggest economic factors that affect marketing are demand and supply.</a:t>
            </a:r>
            <a:endParaRPr sz="11015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0200" y="3108700"/>
            <a:ext cx="3565725" cy="195005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8"/>
          <p:cNvSpPr txBox="1"/>
          <p:nvPr/>
        </p:nvSpPr>
        <p:spPr>
          <a:xfrm>
            <a:off x="7480225" y="3813975"/>
            <a:ext cx="2094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>
                <a:latin typeface="Georgia"/>
                <a:ea typeface="Georgia"/>
                <a:cs typeface="Georgia"/>
                <a:sym typeface="Georgia"/>
              </a:rPr>
              <a:t>6</a:t>
            </a:r>
            <a:endParaRPr sz="2000"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BFBF"/>
            </a:gs>
            <a:gs pos="100000">
              <a:srgbClr val="73737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>
            <a:spLocks noGrp="1"/>
          </p:cNvSpPr>
          <p:nvPr>
            <p:ph type="ctrTitle"/>
          </p:nvPr>
        </p:nvSpPr>
        <p:spPr>
          <a:xfrm>
            <a:off x="2989900" y="436300"/>
            <a:ext cx="41199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ar" sz="3970" b="1">
                <a:latin typeface="Georgia"/>
                <a:ea typeface="Georgia"/>
                <a:cs typeface="Georgia"/>
                <a:sym typeface="Georgia"/>
              </a:rPr>
              <a:t>Conclusion</a:t>
            </a:r>
            <a:r>
              <a:rPr lang="ar" sz="3970">
                <a:latin typeface="Georgia"/>
                <a:ea typeface="Georgia"/>
                <a:cs typeface="Georgia"/>
                <a:sym typeface="Georgia"/>
              </a:rPr>
              <a:t> </a:t>
            </a:r>
            <a:endParaRPr sz="397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2" name="Google Shape;102;p19"/>
          <p:cNvSpPr txBox="1">
            <a:spLocks noGrp="1"/>
          </p:cNvSpPr>
          <p:nvPr>
            <p:ph type="subTitle" idx="1"/>
          </p:nvPr>
        </p:nvSpPr>
        <p:spPr>
          <a:xfrm>
            <a:off x="311700" y="157175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5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Marketers must observe the demographic environment, such as the changing age structure of populations, the population's geographic shifts, and the population's diversity</a:t>
            </a:r>
            <a:r>
              <a:rPr lang="ar" sz="2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,</a:t>
            </a:r>
            <a:r>
              <a:rPr lang="ar" sz="25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Economic changes will affect the demand and supply sides of the market  .</a:t>
            </a:r>
            <a:r>
              <a:rPr lang="ar" sz="2300" b="1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endParaRPr sz="36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3" name="Google Shape;103;p19"/>
          <p:cNvSpPr txBox="1"/>
          <p:nvPr/>
        </p:nvSpPr>
        <p:spPr>
          <a:xfrm>
            <a:off x="7829425" y="4257150"/>
            <a:ext cx="7338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>
                <a:latin typeface="Georgia"/>
                <a:ea typeface="Georgia"/>
                <a:cs typeface="Georgia"/>
                <a:sym typeface="Georgia"/>
              </a:rPr>
              <a:t>7</a:t>
            </a:r>
            <a:endParaRPr sz="2000"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BFBF"/>
            </a:gs>
            <a:gs pos="100000">
              <a:srgbClr val="73737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>
            <a:spLocks noGrp="1"/>
          </p:cNvSpPr>
          <p:nvPr>
            <p:ph type="ctrTitle"/>
          </p:nvPr>
        </p:nvSpPr>
        <p:spPr>
          <a:xfrm>
            <a:off x="2766501" y="443175"/>
            <a:ext cx="3393600" cy="43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ar" sz="3580" b="1">
                <a:latin typeface="Georgia"/>
                <a:ea typeface="Georgia"/>
                <a:cs typeface="Georgia"/>
                <a:sym typeface="Georgia"/>
              </a:rPr>
              <a:t>Reference</a:t>
            </a:r>
            <a:r>
              <a:rPr lang="ar" sz="3580" b="1"/>
              <a:t> </a:t>
            </a:r>
            <a:endParaRPr sz="3580" b="1"/>
          </a:p>
        </p:txBody>
      </p:sp>
      <p:sp>
        <p:nvSpPr>
          <p:cNvPr id="109" name="Google Shape;109;p20"/>
          <p:cNvSpPr txBox="1">
            <a:spLocks noGrp="1"/>
          </p:cNvSpPr>
          <p:nvPr>
            <p:ph type="subTitle" idx="1"/>
          </p:nvPr>
        </p:nvSpPr>
        <p:spPr>
          <a:xfrm>
            <a:off x="660950" y="3623425"/>
            <a:ext cx="8280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55600" lvl="0" indent="0" algn="just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88"/>
              <a:buFont typeface="Arial"/>
              <a:buNone/>
            </a:pPr>
            <a:r>
              <a:rPr lang="ar" sz="1487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Kelso Andre, M. B. A. (2021, September 21). </a:t>
            </a:r>
            <a:r>
              <a:rPr lang="ar" sz="1487" i="1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How changes in the demographic and economic environments affect marketing decisions</a:t>
            </a:r>
            <a:r>
              <a:rPr lang="ar" sz="1487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. LinkedIn. Retrieved April 5, 2022, from https://www.linkedin.com/pulse/how-changes-demographic-economic-environments-affect-marketing-andre </a:t>
            </a:r>
            <a:endParaRPr sz="1487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endParaRPr sz="1750"/>
          </a:p>
        </p:txBody>
      </p:sp>
      <p:sp>
        <p:nvSpPr>
          <p:cNvPr id="110" name="Google Shape;110;p20"/>
          <p:cNvSpPr txBox="1"/>
          <p:nvPr/>
        </p:nvSpPr>
        <p:spPr>
          <a:xfrm>
            <a:off x="750600" y="2571750"/>
            <a:ext cx="8393400" cy="12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5560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Ahmed, A. (2019, March 14). </a:t>
            </a:r>
            <a:r>
              <a:rPr lang="ar" i="1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Economic factors affecting marketing</a:t>
            </a:r>
            <a:r>
              <a:rPr lang="ar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. Small Business - Chron.com. Retrieved April 6, 2022, from https://smallbusiness.chron.com/economic-factors-affecting-marketing-1699.html 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0"/>
          <p:cNvSpPr txBox="1"/>
          <p:nvPr/>
        </p:nvSpPr>
        <p:spPr>
          <a:xfrm>
            <a:off x="750600" y="988275"/>
            <a:ext cx="7099800" cy="17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5560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Flynn, A. (2019, September 20). </a:t>
            </a:r>
            <a:r>
              <a:rPr lang="ar" i="1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How do changes in the demographic and economic environments affect marketing decisions?</a:t>
            </a:r>
            <a:r>
              <a:rPr lang="ar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Greedhead.net. Retrieved April 6, 2022, from https://greedhead.net/how-do-changes-in-the-demographic-and-economic-environments-affect-marketing-decisions/ 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20"/>
          <p:cNvSpPr txBox="1"/>
          <p:nvPr/>
        </p:nvSpPr>
        <p:spPr>
          <a:xfrm>
            <a:off x="7748825" y="4566025"/>
            <a:ext cx="14505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>
                <a:latin typeface="Georgia"/>
                <a:ea typeface="Georgia"/>
                <a:cs typeface="Georgia"/>
                <a:sym typeface="Georgia"/>
              </a:rPr>
              <a:t>8</a:t>
            </a:r>
            <a:endParaRPr sz="2000"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BFBF"/>
            </a:gs>
            <a:gs pos="100000">
              <a:srgbClr val="73737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5300" b="1">
                <a:latin typeface="Georgia"/>
                <a:ea typeface="Georgia"/>
                <a:cs typeface="Georgia"/>
                <a:sym typeface="Georgia"/>
              </a:rPr>
              <a:t>Thank You !!</a:t>
            </a:r>
            <a:endParaRPr sz="5300" b="1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18" name="Google Shape;118;p21"/>
          <p:cNvSpPr txBox="1">
            <a:spLocks noGrp="1"/>
          </p:cNvSpPr>
          <p:nvPr>
            <p:ph type="subTitle" idx="1"/>
          </p:nvPr>
        </p:nvSpPr>
        <p:spPr>
          <a:xfrm flipH="1">
            <a:off x="-993900" y="2834125"/>
            <a:ext cx="1305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700"/>
              <a:t>.</a:t>
            </a:r>
            <a:endParaRPr sz="7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265</Words>
  <Application>Microsoft Office PowerPoint</Application>
  <PresentationFormat>On-screen Show (16:9)</PresentationFormat>
  <Paragraphs>36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Georgia</vt:lpstr>
      <vt:lpstr>Aref Ruqaa</vt:lpstr>
      <vt:lpstr>Simple Light</vt:lpstr>
      <vt:lpstr>Libyan International Medical University Faculty of Business Administration</vt:lpstr>
      <vt:lpstr>Objectives </vt:lpstr>
      <vt:lpstr>Table of Content </vt:lpstr>
      <vt:lpstr>Demographic Environment </vt:lpstr>
      <vt:lpstr>PowerPoint Presentation</vt:lpstr>
      <vt:lpstr>Economic Environment </vt:lpstr>
      <vt:lpstr>Conclusion </vt:lpstr>
      <vt:lpstr>Reference </vt:lpstr>
      <vt:lpstr>Thank You 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</dc:title>
  <cp:lastModifiedBy>Maher Fattouh</cp:lastModifiedBy>
  <cp:revision>1</cp:revision>
  <dcterms:modified xsi:type="dcterms:W3CDTF">2022-04-18T08:20:12Z</dcterms:modified>
</cp:coreProperties>
</file>