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6" r:id="rId7"/>
    <p:sldId id="262" r:id="rId8"/>
    <p:sldId id="289" r:id="rId9"/>
    <p:sldId id="267" r:id="rId10"/>
    <p:sldId id="299" r:id="rId11"/>
    <p:sldId id="275" r:id="rId12"/>
    <p:sldId id="264" r:id="rId13"/>
    <p:sldId id="290" r:id="rId14"/>
    <p:sldId id="291" r:id="rId15"/>
    <p:sldId id="295" r:id="rId16"/>
    <p:sldId id="296" r:id="rId17"/>
    <p:sldId id="297" r:id="rId18"/>
    <p:sldId id="292" r:id="rId19"/>
    <p:sldId id="293" r:id="rId20"/>
    <p:sldId id="294" r:id="rId21"/>
    <p:sldId id="287" r:id="rId22"/>
    <p:sldId id="298" r:id="rId23"/>
  </p:sldIdLst>
  <p:sldSz cx="9144000" cy="5143500" type="screen16x9"/>
  <p:notesSz cx="6858000" cy="9144000"/>
  <p:embeddedFontLst>
    <p:embeddedFont>
      <p:font typeface="Montserrat ExtraLight" panose="020B0604020202020204" charset="0"/>
      <p:regular r:id="rId25"/>
      <p:bold r:id="rId26"/>
      <p:italic r:id="rId27"/>
      <p:boldItalic r:id="rId28"/>
    </p:embeddedFont>
    <p:embeddedFont>
      <p:font typeface="Barlow ExtraBold" panose="020B0604020202020204" charset="0"/>
      <p:bold r:id="rId29"/>
      <p:boldItalic r:id="rId30"/>
    </p:embeddedFont>
    <p:embeddedFont>
      <p:font typeface="Mongolian Baiti" panose="03000500000000000000" pitchFamily="66" charset="0"/>
      <p:regular r:id="rId31"/>
    </p:embeddedFont>
    <p:embeddedFont>
      <p:font typeface="Archivo Black" panose="020B0604020202020204" charset="0"/>
      <p:regular r:id="rId32"/>
    </p:embeddedFont>
    <p:embeddedFont>
      <p:font typeface="Barlow Black" panose="020B0604020202020204" charset="0"/>
      <p:bold r:id="rId33"/>
      <p:boldItalic r:id="rId34"/>
    </p:embeddedFont>
    <p:embeddedFont>
      <p:font typeface="Barlow Medium" panose="020B0604020202020204" charset="0"/>
      <p:regular r:id="rId35"/>
      <p:bold r:id="rId36"/>
      <p:italic r:id="rId37"/>
      <p:boldItalic r:id="rId38"/>
    </p:embeddedFont>
    <p:embeddedFont>
      <p:font typeface="Montserrat" panose="020B0604020202020204" charset="0"/>
      <p:regular r:id="rId39"/>
      <p:bold r:id="rId40"/>
      <p:italic r:id="rId41"/>
      <p:boldItalic r:id="rId42"/>
    </p:embeddedFont>
    <p:embeddedFont>
      <p:font typeface="Barlow" panose="020B0604020202020204" charset="0"/>
      <p:regular r:id="rId43"/>
      <p:bold r:id="rId44"/>
      <p:italic r:id="rId45"/>
      <p:boldItalic r:id="rId46"/>
    </p:embeddedFont>
    <p:embeddedFont>
      <p:font typeface="Open Sans" panose="020B060402020202020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D622521-9909-4506-847C-24ECBBA80090}">
  <a:tblStyle styleId="{DD622521-9909-4506-847C-24ECBBA8009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47" Type="http://schemas.openxmlformats.org/officeDocument/2006/relationships/font" Target="fonts/font23.fntdata"/><Relationship Id="rId50" Type="http://schemas.openxmlformats.org/officeDocument/2006/relationships/font" Target="fonts/font2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font" Target="fonts/font2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font" Target="fonts/font17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font" Target="fonts/font21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49" Type="http://schemas.openxmlformats.org/officeDocument/2006/relationships/font" Target="fonts/font2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font" Target="fonts/font20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font" Target="fonts/font19.fntdata"/><Relationship Id="rId48" Type="http://schemas.openxmlformats.org/officeDocument/2006/relationships/font" Target="fonts/font24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0a6af69903_2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0a6af69903_2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4763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10bc1bf111f_4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10bc1bf111f_4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0b652e9532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10b652e9532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10bc1bf111f_4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10bc1bf111f_4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7360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0b652e9532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10b652e9532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2109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10bc1bf111f_4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10bc1bf111f_4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56123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10bc1bf111f_4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10bc1bf111f_4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8949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0b652e9532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10b652e9532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40123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0bc1bf111f_4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0bc1bf111f_4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37167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0b652e953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0b652e953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746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0b652e953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0b652e953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0bc1bf111f_4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0bc1bf111f_4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5869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10bc1bf111f_4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6" name="Google Shape;1006;g10bc1bf111f_4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0bc1bf111f_4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0bc1bf111f_4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0bc1bf111f_4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0bc1bf111f_4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0a6af69903_2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0a6af69903_2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0b652e953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0b652e953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0a6af69903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0a6af69903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0bc1bf111f_4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0bc1bf111f_4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4663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0a6af69903_2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0a6af69903_2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59350" y="446700"/>
            <a:ext cx="8025300" cy="4250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020625" y="1310475"/>
            <a:ext cx="4572000" cy="23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4800"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Archivo Black"/>
              <a:buNone/>
              <a:defRPr sz="5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020625" y="3854325"/>
            <a:ext cx="4572000" cy="2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411600" y="-575725"/>
            <a:ext cx="2036700" cy="2036700"/>
          </a:xfrm>
          <a:prstGeom prst="donut">
            <a:avLst>
              <a:gd name="adj" fmla="val 8702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5400000">
            <a:off x="7322025" y="2986525"/>
            <a:ext cx="2501400" cy="25014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2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/>
          <p:nvPr/>
        </p:nvSpPr>
        <p:spPr>
          <a:xfrm>
            <a:off x="559350" y="459450"/>
            <a:ext cx="8025300" cy="42246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ctrTitle"/>
          </p:nvPr>
        </p:nvSpPr>
        <p:spPr>
          <a:xfrm>
            <a:off x="969100" y="1256145"/>
            <a:ext cx="3328500" cy="86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900"/>
              <a:buFont typeface="Archivo Black"/>
              <a:buNone/>
              <a:defRPr sz="3600" b="1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subTitle" idx="1"/>
          </p:nvPr>
        </p:nvSpPr>
        <p:spPr>
          <a:xfrm>
            <a:off x="969100" y="2370550"/>
            <a:ext cx="3581100" cy="1516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20"/>
          <p:cNvSpPr/>
          <p:nvPr/>
        </p:nvSpPr>
        <p:spPr>
          <a:xfrm>
            <a:off x="-1117600" y="4077900"/>
            <a:ext cx="2501400" cy="25014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0"/>
          <p:cNvSpPr/>
          <p:nvPr/>
        </p:nvSpPr>
        <p:spPr>
          <a:xfrm>
            <a:off x="7489125" y="-941175"/>
            <a:ext cx="1822500" cy="1822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14">
    <p:bg>
      <p:bgPr>
        <a:solidFill>
          <a:schemeClr val="lt2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/>
          <p:nvPr/>
        </p:nvSpPr>
        <p:spPr>
          <a:xfrm>
            <a:off x="543100" y="443875"/>
            <a:ext cx="8043000" cy="727200"/>
          </a:xfrm>
          <a:prstGeom prst="roundRect">
            <a:avLst>
              <a:gd name="adj" fmla="val 384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6"/>
          <p:cNvSpPr/>
          <p:nvPr/>
        </p:nvSpPr>
        <p:spPr>
          <a:xfrm>
            <a:off x="543100" y="443875"/>
            <a:ext cx="8043000" cy="727200"/>
          </a:xfrm>
          <a:prstGeom prst="roundRect">
            <a:avLst>
              <a:gd name="adj" fmla="val 384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600" b="1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96" name="Google Shape;196;p26"/>
          <p:cNvSpPr txBox="1">
            <a:spLocks noGrp="1"/>
          </p:cNvSpPr>
          <p:nvPr>
            <p:ph type="subTitle" idx="1"/>
          </p:nvPr>
        </p:nvSpPr>
        <p:spPr>
          <a:xfrm>
            <a:off x="713225" y="1828800"/>
            <a:ext cx="7717500" cy="127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97" name="Google Shape;197;p26"/>
          <p:cNvSpPr txBox="1">
            <a:spLocks noGrp="1"/>
          </p:cNvSpPr>
          <p:nvPr>
            <p:ph type="subTitle" idx="2"/>
          </p:nvPr>
        </p:nvSpPr>
        <p:spPr>
          <a:xfrm>
            <a:off x="713225" y="1383197"/>
            <a:ext cx="7717500" cy="3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198" name="Google Shape;198;p26"/>
          <p:cNvSpPr txBox="1">
            <a:spLocks noGrp="1"/>
          </p:cNvSpPr>
          <p:nvPr>
            <p:ph type="subTitle" idx="3"/>
          </p:nvPr>
        </p:nvSpPr>
        <p:spPr>
          <a:xfrm>
            <a:off x="713224" y="3766650"/>
            <a:ext cx="7717500" cy="53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solidFill>
                  <a:schemeClr val="hlink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99" name="Google Shape;199;p26"/>
          <p:cNvSpPr txBox="1">
            <a:spLocks noGrp="1"/>
          </p:cNvSpPr>
          <p:nvPr>
            <p:ph type="subTitle" idx="4"/>
          </p:nvPr>
        </p:nvSpPr>
        <p:spPr>
          <a:xfrm>
            <a:off x="713218" y="3321247"/>
            <a:ext cx="7717500" cy="3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3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/>
          <p:nvPr/>
        </p:nvSpPr>
        <p:spPr>
          <a:xfrm rot="5400000">
            <a:off x="-4350250" y="-388450"/>
            <a:ext cx="5842800" cy="58428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8"/>
          <p:cNvSpPr/>
          <p:nvPr/>
        </p:nvSpPr>
        <p:spPr>
          <a:xfrm>
            <a:off x="3685325" y="4067750"/>
            <a:ext cx="1822500" cy="1822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28"/>
          <p:cNvSpPr/>
          <p:nvPr/>
        </p:nvSpPr>
        <p:spPr>
          <a:xfrm>
            <a:off x="7178925" y="-851575"/>
            <a:ext cx="1822500" cy="1822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3_1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/>
          <p:nvPr/>
        </p:nvSpPr>
        <p:spPr>
          <a:xfrm>
            <a:off x="-911250" y="3916525"/>
            <a:ext cx="1822500" cy="1822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9"/>
          <p:cNvSpPr/>
          <p:nvPr/>
        </p:nvSpPr>
        <p:spPr>
          <a:xfrm>
            <a:off x="8402300" y="-801125"/>
            <a:ext cx="1822500" cy="1822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9"/>
          <p:cNvSpPr/>
          <p:nvPr/>
        </p:nvSpPr>
        <p:spPr>
          <a:xfrm>
            <a:off x="4320096" y="4037027"/>
            <a:ext cx="3972900" cy="39729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631875" y="3989150"/>
            <a:ext cx="3154200" cy="31542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 rot="-5400000">
            <a:off x="7666175" y="-392125"/>
            <a:ext cx="3071100" cy="30711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1756713" y="1529375"/>
            <a:ext cx="3044700" cy="128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400"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 hasCustomPrompt="1"/>
          </p:nvPr>
        </p:nvSpPr>
        <p:spPr>
          <a:xfrm>
            <a:off x="5362438" y="1736700"/>
            <a:ext cx="1494900" cy="16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756413" y="3033950"/>
            <a:ext cx="3045000" cy="4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lt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543100" y="443875"/>
            <a:ext cx="8043000" cy="727200"/>
          </a:xfrm>
          <a:prstGeom prst="roundRect">
            <a:avLst>
              <a:gd name="adj" fmla="val 384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4253850" y="4281275"/>
            <a:ext cx="636300" cy="63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/>
          <p:nvPr/>
        </p:nvSpPr>
        <p:spPr>
          <a:xfrm rot="-5400000">
            <a:off x="8151100" y="-987250"/>
            <a:ext cx="2055000" cy="2055000"/>
          </a:xfrm>
          <a:prstGeom prst="blockArc">
            <a:avLst>
              <a:gd name="adj1" fmla="val 10800000"/>
              <a:gd name="adj2" fmla="val 47161"/>
              <a:gd name="adj3" fmla="val 7433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/>
          <p:nvPr/>
        </p:nvSpPr>
        <p:spPr>
          <a:xfrm rot="5400000">
            <a:off x="-1023700" y="422075"/>
            <a:ext cx="2023200" cy="20232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>
            <a:off x="1242719" y="2818375"/>
            <a:ext cx="3200400" cy="105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2"/>
          </p:nvPr>
        </p:nvSpPr>
        <p:spPr>
          <a:xfrm>
            <a:off x="1244369" y="2371100"/>
            <a:ext cx="3197100" cy="3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3"/>
          </p:nvPr>
        </p:nvSpPr>
        <p:spPr>
          <a:xfrm>
            <a:off x="4700881" y="2818375"/>
            <a:ext cx="3200400" cy="10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4"/>
          </p:nvPr>
        </p:nvSpPr>
        <p:spPr>
          <a:xfrm>
            <a:off x="4701031" y="2371100"/>
            <a:ext cx="3200100" cy="3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Barlow"/>
              <a:buNone/>
              <a:defRPr sz="16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900"/>
              <a:buFont typeface="Archivo Black"/>
              <a:buNone/>
              <a:defRPr sz="3600" b="1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l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/>
          <p:nvPr/>
        </p:nvSpPr>
        <p:spPr>
          <a:xfrm>
            <a:off x="543100" y="443875"/>
            <a:ext cx="8043000" cy="727200"/>
          </a:xfrm>
          <a:prstGeom prst="roundRect">
            <a:avLst>
              <a:gd name="adj" fmla="val 384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900"/>
              <a:buFont typeface="Archivo Black"/>
              <a:buNone/>
              <a:defRPr sz="3600" b="1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/>
          <p:nvPr/>
        </p:nvSpPr>
        <p:spPr>
          <a:xfrm>
            <a:off x="-1043350" y="4540525"/>
            <a:ext cx="2501400" cy="25014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6"/>
          <p:cNvSpPr/>
          <p:nvPr/>
        </p:nvSpPr>
        <p:spPr>
          <a:xfrm>
            <a:off x="-215850" y="-215850"/>
            <a:ext cx="431700" cy="431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6"/>
          <p:cNvSpPr/>
          <p:nvPr/>
        </p:nvSpPr>
        <p:spPr>
          <a:xfrm>
            <a:off x="8232750" y="4305150"/>
            <a:ext cx="1822500" cy="1822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2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>
            <a:off x="543100" y="443875"/>
            <a:ext cx="8043000" cy="727200"/>
          </a:xfrm>
          <a:prstGeom prst="roundRect">
            <a:avLst>
              <a:gd name="adj" fmla="val 384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subTitle" idx="1"/>
          </p:nvPr>
        </p:nvSpPr>
        <p:spPr>
          <a:xfrm>
            <a:off x="2235625" y="1621650"/>
            <a:ext cx="5688600" cy="23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9144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Char char="●"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○"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■"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●"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○"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■"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●"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○"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EE"/>
              </a:buClr>
              <a:buSzPts val="1600"/>
              <a:buFont typeface="Open Sans"/>
              <a:buChar char="■"/>
              <a:defRPr sz="1600"/>
            </a:lvl9pPr>
          </a:lstStyle>
          <a:p>
            <a:endParaRPr/>
          </a:p>
        </p:txBody>
      </p:sp>
      <p:sp>
        <p:nvSpPr>
          <p:cNvPr id="43" name="Google Shape;43;p7"/>
          <p:cNvSpPr/>
          <p:nvPr/>
        </p:nvSpPr>
        <p:spPr>
          <a:xfrm rot="5400000">
            <a:off x="-1405125" y="2816150"/>
            <a:ext cx="2715900" cy="2715900"/>
          </a:xfrm>
          <a:prstGeom prst="blockArc">
            <a:avLst>
              <a:gd name="adj1" fmla="val 10800000"/>
              <a:gd name="adj2" fmla="val 92"/>
              <a:gd name="adj3" fmla="val 9413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7"/>
          <p:cNvSpPr/>
          <p:nvPr/>
        </p:nvSpPr>
        <p:spPr>
          <a:xfrm rot="-5400000">
            <a:off x="8096975" y="219775"/>
            <a:ext cx="2501400" cy="25014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900"/>
              <a:buFont typeface="Archivo Black"/>
              <a:buNone/>
              <a:defRPr sz="3600" b="1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ctrTitle"/>
          </p:nvPr>
        </p:nvSpPr>
        <p:spPr>
          <a:xfrm>
            <a:off x="2286000" y="1534800"/>
            <a:ext cx="45720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900"/>
              <a:buFont typeface="Archivo Black"/>
              <a:buNone/>
              <a:defRPr sz="3600" b="1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2286000" y="2066800"/>
            <a:ext cx="4572000" cy="1510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/>
          <p:nvPr/>
        </p:nvSpPr>
        <p:spPr>
          <a:xfrm>
            <a:off x="-1284150" y="3854775"/>
            <a:ext cx="2568300" cy="2568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/>
          <p:nvPr/>
        </p:nvSpPr>
        <p:spPr>
          <a:xfrm>
            <a:off x="559350" y="459450"/>
            <a:ext cx="8025300" cy="42246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600" b="1"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Font typeface="Archivo Black"/>
              <a:buNone/>
              <a:defRPr sz="39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1923975" y="2066800"/>
            <a:ext cx="2530500" cy="5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2"/>
          </p:nvPr>
        </p:nvSpPr>
        <p:spPr>
          <a:xfrm>
            <a:off x="1923975" y="1612450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3" hasCustomPrompt="1"/>
          </p:nvPr>
        </p:nvSpPr>
        <p:spPr>
          <a:xfrm>
            <a:off x="961800" y="1681675"/>
            <a:ext cx="630900" cy="8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000">
                <a:solidFill>
                  <a:schemeClr val="lt1"/>
                </a:solidFill>
                <a:latin typeface="Barlow Black"/>
                <a:ea typeface="Barlow Black"/>
                <a:cs typeface="Barlow Black"/>
                <a:sym typeface="Barlow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4"/>
          </p:nvPr>
        </p:nvSpPr>
        <p:spPr>
          <a:xfrm>
            <a:off x="1923975" y="3506075"/>
            <a:ext cx="2530500" cy="5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5"/>
          </p:nvPr>
        </p:nvSpPr>
        <p:spPr>
          <a:xfrm>
            <a:off x="1923975" y="3051725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6" hasCustomPrompt="1"/>
          </p:nvPr>
        </p:nvSpPr>
        <p:spPr>
          <a:xfrm>
            <a:off x="961800" y="3120950"/>
            <a:ext cx="630900" cy="8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000">
                <a:solidFill>
                  <a:schemeClr val="lt1"/>
                </a:solidFill>
                <a:latin typeface="Barlow Black"/>
                <a:ea typeface="Barlow Black"/>
                <a:cs typeface="Barlow Black"/>
                <a:sym typeface="Barlow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7"/>
          </p:nvPr>
        </p:nvSpPr>
        <p:spPr>
          <a:xfrm>
            <a:off x="5750325" y="2066800"/>
            <a:ext cx="2530500" cy="5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8"/>
          </p:nvPr>
        </p:nvSpPr>
        <p:spPr>
          <a:xfrm>
            <a:off x="5750325" y="1612450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9" hasCustomPrompt="1"/>
          </p:nvPr>
        </p:nvSpPr>
        <p:spPr>
          <a:xfrm>
            <a:off x="4788150" y="1681675"/>
            <a:ext cx="630900" cy="8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000">
                <a:solidFill>
                  <a:schemeClr val="lt1"/>
                </a:solidFill>
                <a:latin typeface="Barlow Black"/>
                <a:ea typeface="Barlow Black"/>
                <a:cs typeface="Barlow Black"/>
                <a:sym typeface="Barlow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13"/>
          </p:nvPr>
        </p:nvSpPr>
        <p:spPr>
          <a:xfrm>
            <a:off x="5750325" y="3506075"/>
            <a:ext cx="2530500" cy="5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4"/>
          </p:nvPr>
        </p:nvSpPr>
        <p:spPr>
          <a:xfrm>
            <a:off x="5750325" y="3051725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30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Barlow"/>
              <a:buNone/>
              <a:defRPr sz="2100" b="1">
                <a:solidFill>
                  <a:schemeClr val="accent6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15" hasCustomPrompt="1"/>
          </p:nvPr>
        </p:nvSpPr>
        <p:spPr>
          <a:xfrm>
            <a:off x="4786500" y="3120950"/>
            <a:ext cx="634200" cy="8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000">
                <a:solidFill>
                  <a:schemeClr val="lt1"/>
                </a:solidFill>
                <a:latin typeface="Barlow Black"/>
                <a:ea typeface="Barlow Black"/>
                <a:cs typeface="Barlow Black"/>
                <a:sym typeface="Barlow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/>
          <p:nvPr/>
        </p:nvSpPr>
        <p:spPr>
          <a:xfrm rot="5400000">
            <a:off x="-1271600" y="-748300"/>
            <a:ext cx="2501400" cy="2501400"/>
          </a:xfrm>
          <a:prstGeom prst="blockArc">
            <a:avLst>
              <a:gd name="adj1" fmla="val 10800000"/>
              <a:gd name="adj2" fmla="val 44166"/>
              <a:gd name="adj3" fmla="val 939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/>
          <p:nvPr/>
        </p:nvSpPr>
        <p:spPr>
          <a:xfrm>
            <a:off x="6608225" y="4253775"/>
            <a:ext cx="1822500" cy="1822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/>
          <p:nvPr/>
        </p:nvSpPr>
        <p:spPr>
          <a:xfrm>
            <a:off x="559350" y="459450"/>
            <a:ext cx="8025300" cy="42246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title"/>
          </p:nvPr>
        </p:nvSpPr>
        <p:spPr>
          <a:xfrm>
            <a:off x="2239625" y="1284050"/>
            <a:ext cx="5649900" cy="19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1"/>
          </p:nvPr>
        </p:nvSpPr>
        <p:spPr>
          <a:xfrm>
            <a:off x="2239625" y="3407300"/>
            <a:ext cx="5649900" cy="2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/>
          <p:nvPr/>
        </p:nvSpPr>
        <p:spPr>
          <a:xfrm>
            <a:off x="6608275" y="-890075"/>
            <a:ext cx="1822500" cy="1822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ExtraBold"/>
              <a:buNone/>
              <a:defRPr sz="2800">
                <a:solidFill>
                  <a:schemeClr val="dk2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5" r:id="rId6"/>
    <p:sldLayoutId id="2147483658" r:id="rId7"/>
    <p:sldLayoutId id="2147483659" r:id="rId8"/>
    <p:sldLayoutId id="2147483660" r:id="rId9"/>
    <p:sldLayoutId id="2147483666" r:id="rId10"/>
    <p:sldLayoutId id="2147483672" r:id="rId11"/>
    <p:sldLayoutId id="2147483674" r:id="rId12"/>
    <p:sldLayoutId id="2147483675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studycorgi.com/coca-cola-company-strategic-management-recommendations/" TargetMode="External"/><Relationship Id="rId3" Type="http://schemas.openxmlformats.org/officeDocument/2006/relationships/hyperlink" Target="https://coschedule.com/marketing-strategy/marketing-strategy-examples/coca-cola-marketing-strategy#pricing-strategy" TargetMode="External"/><Relationship Id="rId7" Type="http://schemas.openxmlformats.org/officeDocument/2006/relationships/hyperlink" Target="https://www.cognism.com/what-is-a-sales-strategy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us.coca-cola.com/store/personalized-bottle" TargetMode="External"/><Relationship Id="rId5" Type="http://schemas.openxmlformats.org/officeDocument/2006/relationships/hyperlink" Target="https://www.linkedin.com/pulse/case-study-coca-cola-integrated-marketing-gregory-stringer" TargetMode="External"/><Relationship Id="rId4" Type="http://schemas.openxmlformats.org/officeDocument/2006/relationships/hyperlink" Target="https://squeezegrowth.com/coca-cola-marketing-strategy/#7_Competitive_Prices_and_Personalization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 txBox="1">
            <a:spLocks noGrp="1"/>
          </p:cNvSpPr>
          <p:nvPr>
            <p:ph type="ctrTitle"/>
          </p:nvPr>
        </p:nvSpPr>
        <p:spPr>
          <a:xfrm>
            <a:off x="574200" y="1938244"/>
            <a:ext cx="7331550" cy="178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rlow"/>
                <a:ea typeface="Barlow"/>
                <a:cs typeface="Barlow"/>
                <a:sym typeface="Barlow"/>
              </a:rPr>
              <a:t>The Impact of Sales Strategies on Coca-Cola as a Global Enterprise</a:t>
            </a:r>
            <a:endParaRPr lang="en-GB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rlow ExtraBold"/>
              <a:ea typeface="Barlow ExtraBold"/>
              <a:cs typeface="Barlow ExtraBold"/>
              <a:sym typeface="Barlow ExtraBold"/>
            </a:endParaRPr>
          </a:p>
        </p:txBody>
      </p:sp>
      <p:sp>
        <p:nvSpPr>
          <p:cNvPr id="225" name="Google Shape;225;p33"/>
          <p:cNvSpPr txBox="1">
            <a:spLocks noGrp="1"/>
          </p:cNvSpPr>
          <p:nvPr>
            <p:ph type="subTitle" idx="1"/>
          </p:nvPr>
        </p:nvSpPr>
        <p:spPr>
          <a:xfrm>
            <a:off x="1260000" y="3438144"/>
            <a:ext cx="2397600" cy="283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Ghadi Ali Dreza 2830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Saturday the 17</a:t>
            </a:r>
            <a:r>
              <a:rPr lang="en" sz="105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December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6" name="Google Shape;226;p33"/>
          <p:cNvSpPr/>
          <p:nvPr/>
        </p:nvSpPr>
        <p:spPr>
          <a:xfrm>
            <a:off x="7395550" y="1353500"/>
            <a:ext cx="772800" cy="772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صورة 3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395" y="80463"/>
            <a:ext cx="1255757" cy="1116229"/>
          </a:xfrm>
          <a:prstGeom prst="rect">
            <a:avLst/>
          </a:prstGeom>
        </p:spPr>
      </p:pic>
      <p:pic>
        <p:nvPicPr>
          <p:cNvPr id="6" name="صورة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3825" y="0"/>
            <a:ext cx="3096135" cy="1277156"/>
          </a:xfrm>
          <a:prstGeom prst="rect">
            <a:avLst/>
          </a:prstGeom>
        </p:spPr>
      </p:pic>
      <p:sp>
        <p:nvSpPr>
          <p:cNvPr id="7" name="مربع نص 34"/>
          <p:cNvSpPr txBox="1"/>
          <p:nvPr/>
        </p:nvSpPr>
        <p:spPr>
          <a:xfrm>
            <a:off x="1881744" y="422944"/>
            <a:ext cx="504277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Libyan International Medical University </a:t>
            </a:r>
          </a:p>
          <a:p>
            <a:pPr algn="ctr" rtl="0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Faculty of Business Adminstration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4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Four Types of Sales Strategy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3" name="Google Shape;433;p44"/>
          <p:cNvSpPr txBox="1">
            <a:spLocks noGrp="1"/>
          </p:cNvSpPr>
          <p:nvPr>
            <p:ph type="subTitle" idx="4294967295"/>
          </p:nvPr>
        </p:nvSpPr>
        <p:spPr>
          <a:xfrm>
            <a:off x="4373689" y="1557142"/>
            <a:ext cx="4138315" cy="286337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Account Based Selling (ABS)</a:t>
            </a: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Relationship Sales Strategy</a:t>
            </a: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Selling Strategy</a:t>
            </a: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Sales Channel Strategy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Was ist Adaptive Selling und wie kann es die Vertriebsbranche retten? -  GetApp">
            <a:extLst>
              <a:ext uri="{FF2B5EF4-FFF2-40B4-BE49-F238E27FC236}">
                <a16:creationId xmlns:a16="http://schemas.microsoft.com/office/drawing/2014/main" id="{A75B2BA0-887E-4E86-9909-FE5889FC8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0" y="1543020"/>
            <a:ext cx="3528000" cy="2877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354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2"/>
          <p:cNvSpPr txBox="1">
            <a:spLocks noGrp="1"/>
          </p:cNvSpPr>
          <p:nvPr>
            <p:ph type="ctrTitle"/>
          </p:nvPr>
        </p:nvSpPr>
        <p:spPr>
          <a:xfrm>
            <a:off x="1112438" y="825800"/>
            <a:ext cx="6919124" cy="86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Account Based Selling: (ABS)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0" name="Google Shape;630;p52"/>
          <p:cNvSpPr txBox="1">
            <a:spLocks noGrp="1"/>
          </p:cNvSpPr>
          <p:nvPr>
            <p:ph type="subTitle" idx="1"/>
          </p:nvPr>
        </p:nvSpPr>
        <p:spPr>
          <a:xfrm>
            <a:off x="1112438" y="1487424"/>
            <a:ext cx="7117162" cy="273274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a strategy commonly used by the sales team that focuses on winning high-value accounts, such as (customers/ and businesses) to help reach new levels within the targeted market.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example, this includes personalising e.g. gifting something special to the target account.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Apart from this, think about customers (Coca-Cola provides a range of flavours that are compatible with everyone- like the Diet Coke).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hat is Account-Based Selling? | DealHub">
            <a:extLst>
              <a:ext uri="{FF2B5EF4-FFF2-40B4-BE49-F238E27FC236}">
                <a16:creationId xmlns:a16="http://schemas.microsoft.com/office/drawing/2014/main" id="{9E1D79B6-182E-4AA3-B51C-56706385E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" y="76932"/>
            <a:ext cx="8302752" cy="4989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2"/>
          <p:cNvSpPr txBox="1">
            <a:spLocks noGrp="1"/>
          </p:cNvSpPr>
          <p:nvPr>
            <p:ph type="ctrTitle"/>
          </p:nvPr>
        </p:nvSpPr>
        <p:spPr>
          <a:xfrm>
            <a:off x="1112438" y="848661"/>
            <a:ext cx="5958922" cy="66162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Relationship Sales Strategy: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0" name="Google Shape;630;p52"/>
          <p:cNvSpPr txBox="1">
            <a:spLocks noGrp="1"/>
          </p:cNvSpPr>
          <p:nvPr>
            <p:ph type="subTitle" idx="1"/>
          </p:nvPr>
        </p:nvSpPr>
        <p:spPr>
          <a:xfrm>
            <a:off x="1112438" y="1510285"/>
            <a:ext cx="7178122" cy="231648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a mix of tactics and techniques of which are used by a company to build stronger customer relationships. 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like ‘personalising’ the relationship and breaking the ice.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instance, Coca-Cola provides customers with the freedom of designing their own coke bottle; adding a name or a sentence etc.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would usually cost $7.00, for each bottle.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3177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67AFE6-6DB9-4E5E-931E-A81ED7F69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515" y="335280"/>
            <a:ext cx="2981960" cy="4472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94D7FF-0BFD-42B6-9BB5-B2B5C98202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02" y="124460"/>
            <a:ext cx="4842274" cy="1810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E31C9D-4C74-4F43-A3F8-8E96E6BB76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5840" y="1935168"/>
            <a:ext cx="3195237" cy="3208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19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2"/>
          <p:cNvSpPr txBox="1">
            <a:spLocks noGrp="1"/>
          </p:cNvSpPr>
          <p:nvPr>
            <p:ph type="ctrTitle"/>
          </p:nvPr>
        </p:nvSpPr>
        <p:spPr>
          <a:xfrm>
            <a:off x="1013419" y="594152"/>
            <a:ext cx="6919124" cy="86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Selling Strategy: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0" name="Google Shape;630;p52"/>
          <p:cNvSpPr txBox="1">
            <a:spLocks noGrp="1"/>
          </p:cNvSpPr>
          <p:nvPr>
            <p:ph type="subTitle" idx="1"/>
          </p:nvPr>
        </p:nvSpPr>
        <p:spPr>
          <a:xfrm>
            <a:off x="1013419" y="1205380"/>
            <a:ext cx="7117162" cy="273274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Basically, it’s a sales strategy method used by a company’s sales team to achieve sales targets and direct selling activities.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five main selling approaches: Stimuli’s Response, Mental State, Need Satisfaction, Problem Solving, Consultative approach.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example, would be promotion. Coke aggressively markets its product lines through advertising, across multiple mediums and channel; including TV, online ads, sponsorships, etc.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5654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2"/>
          <p:cNvSpPr txBox="1">
            <a:spLocks noGrp="1"/>
          </p:cNvSpPr>
          <p:nvPr>
            <p:ph type="ctrTitle"/>
          </p:nvPr>
        </p:nvSpPr>
        <p:spPr>
          <a:xfrm>
            <a:off x="1013419" y="777032"/>
            <a:ext cx="6919124" cy="86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Sales Channel Strategy: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0" name="Google Shape;630;p52"/>
          <p:cNvSpPr txBox="1">
            <a:spLocks noGrp="1"/>
          </p:cNvSpPr>
          <p:nvPr>
            <p:ph type="subTitle" idx="1"/>
          </p:nvPr>
        </p:nvSpPr>
        <p:spPr>
          <a:xfrm>
            <a:off x="1013419" y="1516845"/>
            <a:ext cx="6919124" cy="245774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sales strategy, simply, is a way in which businesses use the means of direct and indirect channels to sell their products in the proposed market.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example, Coca-Cola uses a selection of sales channels such as; canning and bottling companies, distributors, wholesalers,  and retailers- supermarkets, local shops, cafes, restaurants.</a:t>
            </a:r>
            <a:endParaRPr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9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7769FE-47C2-4820-8F2B-3BA936A5B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848" y="228440"/>
            <a:ext cx="6242304" cy="4686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0876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 txBox="1">
            <a:spLocks noGrp="1"/>
          </p:cNvSpPr>
          <p:nvPr>
            <p:ph type="title"/>
          </p:nvPr>
        </p:nvSpPr>
        <p:spPr>
          <a:xfrm>
            <a:off x="576903" y="2044113"/>
            <a:ext cx="4277157" cy="122596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</a:t>
            </a:r>
            <a:endParaRPr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" name="Google Shape;262;p36"/>
          <p:cNvSpPr/>
          <p:nvPr/>
        </p:nvSpPr>
        <p:spPr>
          <a:xfrm>
            <a:off x="5091838" y="1553700"/>
            <a:ext cx="2036100" cy="2036100"/>
          </a:xfrm>
          <a:prstGeom prst="round1Rect">
            <a:avLst>
              <a:gd name="adj" fmla="val 3802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6"/>
          <p:cNvSpPr txBox="1">
            <a:spLocks noGrp="1"/>
          </p:cNvSpPr>
          <p:nvPr>
            <p:ph type="title" idx="2"/>
          </p:nvPr>
        </p:nvSpPr>
        <p:spPr>
          <a:xfrm>
            <a:off x="5362438" y="1736700"/>
            <a:ext cx="1494900" cy="167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" name="Google Shape;264;p36"/>
          <p:cNvSpPr/>
          <p:nvPr/>
        </p:nvSpPr>
        <p:spPr>
          <a:xfrm>
            <a:off x="713225" y="539500"/>
            <a:ext cx="722100" cy="722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4041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10;p64">
            <a:extLst>
              <a:ext uri="{FF2B5EF4-FFF2-40B4-BE49-F238E27FC236}">
                <a16:creationId xmlns:a16="http://schemas.microsoft.com/office/drawing/2014/main" id="{94F836BC-9C98-4B09-ABA1-92415396F58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95537" y="1051002"/>
            <a:ext cx="7552926" cy="304149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r>
              <a:rPr lang="en-GB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Investing in sales promotions:</a:t>
            </a:r>
            <a:r>
              <a:rPr lang="en-GB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 For instance, upon developing a new soft drink, the management should ensure that there is market awareness in relation to the product.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r>
              <a:rPr lang="en-GB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This would contribute towards the consumers purchasing the product.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r>
              <a:rPr lang="en-GB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One of the sales promotion strategies that the management can use is free samples.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r>
              <a:rPr lang="en-GB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Research and Development: </a:t>
            </a:r>
            <a:r>
              <a:rPr lang="en-GB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This would enable it to effectively add value to its products resulting in increased customer satisfaction.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r>
              <a:rPr lang="en-GB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the firm will be able to penetrate the global market more effectively resulting in an increase in the volume of sales and hence the level of profits.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endParaRPr lang="en-GB" sz="1600" dirty="0">
              <a:solidFill>
                <a:srgbClr val="3749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endParaRPr dirty="0">
              <a:solidFill>
                <a:srgbClr val="3749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3258815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5"/>
          <p:cNvSpPr/>
          <p:nvPr/>
        </p:nvSpPr>
        <p:spPr>
          <a:xfrm>
            <a:off x="4678050" y="3120950"/>
            <a:ext cx="851100" cy="851100"/>
          </a:xfrm>
          <a:prstGeom prst="round1Rect">
            <a:avLst>
              <a:gd name="adj" fmla="val 3802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5"/>
          <p:cNvSpPr/>
          <p:nvPr/>
        </p:nvSpPr>
        <p:spPr>
          <a:xfrm>
            <a:off x="4678050" y="1681575"/>
            <a:ext cx="851100" cy="851100"/>
          </a:xfrm>
          <a:prstGeom prst="round1Rect">
            <a:avLst>
              <a:gd name="adj" fmla="val 3802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5"/>
          <p:cNvSpPr/>
          <p:nvPr/>
        </p:nvSpPr>
        <p:spPr>
          <a:xfrm>
            <a:off x="851700" y="3120950"/>
            <a:ext cx="851100" cy="851100"/>
          </a:xfrm>
          <a:prstGeom prst="round1Rect">
            <a:avLst>
              <a:gd name="adj" fmla="val 3802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35"/>
          <p:cNvSpPr/>
          <p:nvPr/>
        </p:nvSpPr>
        <p:spPr>
          <a:xfrm>
            <a:off x="851700" y="1681575"/>
            <a:ext cx="851100" cy="851100"/>
          </a:xfrm>
          <a:prstGeom prst="round1Rect">
            <a:avLst>
              <a:gd name="adj" fmla="val 3802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35"/>
          <p:cNvSpPr txBox="1">
            <a:spLocks noGrp="1"/>
          </p:cNvSpPr>
          <p:nvPr>
            <p:ph type="subTitle" idx="2"/>
          </p:nvPr>
        </p:nvSpPr>
        <p:spPr>
          <a:xfrm>
            <a:off x="1923975" y="1612450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Defining a Sales Strategy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4" name="Google Shape;244;p35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OF CONTENTS</a:t>
            </a:r>
            <a:endParaRPr sz="2800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6" name="Google Shape;246;p35"/>
          <p:cNvSpPr txBox="1">
            <a:spLocks noGrp="1"/>
          </p:cNvSpPr>
          <p:nvPr>
            <p:ph type="title" idx="3"/>
          </p:nvPr>
        </p:nvSpPr>
        <p:spPr>
          <a:xfrm>
            <a:off x="961800" y="1681675"/>
            <a:ext cx="630900" cy="8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8" name="Google Shape;248;p35"/>
          <p:cNvSpPr txBox="1">
            <a:spLocks noGrp="1"/>
          </p:cNvSpPr>
          <p:nvPr>
            <p:ph type="subTitle" idx="5"/>
          </p:nvPr>
        </p:nvSpPr>
        <p:spPr>
          <a:xfrm>
            <a:off x="1923975" y="3051725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Recommendations</a:t>
            </a:r>
            <a:endParaRPr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9" name="Google Shape;249;p35"/>
          <p:cNvSpPr txBox="1">
            <a:spLocks noGrp="1"/>
          </p:cNvSpPr>
          <p:nvPr>
            <p:ph type="title" idx="6"/>
          </p:nvPr>
        </p:nvSpPr>
        <p:spPr>
          <a:xfrm>
            <a:off x="961800" y="3120950"/>
            <a:ext cx="630900" cy="8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1" name="Google Shape;251;p35"/>
          <p:cNvSpPr txBox="1">
            <a:spLocks noGrp="1"/>
          </p:cNvSpPr>
          <p:nvPr>
            <p:ph type="subTitle" idx="8"/>
          </p:nvPr>
        </p:nvSpPr>
        <p:spPr>
          <a:xfrm>
            <a:off x="5750325" y="1612450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Coca-Cola’s Sales Strategy</a:t>
            </a:r>
          </a:p>
        </p:txBody>
      </p:sp>
      <p:sp>
        <p:nvSpPr>
          <p:cNvPr id="252" name="Google Shape;252;p35"/>
          <p:cNvSpPr txBox="1">
            <a:spLocks noGrp="1"/>
          </p:cNvSpPr>
          <p:nvPr>
            <p:ph type="title" idx="9"/>
          </p:nvPr>
        </p:nvSpPr>
        <p:spPr>
          <a:xfrm>
            <a:off x="4788150" y="1681675"/>
            <a:ext cx="630900" cy="8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4" name="Google Shape;254;p35"/>
          <p:cNvSpPr txBox="1">
            <a:spLocks noGrp="1"/>
          </p:cNvSpPr>
          <p:nvPr>
            <p:ph type="subTitle" idx="14"/>
          </p:nvPr>
        </p:nvSpPr>
        <p:spPr>
          <a:xfrm>
            <a:off x="5750325" y="3051725"/>
            <a:ext cx="2532900" cy="34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5" name="Google Shape;255;p35"/>
          <p:cNvSpPr txBox="1">
            <a:spLocks noGrp="1"/>
          </p:cNvSpPr>
          <p:nvPr>
            <p:ph type="title" idx="15"/>
          </p:nvPr>
        </p:nvSpPr>
        <p:spPr>
          <a:xfrm>
            <a:off x="4786500" y="3120950"/>
            <a:ext cx="634200" cy="8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 txBox="1">
            <a:spLocks noGrp="1"/>
          </p:cNvSpPr>
          <p:nvPr>
            <p:ph type="title"/>
          </p:nvPr>
        </p:nvSpPr>
        <p:spPr>
          <a:xfrm>
            <a:off x="576903" y="2156457"/>
            <a:ext cx="4277157" cy="83058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" name="Google Shape;262;p36"/>
          <p:cNvSpPr/>
          <p:nvPr/>
        </p:nvSpPr>
        <p:spPr>
          <a:xfrm>
            <a:off x="5091838" y="1553700"/>
            <a:ext cx="2036100" cy="2036100"/>
          </a:xfrm>
          <a:prstGeom prst="round1Rect">
            <a:avLst>
              <a:gd name="adj" fmla="val 3802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6"/>
          <p:cNvSpPr txBox="1">
            <a:spLocks noGrp="1"/>
          </p:cNvSpPr>
          <p:nvPr>
            <p:ph type="title" idx="2"/>
          </p:nvPr>
        </p:nvSpPr>
        <p:spPr>
          <a:xfrm>
            <a:off x="5362438" y="1736700"/>
            <a:ext cx="1494900" cy="167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" name="Google Shape;264;p36"/>
          <p:cNvSpPr/>
          <p:nvPr/>
        </p:nvSpPr>
        <p:spPr>
          <a:xfrm>
            <a:off x="713225" y="539500"/>
            <a:ext cx="722100" cy="722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6068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64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1010" name="Google Shape;1010;p64"/>
          <p:cNvSpPr txBox="1">
            <a:spLocks noGrp="1"/>
          </p:cNvSpPr>
          <p:nvPr>
            <p:ph type="subTitle" idx="1"/>
          </p:nvPr>
        </p:nvSpPr>
        <p:spPr>
          <a:xfrm>
            <a:off x="713250" y="1397100"/>
            <a:ext cx="7717500" cy="331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endParaRPr lang="en-GB" dirty="0">
              <a:solidFill>
                <a:srgbClr val="3749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374957"/>
              </a:buClr>
              <a:buSzPts val="1600"/>
              <a:buChar char="●"/>
            </a:pPr>
            <a:endParaRPr dirty="0">
              <a:solidFill>
                <a:srgbClr val="3749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</p:txBody>
      </p:sp>
      <p:sp>
        <p:nvSpPr>
          <p:cNvPr id="4" name="Google Shape;1010;p64">
            <a:extLst>
              <a:ext uri="{FF2B5EF4-FFF2-40B4-BE49-F238E27FC236}">
                <a16:creationId xmlns:a16="http://schemas.microsoft.com/office/drawing/2014/main" id="{935353F4-53E8-40F6-A660-8C469C5A8F39}"/>
              </a:ext>
            </a:extLst>
          </p:cNvPr>
          <p:cNvSpPr txBox="1">
            <a:spLocks/>
          </p:cNvSpPr>
          <p:nvPr/>
        </p:nvSpPr>
        <p:spPr>
          <a:xfrm>
            <a:off x="795512" y="1397100"/>
            <a:ext cx="7552926" cy="3041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508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-330200">
              <a:buClr>
                <a:srgbClr val="374957"/>
              </a:buClr>
            </a:pPr>
            <a:r>
              <a:rPr lang="en-GB" sz="11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CoSchedule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. (2022, December 15). Coke marketing strategy: Their recipe for success (+5 achievable strategies). </a:t>
            </a:r>
            <a:r>
              <a:rPr lang="en-GB" sz="11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CoSchedule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 Blog. Retrieved January 2, 2023, from 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https://coschedule.com/marketing-strategy/marketing-strategy-examples/coca-cola-marketing-strategy#pricing-strategy</a:t>
            </a:r>
            <a:endParaRPr lang="en-GB" sz="1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indent="-330200">
              <a:buClr>
                <a:srgbClr val="374957"/>
              </a:buClr>
            </a:pP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Amin, Z. (2022, September 21). Coca-Cola's 9 marketing strategies to achieve Global Success. Squeeze Growth. Retrieved January 2, 2023, from 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https://squeezegrowth.com/coca-cola-marketing-strategy/#7_Competitive_Prices_and_Personalization</a:t>
            </a:r>
            <a:endParaRPr lang="en-GB" sz="1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indent="-330200">
              <a:buClr>
                <a:srgbClr val="374957"/>
              </a:buClr>
            </a:pP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Gregory Stringer, M. S. (2021, February 9). Case study: Coca Cola Integrated Marketing Communications. LinkedIn. Retrieved January 2, 2023, from 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https://www.linkedin.com/pulse/case-study-coca-cola-integrated-marketing-gregory-stringer</a:t>
            </a:r>
            <a:endParaRPr lang="en-GB" sz="1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indent="-330200">
              <a:buClr>
                <a:srgbClr val="374957"/>
              </a:buClr>
            </a:pP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Personalized 8 </a:t>
            </a:r>
            <a:r>
              <a:rPr lang="en-GB" sz="11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fl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 oz. Glass bottle of Coca-Cola. Coca. (n.d.). Retrieved January 2, 2023, from 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https://us.coca-cola.com/store/personalized-bottle</a:t>
            </a:r>
            <a:endParaRPr lang="en-GB" sz="1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indent="-330200">
              <a:buClr>
                <a:srgbClr val="374957"/>
              </a:buClr>
            </a:pP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Barron, J. (2021, July 12). What is a sales strategy? Playbook and template for success in 2023. Your No. 1 Choice in Premium Sales Intelligence. Retrieved January 2, 2023, from 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https://www.cognism.com/what-is-a-sales-strategy</a:t>
            </a:r>
            <a:endParaRPr lang="en-GB" sz="1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indent="-330200">
              <a:buClr>
                <a:srgbClr val="374957"/>
              </a:buClr>
            </a:pP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Coca Cola Company: Strategic management recommendations: Free essay example. StudyCorgi.com. (2021, October 29). Retrieved January 2, 2023, from </a:t>
            </a: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  <a:hlinkClick r:id="rId8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https://studycorgi.com/coca-cola-company-strategic-management-recommendations/</a:t>
            </a:r>
            <a:endParaRPr lang="en-GB" sz="1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  <a:ea typeface="Proxima Nova"/>
              <a:cs typeface="Proxima Nova"/>
              <a:sym typeface="Proxima Nova"/>
            </a:endParaRPr>
          </a:p>
          <a:p>
            <a:pPr indent="-330200">
              <a:buClr>
                <a:srgbClr val="374957"/>
              </a:buClr>
            </a:pPr>
            <a:r>
              <a:rPr lang="en-GB" sz="1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  <a:ea typeface="Proxima Nova"/>
                <a:cs typeface="Proxima Nova"/>
                <a:sym typeface="Proxima Nova"/>
              </a:rPr>
              <a:t>Grewal, D., &amp;amp; Levy, M. (2018). Marketing. McGraw-Hill Education.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DEF00BF-CFF2-4EC2-A134-625D032F3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3250" y="2355900"/>
            <a:ext cx="7717500" cy="431700"/>
          </a:xfrm>
        </p:spPr>
        <p:txBody>
          <a:bodyPr/>
          <a:lstStyle/>
          <a:p>
            <a:r>
              <a:rPr lang="en-GB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1188954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 txBox="1">
            <a:spLocks noGrp="1"/>
          </p:cNvSpPr>
          <p:nvPr>
            <p:ph type="title"/>
          </p:nvPr>
        </p:nvSpPr>
        <p:spPr>
          <a:xfrm>
            <a:off x="713225" y="2180837"/>
            <a:ext cx="4088188" cy="78182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" name="Google Shape;262;p36"/>
          <p:cNvSpPr/>
          <p:nvPr/>
        </p:nvSpPr>
        <p:spPr>
          <a:xfrm>
            <a:off x="5091838" y="1553700"/>
            <a:ext cx="2036100" cy="2036100"/>
          </a:xfrm>
          <a:prstGeom prst="round1Rect">
            <a:avLst>
              <a:gd name="adj" fmla="val 3802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6"/>
          <p:cNvSpPr txBox="1">
            <a:spLocks noGrp="1"/>
          </p:cNvSpPr>
          <p:nvPr>
            <p:ph type="title" idx="2"/>
          </p:nvPr>
        </p:nvSpPr>
        <p:spPr>
          <a:xfrm>
            <a:off x="5362438" y="1736700"/>
            <a:ext cx="1494900" cy="167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" name="Google Shape;264;p36"/>
          <p:cNvSpPr/>
          <p:nvPr/>
        </p:nvSpPr>
        <p:spPr>
          <a:xfrm>
            <a:off x="713225" y="539500"/>
            <a:ext cx="722100" cy="722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7"/>
          <p:cNvSpPr txBox="1">
            <a:spLocks noGrp="1"/>
          </p:cNvSpPr>
          <p:nvPr>
            <p:ph type="subTitle" idx="1"/>
          </p:nvPr>
        </p:nvSpPr>
        <p:spPr>
          <a:xfrm>
            <a:off x="1134118" y="1329321"/>
            <a:ext cx="6875713" cy="24848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Coca-Cola was invented in 1886, by </a:t>
            </a:r>
            <a:r>
              <a:rPr lang="en-GB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John Pemberton, an Atlanta Pharmacist.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Coca-Cola was originally composed from a caramel-coloured liquid, mixed with some carbonated water. 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then on Coca-Cola became famous, and was initially sold for about (5 cents) per glass . 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 Robinson, was credited for the name (and was famously know to have crafted the trade-mark logo it-self).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Coca-Cola has established a global presence with over 200 countries world-wide.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endParaRPr dirty="0"/>
          </a:p>
        </p:txBody>
      </p:sp>
      <p:sp>
        <p:nvSpPr>
          <p:cNvPr id="270" name="Google Shape;270;p37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History Full of Surprises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1" name="Google Shape;271;p37"/>
          <p:cNvSpPr/>
          <p:nvPr/>
        </p:nvSpPr>
        <p:spPr>
          <a:xfrm rot="5400000">
            <a:off x="8460491" y="4507274"/>
            <a:ext cx="501300" cy="501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Picture 2" descr="Coca-Cola® - التطبيقات على Google Play">
            <a:extLst>
              <a:ext uri="{FF2B5EF4-FFF2-40B4-BE49-F238E27FC236}">
                <a16:creationId xmlns:a16="http://schemas.microsoft.com/office/drawing/2014/main" id="{951C77EB-B966-4CA7-8258-EB55E91D4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2734" y1="35352" x2="52148" y2="35547"/>
                        <a14:foregroundMark x1="51563" y1="34180" x2="48242" y2="27344"/>
                        <a14:foregroundMark x1="23242" y1="47852" x2="26367" y2="45117"/>
                        <a14:foregroundMark x1="20117" y1="52930" x2="26758" y2="43555"/>
                        <a14:foregroundMark x1="26758" y1="43555" x2="32813" y2="41992"/>
                        <a14:foregroundMark x1="21289" y1="52930" x2="31250" y2="56250"/>
                        <a14:foregroundMark x1="31250" y1="56250" x2="38867" y2="56445"/>
                        <a14:foregroundMark x1="28906" y1="49219" x2="31641" y2="45313"/>
                        <a14:foregroundMark x1="20508" y1="53906" x2="27734" y2="58008"/>
                        <a14:foregroundMark x1="29883" y1="50586" x2="42383" y2="49219"/>
                        <a14:foregroundMark x1="42383" y1="49219" x2="44922" y2="49609"/>
                        <a14:foregroundMark x1="41211" y1="50391" x2="45898" y2="50586"/>
                        <a14:foregroundMark x1="46289" y1="48242" x2="41992" y2="48242"/>
                        <a14:foregroundMark x1="39844" y1="50391" x2="42383" y2="51563"/>
                        <a14:foregroundMark x1="42383" y1="50781" x2="40234" y2="50195"/>
                        <a14:foregroundMark x1="39844" y1="49805" x2="42383" y2="51953"/>
                        <a14:foregroundMark x1="37305" y1="52344" x2="34961" y2="52930"/>
                        <a14:foregroundMark x1="34766" y1="48633" x2="39258" y2="46680"/>
                        <a14:foregroundMark x1="30078" y1="49609" x2="28320" y2="49609"/>
                        <a14:foregroundMark x1="27930" y1="50195" x2="30469" y2="51563"/>
                        <a14:foregroundMark x1="28711" y1="52734" x2="27344" y2="50586"/>
                        <a14:foregroundMark x1="38672" y1="56445" x2="41992" y2="57617"/>
                        <a14:foregroundMark x1="52344" y1="53906" x2="55469" y2="44531"/>
                        <a14:foregroundMark x1="55469" y1="44531" x2="59961" y2="44141"/>
                        <a14:foregroundMark x1="62305" y1="41602" x2="52539" y2="46289"/>
                        <a14:foregroundMark x1="52539" y1="46289" x2="49609" y2="56641"/>
                        <a14:foregroundMark x1="49609" y1="56641" x2="52344" y2="57617"/>
                        <a14:foregroundMark x1="59961" y1="40820" x2="57031" y2="43945"/>
                        <a14:foregroundMark x1="63672" y1="41406" x2="68750" y2="42773"/>
                        <a14:foregroundMark x1="80859" y1="41016" x2="69922" y2="44531"/>
                        <a14:foregroundMark x1="69922" y1="44531" x2="76172" y2="44141"/>
                        <a14:foregroundMark x1="69922" y1="46484" x2="62109" y2="52539"/>
                        <a14:foregroundMark x1="62109" y1="52539" x2="62500" y2="55664"/>
                        <a14:foregroundMark x1="65820" y1="51758" x2="65430" y2="57617"/>
                        <a14:foregroundMark x1="62500" y1="55859" x2="63672" y2="51563"/>
                        <a14:foregroundMark x1="62891" y1="49609" x2="58008" y2="56055"/>
                        <a14:foregroundMark x1="66992" y1="57617" x2="71484" y2="55859"/>
                        <a14:foregroundMark x1="70508" y1="54102" x2="72070" y2="54492"/>
                        <a14:foregroundMark x1="74609" y1="52344" x2="69922" y2="53906"/>
                        <a14:foregroundMark x1="75000" y1="50781" x2="71289" y2="50977"/>
                        <a14:foregroundMark x1="73242" y1="53320" x2="74805" y2="55859"/>
                        <a14:foregroundMark x1="75391" y1="54883" x2="74219" y2="54492"/>
                        <a14:foregroundMark x1="72070" y1="57031" x2="75195" y2="53320"/>
                        <a14:foregroundMark x1="75977" y1="57617" x2="76172" y2="58203"/>
                        <a14:foregroundMark x1="76172" y1="58008" x2="76172" y2="57813"/>
                        <a14:foregroundMark x1="76172" y1="57813" x2="76172" y2="583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6445" y="2769655"/>
            <a:ext cx="2652889" cy="2652889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9C25D33-6AA5-4A96-91ED-58235F71F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6275" y="134926"/>
            <a:ext cx="2658086" cy="26580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ctrTitle"/>
          </p:nvPr>
        </p:nvSpPr>
        <p:spPr>
          <a:xfrm>
            <a:off x="826443" y="2524370"/>
            <a:ext cx="7491113" cy="126051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Sales Strategy?</a:t>
            </a:r>
            <a:endParaRPr sz="5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8" name="Google Shape;278;p38"/>
          <p:cNvSpPr/>
          <p:nvPr/>
        </p:nvSpPr>
        <p:spPr>
          <a:xfrm rot="-5400000">
            <a:off x="7108875" y="-234625"/>
            <a:ext cx="2501400" cy="2501400"/>
          </a:xfrm>
          <a:prstGeom prst="blockArc">
            <a:avLst>
              <a:gd name="adj1" fmla="val 5492921"/>
              <a:gd name="adj2" fmla="val 44166"/>
              <a:gd name="adj3" fmla="val 939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8"/>
          <p:cNvSpPr/>
          <p:nvPr/>
        </p:nvSpPr>
        <p:spPr>
          <a:xfrm>
            <a:off x="865625" y="691900"/>
            <a:ext cx="772800" cy="772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8"/>
          <p:cNvSpPr/>
          <p:nvPr/>
        </p:nvSpPr>
        <p:spPr>
          <a:xfrm>
            <a:off x="7810375" y="3956700"/>
            <a:ext cx="772800" cy="77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3"/>
          <p:cNvSpPr txBox="1">
            <a:spLocks noGrp="1"/>
          </p:cNvSpPr>
          <p:nvPr>
            <p:ph type="title"/>
          </p:nvPr>
        </p:nvSpPr>
        <p:spPr>
          <a:xfrm>
            <a:off x="3534439" y="1056086"/>
            <a:ext cx="4355085" cy="338180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dirty="0">
                <a:solidFill>
                  <a:schemeClr val="tx1"/>
                </a:solidFill>
                <a:effectLst/>
                <a:latin typeface="Open Sans" panose="020B0604020202020204" charset="0"/>
              </a:rPr>
              <a:t>A </a:t>
            </a:r>
            <a:r>
              <a:rPr lang="en-GB" sz="3200" i="0" dirty="0">
                <a:solidFill>
                  <a:schemeClr val="tx1"/>
                </a:solidFill>
                <a:effectLst/>
                <a:latin typeface="Open Sans" panose="020B0604020202020204" charset="0"/>
              </a:rPr>
              <a:t>sales strategy </a:t>
            </a:r>
            <a:r>
              <a:rPr lang="en-GB" sz="3200" b="0" i="0" dirty="0">
                <a:solidFill>
                  <a:schemeClr val="tx1"/>
                </a:solidFill>
                <a:effectLst/>
                <a:latin typeface="Open Sans" panose="020B0604020202020204" charset="0"/>
              </a:rPr>
              <a:t>is a plan of action designed to find the most effective way to sell a company's product and service </a:t>
            </a:r>
            <a:endParaRPr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Dollar sign illustration, Digital marketing Sales Marketing strategy  Business, Financial Icon, angle, text, trademark png | PNGWing">
            <a:extLst>
              <a:ext uri="{FF2B5EF4-FFF2-40B4-BE49-F238E27FC236}">
                <a16:creationId xmlns:a16="http://schemas.microsoft.com/office/drawing/2014/main" id="{4FF3F05E-97F0-448A-B3A1-D89FAEEAC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97" b="95703" l="10000" r="90000">
                        <a14:foregroundMark x1="42935" y1="32422" x2="53043" y2="35352"/>
                        <a14:foregroundMark x1="53043" y1="35352" x2="48804" y2="18945"/>
                        <a14:foregroundMark x1="48804" y1="18945" x2="46848" y2="17188"/>
                        <a14:foregroundMark x1="48370" y1="4492" x2="48370" y2="4492"/>
                        <a14:foregroundMark x1="28696" y1="73242" x2="29130" y2="87500"/>
                        <a14:foregroundMark x1="38043" y1="62109" x2="37935" y2="89844"/>
                        <a14:foregroundMark x1="37935" y1="89844" x2="37935" y2="89844"/>
                        <a14:foregroundMark x1="45870" y1="69922" x2="47609" y2="89844"/>
                        <a14:foregroundMark x1="52609" y1="67969" x2="54565" y2="95703"/>
                        <a14:foregroundMark x1="62065" y1="52344" x2="63696" y2="89648"/>
                        <a14:foregroundMark x1="63696" y1="89648" x2="64022" y2="89453"/>
                        <a14:foregroundMark x1="70870" y1="44922" x2="73913" y2="85547"/>
                        <a14:foregroundMark x1="35217" y1="62500" x2="39891" y2="60547"/>
                        <a14:foregroundMark x1="39130" y1="55273" x2="34674" y2="60938"/>
                        <a14:foregroundMark x1="34674" y1="60938" x2="34674" y2="61328"/>
                        <a14:foregroundMark x1="25217" y1="70508" x2="30978" y2="67773"/>
                        <a14:foregroundMark x1="30978" y1="67773" x2="31196" y2="66992"/>
                        <a14:foregroundMark x1="25652" y1="69336" x2="25217" y2="68359"/>
                        <a14:foregroundMark x1="43478" y1="65234" x2="45652" y2="76563"/>
                        <a14:foregroundMark x1="45652" y1="76563" x2="45543" y2="88281"/>
                        <a14:foregroundMark x1="45543" y1="88281" x2="44565" y2="91797"/>
                        <a14:foregroundMark x1="43370" y1="65820" x2="42391" y2="60742"/>
                        <a14:foregroundMark x1="55870" y1="60938" x2="54565" y2="72852"/>
                        <a14:foregroundMark x1="54565" y1="72852" x2="56522" y2="56250"/>
                        <a14:foregroundMark x1="56957" y1="56055" x2="57500" y2="54492"/>
                        <a14:foregroundMark x1="65217" y1="46680" x2="61522" y2="51953"/>
                        <a14:foregroundMark x1="65870" y1="41211" x2="65543" y2="39453"/>
                        <a14:foregroundMark x1="65978" y1="39063" x2="66087" y2="376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040" y="1425791"/>
            <a:ext cx="4118288" cy="2291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9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Sales Strategy Takes Into Account Three Things:</a:t>
            </a:r>
            <a:endParaRPr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" name="Google Shape;286;p39"/>
          <p:cNvSpPr/>
          <p:nvPr/>
        </p:nvSpPr>
        <p:spPr>
          <a:xfrm>
            <a:off x="1639900" y="1571700"/>
            <a:ext cx="652800" cy="652800"/>
          </a:xfrm>
          <a:prstGeom prst="donut">
            <a:avLst>
              <a:gd name="adj" fmla="val 15149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39"/>
          <p:cNvCxnSpPr>
            <a:stCxn id="286" idx="4"/>
            <a:endCxn id="288" idx="0"/>
          </p:cNvCxnSpPr>
          <p:nvPr/>
        </p:nvCxnSpPr>
        <p:spPr>
          <a:xfrm flipH="1">
            <a:off x="1959100" y="2224500"/>
            <a:ext cx="7200" cy="748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9" name="Google Shape;289;p39"/>
          <p:cNvSpPr/>
          <p:nvPr/>
        </p:nvSpPr>
        <p:spPr>
          <a:xfrm>
            <a:off x="4249263" y="1571700"/>
            <a:ext cx="652800" cy="652800"/>
          </a:xfrm>
          <a:prstGeom prst="donut">
            <a:avLst>
              <a:gd name="adj" fmla="val 15149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0" name="Google Shape;290;p39"/>
          <p:cNvCxnSpPr>
            <a:endCxn id="291" idx="0"/>
          </p:cNvCxnSpPr>
          <p:nvPr/>
        </p:nvCxnSpPr>
        <p:spPr>
          <a:xfrm flipH="1">
            <a:off x="4572060" y="2224569"/>
            <a:ext cx="600" cy="748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2" name="Google Shape;292;p39"/>
          <p:cNvSpPr txBox="1">
            <a:spLocks noGrp="1"/>
          </p:cNvSpPr>
          <p:nvPr>
            <p:ph type="title" idx="4294967295"/>
          </p:nvPr>
        </p:nvSpPr>
        <p:spPr>
          <a:xfrm>
            <a:off x="1686850" y="1672500"/>
            <a:ext cx="557700" cy="45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Barlow"/>
                <a:ea typeface="Barlow"/>
                <a:cs typeface="Barlow"/>
                <a:sym typeface="Barlow"/>
              </a:rPr>
              <a:t>01</a:t>
            </a:r>
            <a:endParaRPr sz="2300"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93" name="Google Shape;293;p39"/>
          <p:cNvSpPr txBox="1">
            <a:spLocks noGrp="1"/>
          </p:cNvSpPr>
          <p:nvPr>
            <p:ph type="title" idx="4294967295"/>
          </p:nvPr>
        </p:nvSpPr>
        <p:spPr>
          <a:xfrm>
            <a:off x="4294563" y="1672500"/>
            <a:ext cx="562200" cy="45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Barlow"/>
                <a:ea typeface="Barlow"/>
                <a:cs typeface="Barlow"/>
                <a:sym typeface="Barlow"/>
              </a:rPr>
              <a:t>02</a:t>
            </a:r>
            <a:endParaRPr sz="2300"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94" name="Google Shape;294;p39"/>
          <p:cNvSpPr/>
          <p:nvPr/>
        </p:nvSpPr>
        <p:spPr>
          <a:xfrm>
            <a:off x="6858650" y="1571700"/>
            <a:ext cx="652800" cy="652800"/>
          </a:xfrm>
          <a:prstGeom prst="donut">
            <a:avLst>
              <a:gd name="adj" fmla="val 15149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39"/>
          <p:cNvCxnSpPr>
            <a:endCxn id="296" idx="0"/>
          </p:cNvCxnSpPr>
          <p:nvPr/>
        </p:nvCxnSpPr>
        <p:spPr>
          <a:xfrm flipH="1">
            <a:off x="7185050" y="2224619"/>
            <a:ext cx="600" cy="748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39"/>
          <p:cNvSpPr txBox="1">
            <a:spLocks noGrp="1"/>
          </p:cNvSpPr>
          <p:nvPr>
            <p:ph type="title" idx="4294967295"/>
          </p:nvPr>
        </p:nvSpPr>
        <p:spPr>
          <a:xfrm>
            <a:off x="6903950" y="1672500"/>
            <a:ext cx="562200" cy="45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Barlow"/>
                <a:ea typeface="Barlow"/>
                <a:cs typeface="Barlow"/>
                <a:sym typeface="Barlow"/>
              </a:rPr>
              <a:t>03</a:t>
            </a:r>
            <a:endParaRPr sz="2300"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98" name="Google Shape;298;p39"/>
          <p:cNvCxnSpPr/>
          <p:nvPr/>
        </p:nvCxnSpPr>
        <p:spPr>
          <a:xfrm>
            <a:off x="713225" y="2636100"/>
            <a:ext cx="7924800" cy="42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9" name="Google Shape;299;p39"/>
          <p:cNvSpPr txBox="1">
            <a:spLocks noGrp="1"/>
          </p:cNvSpPr>
          <p:nvPr>
            <p:ph type="subTitle" idx="4294967295"/>
          </p:nvPr>
        </p:nvSpPr>
        <p:spPr>
          <a:xfrm>
            <a:off x="731200" y="3886706"/>
            <a:ext cx="2469000" cy="51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 dirty="0"/>
              <a:t>The supplies available for the sales team </a:t>
            </a:r>
            <a:endParaRPr sz="1600" dirty="0"/>
          </a:p>
        </p:txBody>
      </p:sp>
      <p:sp>
        <p:nvSpPr>
          <p:cNvPr id="288" name="Google Shape;288;p39"/>
          <p:cNvSpPr txBox="1">
            <a:spLocks noGrp="1"/>
          </p:cNvSpPr>
          <p:nvPr>
            <p:ph type="subTitle" idx="4294967295"/>
          </p:nvPr>
        </p:nvSpPr>
        <p:spPr>
          <a:xfrm>
            <a:off x="724475" y="2973125"/>
            <a:ext cx="2469000" cy="312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300" dirty="0">
                <a:solidFill>
                  <a:schemeClr val="accent6"/>
                </a:solidFill>
                <a:latin typeface="Barlow Medium"/>
                <a:sym typeface="Barlow Medium"/>
              </a:rPr>
              <a:t>Resources Available </a:t>
            </a:r>
            <a:endParaRPr dirty="0"/>
          </a:p>
        </p:txBody>
      </p:sp>
      <p:sp>
        <p:nvSpPr>
          <p:cNvPr id="300" name="Google Shape;300;p39"/>
          <p:cNvSpPr txBox="1">
            <a:spLocks noGrp="1"/>
          </p:cNvSpPr>
          <p:nvPr>
            <p:ph type="subTitle" idx="4294967295"/>
          </p:nvPr>
        </p:nvSpPr>
        <p:spPr>
          <a:xfrm>
            <a:off x="3492725" y="3746140"/>
            <a:ext cx="2469000" cy="51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dirty="0"/>
              <a:t>The rivalry between existing companies, services, and or products.</a:t>
            </a:r>
            <a:endParaRPr sz="1600" dirty="0"/>
          </a:p>
        </p:txBody>
      </p:sp>
      <p:sp>
        <p:nvSpPr>
          <p:cNvPr id="291" name="Google Shape;291;p39"/>
          <p:cNvSpPr txBox="1">
            <a:spLocks noGrp="1"/>
          </p:cNvSpPr>
          <p:nvPr>
            <p:ph type="subTitle" idx="4294967295"/>
          </p:nvPr>
        </p:nvSpPr>
        <p:spPr>
          <a:xfrm>
            <a:off x="3337560" y="2973369"/>
            <a:ext cx="2469000" cy="312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300" dirty="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rPr>
              <a:t>The Competition</a:t>
            </a:r>
            <a:endParaRPr dirty="0"/>
          </a:p>
        </p:txBody>
      </p:sp>
      <p:sp>
        <p:nvSpPr>
          <p:cNvPr id="301" name="Google Shape;301;p39"/>
          <p:cNvSpPr txBox="1">
            <a:spLocks noGrp="1"/>
          </p:cNvSpPr>
          <p:nvPr>
            <p:ph type="subTitle" idx="4294967295"/>
          </p:nvPr>
        </p:nvSpPr>
        <p:spPr>
          <a:xfrm>
            <a:off x="5961725" y="3886706"/>
            <a:ext cx="2469000" cy="51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dirty="0"/>
              <a:t> It’s a  term used to refer to the state of an industry</a:t>
            </a:r>
            <a:endParaRPr sz="1600" dirty="0"/>
          </a:p>
        </p:txBody>
      </p:sp>
      <p:sp>
        <p:nvSpPr>
          <p:cNvPr id="296" name="Google Shape;296;p39"/>
          <p:cNvSpPr txBox="1">
            <a:spLocks noGrp="1"/>
          </p:cNvSpPr>
          <p:nvPr>
            <p:ph type="subTitle" idx="4294967295"/>
          </p:nvPr>
        </p:nvSpPr>
        <p:spPr>
          <a:xfrm>
            <a:off x="5950550" y="2973119"/>
            <a:ext cx="2469000" cy="312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300" dirty="0">
                <a:solidFill>
                  <a:schemeClr val="accent6"/>
                </a:solidFill>
                <a:latin typeface="Barlow Medium"/>
                <a:ea typeface="Barlow Medium"/>
                <a:cs typeface="Barlow Medium"/>
                <a:sym typeface="Barlow Medium"/>
              </a:rPr>
              <a:t>The Market-Condition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 txBox="1">
            <a:spLocks noGrp="1"/>
          </p:cNvSpPr>
          <p:nvPr>
            <p:ph type="title"/>
          </p:nvPr>
        </p:nvSpPr>
        <p:spPr>
          <a:xfrm>
            <a:off x="155125" y="2180837"/>
            <a:ext cx="4801413" cy="78182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Coca-Colas Sales Strategy </a:t>
            </a:r>
            <a:endParaRPr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" name="Google Shape;262;p36"/>
          <p:cNvSpPr/>
          <p:nvPr/>
        </p:nvSpPr>
        <p:spPr>
          <a:xfrm>
            <a:off x="5091838" y="1553700"/>
            <a:ext cx="2036100" cy="2036100"/>
          </a:xfrm>
          <a:prstGeom prst="round1Rect">
            <a:avLst>
              <a:gd name="adj" fmla="val 3802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6"/>
          <p:cNvSpPr txBox="1">
            <a:spLocks noGrp="1"/>
          </p:cNvSpPr>
          <p:nvPr>
            <p:ph type="title" idx="2"/>
          </p:nvPr>
        </p:nvSpPr>
        <p:spPr>
          <a:xfrm>
            <a:off x="5362438" y="1736700"/>
            <a:ext cx="1494900" cy="167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" name="Google Shape;264;p36"/>
          <p:cNvSpPr/>
          <p:nvPr/>
        </p:nvSpPr>
        <p:spPr>
          <a:xfrm>
            <a:off x="713225" y="539500"/>
            <a:ext cx="722100" cy="722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8873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4"/>
          <p:cNvSpPr txBox="1">
            <a:spLocks noGrp="1"/>
          </p:cNvSpPr>
          <p:nvPr>
            <p:ph type="ctrTitle"/>
          </p:nvPr>
        </p:nvSpPr>
        <p:spPr>
          <a:xfrm>
            <a:off x="713225" y="615700"/>
            <a:ext cx="7717500" cy="43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Coca-Cola’s Pricing Strategy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81" name="Google Shape;381;p44"/>
          <p:cNvGrpSpPr/>
          <p:nvPr/>
        </p:nvGrpSpPr>
        <p:grpSpPr>
          <a:xfrm>
            <a:off x="166300" y="1682497"/>
            <a:ext cx="4574303" cy="2612144"/>
            <a:chOff x="3662341" y="1590244"/>
            <a:chExt cx="4768430" cy="2540317"/>
          </a:xfrm>
        </p:grpSpPr>
        <p:sp>
          <p:nvSpPr>
            <p:cNvPr id="382" name="Google Shape;382;p44"/>
            <p:cNvSpPr/>
            <p:nvPr/>
          </p:nvSpPr>
          <p:spPr>
            <a:xfrm>
              <a:off x="6465087" y="2832526"/>
              <a:ext cx="988053" cy="220540"/>
            </a:xfrm>
            <a:custGeom>
              <a:avLst/>
              <a:gdLst/>
              <a:ahLst/>
              <a:cxnLst/>
              <a:rect l="l" t="t" r="r" b="b"/>
              <a:pathLst>
                <a:path w="59156" h="13204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4"/>
            <p:cNvSpPr/>
            <p:nvPr/>
          </p:nvSpPr>
          <p:spPr>
            <a:xfrm>
              <a:off x="5450210" y="1675009"/>
              <a:ext cx="2751670" cy="2077273"/>
            </a:xfrm>
            <a:custGeom>
              <a:avLst/>
              <a:gdLst/>
              <a:ahLst/>
              <a:cxnLst/>
              <a:rect l="l" t="t" r="r" b="b"/>
              <a:pathLst>
                <a:path w="164746" h="124369" extrusionOk="0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4"/>
            <p:cNvSpPr/>
            <p:nvPr/>
          </p:nvSpPr>
          <p:spPr>
            <a:xfrm>
              <a:off x="7457450" y="3309799"/>
              <a:ext cx="740973" cy="543750"/>
            </a:xfrm>
            <a:custGeom>
              <a:avLst/>
              <a:gdLst/>
              <a:ahLst/>
              <a:cxnLst/>
              <a:rect l="l" t="t" r="r" b="b"/>
              <a:pathLst>
                <a:path w="44363" h="32555" extrusionOk="0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4"/>
            <p:cNvSpPr/>
            <p:nvPr/>
          </p:nvSpPr>
          <p:spPr>
            <a:xfrm>
              <a:off x="7810457" y="3119825"/>
              <a:ext cx="381903" cy="208314"/>
            </a:xfrm>
            <a:custGeom>
              <a:avLst/>
              <a:gdLst/>
              <a:ahLst/>
              <a:cxnLst/>
              <a:rect l="l" t="t" r="r" b="b"/>
              <a:pathLst>
                <a:path w="22865" h="12472" extrusionOk="0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4"/>
            <p:cNvSpPr/>
            <p:nvPr/>
          </p:nvSpPr>
          <p:spPr>
            <a:xfrm>
              <a:off x="7447345" y="2979875"/>
              <a:ext cx="188504" cy="212756"/>
            </a:xfrm>
            <a:custGeom>
              <a:avLst/>
              <a:gdLst/>
              <a:ahLst/>
              <a:cxnLst/>
              <a:rect l="l" t="t" r="r" b="b"/>
              <a:pathLst>
                <a:path w="11286" h="12738" extrusionOk="0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4"/>
            <p:cNvSpPr/>
            <p:nvPr/>
          </p:nvSpPr>
          <p:spPr>
            <a:xfrm>
              <a:off x="7210653" y="3003927"/>
              <a:ext cx="361977" cy="287751"/>
            </a:xfrm>
            <a:custGeom>
              <a:avLst/>
              <a:gdLst/>
              <a:ahLst/>
              <a:cxnLst/>
              <a:rect l="l" t="t" r="r" b="b"/>
              <a:pathLst>
                <a:path w="21672" h="17228" extrusionOk="0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4"/>
            <p:cNvSpPr/>
            <p:nvPr/>
          </p:nvSpPr>
          <p:spPr>
            <a:xfrm>
              <a:off x="6438530" y="3314844"/>
              <a:ext cx="151842" cy="264183"/>
            </a:xfrm>
            <a:custGeom>
              <a:avLst/>
              <a:gdLst/>
              <a:ahLst/>
              <a:cxnLst/>
              <a:rect l="l" t="t" r="r" b="b"/>
              <a:pathLst>
                <a:path w="9091" h="15817" extrusionOk="0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4"/>
            <p:cNvSpPr/>
            <p:nvPr/>
          </p:nvSpPr>
          <p:spPr>
            <a:xfrm>
              <a:off x="7807868" y="2221331"/>
              <a:ext cx="178683" cy="279450"/>
            </a:xfrm>
            <a:custGeom>
              <a:avLst/>
              <a:gdLst/>
              <a:ahLst/>
              <a:cxnLst/>
              <a:rect l="l" t="t" r="r" b="b"/>
              <a:pathLst>
                <a:path w="10698" h="16731" extrusionOk="0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4"/>
            <p:cNvSpPr/>
            <p:nvPr/>
          </p:nvSpPr>
          <p:spPr>
            <a:xfrm>
              <a:off x="8117582" y="3775916"/>
              <a:ext cx="313189" cy="236875"/>
            </a:xfrm>
            <a:custGeom>
              <a:avLst/>
              <a:gdLst/>
              <a:ahLst/>
              <a:cxnLst/>
              <a:rect l="l" t="t" r="r" b="b"/>
              <a:pathLst>
                <a:path w="18751" h="14182" extrusionOk="0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4"/>
            <p:cNvSpPr/>
            <p:nvPr/>
          </p:nvSpPr>
          <p:spPr>
            <a:xfrm>
              <a:off x="7719545" y="2729738"/>
              <a:ext cx="155584" cy="257502"/>
            </a:xfrm>
            <a:custGeom>
              <a:avLst/>
              <a:gdLst/>
              <a:ahLst/>
              <a:cxnLst/>
              <a:rect l="l" t="t" r="r" b="b"/>
              <a:pathLst>
                <a:path w="9315" h="15417" extrusionOk="0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4"/>
            <p:cNvSpPr/>
            <p:nvPr/>
          </p:nvSpPr>
          <p:spPr>
            <a:xfrm>
              <a:off x="7608407" y="3079639"/>
              <a:ext cx="123849" cy="151943"/>
            </a:xfrm>
            <a:custGeom>
              <a:avLst/>
              <a:gdLst/>
              <a:ahLst/>
              <a:cxnLst/>
              <a:rect l="l" t="t" r="r" b="b"/>
              <a:pathLst>
                <a:path w="7415" h="9097" extrusionOk="0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4"/>
            <p:cNvSpPr/>
            <p:nvPr/>
          </p:nvSpPr>
          <p:spPr>
            <a:xfrm>
              <a:off x="6392632" y="1677080"/>
              <a:ext cx="173790" cy="108900"/>
            </a:xfrm>
            <a:custGeom>
              <a:avLst/>
              <a:gdLst/>
              <a:ahLst/>
              <a:cxnLst/>
              <a:rect l="l" t="t" r="r" b="b"/>
              <a:pathLst>
                <a:path w="10405" h="6520" extrusionOk="0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4"/>
            <p:cNvSpPr/>
            <p:nvPr/>
          </p:nvSpPr>
          <p:spPr>
            <a:xfrm>
              <a:off x="5915508" y="1635658"/>
              <a:ext cx="164536" cy="59311"/>
            </a:xfrm>
            <a:custGeom>
              <a:avLst/>
              <a:gdLst/>
              <a:ahLst/>
              <a:cxnLst/>
              <a:rect l="l" t="t" r="r" b="b"/>
              <a:pathLst>
                <a:path w="9851" h="3551" extrusionOk="0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4"/>
            <p:cNvSpPr/>
            <p:nvPr/>
          </p:nvSpPr>
          <p:spPr>
            <a:xfrm>
              <a:off x="5618488" y="2033545"/>
              <a:ext cx="77383" cy="77383"/>
            </a:xfrm>
            <a:custGeom>
              <a:avLst/>
              <a:gdLst/>
              <a:ahLst/>
              <a:cxnLst/>
              <a:rect l="l" t="t" r="r" b="b"/>
              <a:pathLst>
                <a:path w="4633" h="4633" extrusionOk="0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4"/>
            <p:cNvSpPr/>
            <p:nvPr/>
          </p:nvSpPr>
          <p:spPr>
            <a:xfrm>
              <a:off x="7570392" y="3266573"/>
              <a:ext cx="143875" cy="55035"/>
            </a:xfrm>
            <a:custGeom>
              <a:avLst/>
              <a:gdLst/>
              <a:ahLst/>
              <a:cxnLst/>
              <a:rect l="l" t="t" r="r" b="b"/>
              <a:pathLst>
                <a:path w="8614" h="3295" extrusionOk="0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4"/>
            <p:cNvSpPr/>
            <p:nvPr/>
          </p:nvSpPr>
          <p:spPr>
            <a:xfrm>
              <a:off x="7332532" y="1693532"/>
              <a:ext cx="175159" cy="36629"/>
            </a:xfrm>
            <a:custGeom>
              <a:avLst/>
              <a:gdLst/>
              <a:ahLst/>
              <a:cxnLst/>
              <a:rect l="l" t="t" r="r" b="b"/>
              <a:pathLst>
                <a:path w="10487" h="2193" extrusionOk="0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4"/>
            <p:cNvSpPr/>
            <p:nvPr/>
          </p:nvSpPr>
          <p:spPr>
            <a:xfrm>
              <a:off x="7847704" y="3890028"/>
              <a:ext cx="83997" cy="65056"/>
            </a:xfrm>
            <a:custGeom>
              <a:avLst/>
              <a:gdLst/>
              <a:ahLst/>
              <a:cxnLst/>
              <a:rect l="l" t="t" r="r" b="b"/>
              <a:pathLst>
                <a:path w="5029" h="3895" extrusionOk="0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4"/>
            <p:cNvSpPr/>
            <p:nvPr/>
          </p:nvSpPr>
          <p:spPr>
            <a:xfrm>
              <a:off x="7070670" y="2897749"/>
              <a:ext cx="54851" cy="85550"/>
            </a:xfrm>
            <a:custGeom>
              <a:avLst/>
              <a:gdLst/>
              <a:ahLst/>
              <a:cxnLst/>
              <a:rect l="l" t="t" r="r" b="b"/>
              <a:pathLst>
                <a:path w="3284" h="5122" extrusionOk="0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44"/>
            <p:cNvSpPr/>
            <p:nvPr/>
          </p:nvSpPr>
          <p:spPr>
            <a:xfrm>
              <a:off x="6759502" y="1622513"/>
              <a:ext cx="107397" cy="44195"/>
            </a:xfrm>
            <a:custGeom>
              <a:avLst/>
              <a:gdLst/>
              <a:ahLst/>
              <a:cxnLst/>
              <a:rect l="l" t="t" r="r" b="b"/>
              <a:pathLst>
                <a:path w="6430" h="2646" extrusionOk="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4"/>
            <p:cNvSpPr/>
            <p:nvPr/>
          </p:nvSpPr>
          <p:spPr>
            <a:xfrm>
              <a:off x="6020868" y="1623131"/>
              <a:ext cx="78819" cy="37230"/>
            </a:xfrm>
            <a:custGeom>
              <a:avLst/>
              <a:gdLst/>
              <a:ahLst/>
              <a:cxnLst/>
              <a:rect l="l" t="t" r="r" b="b"/>
              <a:pathLst>
                <a:path w="4719" h="2229" extrusionOk="0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4"/>
            <p:cNvSpPr/>
            <p:nvPr/>
          </p:nvSpPr>
          <p:spPr>
            <a:xfrm>
              <a:off x="7678557" y="3269797"/>
              <a:ext cx="85450" cy="51210"/>
            </a:xfrm>
            <a:custGeom>
              <a:avLst/>
              <a:gdLst/>
              <a:ahLst/>
              <a:cxnLst/>
              <a:rect l="l" t="t" r="r" b="b"/>
              <a:pathLst>
                <a:path w="5116" h="3066" extrusionOk="0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4"/>
            <p:cNvSpPr/>
            <p:nvPr/>
          </p:nvSpPr>
          <p:spPr>
            <a:xfrm>
              <a:off x="7706601" y="2602465"/>
              <a:ext cx="45280" cy="62701"/>
            </a:xfrm>
            <a:custGeom>
              <a:avLst/>
              <a:gdLst/>
              <a:ahLst/>
              <a:cxnLst/>
              <a:rect l="l" t="t" r="r" b="b"/>
              <a:pathLst>
                <a:path w="2711" h="3754" extrusionOk="0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4"/>
            <p:cNvSpPr/>
            <p:nvPr/>
          </p:nvSpPr>
          <p:spPr>
            <a:xfrm>
              <a:off x="7701640" y="2867734"/>
              <a:ext cx="50525" cy="64989"/>
            </a:xfrm>
            <a:custGeom>
              <a:avLst/>
              <a:gdLst/>
              <a:ahLst/>
              <a:cxnLst/>
              <a:rect l="l" t="t" r="r" b="b"/>
              <a:pathLst>
                <a:path w="3025" h="3891" extrusionOk="0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4"/>
            <p:cNvSpPr/>
            <p:nvPr/>
          </p:nvSpPr>
          <p:spPr>
            <a:xfrm>
              <a:off x="6275731" y="1620793"/>
              <a:ext cx="74493" cy="31618"/>
            </a:xfrm>
            <a:custGeom>
              <a:avLst/>
              <a:gdLst/>
              <a:ahLst/>
              <a:cxnLst/>
              <a:rect l="l" t="t" r="r" b="b"/>
              <a:pathLst>
                <a:path w="4460" h="1893" extrusionOk="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4"/>
            <p:cNvSpPr/>
            <p:nvPr/>
          </p:nvSpPr>
          <p:spPr>
            <a:xfrm>
              <a:off x="8325863" y="3497068"/>
              <a:ext cx="49490" cy="53481"/>
            </a:xfrm>
            <a:custGeom>
              <a:avLst/>
              <a:gdLst/>
              <a:ahLst/>
              <a:cxnLst/>
              <a:rect l="l" t="t" r="r" b="b"/>
              <a:pathLst>
                <a:path w="2963" h="3202" extrusionOk="0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4"/>
            <p:cNvSpPr/>
            <p:nvPr/>
          </p:nvSpPr>
          <p:spPr>
            <a:xfrm>
              <a:off x="7877167" y="3039419"/>
              <a:ext cx="44145" cy="53314"/>
            </a:xfrm>
            <a:custGeom>
              <a:avLst/>
              <a:gdLst/>
              <a:ahLst/>
              <a:cxnLst/>
              <a:rect l="l" t="t" r="r" b="b"/>
              <a:pathLst>
                <a:path w="2643" h="3192" extrusionOk="0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4"/>
            <p:cNvSpPr/>
            <p:nvPr/>
          </p:nvSpPr>
          <p:spPr>
            <a:xfrm>
              <a:off x="6364638" y="1615598"/>
              <a:ext cx="58275" cy="33505"/>
            </a:xfrm>
            <a:custGeom>
              <a:avLst/>
              <a:gdLst/>
              <a:ahLst/>
              <a:cxnLst/>
              <a:rect l="l" t="t" r="r" b="b"/>
              <a:pathLst>
                <a:path w="3489" h="2006" extrusionOk="0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4"/>
            <p:cNvSpPr/>
            <p:nvPr/>
          </p:nvSpPr>
          <p:spPr>
            <a:xfrm>
              <a:off x="7912994" y="1760509"/>
              <a:ext cx="54166" cy="27927"/>
            </a:xfrm>
            <a:custGeom>
              <a:avLst/>
              <a:gdLst/>
              <a:ahLst/>
              <a:cxnLst/>
              <a:rect l="l" t="t" r="r" b="b"/>
              <a:pathLst>
                <a:path w="3243" h="1672" extrusionOk="0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4"/>
            <p:cNvSpPr/>
            <p:nvPr/>
          </p:nvSpPr>
          <p:spPr>
            <a:xfrm>
              <a:off x="6873898" y="1647283"/>
              <a:ext cx="54484" cy="31384"/>
            </a:xfrm>
            <a:custGeom>
              <a:avLst/>
              <a:gdLst/>
              <a:ahLst/>
              <a:cxnLst/>
              <a:rect l="l" t="t" r="r" b="b"/>
              <a:pathLst>
                <a:path w="3262" h="1879" extrusionOk="0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4"/>
            <p:cNvSpPr/>
            <p:nvPr/>
          </p:nvSpPr>
          <p:spPr>
            <a:xfrm>
              <a:off x="7769553" y="3162433"/>
              <a:ext cx="51978" cy="26874"/>
            </a:xfrm>
            <a:custGeom>
              <a:avLst/>
              <a:gdLst/>
              <a:ahLst/>
              <a:cxnLst/>
              <a:rect l="l" t="t" r="r" b="b"/>
              <a:pathLst>
                <a:path w="3112" h="1609" extrusionOk="0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4"/>
            <p:cNvSpPr/>
            <p:nvPr/>
          </p:nvSpPr>
          <p:spPr>
            <a:xfrm>
              <a:off x="6435941" y="1621945"/>
              <a:ext cx="41439" cy="26574"/>
            </a:xfrm>
            <a:custGeom>
              <a:avLst/>
              <a:gdLst/>
              <a:ahLst/>
              <a:cxnLst/>
              <a:rect l="l" t="t" r="r" b="b"/>
              <a:pathLst>
                <a:path w="2481" h="1591" extrusionOk="0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4"/>
            <p:cNvSpPr/>
            <p:nvPr/>
          </p:nvSpPr>
          <p:spPr>
            <a:xfrm>
              <a:off x="4909867" y="1627156"/>
              <a:ext cx="347546" cy="63503"/>
            </a:xfrm>
            <a:custGeom>
              <a:avLst/>
              <a:gdLst/>
              <a:ahLst/>
              <a:cxnLst/>
              <a:rect l="l" t="t" r="r" b="b"/>
              <a:pathLst>
                <a:path w="20808" h="3802" extrusionOk="0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4"/>
            <p:cNvSpPr/>
            <p:nvPr/>
          </p:nvSpPr>
          <p:spPr>
            <a:xfrm>
              <a:off x="3662341" y="1590244"/>
              <a:ext cx="2159667" cy="2540317"/>
            </a:xfrm>
            <a:custGeom>
              <a:avLst/>
              <a:gdLst/>
              <a:ahLst/>
              <a:cxnLst/>
              <a:rect l="l" t="t" r="r" b="b"/>
              <a:pathLst>
                <a:path w="129302" h="152092" extrusionOk="0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4"/>
            <p:cNvSpPr/>
            <p:nvPr/>
          </p:nvSpPr>
          <p:spPr>
            <a:xfrm>
              <a:off x="4562923" y="1658306"/>
              <a:ext cx="189072" cy="61248"/>
            </a:xfrm>
            <a:custGeom>
              <a:avLst/>
              <a:gdLst/>
              <a:ahLst/>
              <a:cxnLst/>
              <a:rect l="l" t="t" r="r" b="b"/>
              <a:pathLst>
                <a:path w="11320" h="3667" extrusionOk="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4"/>
            <p:cNvSpPr/>
            <p:nvPr/>
          </p:nvSpPr>
          <p:spPr>
            <a:xfrm>
              <a:off x="5607230" y="1837524"/>
              <a:ext cx="142606" cy="63854"/>
            </a:xfrm>
            <a:custGeom>
              <a:avLst/>
              <a:gdLst/>
              <a:ahLst/>
              <a:cxnLst/>
              <a:rect l="l" t="t" r="r" b="b"/>
              <a:pathLst>
                <a:path w="8538" h="3823" extrusionOk="0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4"/>
            <p:cNvSpPr/>
            <p:nvPr/>
          </p:nvSpPr>
          <p:spPr>
            <a:xfrm>
              <a:off x="4477189" y="2632313"/>
              <a:ext cx="176094" cy="75562"/>
            </a:xfrm>
            <a:custGeom>
              <a:avLst/>
              <a:gdLst/>
              <a:ahLst/>
              <a:cxnLst/>
              <a:rect l="l" t="t" r="r" b="b"/>
              <a:pathLst>
                <a:path w="10543" h="4524" extrusionOk="0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4"/>
            <p:cNvSpPr/>
            <p:nvPr/>
          </p:nvSpPr>
          <p:spPr>
            <a:xfrm>
              <a:off x="4762952" y="1637746"/>
              <a:ext cx="108249" cy="74844"/>
            </a:xfrm>
            <a:custGeom>
              <a:avLst/>
              <a:gdLst/>
              <a:ahLst/>
              <a:cxnLst/>
              <a:rect l="l" t="t" r="r" b="b"/>
              <a:pathLst>
                <a:path w="6481" h="4481" extrusionOk="0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4"/>
            <p:cNvSpPr/>
            <p:nvPr/>
          </p:nvSpPr>
          <p:spPr>
            <a:xfrm>
              <a:off x="4634794" y="2695415"/>
              <a:ext cx="110270" cy="49406"/>
            </a:xfrm>
            <a:custGeom>
              <a:avLst/>
              <a:gdLst/>
              <a:ahLst/>
              <a:cxnLst/>
              <a:rect l="l" t="t" r="r" b="b"/>
              <a:pathLst>
                <a:path w="6602" h="2958" extrusionOk="0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4"/>
            <p:cNvSpPr/>
            <p:nvPr/>
          </p:nvSpPr>
          <p:spPr>
            <a:xfrm>
              <a:off x="4790662" y="1854594"/>
              <a:ext cx="86602" cy="43109"/>
            </a:xfrm>
            <a:custGeom>
              <a:avLst/>
              <a:gdLst/>
              <a:ahLst/>
              <a:cxnLst/>
              <a:rect l="l" t="t" r="r" b="b"/>
              <a:pathLst>
                <a:path w="5185" h="2581" extrusionOk="0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4"/>
            <p:cNvSpPr/>
            <p:nvPr/>
          </p:nvSpPr>
          <p:spPr>
            <a:xfrm>
              <a:off x="4700886" y="1644560"/>
              <a:ext cx="62968" cy="29948"/>
            </a:xfrm>
            <a:custGeom>
              <a:avLst/>
              <a:gdLst/>
              <a:ahLst/>
              <a:cxnLst/>
              <a:rect l="l" t="t" r="r" b="b"/>
              <a:pathLst>
                <a:path w="3770" h="1793" extrusionOk="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4"/>
            <p:cNvSpPr/>
            <p:nvPr/>
          </p:nvSpPr>
          <p:spPr>
            <a:xfrm>
              <a:off x="4756021" y="2719349"/>
              <a:ext cx="39568" cy="29614"/>
            </a:xfrm>
            <a:custGeom>
              <a:avLst/>
              <a:gdLst/>
              <a:ahLst/>
              <a:cxnLst/>
              <a:rect l="l" t="t" r="r" b="b"/>
              <a:pathLst>
                <a:path w="2369" h="1773" extrusionOk="0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4"/>
            <p:cNvSpPr/>
            <p:nvPr/>
          </p:nvSpPr>
          <p:spPr>
            <a:xfrm>
              <a:off x="5019553" y="4049436"/>
              <a:ext cx="41873" cy="26206"/>
            </a:xfrm>
            <a:custGeom>
              <a:avLst/>
              <a:gdLst/>
              <a:ahLst/>
              <a:cxnLst/>
              <a:rect l="l" t="t" r="r" b="b"/>
              <a:pathLst>
                <a:path w="2507" h="1569" extrusionOk="0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4"/>
            <p:cNvSpPr/>
            <p:nvPr/>
          </p:nvSpPr>
          <p:spPr>
            <a:xfrm>
              <a:off x="4578223" y="2723408"/>
              <a:ext cx="37531" cy="25572"/>
            </a:xfrm>
            <a:custGeom>
              <a:avLst/>
              <a:gdLst/>
              <a:ahLst/>
              <a:cxnLst/>
              <a:rect l="l" t="t" r="r" b="b"/>
              <a:pathLst>
                <a:path w="2247" h="1531" extrusionOk="0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4"/>
            <p:cNvSpPr/>
            <p:nvPr/>
          </p:nvSpPr>
          <p:spPr>
            <a:xfrm>
              <a:off x="8213522" y="3217067"/>
              <a:ext cx="31651" cy="35777"/>
            </a:xfrm>
            <a:custGeom>
              <a:avLst/>
              <a:gdLst/>
              <a:ahLst/>
              <a:cxnLst/>
              <a:rect l="l" t="t" r="r" b="b"/>
              <a:pathLst>
                <a:path w="1895" h="2142" extrusionOk="0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4"/>
            <p:cNvSpPr/>
            <p:nvPr/>
          </p:nvSpPr>
          <p:spPr>
            <a:xfrm>
              <a:off x="6373591" y="1791442"/>
              <a:ext cx="36679" cy="25321"/>
            </a:xfrm>
            <a:custGeom>
              <a:avLst/>
              <a:gdLst/>
              <a:ahLst/>
              <a:cxnLst/>
              <a:rect l="l" t="t" r="r" b="b"/>
              <a:pathLst>
                <a:path w="2196" h="1516" extrusionOk="0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4"/>
            <p:cNvSpPr/>
            <p:nvPr/>
          </p:nvSpPr>
          <p:spPr>
            <a:xfrm>
              <a:off x="7731087" y="3170718"/>
              <a:ext cx="33489" cy="24937"/>
            </a:xfrm>
            <a:custGeom>
              <a:avLst/>
              <a:gdLst/>
              <a:ahLst/>
              <a:cxnLst/>
              <a:rect l="l" t="t" r="r" b="b"/>
              <a:pathLst>
                <a:path w="2005" h="1493" extrusionOk="0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4"/>
            <p:cNvSpPr/>
            <p:nvPr/>
          </p:nvSpPr>
          <p:spPr>
            <a:xfrm>
              <a:off x="7969498" y="2219260"/>
              <a:ext cx="30783" cy="28194"/>
            </a:xfrm>
            <a:custGeom>
              <a:avLst/>
              <a:gdLst/>
              <a:ahLst/>
              <a:cxnLst/>
              <a:rect l="l" t="t" r="r" b="b"/>
              <a:pathLst>
                <a:path w="1843" h="1688" extrusionOk="0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4"/>
            <p:cNvSpPr/>
            <p:nvPr/>
          </p:nvSpPr>
          <p:spPr>
            <a:xfrm>
              <a:off x="5878846" y="2262452"/>
              <a:ext cx="35810" cy="84298"/>
            </a:xfrm>
            <a:custGeom>
              <a:avLst/>
              <a:gdLst/>
              <a:ahLst/>
              <a:cxnLst/>
              <a:rect l="l" t="t" r="r" b="b"/>
              <a:pathLst>
                <a:path w="2144" h="5047" extrusionOk="0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4"/>
            <p:cNvSpPr/>
            <p:nvPr/>
          </p:nvSpPr>
          <p:spPr>
            <a:xfrm>
              <a:off x="6118711" y="2400131"/>
              <a:ext cx="62651" cy="30332"/>
            </a:xfrm>
            <a:custGeom>
              <a:avLst/>
              <a:gdLst/>
              <a:ahLst/>
              <a:cxnLst/>
              <a:rect l="l" t="t" r="r" b="b"/>
              <a:pathLst>
                <a:path w="3751" h="1816" extrusionOk="0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4"/>
            <p:cNvSpPr/>
            <p:nvPr/>
          </p:nvSpPr>
          <p:spPr>
            <a:xfrm>
              <a:off x="6262753" y="2408416"/>
              <a:ext cx="33789" cy="25121"/>
            </a:xfrm>
            <a:custGeom>
              <a:avLst/>
              <a:gdLst/>
              <a:ahLst/>
              <a:cxnLst/>
              <a:rect l="l" t="t" r="r" b="b"/>
              <a:pathLst>
                <a:path w="2023" h="1504" extrusionOk="0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4"/>
            <p:cNvSpPr/>
            <p:nvPr/>
          </p:nvSpPr>
          <p:spPr>
            <a:xfrm>
              <a:off x="5788519" y="2317855"/>
              <a:ext cx="30014" cy="25505"/>
            </a:xfrm>
            <a:custGeom>
              <a:avLst/>
              <a:gdLst/>
              <a:ahLst/>
              <a:cxnLst/>
              <a:rect l="l" t="t" r="r" b="b"/>
              <a:pathLst>
                <a:path w="1797" h="1527" extrusionOk="0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3" name="Google Shape;433;p44"/>
          <p:cNvSpPr txBox="1">
            <a:spLocks noGrp="1"/>
          </p:cNvSpPr>
          <p:nvPr>
            <p:ph type="subTitle" idx="4294967295"/>
          </p:nvPr>
        </p:nvSpPr>
        <p:spPr>
          <a:xfrm>
            <a:off x="4762489" y="1535821"/>
            <a:ext cx="4138315" cy="837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Whenever Coca-Cola infiltrates a new market, they immediately offer there products at lower-costs. </a:t>
            </a: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once Coca-Cola establishes its customer base, it periodically runs sales promotions to encourage sales.</a:t>
            </a: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600" b="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20B0604020202020204" charset="0"/>
              </a:rPr>
              <a:t>This is how a lot of large-scale brands manipulate prices to enter the new market</a:t>
            </a:r>
            <a:r>
              <a:rPr lang="en-GB" sz="1600" b="0" i="0" dirty="0">
                <a:solidFill>
                  <a:schemeClr val="tx1"/>
                </a:solidFill>
                <a:effectLst/>
                <a:latin typeface="Montserrat" panose="020B0604020202020204" charset="0"/>
              </a:rPr>
              <a:t>.</a:t>
            </a:r>
            <a:endParaRPr lang="en-GB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20B0604020202020204" charset="0"/>
            </a:endParaRP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37" name="Google Shape;437;p44"/>
          <p:cNvGrpSpPr/>
          <p:nvPr/>
        </p:nvGrpSpPr>
        <p:grpSpPr>
          <a:xfrm>
            <a:off x="2456675" y="2066237"/>
            <a:ext cx="193543" cy="275990"/>
            <a:chOff x="8304647" y="3738687"/>
            <a:chExt cx="225076" cy="320956"/>
          </a:xfrm>
        </p:grpSpPr>
        <p:sp>
          <p:nvSpPr>
            <p:cNvPr id="438" name="Google Shape;438;p44"/>
            <p:cNvSpPr/>
            <p:nvPr/>
          </p:nvSpPr>
          <p:spPr>
            <a:xfrm>
              <a:off x="8335725" y="3738687"/>
              <a:ext cx="12248" cy="309245"/>
            </a:xfrm>
            <a:custGeom>
              <a:avLst/>
              <a:gdLst/>
              <a:ahLst/>
              <a:cxnLst/>
              <a:rect l="l" t="t" r="r" b="b"/>
              <a:pathLst>
                <a:path w="1347" h="34011" extrusionOk="0">
                  <a:moveTo>
                    <a:pt x="0" y="0"/>
                  </a:moveTo>
                  <a:lnTo>
                    <a:pt x="0" y="34010"/>
                  </a:lnTo>
                  <a:lnTo>
                    <a:pt x="1347" y="34010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4"/>
            <p:cNvSpPr/>
            <p:nvPr/>
          </p:nvSpPr>
          <p:spPr>
            <a:xfrm>
              <a:off x="8337943" y="3738687"/>
              <a:ext cx="191779" cy="86151"/>
            </a:xfrm>
            <a:custGeom>
              <a:avLst/>
              <a:gdLst/>
              <a:ahLst/>
              <a:cxnLst/>
              <a:rect l="l" t="t" r="r" b="b"/>
              <a:pathLst>
                <a:path w="21092" h="9475" extrusionOk="0">
                  <a:moveTo>
                    <a:pt x="1" y="0"/>
                  </a:moveTo>
                  <a:lnTo>
                    <a:pt x="432" y="9475"/>
                  </a:lnTo>
                  <a:lnTo>
                    <a:pt x="21092" y="9475"/>
                  </a:lnTo>
                  <a:lnTo>
                    <a:pt x="17648" y="4524"/>
                  </a:lnTo>
                  <a:lnTo>
                    <a:pt x="210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4"/>
            <p:cNvSpPr/>
            <p:nvPr/>
          </p:nvSpPr>
          <p:spPr>
            <a:xfrm>
              <a:off x="8304647" y="4044004"/>
              <a:ext cx="76341" cy="15639"/>
            </a:xfrm>
            <a:custGeom>
              <a:avLst/>
              <a:gdLst/>
              <a:ahLst/>
              <a:cxnLst/>
              <a:rect l="l" t="t" r="r" b="b"/>
              <a:pathLst>
                <a:path w="8396" h="1720" extrusionOk="0">
                  <a:moveTo>
                    <a:pt x="4200" y="0"/>
                  </a:moveTo>
                  <a:cubicBezTo>
                    <a:pt x="1881" y="0"/>
                    <a:pt x="1" y="382"/>
                    <a:pt x="1" y="862"/>
                  </a:cubicBezTo>
                  <a:cubicBezTo>
                    <a:pt x="1" y="1338"/>
                    <a:pt x="1881" y="1720"/>
                    <a:pt x="4200" y="1720"/>
                  </a:cubicBezTo>
                  <a:cubicBezTo>
                    <a:pt x="6516" y="1720"/>
                    <a:pt x="8395" y="1338"/>
                    <a:pt x="8395" y="862"/>
                  </a:cubicBezTo>
                  <a:cubicBezTo>
                    <a:pt x="8395" y="382"/>
                    <a:pt x="6516" y="0"/>
                    <a:pt x="42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1" name="Google Shape;441;p44"/>
          <p:cNvGrpSpPr/>
          <p:nvPr/>
        </p:nvGrpSpPr>
        <p:grpSpPr>
          <a:xfrm>
            <a:off x="1216705" y="3006857"/>
            <a:ext cx="193543" cy="275990"/>
            <a:chOff x="8304647" y="3738687"/>
            <a:chExt cx="225076" cy="320956"/>
          </a:xfrm>
        </p:grpSpPr>
        <p:sp>
          <p:nvSpPr>
            <p:cNvPr id="442" name="Google Shape;442;p44"/>
            <p:cNvSpPr/>
            <p:nvPr/>
          </p:nvSpPr>
          <p:spPr>
            <a:xfrm>
              <a:off x="8335725" y="3738687"/>
              <a:ext cx="12248" cy="309245"/>
            </a:xfrm>
            <a:custGeom>
              <a:avLst/>
              <a:gdLst/>
              <a:ahLst/>
              <a:cxnLst/>
              <a:rect l="l" t="t" r="r" b="b"/>
              <a:pathLst>
                <a:path w="1347" h="34011" extrusionOk="0">
                  <a:moveTo>
                    <a:pt x="0" y="0"/>
                  </a:moveTo>
                  <a:lnTo>
                    <a:pt x="0" y="34010"/>
                  </a:lnTo>
                  <a:lnTo>
                    <a:pt x="1347" y="34010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4"/>
            <p:cNvSpPr/>
            <p:nvPr/>
          </p:nvSpPr>
          <p:spPr>
            <a:xfrm>
              <a:off x="8337943" y="3738687"/>
              <a:ext cx="191779" cy="86151"/>
            </a:xfrm>
            <a:custGeom>
              <a:avLst/>
              <a:gdLst/>
              <a:ahLst/>
              <a:cxnLst/>
              <a:rect l="l" t="t" r="r" b="b"/>
              <a:pathLst>
                <a:path w="21092" h="9475" extrusionOk="0">
                  <a:moveTo>
                    <a:pt x="1" y="0"/>
                  </a:moveTo>
                  <a:lnTo>
                    <a:pt x="432" y="9475"/>
                  </a:lnTo>
                  <a:lnTo>
                    <a:pt x="21092" y="9475"/>
                  </a:lnTo>
                  <a:lnTo>
                    <a:pt x="17648" y="4524"/>
                  </a:lnTo>
                  <a:lnTo>
                    <a:pt x="210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4"/>
            <p:cNvSpPr/>
            <p:nvPr/>
          </p:nvSpPr>
          <p:spPr>
            <a:xfrm>
              <a:off x="8304647" y="4044004"/>
              <a:ext cx="76341" cy="15639"/>
            </a:xfrm>
            <a:custGeom>
              <a:avLst/>
              <a:gdLst/>
              <a:ahLst/>
              <a:cxnLst/>
              <a:rect l="l" t="t" r="r" b="b"/>
              <a:pathLst>
                <a:path w="8396" h="1720" extrusionOk="0">
                  <a:moveTo>
                    <a:pt x="4200" y="0"/>
                  </a:moveTo>
                  <a:cubicBezTo>
                    <a:pt x="1881" y="0"/>
                    <a:pt x="1" y="382"/>
                    <a:pt x="1" y="862"/>
                  </a:cubicBezTo>
                  <a:cubicBezTo>
                    <a:pt x="1" y="1338"/>
                    <a:pt x="1881" y="1720"/>
                    <a:pt x="4200" y="1720"/>
                  </a:cubicBezTo>
                  <a:cubicBezTo>
                    <a:pt x="6516" y="1720"/>
                    <a:pt x="8395" y="1338"/>
                    <a:pt x="8395" y="862"/>
                  </a:cubicBezTo>
                  <a:cubicBezTo>
                    <a:pt x="8395" y="382"/>
                    <a:pt x="6516" y="0"/>
                    <a:pt x="42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5" name="Google Shape;445;p44"/>
          <p:cNvGrpSpPr/>
          <p:nvPr/>
        </p:nvGrpSpPr>
        <p:grpSpPr>
          <a:xfrm>
            <a:off x="2252396" y="2669299"/>
            <a:ext cx="193543" cy="275990"/>
            <a:chOff x="8304647" y="3738687"/>
            <a:chExt cx="225076" cy="320956"/>
          </a:xfrm>
        </p:grpSpPr>
        <p:sp>
          <p:nvSpPr>
            <p:cNvPr id="446" name="Google Shape;446;p44"/>
            <p:cNvSpPr/>
            <p:nvPr/>
          </p:nvSpPr>
          <p:spPr>
            <a:xfrm>
              <a:off x="8335725" y="3738687"/>
              <a:ext cx="12248" cy="309245"/>
            </a:xfrm>
            <a:custGeom>
              <a:avLst/>
              <a:gdLst/>
              <a:ahLst/>
              <a:cxnLst/>
              <a:rect l="l" t="t" r="r" b="b"/>
              <a:pathLst>
                <a:path w="1347" h="34011" extrusionOk="0">
                  <a:moveTo>
                    <a:pt x="0" y="0"/>
                  </a:moveTo>
                  <a:lnTo>
                    <a:pt x="0" y="34010"/>
                  </a:lnTo>
                  <a:lnTo>
                    <a:pt x="1347" y="34010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4"/>
            <p:cNvSpPr/>
            <p:nvPr/>
          </p:nvSpPr>
          <p:spPr>
            <a:xfrm>
              <a:off x="8337943" y="3738687"/>
              <a:ext cx="191779" cy="86151"/>
            </a:xfrm>
            <a:custGeom>
              <a:avLst/>
              <a:gdLst/>
              <a:ahLst/>
              <a:cxnLst/>
              <a:rect l="l" t="t" r="r" b="b"/>
              <a:pathLst>
                <a:path w="21092" h="9475" extrusionOk="0">
                  <a:moveTo>
                    <a:pt x="1" y="0"/>
                  </a:moveTo>
                  <a:lnTo>
                    <a:pt x="432" y="9475"/>
                  </a:lnTo>
                  <a:lnTo>
                    <a:pt x="21092" y="9475"/>
                  </a:lnTo>
                  <a:lnTo>
                    <a:pt x="17648" y="4524"/>
                  </a:lnTo>
                  <a:lnTo>
                    <a:pt x="2109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4"/>
            <p:cNvSpPr/>
            <p:nvPr/>
          </p:nvSpPr>
          <p:spPr>
            <a:xfrm>
              <a:off x="8304647" y="4044004"/>
              <a:ext cx="76341" cy="15639"/>
            </a:xfrm>
            <a:custGeom>
              <a:avLst/>
              <a:gdLst/>
              <a:ahLst/>
              <a:cxnLst/>
              <a:rect l="l" t="t" r="r" b="b"/>
              <a:pathLst>
                <a:path w="8396" h="1720" extrusionOk="0">
                  <a:moveTo>
                    <a:pt x="4200" y="0"/>
                  </a:moveTo>
                  <a:cubicBezTo>
                    <a:pt x="1881" y="0"/>
                    <a:pt x="1" y="382"/>
                    <a:pt x="1" y="862"/>
                  </a:cubicBezTo>
                  <a:cubicBezTo>
                    <a:pt x="1" y="1338"/>
                    <a:pt x="1881" y="1720"/>
                    <a:pt x="4200" y="1720"/>
                  </a:cubicBezTo>
                  <a:cubicBezTo>
                    <a:pt x="6516" y="1720"/>
                    <a:pt x="8395" y="1338"/>
                    <a:pt x="8395" y="862"/>
                  </a:cubicBezTo>
                  <a:cubicBezTo>
                    <a:pt x="8395" y="382"/>
                    <a:pt x="6516" y="0"/>
                    <a:pt x="42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9" name="Google Shape;449;p44"/>
          <p:cNvGrpSpPr/>
          <p:nvPr/>
        </p:nvGrpSpPr>
        <p:grpSpPr>
          <a:xfrm>
            <a:off x="3164583" y="1923207"/>
            <a:ext cx="193543" cy="275990"/>
            <a:chOff x="8304647" y="3738687"/>
            <a:chExt cx="225076" cy="320956"/>
          </a:xfrm>
        </p:grpSpPr>
        <p:sp>
          <p:nvSpPr>
            <p:cNvPr id="450" name="Google Shape;450;p44"/>
            <p:cNvSpPr/>
            <p:nvPr/>
          </p:nvSpPr>
          <p:spPr>
            <a:xfrm>
              <a:off x="8335725" y="3738687"/>
              <a:ext cx="12248" cy="309245"/>
            </a:xfrm>
            <a:custGeom>
              <a:avLst/>
              <a:gdLst/>
              <a:ahLst/>
              <a:cxnLst/>
              <a:rect l="l" t="t" r="r" b="b"/>
              <a:pathLst>
                <a:path w="1347" h="34011" extrusionOk="0">
                  <a:moveTo>
                    <a:pt x="0" y="0"/>
                  </a:moveTo>
                  <a:lnTo>
                    <a:pt x="0" y="34010"/>
                  </a:lnTo>
                  <a:lnTo>
                    <a:pt x="1347" y="34010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4"/>
            <p:cNvSpPr/>
            <p:nvPr/>
          </p:nvSpPr>
          <p:spPr>
            <a:xfrm>
              <a:off x="8337943" y="3738687"/>
              <a:ext cx="191779" cy="86151"/>
            </a:xfrm>
            <a:custGeom>
              <a:avLst/>
              <a:gdLst/>
              <a:ahLst/>
              <a:cxnLst/>
              <a:rect l="l" t="t" r="r" b="b"/>
              <a:pathLst>
                <a:path w="21092" h="9475" extrusionOk="0">
                  <a:moveTo>
                    <a:pt x="1" y="0"/>
                  </a:moveTo>
                  <a:lnTo>
                    <a:pt x="432" y="9475"/>
                  </a:lnTo>
                  <a:lnTo>
                    <a:pt x="21092" y="9475"/>
                  </a:lnTo>
                  <a:lnTo>
                    <a:pt x="17648" y="4524"/>
                  </a:lnTo>
                  <a:lnTo>
                    <a:pt x="2109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4"/>
            <p:cNvSpPr/>
            <p:nvPr/>
          </p:nvSpPr>
          <p:spPr>
            <a:xfrm>
              <a:off x="8304647" y="4044004"/>
              <a:ext cx="76341" cy="15639"/>
            </a:xfrm>
            <a:custGeom>
              <a:avLst/>
              <a:gdLst/>
              <a:ahLst/>
              <a:cxnLst/>
              <a:rect l="l" t="t" r="r" b="b"/>
              <a:pathLst>
                <a:path w="8396" h="1720" extrusionOk="0">
                  <a:moveTo>
                    <a:pt x="4200" y="0"/>
                  </a:moveTo>
                  <a:cubicBezTo>
                    <a:pt x="1881" y="0"/>
                    <a:pt x="1" y="382"/>
                    <a:pt x="1" y="862"/>
                  </a:cubicBezTo>
                  <a:cubicBezTo>
                    <a:pt x="1" y="1338"/>
                    <a:pt x="1881" y="1720"/>
                    <a:pt x="4200" y="1720"/>
                  </a:cubicBezTo>
                  <a:cubicBezTo>
                    <a:pt x="6516" y="1720"/>
                    <a:pt x="8395" y="1338"/>
                    <a:pt x="8395" y="862"/>
                  </a:cubicBezTo>
                  <a:cubicBezTo>
                    <a:pt x="8395" y="382"/>
                    <a:pt x="6516" y="0"/>
                    <a:pt x="42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3" name="Google Shape;453;p44"/>
          <p:cNvGrpSpPr/>
          <p:nvPr/>
        </p:nvGrpSpPr>
        <p:grpSpPr>
          <a:xfrm>
            <a:off x="708337" y="2373712"/>
            <a:ext cx="193543" cy="275990"/>
            <a:chOff x="8304647" y="3738687"/>
            <a:chExt cx="225076" cy="320956"/>
          </a:xfrm>
        </p:grpSpPr>
        <p:sp>
          <p:nvSpPr>
            <p:cNvPr id="454" name="Google Shape;454;p44"/>
            <p:cNvSpPr/>
            <p:nvPr/>
          </p:nvSpPr>
          <p:spPr>
            <a:xfrm>
              <a:off x="8335725" y="3738687"/>
              <a:ext cx="12248" cy="309245"/>
            </a:xfrm>
            <a:custGeom>
              <a:avLst/>
              <a:gdLst/>
              <a:ahLst/>
              <a:cxnLst/>
              <a:rect l="l" t="t" r="r" b="b"/>
              <a:pathLst>
                <a:path w="1347" h="34011" extrusionOk="0">
                  <a:moveTo>
                    <a:pt x="0" y="0"/>
                  </a:moveTo>
                  <a:lnTo>
                    <a:pt x="0" y="34010"/>
                  </a:lnTo>
                  <a:lnTo>
                    <a:pt x="1347" y="34010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4"/>
            <p:cNvSpPr/>
            <p:nvPr/>
          </p:nvSpPr>
          <p:spPr>
            <a:xfrm>
              <a:off x="8337943" y="3738687"/>
              <a:ext cx="191779" cy="86151"/>
            </a:xfrm>
            <a:custGeom>
              <a:avLst/>
              <a:gdLst/>
              <a:ahLst/>
              <a:cxnLst/>
              <a:rect l="l" t="t" r="r" b="b"/>
              <a:pathLst>
                <a:path w="21092" h="9475" extrusionOk="0">
                  <a:moveTo>
                    <a:pt x="1" y="0"/>
                  </a:moveTo>
                  <a:lnTo>
                    <a:pt x="432" y="9475"/>
                  </a:lnTo>
                  <a:lnTo>
                    <a:pt x="21092" y="9475"/>
                  </a:lnTo>
                  <a:lnTo>
                    <a:pt x="17648" y="4524"/>
                  </a:lnTo>
                  <a:lnTo>
                    <a:pt x="2109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4"/>
            <p:cNvSpPr/>
            <p:nvPr/>
          </p:nvSpPr>
          <p:spPr>
            <a:xfrm>
              <a:off x="8304647" y="4044004"/>
              <a:ext cx="76341" cy="15639"/>
            </a:xfrm>
            <a:custGeom>
              <a:avLst/>
              <a:gdLst/>
              <a:ahLst/>
              <a:cxnLst/>
              <a:rect l="l" t="t" r="r" b="b"/>
              <a:pathLst>
                <a:path w="8396" h="1720" extrusionOk="0">
                  <a:moveTo>
                    <a:pt x="4200" y="0"/>
                  </a:moveTo>
                  <a:cubicBezTo>
                    <a:pt x="1881" y="0"/>
                    <a:pt x="1" y="382"/>
                    <a:pt x="1" y="862"/>
                  </a:cubicBezTo>
                  <a:cubicBezTo>
                    <a:pt x="1" y="1338"/>
                    <a:pt x="1881" y="1720"/>
                    <a:pt x="4200" y="1720"/>
                  </a:cubicBezTo>
                  <a:cubicBezTo>
                    <a:pt x="6516" y="1720"/>
                    <a:pt x="8395" y="1338"/>
                    <a:pt x="8395" y="862"/>
                  </a:cubicBezTo>
                  <a:cubicBezTo>
                    <a:pt x="8395" y="382"/>
                    <a:pt x="6516" y="0"/>
                    <a:pt x="42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7" name="Google Shape;457;p44"/>
          <p:cNvGrpSpPr/>
          <p:nvPr/>
        </p:nvGrpSpPr>
        <p:grpSpPr>
          <a:xfrm>
            <a:off x="4124789" y="3459207"/>
            <a:ext cx="193543" cy="275990"/>
            <a:chOff x="8304647" y="3738687"/>
            <a:chExt cx="225076" cy="320956"/>
          </a:xfrm>
        </p:grpSpPr>
        <p:sp>
          <p:nvSpPr>
            <p:cNvPr id="458" name="Google Shape;458;p44"/>
            <p:cNvSpPr/>
            <p:nvPr/>
          </p:nvSpPr>
          <p:spPr>
            <a:xfrm>
              <a:off x="8335725" y="3738687"/>
              <a:ext cx="12248" cy="309245"/>
            </a:xfrm>
            <a:custGeom>
              <a:avLst/>
              <a:gdLst/>
              <a:ahLst/>
              <a:cxnLst/>
              <a:rect l="l" t="t" r="r" b="b"/>
              <a:pathLst>
                <a:path w="1347" h="34011" extrusionOk="0">
                  <a:moveTo>
                    <a:pt x="0" y="0"/>
                  </a:moveTo>
                  <a:lnTo>
                    <a:pt x="0" y="34010"/>
                  </a:lnTo>
                  <a:lnTo>
                    <a:pt x="1347" y="34010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44"/>
            <p:cNvSpPr/>
            <p:nvPr/>
          </p:nvSpPr>
          <p:spPr>
            <a:xfrm>
              <a:off x="8337943" y="3738687"/>
              <a:ext cx="191779" cy="86151"/>
            </a:xfrm>
            <a:custGeom>
              <a:avLst/>
              <a:gdLst/>
              <a:ahLst/>
              <a:cxnLst/>
              <a:rect l="l" t="t" r="r" b="b"/>
              <a:pathLst>
                <a:path w="21092" h="9475" extrusionOk="0">
                  <a:moveTo>
                    <a:pt x="1" y="0"/>
                  </a:moveTo>
                  <a:lnTo>
                    <a:pt x="432" y="9475"/>
                  </a:lnTo>
                  <a:lnTo>
                    <a:pt x="21092" y="9475"/>
                  </a:lnTo>
                  <a:lnTo>
                    <a:pt x="17648" y="4524"/>
                  </a:lnTo>
                  <a:lnTo>
                    <a:pt x="210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4"/>
            <p:cNvSpPr/>
            <p:nvPr/>
          </p:nvSpPr>
          <p:spPr>
            <a:xfrm>
              <a:off x="8304647" y="4044004"/>
              <a:ext cx="76341" cy="15639"/>
            </a:xfrm>
            <a:custGeom>
              <a:avLst/>
              <a:gdLst/>
              <a:ahLst/>
              <a:cxnLst/>
              <a:rect l="l" t="t" r="r" b="b"/>
              <a:pathLst>
                <a:path w="8396" h="1720" extrusionOk="0">
                  <a:moveTo>
                    <a:pt x="4200" y="0"/>
                  </a:moveTo>
                  <a:cubicBezTo>
                    <a:pt x="1881" y="0"/>
                    <a:pt x="1" y="382"/>
                    <a:pt x="1" y="862"/>
                  </a:cubicBezTo>
                  <a:cubicBezTo>
                    <a:pt x="1" y="1338"/>
                    <a:pt x="1881" y="1720"/>
                    <a:pt x="4200" y="1720"/>
                  </a:cubicBezTo>
                  <a:cubicBezTo>
                    <a:pt x="6516" y="1720"/>
                    <a:pt x="8395" y="1338"/>
                    <a:pt x="8395" y="862"/>
                  </a:cubicBezTo>
                  <a:cubicBezTo>
                    <a:pt x="8395" y="382"/>
                    <a:pt x="6516" y="0"/>
                    <a:pt x="42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Basic Customizable Company Profile by Slidesgo">
  <a:themeElements>
    <a:clrScheme name="Simple Light">
      <a:dk1>
        <a:srgbClr val="000000"/>
      </a:dk1>
      <a:lt1>
        <a:srgbClr val="FFFFFF"/>
      </a:lt1>
      <a:dk2>
        <a:srgbClr val="040505"/>
      </a:dk2>
      <a:lt2>
        <a:srgbClr val="F3F3F3"/>
      </a:lt2>
      <a:accent1>
        <a:srgbClr val="96CDFF"/>
      </a:accent1>
      <a:accent2>
        <a:srgbClr val="FECEAA"/>
      </a:accent2>
      <a:accent3>
        <a:srgbClr val="99B898"/>
      </a:accent3>
      <a:accent4>
        <a:srgbClr val="60755F"/>
      </a:accent4>
      <a:accent5>
        <a:srgbClr val="F4837D"/>
      </a:accent5>
      <a:accent6>
        <a:srgbClr val="EA4960"/>
      </a:accent6>
      <a:hlink>
        <a:srgbClr val="04050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902</Words>
  <Application>Microsoft Office PowerPoint</Application>
  <PresentationFormat>On-screen Show (16:9)</PresentationFormat>
  <Paragraphs>97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Montserrat ExtraLight</vt:lpstr>
      <vt:lpstr>Courier New</vt:lpstr>
      <vt:lpstr>Wingdings</vt:lpstr>
      <vt:lpstr>Arial</vt:lpstr>
      <vt:lpstr>Barlow ExtraBold</vt:lpstr>
      <vt:lpstr>Mongolian Baiti</vt:lpstr>
      <vt:lpstr>Archivo Black</vt:lpstr>
      <vt:lpstr>Proxima Nova</vt:lpstr>
      <vt:lpstr>Barlow Black</vt:lpstr>
      <vt:lpstr>Barlow Medium</vt:lpstr>
      <vt:lpstr>Montserrat</vt:lpstr>
      <vt:lpstr>Barlow</vt:lpstr>
      <vt:lpstr>Open Sans</vt:lpstr>
      <vt:lpstr>Basic Customizable Company Profile by Slidesgo</vt:lpstr>
      <vt:lpstr>The Impact of Sales Strategies on Coca-Cola as a Global Enterprise</vt:lpstr>
      <vt:lpstr>TABLE OF CONTENTS</vt:lpstr>
      <vt:lpstr>Introduction</vt:lpstr>
      <vt:lpstr>A History Full of Surprises</vt:lpstr>
      <vt:lpstr>What is a Sales Strategy?</vt:lpstr>
      <vt:lpstr>A sales strategy is a plan of action designed to find the most effective way to sell a company's product and service </vt:lpstr>
      <vt:lpstr>Sales Strategy Takes Into Account Three Things:</vt:lpstr>
      <vt:lpstr>Coca-Colas Sales Strategy </vt:lpstr>
      <vt:lpstr>Coca-Cola’s Pricing Strategy</vt:lpstr>
      <vt:lpstr>The Four Types of Sales Strategy</vt:lpstr>
      <vt:lpstr>Account Based Selling: (ABS)</vt:lpstr>
      <vt:lpstr>PowerPoint Presentation</vt:lpstr>
      <vt:lpstr>Relationship Sales Strategy:</vt:lpstr>
      <vt:lpstr>PowerPoint Presentation</vt:lpstr>
      <vt:lpstr>Selling Strategy:</vt:lpstr>
      <vt:lpstr>Sales Channel Strategy:</vt:lpstr>
      <vt:lpstr>PowerPoint Presentation</vt:lpstr>
      <vt:lpstr>Recommendations</vt:lpstr>
      <vt:lpstr>PowerPoint Presentation</vt:lpstr>
      <vt:lpstr>References</vt:lpstr>
      <vt:lpstr>RESOURCES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Market and Sales Strategies on Coca-Cola as a Global Enterprise</dc:title>
  <dc:creator>Ghadu</dc:creator>
  <cp:lastModifiedBy>Maher Fattouh</cp:lastModifiedBy>
  <cp:revision>17</cp:revision>
  <dcterms:modified xsi:type="dcterms:W3CDTF">2023-03-29T08:47:00Z</dcterms:modified>
</cp:coreProperties>
</file>