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7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3" r:id="rId6"/>
    <p:sldId id="265" r:id="rId7"/>
    <p:sldId id="266" r:id="rId8"/>
    <p:sldId id="269" r:id="rId9"/>
    <p:sldId id="261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170FEB2-9A28-44B4-8810-123420516068}" type="datetimeFigureOut">
              <a:rPr lang="ar-LY" smtClean="0"/>
              <a:t>06/11/1443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8BF22A4-B365-421E-821C-6D667C0A6E1F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9175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A321-2577-4F04-A7F7-AACDFDD6796D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84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E362-A9EC-400A-A3A2-5295246A982C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14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3243-59B9-4B5E-8FD5-BBA314A455C9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19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FFB2-6A54-4F61-B564-0BE61F17EF62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67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8D44-1202-43B6-B0AC-B8900D869AAE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04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DBEDE-2B29-4D0D-AA5F-1B8E5FF51ED7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8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855BA-EE3F-4106-B9A2-1330610E6015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5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4A05-2D8F-4C26-9DEA-E1C99E5EDB04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82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5D13-0DC2-4549-BFCC-8437141B08DD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A729-684B-463D-8442-F71A7E3644C1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4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8FDA-D7CC-498B-9B3B-897D8E55E822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15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5AA-1261-443F-B8AE-7B6A27E6D102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0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8A9-D760-404B-A623-900D92A498F4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9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C6AA839D-E58D-4748-BC0F-485958D6E297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1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C303CB32-3D77-4056-AFC7-A57F65215D71}" type="datetime1">
              <a:rPr lang="en-US" smtClean="0"/>
              <a:t>6/5/2022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233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books/NBK13173/" TargetMode="External"/><Relationship Id="rId2" Type="http://schemas.openxmlformats.org/officeDocument/2006/relationships/hyperlink" Target="https://www.ncbi.nlm.nih.gov/pmc/articles/PMC389409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alth.gov.au/health-topics/smoking-and-tobacco/about-smoking-and-tobacco/what-are-the-effects-of-smoking-and-tobacco" TargetMode="External"/><Relationship Id="rId5" Type="http://schemas.openxmlformats.org/officeDocument/2006/relationships/hyperlink" Target="https://www.webmd.com/baby/smoking-during-pregnancy" TargetMode="External"/><Relationship Id="rId4" Type="http://schemas.openxmlformats.org/officeDocument/2006/relationships/hyperlink" Target="https://www.cdc.gov/tobacco/data_statistics/fact_sheets/health_effects/effects_cig_smok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878416" cy="2971051"/>
          </a:xfrm>
        </p:spPr>
        <p:txBody>
          <a:bodyPr/>
          <a:lstStyle/>
          <a:p>
            <a:r>
              <a:rPr lang="en-US" dirty="0"/>
              <a:t>Effect of Tobacco on Pregnancy woman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867404"/>
          </a:xfrm>
        </p:spPr>
        <p:txBody>
          <a:bodyPr>
            <a:normAutofit fontScale="70000" lnSpcReduction="20000"/>
          </a:bodyPr>
          <a:lstStyle/>
          <a:p>
            <a:r>
              <a:rPr lang="en-US" sz="3100" b="1" dirty="0"/>
              <a:t>Name: Marwa </a:t>
            </a:r>
            <a:r>
              <a:rPr lang="en-US" sz="3100" b="1" dirty="0" err="1"/>
              <a:t>Khamis</a:t>
            </a:r>
            <a:r>
              <a:rPr lang="en-US" sz="3100" b="1" dirty="0"/>
              <a:t> al-</a:t>
            </a:r>
            <a:r>
              <a:rPr lang="en-US" sz="3100" b="1" dirty="0" err="1"/>
              <a:t>e</a:t>
            </a:r>
            <a:r>
              <a:rPr lang="en-US" sz="3100" b="1"/>
              <a:t>lwany</a:t>
            </a:r>
            <a:endParaRPr lang="en-US" sz="3100" b="1" dirty="0"/>
          </a:p>
          <a:p>
            <a:r>
              <a:rPr lang="en-US" sz="3100" b="1" dirty="0"/>
              <a:t>Student number: “ 3605 “ </a:t>
            </a:r>
            <a:endParaRPr lang="ar-SA" sz="3100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68" y="361665"/>
            <a:ext cx="2174964" cy="21749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756" y="290908"/>
            <a:ext cx="2316478" cy="2316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3461" y="6088044"/>
            <a:ext cx="3217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Year 1 , PTS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557468" y="6380432"/>
            <a:ext cx="26345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Date: 2022/6/6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267418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290354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>
                <a:solidFill>
                  <a:srgbClr val="FF0066"/>
                </a:solidFill>
              </a:rPr>
              <a:t>Thank You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6019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780907"/>
            <a:ext cx="10554574" cy="3077891"/>
          </a:xfrm>
        </p:spPr>
        <p:txBody>
          <a:bodyPr/>
          <a:lstStyle/>
          <a:p>
            <a:r>
              <a:rPr lang="en-US" dirty="0"/>
              <a:t>Outline Components of tobacco.</a:t>
            </a:r>
          </a:p>
          <a:p>
            <a:r>
              <a:rPr lang="en-US" dirty="0"/>
              <a:t>Discuss General Effect Of Tobacco. </a:t>
            </a:r>
          </a:p>
          <a:p>
            <a:r>
              <a:rPr lang="en-US" dirty="0"/>
              <a:t>List Effect of tobacco on pregnant woman. </a:t>
            </a:r>
          </a:p>
          <a:p>
            <a:r>
              <a:rPr lang="en-US" dirty="0"/>
              <a:t>List Effect of tobacco on fetus.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912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860" y="2719053"/>
            <a:ext cx="8114493" cy="3636511"/>
          </a:xfrm>
        </p:spPr>
        <p:txBody>
          <a:bodyPr>
            <a:normAutofit/>
          </a:bodyPr>
          <a:lstStyle/>
          <a:p>
            <a:r>
              <a:rPr lang="en-US" sz="2000" dirty="0"/>
              <a:t>For ages, tobacco has been popular and its use is significantly increasing in spite of alarming health hazards. </a:t>
            </a:r>
          </a:p>
          <a:p>
            <a:r>
              <a:rPr lang="en-US" sz="2000" dirty="0"/>
              <a:t>However, so far a lot has been known about its disadvantages, but still tobacco is grown, developed, advertised, marketed, and sold to earn a big chunk of the financial cake.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574" y="2995748"/>
            <a:ext cx="2778965" cy="224636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3052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79816" y="4911634"/>
            <a:ext cx="3814355" cy="1811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288" y="1071153"/>
            <a:ext cx="10571998" cy="703535"/>
          </a:xfrm>
        </p:spPr>
        <p:txBody>
          <a:bodyPr/>
          <a:lstStyle/>
          <a:p>
            <a:r>
              <a:rPr lang="en-US" dirty="0"/>
              <a:t>Components of tobacco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2776433"/>
          </a:xfrm>
        </p:spPr>
        <p:txBody>
          <a:bodyPr/>
          <a:lstStyle/>
          <a:p>
            <a:r>
              <a:rPr lang="en-US" dirty="0"/>
              <a:t>Half of these compounds occur naturally in the </a:t>
            </a:r>
            <a:r>
              <a:rPr lang="en-US" b="1" i="1" dirty="0">
                <a:solidFill>
                  <a:srgbClr val="FF6699"/>
                </a:solidFill>
              </a:rPr>
              <a:t>green tobacco leaf</a:t>
            </a:r>
            <a:r>
              <a:rPr lang="en-US" dirty="0"/>
              <a:t>, where the remainder is generated when the tobacco is burned. </a:t>
            </a:r>
          </a:p>
          <a:p>
            <a:r>
              <a:rPr lang="en-US" dirty="0"/>
              <a:t>The complex mixture of chemicals in tobacco smoke includes : 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Tar 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carbon monoxide. 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hydrogen cyanide benzene, formaldehyde nicotine, phenol, polycyclic aromatic hydrocarbons (PAHs) and tobacco-specific nitrosamines (TSNAs) 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949" y="4998720"/>
            <a:ext cx="3344091" cy="1679360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2961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Effect Of Tobacco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814728" y="2696618"/>
            <a:ext cx="7101363" cy="312737"/>
          </a:xfrm>
        </p:spPr>
        <p:txBody>
          <a:bodyPr/>
          <a:lstStyle/>
          <a:p>
            <a:r>
              <a:rPr lang="en-US" b="1" dirty="0">
                <a:solidFill>
                  <a:srgbClr val="FF6699"/>
                </a:solidFill>
              </a:rPr>
              <a:t>Smoking and Death by heart and respiratory diseases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7101362" cy="3876085"/>
          </a:xfrm>
        </p:spPr>
        <p:txBody>
          <a:bodyPr>
            <a:normAutofit/>
          </a:bodyPr>
          <a:lstStyle/>
          <a:p>
            <a:r>
              <a:rPr lang="en-US" dirty="0"/>
              <a:t>Cigarette smoking causes more than 480,000 deaths each year in the United States.</a:t>
            </a:r>
          </a:p>
          <a:p>
            <a:r>
              <a:rPr lang="en-US" dirty="0"/>
              <a:t>Smoking causes about 90% (or 9 out of 10) of all lung cancer deaths.1,2 More women die from lung cancer each year than from breast cancer.</a:t>
            </a:r>
          </a:p>
          <a:p>
            <a:r>
              <a:rPr lang="en-US" dirty="0"/>
              <a:t>Smoking causes about 80% (or 8 out of 10) of all deaths from chronic obstructive pulmonary disease (COPD).</a:t>
            </a:r>
          </a:p>
          <a:p>
            <a:r>
              <a:rPr lang="en-US" dirty="0"/>
              <a:t>Cigarette smoking increases risk for death from all causes in men and women.</a:t>
            </a:r>
          </a:p>
          <a:p>
            <a:r>
              <a:rPr lang="en-US" dirty="0"/>
              <a:t>Smoking causes stroke and coronary heart disease.]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598" y="6144367"/>
            <a:ext cx="42884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03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tobacco on pregnant woman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7101362" cy="3109913"/>
          </a:xfrm>
        </p:spPr>
        <p:txBody>
          <a:bodyPr>
            <a:normAutofit/>
          </a:bodyPr>
          <a:lstStyle/>
          <a:p>
            <a:r>
              <a:rPr lang="en-US"/>
              <a:t>Increase </a:t>
            </a:r>
            <a:r>
              <a:rPr lang="en-US" dirty="0"/>
              <a:t>chance of </a:t>
            </a:r>
            <a:r>
              <a:rPr lang="en-US" dirty="0">
                <a:solidFill>
                  <a:srgbClr val="FF6699"/>
                </a:solidFill>
              </a:rPr>
              <a:t>placental abruption </a:t>
            </a:r>
            <a:r>
              <a:rPr lang="en-US" dirty="0"/>
              <a:t>(when it peels away from the wall of your uterus too soon).</a:t>
            </a:r>
          </a:p>
          <a:p>
            <a:r>
              <a:rPr lang="en-US" dirty="0">
                <a:solidFill>
                  <a:srgbClr val="FF6699"/>
                </a:solidFill>
              </a:rPr>
              <a:t>placenta </a:t>
            </a:r>
            <a:r>
              <a:rPr lang="en-US" dirty="0" err="1">
                <a:solidFill>
                  <a:srgbClr val="FF6699"/>
                </a:solidFill>
              </a:rPr>
              <a:t>previa</a:t>
            </a:r>
            <a:r>
              <a:rPr lang="en-US" dirty="0">
                <a:solidFill>
                  <a:srgbClr val="FF6699"/>
                </a:solidFill>
              </a:rPr>
              <a:t> </a:t>
            </a:r>
            <a:r>
              <a:rPr lang="en-US" dirty="0"/>
              <a:t>(when it’s in a position where it could rupture during contractions.</a:t>
            </a:r>
          </a:p>
          <a:p>
            <a:r>
              <a:rPr lang="en-US" dirty="0"/>
              <a:t>Decrease amount of oxygen in blood .</a:t>
            </a:r>
          </a:p>
          <a:p>
            <a:r>
              <a:rPr lang="en-US" dirty="0"/>
              <a:t>Cigarette smoking increases risk for death from all causes in men and women.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656" y="2525485"/>
            <a:ext cx="3239771" cy="3239771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6905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10000" y="416366"/>
            <a:ext cx="10571998" cy="970450"/>
          </a:xfrm>
        </p:spPr>
        <p:txBody>
          <a:bodyPr/>
          <a:lstStyle/>
          <a:p>
            <a:r>
              <a:rPr lang="en-US" dirty="0"/>
              <a:t>Effect of tobacco on fetus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30926" y="2298292"/>
            <a:ext cx="11652068" cy="3109913"/>
          </a:xfrm>
        </p:spPr>
        <p:txBody>
          <a:bodyPr>
            <a:normAutofit/>
          </a:bodyPr>
          <a:lstStyle/>
          <a:p>
            <a:r>
              <a:rPr lang="en-US" dirty="0"/>
              <a:t>Decrease heart rate of fetus .</a:t>
            </a:r>
          </a:p>
          <a:p>
            <a:r>
              <a:rPr lang="en-US" dirty="0"/>
              <a:t>Increase chance of </a:t>
            </a:r>
            <a:r>
              <a:rPr lang="en-US" dirty="0">
                <a:solidFill>
                  <a:srgbClr val="FF6699"/>
                </a:solidFill>
              </a:rPr>
              <a:t>chances of miscarriage and stillbirth.</a:t>
            </a:r>
          </a:p>
          <a:p>
            <a:r>
              <a:rPr lang="en-US" dirty="0"/>
              <a:t>Increase chance of prematurely or born with low birth weight.</a:t>
            </a:r>
          </a:p>
          <a:p>
            <a:r>
              <a:rPr lang="en-US" dirty="0"/>
              <a:t>Increases risk of sudden infant death syndrome (SIDS).</a:t>
            </a:r>
          </a:p>
          <a:p>
            <a:r>
              <a:rPr lang="en-US" dirty="0"/>
              <a:t>New born exposed to secondhand smoke may also develop asthma, allergies, and more frequent lung and ear infections.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48" y="4371702"/>
            <a:ext cx="4618887" cy="2292531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2628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8" y="2429692"/>
            <a:ext cx="11011511" cy="3431360"/>
          </a:xfrm>
        </p:spPr>
        <p:txBody>
          <a:bodyPr/>
          <a:lstStyle/>
          <a:p>
            <a:r>
              <a:rPr lang="en-US" dirty="0"/>
              <a:t>Tobacco has an effect on both public and pregnant women , but it’s more worse on pregnant and fetus . </a:t>
            </a:r>
          </a:p>
          <a:p>
            <a:r>
              <a:rPr lang="en-US" dirty="0"/>
              <a:t>Components included in tobacco are very dangerous and toxic to human being . </a:t>
            </a:r>
          </a:p>
          <a:p>
            <a:r>
              <a:rPr lang="en-US" dirty="0"/>
              <a:t>Tobacco increases the risk of death more than most diseases .</a:t>
            </a:r>
          </a:p>
          <a:p>
            <a:r>
              <a:rPr lang="en-US" dirty="0"/>
              <a:t>Tobacco one of the most causes of most fetal diseases world wide .</a:t>
            </a:r>
          </a:p>
          <a:p>
            <a:r>
              <a:rPr lang="en-US" dirty="0"/>
              <a:t>Tobacco increases the risk of fetus death . </a:t>
            </a:r>
          </a:p>
          <a:p>
            <a:r>
              <a:rPr lang="en-US" dirty="0"/>
              <a:t>People should be warned about tobacco forms and smoking hazards through social media , schools journals and events.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9146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en-US" dirty="0" err="1"/>
              <a:t>Shanu</a:t>
            </a:r>
            <a:r>
              <a:rPr lang="en-US" dirty="0"/>
              <a:t> Mishra and M. B. </a:t>
            </a:r>
            <a:r>
              <a:rPr lang="en-US" dirty="0" err="1"/>
              <a:t>Mishra,Tobacco</a:t>
            </a:r>
            <a:r>
              <a:rPr lang="en-US" dirty="0"/>
              <a:t>: Its historical, cultural, oral, and periodontal health association </a:t>
            </a:r>
            <a:r>
              <a:rPr lang="en-US" dirty="0">
                <a:solidFill>
                  <a:srgbClr val="FF6699"/>
                </a:solidFill>
                <a:hlinkClick r:id="rId2"/>
              </a:rPr>
              <a:t>https://www.ncbi.nlm.nih.gov/pmc/articles/PMC3894096/</a:t>
            </a:r>
            <a:r>
              <a:rPr lang="en-US" dirty="0">
                <a:solidFill>
                  <a:srgbClr val="FF6699"/>
                </a:solidFill>
              </a:rPr>
              <a:t> </a:t>
            </a:r>
            <a:r>
              <a:rPr lang="en-US" dirty="0"/>
              <a:t>, J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Soc</a:t>
            </a:r>
            <a:r>
              <a:rPr lang="en-US" dirty="0"/>
              <a:t> </a:t>
            </a:r>
            <a:r>
              <a:rPr lang="en-US" dirty="0" err="1"/>
              <a:t>Prev</a:t>
            </a:r>
            <a:r>
              <a:rPr lang="en-US" dirty="0"/>
              <a:t> Community Dent. 2013 Jan-Jun; 3(1): 12–18. </a:t>
            </a:r>
            <a:endParaRPr lang="ar-SA" dirty="0"/>
          </a:p>
          <a:p>
            <a:pPr>
              <a:buFont typeface="+mj-lt"/>
              <a:buAutoNum type="arabicPeriod"/>
            </a:pPr>
            <a:r>
              <a:rPr lang="en-US" dirty="0"/>
              <a:t>Paul F. </a:t>
            </a:r>
            <a:r>
              <a:rPr lang="en-US" dirty="0" err="1"/>
              <a:t>Engstrom</a:t>
            </a:r>
            <a:r>
              <a:rPr lang="en-US" dirty="0"/>
              <a:t>, MD, Margie L. Clapper, PhD, and Robert A. </a:t>
            </a:r>
            <a:r>
              <a:rPr lang="en-US" dirty="0" err="1"/>
              <a:t>Schnoll</a:t>
            </a:r>
            <a:r>
              <a:rPr lang="en-US" dirty="0"/>
              <a:t>, PhD , Physiochemical Composition of Tobacco Smoke , </a:t>
            </a:r>
            <a:r>
              <a:rPr lang="en-US" dirty="0">
                <a:hlinkClick r:id="rId3"/>
              </a:rPr>
              <a:t>https://www.ncbi.nlm.nih.gov/books/NBK13173/</a:t>
            </a:r>
            <a:r>
              <a:rPr lang="en-US" dirty="0"/>
              <a:t> , Holland-Frei Cancer Medicine. 6th edition , 2003, BC Decker </a:t>
            </a:r>
            <a:r>
              <a:rPr lang="en-US" dirty="0" err="1"/>
              <a:t>Inc</a:t>
            </a:r>
            <a:r>
              <a:rPr lang="en-US" dirty="0"/>
              <a:t> .  </a:t>
            </a:r>
          </a:p>
          <a:p>
            <a:pPr>
              <a:buFont typeface="+mj-lt"/>
              <a:buAutoNum type="arabicPeriod"/>
            </a:pPr>
            <a:r>
              <a:rPr lang="en-US" dirty="0"/>
              <a:t>Centers for Disease Control and Prevention. </a:t>
            </a:r>
            <a:r>
              <a:rPr lang="en-US" dirty="0">
                <a:hlinkClick r:id="rId4"/>
              </a:rPr>
              <a:t>https://www.cdc.gov/tobacco/data_statistics/fact_sheets/health_effects/effects_cig_smoking/</a:t>
            </a:r>
            <a:r>
              <a:rPr lang="en-US" dirty="0"/>
              <a:t>, Health Effects of Cigarette Smoking. </a:t>
            </a:r>
            <a:endParaRPr lang="ar-SA" dirty="0"/>
          </a:p>
          <a:p>
            <a:pPr>
              <a:buFont typeface="+mj-lt"/>
              <a:buAutoNum type="arabicPeriod"/>
            </a:pPr>
            <a:r>
              <a:rPr lang="en-US" dirty="0"/>
              <a:t>2020 WebMD, LLC</a:t>
            </a:r>
            <a:r>
              <a:rPr lang="ar-SA" dirty="0"/>
              <a:t> </a:t>
            </a:r>
            <a:r>
              <a:rPr lang="en-US" dirty="0"/>
              <a:t>, Smoking During Pregnancy, </a:t>
            </a:r>
            <a:r>
              <a:rPr lang="en-US" dirty="0">
                <a:hlinkClick r:id="rId5"/>
              </a:rPr>
              <a:t>https://www.webmd.com/baby/smoking-during-pregnancy</a:t>
            </a:r>
            <a:r>
              <a:rPr lang="en-US" dirty="0"/>
              <a:t> </a:t>
            </a:r>
            <a:endParaRPr lang="ar-SA" dirty="0"/>
          </a:p>
          <a:p>
            <a:pPr>
              <a:buFont typeface="+mj-lt"/>
              <a:buAutoNum type="arabicPeriod"/>
            </a:pPr>
            <a:r>
              <a:rPr lang="en-US" dirty="0"/>
              <a:t>Department of heath </a:t>
            </a:r>
            <a:r>
              <a:rPr lang="en-US" dirty="0" err="1"/>
              <a:t>austuralian</a:t>
            </a:r>
            <a:r>
              <a:rPr lang="en-US" dirty="0"/>
              <a:t> </a:t>
            </a:r>
            <a:r>
              <a:rPr lang="en-US" dirty="0" err="1"/>
              <a:t>govrements</a:t>
            </a:r>
            <a:r>
              <a:rPr lang="en-US" dirty="0"/>
              <a:t> , effects of smoking and tobacco , </a:t>
            </a:r>
            <a:r>
              <a:rPr lang="en-US" dirty="0">
                <a:hlinkClick r:id="rId6"/>
              </a:rPr>
              <a:t>https://www.health.gov.au/health-topics/smoking-and-tobacco/about-smoking-and-tobacco/what-are-the-effects-of-smoking-and-tobacco</a:t>
            </a:r>
            <a:r>
              <a:rPr lang="en-US" dirty="0"/>
              <a:t> , 2020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86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837</TotalTime>
  <Words>702</Words>
  <Application>Microsoft Office PowerPoint</Application>
  <PresentationFormat>شاشة عريضة</PresentationFormat>
  <Paragraphs>61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Wingdings 2</vt:lpstr>
      <vt:lpstr>Quotable</vt:lpstr>
      <vt:lpstr>Effect of Tobacco on Pregnancy woman </vt:lpstr>
      <vt:lpstr>Objectives</vt:lpstr>
      <vt:lpstr>Introduction</vt:lpstr>
      <vt:lpstr>Components of tobacco  </vt:lpstr>
      <vt:lpstr>General Effect Of Tobacco </vt:lpstr>
      <vt:lpstr>Effect of tobacco on pregnant woman </vt:lpstr>
      <vt:lpstr>Effect of tobacco on fetus </vt:lpstr>
      <vt:lpstr>Conclusion</vt:lpstr>
      <vt:lpstr>References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marwa98877@outlook.sa</cp:lastModifiedBy>
  <cp:revision>49</cp:revision>
  <dcterms:created xsi:type="dcterms:W3CDTF">2022-05-10T12:48:41Z</dcterms:created>
  <dcterms:modified xsi:type="dcterms:W3CDTF">2022-06-06T00:29:38Z</dcterms:modified>
</cp:coreProperties>
</file>