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نمط متوسط 3 - تميي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نمط ذو نسُق 2 - تميي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12/11/1443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مستدير الزوايا 11"/>
          <p:cNvSpPr/>
          <p:nvPr/>
        </p:nvSpPr>
        <p:spPr>
          <a:xfrm>
            <a:off x="6576149" y="4509120"/>
            <a:ext cx="2676371" cy="122413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/>
            </a:pPr>
            <a:r>
              <a:rPr lang="en-US" sz="1100" dirty="0">
                <a:latin typeface="Arial Narrow" pitchFamily="34" charset="0"/>
              </a:rPr>
              <a:t>gingival hyperplasia resolves completely  </a:t>
            </a:r>
            <a:r>
              <a:rPr lang="en-US" sz="1100" dirty="0" smtClean="0">
                <a:latin typeface="Arial Narrow" pitchFamily="34" charset="0"/>
              </a:rPr>
              <a:t>or </a:t>
            </a:r>
            <a:r>
              <a:rPr lang="en-US" sz="1100" dirty="0">
                <a:latin typeface="Arial Narrow" pitchFamily="34" charset="0"/>
              </a:rPr>
              <a:t>at least partly with effective </a:t>
            </a:r>
            <a:r>
              <a:rPr lang="en-US" sz="1100" dirty="0" smtClean="0">
                <a:latin typeface="Arial Narrow" pitchFamily="34" charset="0"/>
              </a:rPr>
              <a:t>leukemia chemotherapy </a:t>
            </a:r>
            <a:r>
              <a:rPr lang="en-US" sz="1100" dirty="0" smtClean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Acute </a:t>
            </a:r>
            <a:r>
              <a:rPr lang="en-US" sz="1100" dirty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leukemia often </a:t>
            </a:r>
            <a:r>
              <a:rPr lang="en-US" sz="1100" dirty="0" smtClean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compels  the patient to </a:t>
            </a:r>
            <a:r>
              <a:rPr lang="en-US" sz="1100" dirty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seek dental </a:t>
            </a:r>
            <a:r>
              <a:rPr lang="en-US" sz="1100" dirty="0" smtClean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care</a:t>
            </a:r>
          </a:p>
          <a:p>
            <a:pPr algn="l" rtl="0">
              <a:defRPr/>
            </a:pPr>
            <a:r>
              <a:rPr lang="en-US" sz="1100" dirty="0" smtClean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role </a:t>
            </a:r>
            <a:r>
              <a:rPr lang="en-US" sz="1100" dirty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of oral hygiene and other factors influencing the resolution of enlargement in leukemia patients needs to be further studied </a:t>
            </a:r>
            <a:r>
              <a:rPr lang="en-US" sz="1100" dirty="0" smtClean="0">
                <a:solidFill>
                  <a:sysClr val="windowText" lastClr="000000"/>
                </a:solidFill>
                <a:latin typeface="Arial Narrow" pitchFamily="34" charset="0"/>
                <a:cs typeface="Arial"/>
              </a:rPr>
              <a:t>and investigated.</a:t>
            </a:r>
            <a:endParaRPr kumimoji="0" lang="ar-SA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itchFamily="34" charset="0"/>
              <a:cs typeface="Arial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6588224" y="5845923"/>
            <a:ext cx="2592288" cy="1255485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rtl="0">
              <a:defRPr/>
            </a:pPr>
            <a:r>
              <a:rPr lang="en-US" sz="800" dirty="0" smtClean="0">
                <a:solidFill>
                  <a:srgbClr val="000000"/>
                </a:solidFill>
                <a:latin typeface="Open Sans"/>
              </a:rPr>
              <a:t>1- </a:t>
            </a:r>
            <a:r>
              <a:rPr lang="en-US" sz="800" dirty="0" err="1" smtClean="0">
                <a:solidFill>
                  <a:srgbClr val="000000"/>
                </a:solidFill>
                <a:latin typeface="Open Sans"/>
              </a:rPr>
              <a:t>Kinane</a:t>
            </a:r>
            <a:r>
              <a:rPr lang="en-US" sz="800" dirty="0" smtClean="0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Open Sans"/>
              </a:rPr>
              <a:t>D, Marshall G. </a:t>
            </a:r>
            <a:r>
              <a:rPr lang="en-US" sz="800" dirty="0" err="1">
                <a:solidFill>
                  <a:srgbClr val="000000"/>
                </a:solidFill>
                <a:latin typeface="Open Sans"/>
              </a:rPr>
              <a:t>Peridonatal</a:t>
            </a:r>
            <a:r>
              <a:rPr lang="en-US" sz="800" dirty="0">
                <a:solidFill>
                  <a:srgbClr val="000000"/>
                </a:solidFill>
                <a:latin typeface="Open Sans"/>
              </a:rPr>
              <a:t> manifestations of systemic disease. </a:t>
            </a:r>
            <a:r>
              <a:rPr lang="en-US" sz="800" i="1" dirty="0" err="1">
                <a:solidFill>
                  <a:srgbClr val="000000"/>
                </a:solidFill>
                <a:latin typeface="Open Sans"/>
              </a:rPr>
              <a:t>Aust</a:t>
            </a:r>
            <a:r>
              <a:rPr lang="en-US" sz="800" i="1" dirty="0">
                <a:solidFill>
                  <a:srgbClr val="000000"/>
                </a:solidFill>
                <a:latin typeface="Open Sans"/>
              </a:rPr>
              <a:t> Dent </a:t>
            </a:r>
            <a:r>
              <a:rPr lang="en-US" sz="800" dirty="0" smtClean="0">
                <a:solidFill>
                  <a:srgbClr val="000000"/>
                </a:solidFill>
                <a:latin typeface="Open Sans"/>
              </a:rPr>
              <a:t>2001;46(1</a:t>
            </a:r>
            <a:r>
              <a:rPr lang="en-US" sz="800" dirty="0">
                <a:solidFill>
                  <a:srgbClr val="000000"/>
                </a:solidFill>
                <a:latin typeface="Open Sans"/>
              </a:rPr>
              <a:t>):2-12. </a:t>
            </a:r>
            <a:r>
              <a:rPr lang="en-US" sz="800" smtClean="0">
                <a:solidFill>
                  <a:srgbClr val="000000"/>
                </a:solidFill>
                <a:latin typeface="Open Sans"/>
              </a:rPr>
              <a:t>doi:10.1111/j.1834-7819.2001.tb00267..</a:t>
            </a:r>
            <a:endParaRPr lang="en-US" sz="800" dirty="0" smtClean="0">
              <a:solidFill>
                <a:srgbClr val="000000"/>
              </a:solidFill>
              <a:latin typeface="Open Sans"/>
            </a:endParaRPr>
          </a:p>
          <a:p>
            <a:pPr lvl="0" algn="just" rtl="0"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</a:rPr>
              <a:t>2-</a:t>
            </a:r>
            <a:r>
              <a:rPr lang="en-US" sz="800" noProof="0" dirty="0" smtClean="0"/>
              <a:t> </a:t>
            </a:r>
            <a:r>
              <a:rPr lang="en-US" sz="800" dirty="0" err="1" smtClean="0"/>
              <a:t>Deschler</a:t>
            </a:r>
            <a:r>
              <a:rPr lang="en-US" sz="800" dirty="0" smtClean="0"/>
              <a:t> </a:t>
            </a:r>
            <a:r>
              <a:rPr lang="en-US" sz="800" dirty="0"/>
              <a:t>B, </a:t>
            </a:r>
            <a:r>
              <a:rPr lang="en-US" sz="800" dirty="0" err="1"/>
              <a:t>Lübbert</a:t>
            </a:r>
            <a:r>
              <a:rPr lang="en-US" sz="800" dirty="0"/>
              <a:t> M. Acute myeloid leukemia: Epidemiology and etiology. </a:t>
            </a:r>
            <a:r>
              <a:rPr lang="en-US" sz="800" i="1" dirty="0"/>
              <a:t>Cancer</a:t>
            </a:r>
            <a:r>
              <a:rPr lang="en-US" sz="800" dirty="0"/>
              <a:t>. 2006;107(9):</a:t>
            </a:r>
            <a:r>
              <a:rPr lang="en-US" sz="800" dirty="0" smtClean="0"/>
              <a:t>2099-2107doi:10.1002/cncr.22233.</a:t>
            </a: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4" name="مجموعة 23"/>
          <p:cNvGrpSpPr/>
          <p:nvPr/>
        </p:nvGrpSpPr>
        <p:grpSpPr>
          <a:xfrm>
            <a:off x="-36512" y="-40120"/>
            <a:ext cx="9206241" cy="1050123"/>
            <a:chOff x="-740273" y="-25674"/>
            <a:chExt cx="9679379" cy="1353674"/>
          </a:xfrm>
        </p:grpSpPr>
        <p:sp>
          <p:nvSpPr>
            <p:cNvPr id="2" name="مستطيل مستدير الزوايا 1"/>
            <p:cNvSpPr/>
            <p:nvPr/>
          </p:nvSpPr>
          <p:spPr>
            <a:xfrm>
              <a:off x="303334" y="-25674"/>
              <a:ext cx="7484047" cy="1223113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1" anchor="ctr"/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57200">
                <a:defRPr/>
              </a:pPr>
              <a:r>
                <a:rPr lang="en-US" sz="2000" b="1" kern="0" dirty="0" smtClean="0">
                  <a:solidFill>
                    <a:prstClr val="white"/>
                  </a:solidFill>
                  <a:latin typeface="Century Gothic" panose="020B0502020202020204"/>
                </a:rPr>
                <a:t>Leukemic </a:t>
              </a:r>
              <a:r>
                <a:rPr lang="en-US" sz="2000" b="1" kern="0" dirty="0">
                  <a:solidFill>
                    <a:prstClr val="white"/>
                  </a:solidFill>
                  <a:latin typeface="Century Gothic" panose="020B0502020202020204"/>
                </a:rPr>
                <a:t>gingival enlargement </a:t>
              </a:r>
            </a:p>
            <a:p>
              <a:pPr lvl="0" algn="ctr" defTabSz="457200">
                <a:defRPr/>
              </a:pPr>
              <a:r>
                <a:rPr lang="en-US" sz="1200" kern="0" dirty="0" err="1" smtClean="0">
                  <a:solidFill>
                    <a:prstClr val="white"/>
                  </a:solidFill>
                  <a:latin typeface="Century Gothic" panose="020B0502020202020204"/>
                </a:rPr>
                <a:t>Esra</a:t>
              </a:r>
              <a:r>
                <a:rPr lang="en-US" sz="1200" kern="0" dirty="0" smtClean="0">
                  <a:solidFill>
                    <a:prstClr val="white"/>
                  </a:solidFill>
                  <a:latin typeface="Century Gothic" panose="020B0502020202020204"/>
                </a:rPr>
                <a:t> Adel  </a:t>
              </a:r>
              <a:r>
                <a:rPr lang="en-US" sz="1200" kern="0" dirty="0" err="1" smtClean="0">
                  <a:solidFill>
                    <a:prstClr val="white"/>
                  </a:solidFill>
                  <a:latin typeface="Century Gothic" panose="020B0502020202020204"/>
                </a:rPr>
                <a:t>Elarfi</a:t>
              </a:r>
              <a:r>
                <a:rPr lang="en-US" sz="1200" kern="0" dirty="0" smtClean="0">
                  <a:solidFill>
                    <a:prstClr val="white"/>
                  </a:solidFill>
                  <a:latin typeface="Century Gothic" panose="020B0502020202020204"/>
                </a:rPr>
                <a:t>  2943</a:t>
              </a:r>
              <a:endParaRPr lang="en-US" sz="1200" kern="0" dirty="0">
                <a:solidFill>
                  <a:prstClr val="white"/>
                </a:solidFill>
                <a:latin typeface="Century Gothic" panose="020B0502020202020204"/>
              </a:endParaRPr>
            </a:p>
            <a:p>
              <a:pPr lvl="0" algn="ctr" defTabSz="457200">
                <a:defRPr/>
              </a:pPr>
              <a:r>
                <a:rPr lang="en-US" sz="1200" kern="0" dirty="0">
                  <a:solidFill>
                    <a:prstClr val="white"/>
                  </a:solidFill>
                  <a:latin typeface="Century Gothic" panose="020B0502020202020204"/>
                </a:rPr>
                <a:t>Libyan International Medical University Faculty of AMS</a:t>
              </a:r>
            </a:p>
            <a:p>
              <a:pPr lvl="0" algn="ctr" defTabSz="457200">
                <a:defRPr/>
              </a:pPr>
              <a:r>
                <a:rPr lang="en-US" sz="1200" kern="0" smtClean="0">
                  <a:solidFill>
                    <a:prstClr val="white"/>
                  </a:solidFill>
                  <a:latin typeface="Century Gothic" panose="020B0502020202020204"/>
                </a:rPr>
                <a:t>2</a:t>
              </a:r>
              <a:r>
                <a:rPr lang="en-US" sz="1200" kern="0" baseline="30000" smtClean="0">
                  <a:solidFill>
                    <a:prstClr val="white"/>
                  </a:solidFill>
                  <a:latin typeface="Century Gothic" panose="020B0502020202020204"/>
                </a:rPr>
                <a:t>nd</a:t>
              </a:r>
              <a:r>
                <a:rPr lang="en-US" sz="1200" kern="0" smtClean="0">
                  <a:solidFill>
                    <a:prstClr val="white"/>
                  </a:solidFill>
                  <a:latin typeface="Century Gothic" panose="020B0502020202020204"/>
                </a:rPr>
                <a:t> year </a:t>
              </a:r>
              <a:r>
                <a:rPr lang="en-US" sz="1200" kern="0" dirty="0">
                  <a:solidFill>
                    <a:prstClr val="white"/>
                  </a:solidFill>
                  <a:latin typeface="Century Gothic" panose="020B0502020202020204"/>
                </a:rPr>
                <a:t>medical student</a:t>
              </a:r>
              <a:r>
                <a:rPr lang="en-US" sz="1400" kern="0" dirty="0">
                  <a:solidFill>
                    <a:prstClr val="white"/>
                  </a:solidFill>
                  <a:latin typeface="Century Gothic" panose="020B0502020202020204"/>
                </a:rPr>
                <a:t> 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endParaRPr>
            </a:p>
          </p:txBody>
        </p:sp>
        <p:pic>
          <p:nvPicPr>
            <p:cNvPr id="9" name="Picture 1" descr="شعار الجامعة"/>
            <p:cNvPicPr preferRelativeResize="0"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740273" y="146157"/>
              <a:ext cx="1043607" cy="95846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C:\Users\A\Desktop\fd05570d-4f19-4413-b033-78cf6bdc43f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4812" y="-9257"/>
              <a:ext cx="1124294" cy="133725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</p:grpSp>
      <p:sp>
        <p:nvSpPr>
          <p:cNvPr id="28" name="مستطيل مستدير الزوايا 27"/>
          <p:cNvSpPr/>
          <p:nvPr/>
        </p:nvSpPr>
        <p:spPr>
          <a:xfrm>
            <a:off x="3039987" y="2492896"/>
            <a:ext cx="3404221" cy="1671216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 rtl="0">
              <a:buFontTx/>
              <a:buChar char="-"/>
            </a:pP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The </a:t>
            </a:r>
            <a:r>
              <a:rPr lang="en-US" sz="1050" dirty="0">
                <a:latin typeface="Arial Narrow" pitchFamily="34" charset="0"/>
                <a:cs typeface="Arial" pitchFamily="34" charset="0"/>
              </a:rPr>
              <a:t>flow cytometric immunophenotyping analysis of peripheral blood found CD11b, CD64 and CD33 </a:t>
            </a: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to </a:t>
            </a:r>
            <a:r>
              <a:rPr lang="en-US" sz="1050" dirty="0">
                <a:latin typeface="Arial Narrow" pitchFamily="34" charset="0"/>
                <a:cs typeface="Arial" pitchFamily="34" charset="0"/>
              </a:rPr>
              <a:t>be strongly expressed</a:t>
            </a:r>
            <a:r>
              <a:rPr lang="en-US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. (Figure 1)</a:t>
            </a:r>
          </a:p>
          <a:p>
            <a:pPr marL="171450" indent="-171450" algn="just" rtl="0">
              <a:buFontTx/>
              <a:buChar char="-"/>
            </a:pP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CD14 </a:t>
            </a:r>
            <a:r>
              <a:rPr lang="en-US" sz="1050" dirty="0">
                <a:latin typeface="Arial Narrow" pitchFamily="34" charset="0"/>
                <a:cs typeface="Arial" pitchFamily="34" charset="0"/>
              </a:rPr>
              <a:t>was assayed and found positive in only 20% of the </a:t>
            </a: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-monocytoid population ,The </a:t>
            </a:r>
            <a:r>
              <a:rPr lang="en-US" sz="1050" dirty="0">
                <a:latin typeface="Arial Narrow" pitchFamily="34" charset="0"/>
                <a:cs typeface="Arial" pitchFamily="34" charset="0"/>
              </a:rPr>
              <a:t>expression of CD34 was </a:t>
            </a: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negative </a:t>
            </a:r>
          </a:p>
          <a:p>
            <a:pPr marL="171450" indent="-171450" algn="just" rtl="0">
              <a:buFontTx/>
              <a:buChar char="-"/>
            </a:pP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immunohistochemistry, </a:t>
            </a:r>
            <a:r>
              <a:rPr lang="en-US" sz="1050" dirty="0">
                <a:latin typeface="Arial Narrow" pitchFamily="34" charset="0"/>
                <a:cs typeface="Arial" pitchFamily="34" charset="0"/>
              </a:rPr>
              <a:t>the gingival specimen showed focal positivity for CD117 whereas </a:t>
            </a: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CD34 was Found </a:t>
            </a:r>
            <a:r>
              <a:rPr lang="en-US" sz="1050" dirty="0">
                <a:latin typeface="Arial Narrow" pitchFamily="34" charset="0"/>
                <a:cs typeface="Arial" pitchFamily="34" charset="0"/>
              </a:rPr>
              <a:t>to be </a:t>
            </a:r>
            <a:r>
              <a:rPr lang="en-US" sz="1050" dirty="0" smtClean="0">
                <a:latin typeface="Arial Narrow" pitchFamily="34" charset="0"/>
                <a:cs typeface="Arial" pitchFamily="34" charset="0"/>
              </a:rPr>
              <a:t>negative </a:t>
            </a:r>
            <a:r>
              <a:rPr lang="en-US" sz="1050" b="1" dirty="0" smtClean="0">
                <a:latin typeface="Arial Narrow" pitchFamily="34" charset="0"/>
                <a:cs typeface="Arial" pitchFamily="34" charset="0"/>
              </a:rPr>
              <a:t>(Figure 2).</a:t>
            </a:r>
          </a:p>
        </p:txBody>
      </p:sp>
      <p:sp>
        <p:nvSpPr>
          <p:cNvPr id="29" name="مستطيل مستدير الزوايا 28"/>
          <p:cNvSpPr/>
          <p:nvPr/>
        </p:nvSpPr>
        <p:spPr>
          <a:xfrm>
            <a:off x="3051957" y="692696"/>
            <a:ext cx="3524192" cy="2304257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rtl="0">
              <a:lnSpc>
                <a:spcPct val="90000"/>
              </a:lnSpc>
              <a:defRPr/>
            </a:pPr>
            <a:r>
              <a:rPr lang="en-US" altLang="ar-SA" sz="1100" dirty="0" smtClean="0">
                <a:solidFill>
                  <a:sysClr val="windowText" lastClr="000000"/>
                </a:solidFill>
                <a:latin typeface="Arial Narrow" pitchFamily="34" charset="0"/>
              </a:rPr>
              <a:t>- </a:t>
            </a:r>
            <a:r>
              <a:rPr lang="en-US" altLang="ar-SA" sz="1100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A </a:t>
            </a:r>
            <a:r>
              <a:rPr lang="en-US" altLang="ar-SA" sz="1100" dirty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40‑year‑old male patient with low socioeconomic status</a:t>
            </a:r>
          </a:p>
          <a:p>
            <a:pPr lvl="0" algn="just" rtl="0">
              <a:lnSpc>
                <a:spcPct val="90000"/>
              </a:lnSpc>
              <a:defRPr/>
            </a:pPr>
            <a:r>
              <a:rPr lang="en-US" altLang="ar-SA" sz="1100" dirty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The patient’s chief complaints were the swollen gums and difficulty in chewing for the past 2 months</a:t>
            </a:r>
          </a:p>
          <a:p>
            <a:pPr lvl="0" algn="just" rtl="0">
              <a:lnSpc>
                <a:spcPct val="90000"/>
              </a:lnSpc>
              <a:defRPr/>
            </a:pPr>
            <a:r>
              <a:rPr lang="en-US" altLang="ar-SA" sz="1100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- physical </a:t>
            </a:r>
            <a:r>
              <a:rPr lang="en-US" altLang="ar-SA" sz="1100" dirty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examination, marked pallor of the palpebral conjunctiva and the ventral surface (palm) of hands </a:t>
            </a:r>
            <a:endParaRPr lang="en-US" altLang="ar-SA" sz="1100" dirty="0" smtClean="0">
              <a:solidFill>
                <a:sysClr val="windowText" lastClr="000000"/>
              </a:solidFill>
              <a:latin typeface="Arial Narrow" pitchFamily="34" charset="0"/>
              <a:cs typeface="Arial" pitchFamily="34" charset="0"/>
            </a:endParaRPr>
          </a:p>
          <a:p>
            <a:pPr lvl="0" algn="just" rtl="0">
              <a:lnSpc>
                <a:spcPct val="90000"/>
              </a:lnSpc>
              <a:defRPr/>
            </a:pPr>
            <a:r>
              <a:rPr lang="en-US" altLang="ar-SA" sz="1100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- oral </a:t>
            </a:r>
            <a:r>
              <a:rPr lang="en-US" altLang="ar-SA" sz="1100" dirty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examination, </a:t>
            </a:r>
            <a:r>
              <a:rPr lang="en-US" altLang="ar-SA" sz="1100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and complete </a:t>
            </a:r>
            <a:r>
              <a:rPr lang="en-US" altLang="ar-SA" sz="1100" dirty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blood count of the </a:t>
            </a:r>
            <a:r>
              <a:rPr lang="en-US" altLang="ar-SA" sz="1100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and </a:t>
            </a:r>
            <a:r>
              <a:rPr lang="en-US" sz="1100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of gingival </a:t>
            </a:r>
            <a:r>
              <a:rPr lang="en-US" sz="1100" dirty="0" smtClean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biopsy was taken from the </a:t>
            </a:r>
            <a:r>
              <a:rPr lang="en-US" altLang="ar-SA" sz="1100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patient .</a:t>
            </a:r>
            <a:endParaRPr lang="en-US" altLang="ar-SA" sz="1100" dirty="0">
              <a:solidFill>
                <a:sysClr val="windowText" lastClr="00000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0" name="مستطيل مستدير الزوايا 29"/>
          <p:cNvSpPr/>
          <p:nvPr/>
        </p:nvSpPr>
        <p:spPr>
          <a:xfrm>
            <a:off x="6576149" y="1124744"/>
            <a:ext cx="2533896" cy="3168352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1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rtl="0">
              <a:defRPr/>
            </a:pP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-Acute monocyte leukemia  </a:t>
            </a: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is more common in older adults and among men compared to women accounts for 3%–6% of all AML cases</a:t>
            </a:r>
          </a:p>
          <a:p>
            <a:pPr lvl="0" algn="just" rtl="0">
              <a:defRPr/>
            </a:pP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the most common oral sign of leukemia occurring in the </a:t>
            </a: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post diagnostic </a:t>
            </a: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period was oral bleeding or </a:t>
            </a: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petechial. </a:t>
            </a:r>
            <a:endParaRPr lang="en-US" sz="1050" dirty="0">
              <a:solidFill>
                <a:sysClr val="windowText" lastClr="000000"/>
              </a:solidFill>
              <a:cs typeface="Times New Roman"/>
            </a:endParaRPr>
          </a:p>
          <a:p>
            <a:pPr lvl="0" algn="just" rtl="0">
              <a:defRPr/>
            </a:pP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They also found that patients with acute leukemia who had oral </a:t>
            </a: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petechial </a:t>
            </a: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or bleeding </a:t>
            </a: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tended </a:t>
            </a: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to have shortened survival time as compared to those patients with acute leukemia who did not have </a:t>
            </a: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petechial.</a:t>
            </a:r>
            <a:endParaRPr lang="en-US" sz="1050" dirty="0">
              <a:solidFill>
                <a:sysClr val="windowText" lastClr="000000"/>
              </a:solidFill>
              <a:cs typeface="Times New Roman"/>
            </a:endParaRPr>
          </a:p>
          <a:p>
            <a:pPr lvl="0" algn="just" rtl="0">
              <a:defRPr/>
            </a:pP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- The gingival findings are reported to be partially dependent on the inflammatory condition of the tissues. </a:t>
            </a:r>
          </a:p>
          <a:p>
            <a:pPr lvl="0" algn="just" rtl="0">
              <a:defRPr/>
            </a:pP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-Advanced </a:t>
            </a: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cases gingival </a:t>
            </a:r>
            <a:r>
              <a:rPr lang="en-US" sz="1050" dirty="0">
                <a:solidFill>
                  <a:sysClr val="windowText" lastClr="000000"/>
                </a:solidFill>
                <a:cs typeface="Times New Roman"/>
              </a:rPr>
              <a:t>hyperplasia resolves completely or at least partly with effective leukemia </a:t>
            </a:r>
            <a:r>
              <a:rPr lang="en-US" sz="1050" dirty="0" smtClean="0">
                <a:solidFill>
                  <a:sysClr val="windowText" lastClr="000000"/>
                </a:solidFill>
                <a:cs typeface="Times New Roman"/>
              </a:rPr>
              <a:t>chemotherapy</a:t>
            </a:r>
            <a:r>
              <a:rPr lang="en-US" sz="1050" dirty="0">
                <a:solidFill>
                  <a:sysClr val="windowText" lastClr="000000"/>
                </a:solidFill>
                <a:latin typeface="Calibri"/>
                <a:cs typeface="Times New Roman"/>
              </a:rPr>
              <a:t> </a:t>
            </a:r>
            <a:r>
              <a:rPr lang="en-US" sz="1050" dirty="0" smtClean="0">
                <a:solidFill>
                  <a:sysClr val="windowText" lastClr="000000"/>
                </a:solidFill>
                <a:latin typeface="Calibri"/>
                <a:cs typeface="Times New Roman"/>
              </a:rPr>
              <a:t>.</a:t>
            </a:r>
            <a:endParaRPr lang="en-US" sz="1050" dirty="0">
              <a:solidFill>
                <a:sysClr val="windowText" lastClr="000000"/>
              </a:solidFill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815876"/>
            <a:ext cx="1719263" cy="596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LENOVO\Desktop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36" y="5504021"/>
            <a:ext cx="2512698" cy="130935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28575" cap="sq">
            <a:solidFill>
              <a:schemeClr val="accent1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3" name="مستطيل 2"/>
          <p:cNvSpPr/>
          <p:nvPr/>
        </p:nvSpPr>
        <p:spPr>
          <a:xfrm>
            <a:off x="-36512" y="1223749"/>
            <a:ext cx="2959756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>
              <a:defRPr/>
            </a:pPr>
            <a:r>
              <a:rPr lang="en-US" sz="105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 Leukemia </a:t>
            </a: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is a malignancy characterized by proliferation of abnormal white blood cells within the bone marrow </a:t>
            </a:r>
            <a:r>
              <a:rPr lang="en-US" sz="105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, Leukemic </a:t>
            </a: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cells may also infiltrate into the body tissues, such as skin, spleen, gingiva, lymph nodes and central nervous system.</a:t>
            </a:r>
          </a:p>
          <a:p>
            <a:pPr lvl="0" algn="justLow" rtl="0">
              <a:defRPr/>
            </a:pPr>
            <a:endParaRPr lang="en-US" sz="105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lvl="0" algn="justLow" rtl="0">
              <a:defRPr/>
            </a:pP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5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 The </a:t>
            </a: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etiology of leukemia is poorly defined. </a:t>
            </a:r>
          </a:p>
          <a:p>
            <a:pPr lvl="0" algn="justLow" rtl="0">
              <a:defRPr/>
            </a:pP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However, chemical injuries, chromosomal abnormalities, radiation exposure and viral infections are implicated which may result in significant morbidity and mortality.</a:t>
            </a:r>
          </a:p>
          <a:p>
            <a:pPr lvl="0" algn="justLow" rtl="0">
              <a:defRPr/>
            </a:pPr>
            <a:endParaRPr lang="en-US" sz="105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lvl="0" algn="justLow" rtl="0">
              <a:defRPr/>
            </a:pPr>
            <a:r>
              <a:rPr lang="en-US" sz="105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 leukemia </a:t>
            </a: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is classified into chronic, sub-acute and acute. Acute leukemia is abrupt in onset and aggressive. </a:t>
            </a:r>
          </a:p>
          <a:p>
            <a:pPr lvl="0" algn="l" rtl="0">
              <a:defRPr/>
            </a:pP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The oral cavity manifests signs of various systemic diseases Typical oral manifestations of acute leukemia include gingival swelling, oral ulceration, spontaneous gingival bleeding, petechial, mucosal pallor, herpetic infections and candidiasis. </a:t>
            </a:r>
          </a:p>
          <a:p>
            <a:pPr lvl="0" algn="justLow" rtl="0">
              <a:defRPr/>
            </a:pPr>
            <a:r>
              <a:rPr lang="en-US" sz="105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 Oral </a:t>
            </a:r>
            <a:r>
              <a:rPr lang="en-US" sz="105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changes maybe the first and only presenting features in leukemia patients, making it imperative for the dentist to diagnose the disease accurately.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838143"/>
            <a:ext cx="1670050" cy="718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مستقيم 4"/>
          <p:cNvCxnSpPr/>
          <p:nvPr/>
        </p:nvCxnSpPr>
        <p:spPr>
          <a:xfrm>
            <a:off x="3013110" y="1639216"/>
            <a:ext cx="0" cy="373492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723384"/>
            <a:ext cx="1493837" cy="513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2" name="رابط مستقيم 31"/>
          <p:cNvCxnSpPr/>
          <p:nvPr/>
        </p:nvCxnSpPr>
        <p:spPr>
          <a:xfrm flipH="1">
            <a:off x="6576149" y="1556792"/>
            <a:ext cx="12075" cy="460190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1474787" cy="668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766135"/>
            <a:ext cx="1512168" cy="646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" name="جدول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948406"/>
              </p:ext>
            </p:extLst>
          </p:nvPr>
        </p:nvGraphicFramePr>
        <p:xfrm>
          <a:off x="3203847" y="5634826"/>
          <a:ext cx="3240360" cy="114999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{D113A9D2-9D6B-4929-AA2D-F23B5EE8CBE7}</a:tableStyleId>
              </a:tblPr>
              <a:tblGrid>
                <a:gridCol w="1080120"/>
                <a:gridCol w="1080120"/>
                <a:gridCol w="1080120"/>
              </a:tblGrid>
              <a:tr h="19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Patient 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normal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9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WBC (×103 /µL)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44.78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4.00-11.oo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9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RBC (×103 /µL)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1.47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4.00-600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9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HGB (g/dL)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4.9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13.5-17.5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9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HCT (%)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14.5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42-52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916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PLT (×103 /µL)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65</a:t>
                      </a:r>
                      <a:endParaRPr lang="en-US" sz="1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150-450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مستطيل 25"/>
          <p:cNvSpPr/>
          <p:nvPr/>
        </p:nvSpPr>
        <p:spPr>
          <a:xfrm>
            <a:off x="3013110" y="5373216"/>
            <a:ext cx="436720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50" b="1" dirty="0"/>
              <a:t>Table </a:t>
            </a:r>
            <a:r>
              <a:rPr lang="en-US" sz="1050" b="1" dirty="0" smtClean="0"/>
              <a:t>1: </a:t>
            </a:r>
            <a:r>
              <a:rPr lang="en-US" sz="1050" b="1" dirty="0"/>
              <a:t>Hematological findings at the time of gingival biopsy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41910"/>
            <a:ext cx="1428614" cy="439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LENOVO\Desktop\JOralMaxillofacPathol_2018_22_4_77_224619_f6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4050260"/>
            <a:ext cx="1598041" cy="110693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NOVO\Desktop\JOralMaxillofacPathol_2018_22_4_77_224619_f5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050260"/>
            <a:ext cx="1584177" cy="110693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3059833" y="5157192"/>
            <a:ext cx="6094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1</a:t>
            </a:r>
            <a:endParaRPr lang="en-US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مستطيل 26"/>
          <p:cNvSpPr/>
          <p:nvPr/>
        </p:nvSpPr>
        <p:spPr>
          <a:xfrm>
            <a:off x="4788024" y="5157192"/>
            <a:ext cx="6094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2</a:t>
            </a:r>
            <a:endParaRPr lang="en-US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28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530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Century Gothic</vt:lpstr>
      <vt:lpstr>Open Sans</vt:lpstr>
      <vt:lpstr>Times New Roman</vt:lpstr>
      <vt:lpstr>سمة Office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LENOVO</dc:creator>
  <cp:lastModifiedBy>ali</cp:lastModifiedBy>
  <cp:revision>32</cp:revision>
  <dcterms:created xsi:type="dcterms:W3CDTF">2022-06-09T07:13:34Z</dcterms:created>
  <dcterms:modified xsi:type="dcterms:W3CDTF">2022-06-11T11:04:27Z</dcterms:modified>
</cp:coreProperties>
</file>