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45005625"/>
  <p:notesSz cx="6858000" cy="9144000"/>
  <p:defaultTextStyle>
    <a:defPPr>
      <a:defRPr lang="ar-SA"/>
    </a:defPPr>
    <a:lvl1pPr marL="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r" defTabSz="4320540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75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9"/>
    <p:restoredTop sz="94613"/>
  </p:normalViewPr>
  <p:slideViewPr>
    <p:cSldViewPr>
      <p:cViewPr>
        <p:scale>
          <a:sx n="27" d="100"/>
          <a:sy n="27" d="100"/>
        </p:scale>
        <p:origin x="2144" y="-872"/>
      </p:cViewPr>
      <p:guideLst>
        <p:guide orient="horz" pos="14175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14839-5B8A-6742-B4F4-DE417456E5D1}" type="datetimeFigureOut">
              <a:rPr lang="en-US" smtClean="0"/>
              <a:t>3/10/19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43000"/>
            <a:ext cx="2222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6AEC7-8925-CF49-998F-46D2A4C28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2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AEC7-8925-CF49-998F-46D2A4C282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30304" y="13980916"/>
            <a:ext cx="27543443" cy="964704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860608" y="25503187"/>
            <a:ext cx="22682835" cy="115014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23492936" y="1802316"/>
            <a:ext cx="7290912" cy="3840063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620204" y="1802316"/>
            <a:ext cx="21332667" cy="3840063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59697" y="28920285"/>
            <a:ext cx="27543443" cy="8938617"/>
          </a:xfrm>
        </p:spPr>
        <p:txBody>
          <a:bodyPr anchor="t"/>
          <a:lstStyle>
            <a:lvl1pPr algn="r">
              <a:defRPr sz="189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59697" y="19075307"/>
            <a:ext cx="27543443" cy="9844977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620204" y="10501316"/>
            <a:ext cx="14311789" cy="29701632"/>
          </a:xfrm>
        </p:spPr>
        <p:txBody>
          <a:bodyPr/>
          <a:lstStyle>
            <a:lvl1pPr>
              <a:defRPr sz="132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6472059" y="10501316"/>
            <a:ext cx="14311789" cy="29701632"/>
          </a:xfrm>
        </p:spPr>
        <p:txBody>
          <a:bodyPr/>
          <a:lstStyle>
            <a:lvl1pPr>
              <a:defRPr sz="132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20203" y="10074179"/>
            <a:ext cx="14317416" cy="4198439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500" b="1"/>
            </a:lvl4pPr>
            <a:lvl5pPr marL="8641080" indent="0">
              <a:buNone/>
              <a:defRPr sz="7500" b="1"/>
            </a:lvl5pPr>
            <a:lvl6pPr marL="10801350" indent="0">
              <a:buNone/>
              <a:defRPr sz="7500" b="1"/>
            </a:lvl6pPr>
            <a:lvl7pPr marL="12961620" indent="0">
              <a:buNone/>
              <a:defRPr sz="7500" b="1"/>
            </a:lvl7pPr>
            <a:lvl8pPr marL="15121890" indent="0">
              <a:buNone/>
              <a:defRPr sz="7500" b="1"/>
            </a:lvl8pPr>
            <a:lvl9pPr marL="17282160" indent="0">
              <a:buNone/>
              <a:defRPr sz="75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620203" y="14272617"/>
            <a:ext cx="14317416" cy="25930328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16460810" y="10074179"/>
            <a:ext cx="14323040" cy="4198439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500" b="1"/>
            </a:lvl4pPr>
            <a:lvl5pPr marL="8641080" indent="0">
              <a:buNone/>
              <a:defRPr sz="7500" b="1"/>
            </a:lvl5pPr>
            <a:lvl6pPr marL="10801350" indent="0">
              <a:buNone/>
              <a:defRPr sz="7500" b="1"/>
            </a:lvl6pPr>
            <a:lvl7pPr marL="12961620" indent="0">
              <a:buNone/>
              <a:defRPr sz="7500" b="1"/>
            </a:lvl7pPr>
            <a:lvl8pPr marL="15121890" indent="0">
              <a:buNone/>
              <a:defRPr sz="7500" b="1"/>
            </a:lvl8pPr>
            <a:lvl9pPr marL="17282160" indent="0">
              <a:buNone/>
              <a:defRPr sz="75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16460810" y="14272617"/>
            <a:ext cx="14323040" cy="25930328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20205" y="1791891"/>
            <a:ext cx="10660709" cy="7625953"/>
          </a:xfrm>
        </p:spPr>
        <p:txBody>
          <a:bodyPr anchor="b"/>
          <a:lstStyle>
            <a:lvl1pPr algn="r">
              <a:defRPr sz="9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669083" y="1791895"/>
            <a:ext cx="18114764" cy="38411054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20205" y="9417848"/>
            <a:ext cx="10660709" cy="30785101"/>
          </a:xfrm>
        </p:spPr>
        <p:txBody>
          <a:bodyPr/>
          <a:lstStyle>
            <a:lvl1pPr marL="0" indent="0">
              <a:buNone/>
              <a:defRPr sz="67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51421" y="31503938"/>
            <a:ext cx="19442430" cy="3719218"/>
          </a:xfrm>
        </p:spPr>
        <p:txBody>
          <a:bodyPr anchor="b"/>
          <a:lstStyle>
            <a:lvl1pPr algn="r">
              <a:defRPr sz="9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351421" y="4021335"/>
            <a:ext cx="19442430" cy="27003375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4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51421" y="35223156"/>
            <a:ext cx="19442430" cy="5281907"/>
          </a:xfrm>
        </p:spPr>
        <p:txBody>
          <a:bodyPr/>
          <a:lstStyle>
            <a:lvl1pPr marL="0" indent="0">
              <a:buNone/>
              <a:defRPr sz="67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620203" y="1802311"/>
            <a:ext cx="29163645" cy="7500938"/>
          </a:xfrm>
          <a:prstGeom prst="rect">
            <a:avLst/>
          </a:prstGeom>
        </p:spPr>
        <p:txBody>
          <a:bodyPr vert="horz" lIns="432054" tIns="216027" rIns="432054" bIns="216027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20203" y="10501316"/>
            <a:ext cx="29163645" cy="29701632"/>
          </a:xfrm>
          <a:prstGeom prst="rect">
            <a:avLst/>
          </a:prstGeom>
        </p:spPr>
        <p:txBody>
          <a:bodyPr vert="horz" lIns="432054" tIns="216027" rIns="432054" bIns="216027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3222904" y="41713550"/>
            <a:ext cx="7560945" cy="2396133"/>
          </a:xfrm>
          <a:prstGeom prst="rect">
            <a:avLst/>
          </a:prstGeom>
        </p:spPr>
        <p:txBody>
          <a:bodyPr vert="horz" lIns="432054" tIns="216027" rIns="432054" bIns="216027" rtlCol="1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4 رجب، 1440 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11071384" y="41713550"/>
            <a:ext cx="10261283" cy="2396133"/>
          </a:xfrm>
          <a:prstGeom prst="rect">
            <a:avLst/>
          </a:prstGeom>
        </p:spPr>
        <p:txBody>
          <a:bodyPr vert="horz" lIns="432054" tIns="216027" rIns="432054" bIns="216027" rtlCol="1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620204" y="41713550"/>
            <a:ext cx="7560945" cy="2396133"/>
          </a:xfrm>
          <a:prstGeom prst="rect">
            <a:avLst/>
          </a:prstGeom>
        </p:spPr>
        <p:txBody>
          <a:bodyPr vert="horz" lIns="432054" tIns="216027" rIns="432054" bIns="216027" rtlCol="1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1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r" defTabSz="4320540" rtl="1" eaLnBrk="1" latinLnBrk="0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r" defTabSz="4320540" rtl="1" eaLnBrk="1" latinLnBrk="0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r" defTabSz="4320540" rtl="1" eaLnBrk="1" latinLnBrk="0" hangingPunct="1">
        <a:spcBef>
          <a:spcPct val="20000"/>
        </a:spcBef>
        <a:buFont typeface="Arial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r" defTabSz="4320540" rtl="1" eaLnBrk="1" latinLnBrk="0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r" defTabSz="4320540" rtl="1" eaLnBrk="1" latinLnBrk="0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r" defTabSz="4320540" rtl="1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r" defTabSz="4320540" rtl="1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r" defTabSz="4320540" rtl="1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r" defTabSz="4320540" rtl="1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r" defTabSz="4320540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hyperlink" Target="http://www.diabetes.ca/diabetes-and-you/healthy-living-resources/foot-care/a-step-towards-good-health" TargetMode="External"/><Relationship Id="rId8" Type="http://schemas.openxmlformats.org/officeDocument/2006/relationships/hyperlink" Target="http://www.diabetes.org/living-with-diabetes/complications/foot-complications/" TargetMode="External"/><Relationship Id="rId9" Type="http://schemas.openxmlformats.org/officeDocument/2006/relationships/image" Target="../media/image5.jpg"/><Relationship Id="rId10" Type="http://schemas.openxmlformats.org/officeDocument/2006/relationships/image" Target="../media/image6.jpg"/><Relationship Id="rId11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مستطيل مستدير الزوايا 56"/>
          <p:cNvSpPr/>
          <p:nvPr/>
        </p:nvSpPr>
        <p:spPr>
          <a:xfrm>
            <a:off x="16487777" y="29249886"/>
            <a:ext cx="14287600" cy="533696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485797" y="6000634"/>
            <a:ext cx="12358774" cy="1871675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2" name="مستطيل ذو زوايا قطرية مستديرة 1"/>
          <p:cNvSpPr/>
          <p:nvPr/>
        </p:nvSpPr>
        <p:spPr>
          <a:xfrm>
            <a:off x="1128607" y="1285884"/>
            <a:ext cx="29861084" cy="3928932"/>
          </a:xfrm>
          <a:prstGeom prst="round2DiagRect">
            <a:avLst/>
          </a:prstGeom>
          <a:solidFill>
            <a:schemeClr val="bg1"/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3" name="موجة 2"/>
          <p:cNvSpPr/>
          <p:nvPr/>
        </p:nvSpPr>
        <p:spPr>
          <a:xfrm>
            <a:off x="4629069" y="6286386"/>
            <a:ext cx="5929354" cy="1357322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485797" y="25217456"/>
            <a:ext cx="12358774" cy="1050138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 </a:t>
            </a:r>
            <a:endParaRPr lang="ar-LY" sz="4800" dirty="0">
              <a:solidFill>
                <a:schemeClr val="tx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6487777" y="6000634"/>
            <a:ext cx="14287600" cy="836527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6559215" y="34995430"/>
            <a:ext cx="14144724" cy="91626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1" name="موجة 10"/>
          <p:cNvSpPr/>
          <p:nvPr/>
        </p:nvSpPr>
        <p:spPr>
          <a:xfrm>
            <a:off x="20559743" y="6359440"/>
            <a:ext cx="5857916" cy="1357322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2" name="موجة 11"/>
          <p:cNvSpPr/>
          <p:nvPr/>
        </p:nvSpPr>
        <p:spPr>
          <a:xfrm>
            <a:off x="20631181" y="29554590"/>
            <a:ext cx="5786478" cy="1357322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3" name="موجة 12"/>
          <p:cNvSpPr/>
          <p:nvPr/>
        </p:nvSpPr>
        <p:spPr>
          <a:xfrm>
            <a:off x="20710829" y="35391298"/>
            <a:ext cx="5786478" cy="1357322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4" name="موجة 13"/>
          <p:cNvSpPr/>
          <p:nvPr/>
        </p:nvSpPr>
        <p:spPr>
          <a:xfrm>
            <a:off x="3344704" y="25551499"/>
            <a:ext cx="8640960" cy="1357322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pic>
        <p:nvPicPr>
          <p:cNvPr id="15" name="Picture 2" descr="D:\Untitle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855" y="1142850"/>
            <a:ext cx="6786610" cy="4108450"/>
          </a:xfrm>
          <a:prstGeom prst="rect">
            <a:avLst/>
          </a:prstGeom>
          <a:noFill/>
        </p:spPr>
      </p:pic>
      <p:pic>
        <p:nvPicPr>
          <p:cNvPr id="16" name="Picture 3" descr="D:\Untitled-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88833" y="1071412"/>
            <a:ext cx="6216654" cy="432276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2771681" y="3357428"/>
            <a:ext cx="265749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/>
              <a:t>Ahmed </a:t>
            </a:r>
            <a:r>
              <a:rPr lang="en-US" sz="4800" b="1" dirty="0" err="1" smtClean="0"/>
              <a:t>Gaouda</a:t>
            </a:r>
            <a:r>
              <a:rPr lang="en-US" sz="4800" b="1" dirty="0" smtClean="0"/>
              <a:t> / </a:t>
            </a:r>
            <a:r>
              <a:rPr lang="en-US" sz="4800" b="1" dirty="0"/>
              <a:t>2</a:t>
            </a:r>
            <a:r>
              <a:rPr lang="en-US" sz="4800" b="1" baseline="30000" dirty="0" smtClean="0"/>
              <a:t>nd</a:t>
            </a:r>
            <a:r>
              <a:rPr lang="en-US" sz="4800" b="1" dirty="0" smtClean="0"/>
              <a:t> Year of Faculty of Basic Medical Science</a:t>
            </a:r>
            <a:endParaRPr lang="ar-LY" sz="4800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4129003" y="4286122"/>
            <a:ext cx="240746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/>
              <a:t>Libyan international Medical University</a:t>
            </a:r>
            <a:endParaRPr lang="en-US" sz="44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19" name="مربع نص 18"/>
          <p:cNvSpPr txBox="1"/>
          <p:nvPr/>
        </p:nvSpPr>
        <p:spPr>
          <a:xfrm rot="299658">
            <a:off x="4947658" y="6362187"/>
            <a:ext cx="5072098" cy="110799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Introduction</a:t>
            </a:r>
            <a:r>
              <a:rPr lang="en-US" sz="6600" dirty="0" smtClean="0"/>
              <a:t> </a:t>
            </a:r>
            <a:endParaRPr lang="ar-LY" sz="6600" dirty="0"/>
          </a:p>
        </p:txBody>
      </p:sp>
      <p:sp>
        <p:nvSpPr>
          <p:cNvPr id="20" name="مربع نص 19"/>
          <p:cNvSpPr txBox="1"/>
          <p:nvPr/>
        </p:nvSpPr>
        <p:spPr>
          <a:xfrm rot="197176">
            <a:off x="2605291" y="25623918"/>
            <a:ext cx="8588236" cy="10464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200" dirty="0" smtClean="0">
                <a:solidFill>
                  <a:schemeClr val="bg1"/>
                </a:solidFill>
              </a:rPr>
              <a:t> Mechanism of </a:t>
            </a:r>
            <a:r>
              <a:rPr lang="en-US" sz="6200" dirty="0" smtClean="0">
                <a:solidFill>
                  <a:schemeClr val="bg1"/>
                </a:solidFill>
              </a:rPr>
              <a:t>action</a:t>
            </a:r>
            <a:endParaRPr lang="ar-LY" sz="6200" dirty="0">
              <a:solidFill>
                <a:schemeClr val="bg1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 rot="307918">
            <a:off x="21383760" y="6484102"/>
            <a:ext cx="5347151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600" dirty="0" smtClean="0">
                <a:solidFill>
                  <a:schemeClr val="bg1"/>
                </a:solidFill>
              </a:rPr>
              <a:t>Side effects</a:t>
            </a:r>
            <a:endParaRPr lang="ar-LY" sz="6600" dirty="0">
              <a:solidFill>
                <a:schemeClr val="bg1"/>
              </a:solidFill>
            </a:endParaRPr>
          </a:p>
        </p:txBody>
      </p:sp>
      <p:sp>
        <p:nvSpPr>
          <p:cNvPr id="22" name="مربع نص 21"/>
          <p:cNvSpPr txBox="1"/>
          <p:nvPr/>
        </p:nvSpPr>
        <p:spPr>
          <a:xfrm rot="321572">
            <a:off x="21557739" y="29737262"/>
            <a:ext cx="6000792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600" dirty="0" smtClean="0">
                <a:solidFill>
                  <a:schemeClr val="bg1"/>
                </a:solidFill>
              </a:rPr>
              <a:t>Conclusion</a:t>
            </a:r>
            <a:endParaRPr lang="ar-LY" sz="6600" dirty="0">
              <a:solidFill>
                <a:schemeClr val="bg1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 rot="295393">
            <a:off x="20597931" y="35425022"/>
            <a:ext cx="5072098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Reference </a:t>
            </a:r>
            <a:endParaRPr lang="ar-LY" sz="6600" dirty="0">
              <a:solidFill>
                <a:schemeClr val="bg1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031175" y="27322534"/>
            <a:ext cx="11891954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/>
              <a:t>Therapeutic </a:t>
            </a:r>
            <a:r>
              <a:rPr lang="en-US" sz="4800" b="1" dirty="0"/>
              <a:t>mechanisms of action</a:t>
            </a:r>
            <a:r>
              <a:rPr lang="en-US" sz="4800" dirty="0"/>
              <a:t> for hyperbaric oxygen (HBO2) therapy are based on elevation of both the partial pressure of inspired O2 and of the hydrostatic pressure.</a:t>
            </a:r>
            <a:endParaRPr lang="en-US" sz="4800" dirty="0" smtClean="0"/>
          </a:p>
        </p:txBody>
      </p:sp>
      <p:sp>
        <p:nvSpPr>
          <p:cNvPr id="72" name="مربع نص 71"/>
          <p:cNvSpPr txBox="1"/>
          <p:nvPr/>
        </p:nvSpPr>
        <p:spPr>
          <a:xfrm>
            <a:off x="17130719" y="31265965"/>
            <a:ext cx="1350178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fr-CH" sz="4800" dirty="0" smtClean="0"/>
              <a:t>HBOT </a:t>
            </a:r>
            <a:r>
              <a:rPr lang="fr-CH" sz="4800" dirty="0" err="1" smtClean="0"/>
              <a:t>does</a:t>
            </a:r>
            <a:r>
              <a:rPr lang="fr-CH" sz="4800" dirty="0" smtClean="0"/>
              <a:t> not </a:t>
            </a:r>
            <a:r>
              <a:rPr lang="fr-CH" sz="4800" dirty="0" err="1" smtClean="0"/>
              <a:t>offer</a:t>
            </a:r>
            <a:r>
              <a:rPr lang="fr-CH" sz="4800" dirty="0" smtClean="0"/>
              <a:t> an </a:t>
            </a:r>
            <a:r>
              <a:rPr lang="fr-CH" sz="4800" dirty="0" err="1" smtClean="0"/>
              <a:t>additional</a:t>
            </a:r>
            <a:r>
              <a:rPr lang="fr-CH" sz="4800" dirty="0" smtClean="0"/>
              <a:t> to </a:t>
            </a:r>
            <a:r>
              <a:rPr lang="fr-CH" sz="4800" dirty="0" err="1" smtClean="0"/>
              <a:t>comprehensive</a:t>
            </a:r>
            <a:r>
              <a:rPr lang="fr-CH" sz="4800" dirty="0" smtClean="0"/>
              <a:t> </a:t>
            </a:r>
            <a:r>
              <a:rPr lang="fr-CH" sz="4800" dirty="0" err="1" smtClean="0"/>
              <a:t>wound</a:t>
            </a:r>
            <a:r>
              <a:rPr lang="fr-CH" sz="4800" dirty="0" smtClean="0"/>
              <a:t> care in </a:t>
            </a:r>
            <a:r>
              <a:rPr lang="fr-CH" sz="4800" dirty="0" err="1" smtClean="0"/>
              <a:t>reducing</a:t>
            </a:r>
            <a:r>
              <a:rPr lang="fr-CH" sz="4800" dirty="0" smtClean="0"/>
              <a:t> the indication for amputation or facilitation </a:t>
            </a:r>
            <a:r>
              <a:rPr lang="fr-CH" sz="4800" dirty="0" err="1" smtClean="0"/>
              <a:t>wound</a:t>
            </a:r>
            <a:r>
              <a:rPr lang="fr-CH" sz="4800" dirty="0" smtClean="0"/>
              <a:t> </a:t>
            </a:r>
            <a:r>
              <a:rPr lang="fr-CH" sz="4800" dirty="0" err="1" smtClean="0"/>
              <a:t>healing</a:t>
            </a:r>
            <a:r>
              <a:rPr lang="fr-CH" sz="4800" dirty="0" smtClean="0"/>
              <a:t> in patients </a:t>
            </a:r>
            <a:r>
              <a:rPr lang="fr-CH" sz="4800" dirty="0" err="1" smtClean="0"/>
              <a:t>with</a:t>
            </a:r>
            <a:r>
              <a:rPr lang="fr-CH" sz="4800" dirty="0" smtClean="0"/>
              <a:t> </a:t>
            </a:r>
            <a:r>
              <a:rPr lang="fr-CH" sz="4800" dirty="0" err="1" smtClean="0"/>
              <a:t>chronic</a:t>
            </a:r>
            <a:r>
              <a:rPr lang="fr-CH" sz="4800" dirty="0" smtClean="0"/>
              <a:t> </a:t>
            </a:r>
            <a:r>
              <a:rPr lang="fr-CH" sz="4800" dirty="0" err="1" smtClean="0"/>
              <a:t>DFUs</a:t>
            </a:r>
            <a:r>
              <a:rPr lang="fr-CH" sz="4800" dirty="0" smtClean="0"/>
              <a:t>.</a:t>
            </a:r>
            <a:endParaRPr lang="ar-LY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7165118" y="1371557"/>
            <a:ext cx="177861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Hyperbaric Oxygen Therapy for the Treatment of Diabetic Foot Ulcers</a:t>
            </a:r>
            <a:endParaRPr lang="en-US" sz="6600" dirty="0"/>
          </a:p>
        </p:txBody>
      </p:sp>
      <p:sp>
        <p:nvSpPr>
          <p:cNvPr id="28" name="TextBox 27"/>
          <p:cNvSpPr txBox="1"/>
          <p:nvPr/>
        </p:nvSpPr>
        <p:spPr>
          <a:xfrm flipH="1">
            <a:off x="1807268" y="8223223"/>
            <a:ext cx="118587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b="1" dirty="0" smtClean="0"/>
              <a:t>❁A diabetic foot ulcers</a:t>
            </a:r>
            <a:r>
              <a:rPr lang="en-US" sz="4800" dirty="0"/>
              <a:t> is a </a:t>
            </a:r>
            <a:r>
              <a:rPr lang="en-US" sz="4800" dirty="0" smtClean="0"/>
              <a:t>frequent complication of diabetes</a:t>
            </a:r>
            <a:r>
              <a:rPr lang="en-US" sz="4800" dirty="0"/>
              <a:t> </a:t>
            </a:r>
            <a:r>
              <a:rPr lang="en-US" sz="4800" dirty="0" smtClean="0"/>
              <a:t>mellitus</a:t>
            </a:r>
            <a:r>
              <a:rPr lang="en-US" sz="4800" dirty="0"/>
              <a:t>. Two to ten percent </a:t>
            </a:r>
            <a:r>
              <a:rPr lang="en-US" sz="4800" dirty="0" smtClean="0"/>
              <a:t>of diabetics have foot ulcer</a:t>
            </a:r>
            <a:r>
              <a:rPr lang="en-US" sz="4800" b="1" dirty="0" smtClean="0"/>
              <a:t> </a:t>
            </a:r>
            <a:r>
              <a:rPr lang="en-US" sz="4800" dirty="0" smtClean="0"/>
              <a:t>. </a:t>
            </a:r>
            <a:r>
              <a:rPr lang="en-US" sz="4800" dirty="0"/>
              <a:t>The risk </a:t>
            </a:r>
            <a:r>
              <a:rPr lang="en-US" sz="4800" dirty="0" smtClean="0"/>
              <a:t>of developing </a:t>
            </a:r>
            <a:r>
              <a:rPr lang="en-US" sz="4800" dirty="0"/>
              <a:t>a </a:t>
            </a:r>
            <a:r>
              <a:rPr lang="en-US" sz="4800" dirty="0" smtClean="0"/>
              <a:t>diabetic foot ulcer</a:t>
            </a:r>
            <a:r>
              <a:rPr lang="en-US" sz="4800" dirty="0"/>
              <a:t> increases with in time. Blood glucose control is an </a:t>
            </a:r>
            <a:r>
              <a:rPr lang="en-US" sz="4800" dirty="0" smtClean="0"/>
              <a:t>important procedure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30" name="TextBox 29"/>
          <p:cNvSpPr txBox="1"/>
          <p:nvPr/>
        </p:nvSpPr>
        <p:spPr>
          <a:xfrm>
            <a:off x="1881859" y="13033290"/>
            <a:ext cx="1118004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b="1" dirty="0" smtClean="0"/>
              <a:t>❁Hyperbaric </a:t>
            </a:r>
            <a:r>
              <a:rPr lang="en-US" sz="4800" b="1" dirty="0"/>
              <a:t>oxygen therapy</a:t>
            </a:r>
            <a:r>
              <a:rPr lang="en-US" sz="4800" dirty="0"/>
              <a:t> (</a:t>
            </a:r>
            <a:r>
              <a:rPr lang="en-US" sz="4800" b="1" dirty="0"/>
              <a:t>HBOT</a:t>
            </a:r>
            <a:r>
              <a:rPr lang="en-US" sz="4800" dirty="0"/>
              <a:t>) is a medical treatment that enhances the body's natural healing processes. The combination of increased atmospheric pressure and increased percentage of oxygen in a total body chamber treats a wide variety of medical conditions.</a:t>
            </a:r>
          </a:p>
        </p:txBody>
      </p:sp>
      <p:sp>
        <p:nvSpPr>
          <p:cNvPr id="40" name="TextBox 39"/>
          <p:cNvSpPr txBox="1"/>
          <p:nvPr/>
        </p:nvSpPr>
        <p:spPr>
          <a:xfrm flipH="1">
            <a:off x="3394412" y="18426704"/>
            <a:ext cx="81785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Types</a:t>
            </a:r>
          </a:p>
          <a:p>
            <a:pPr algn="ctr"/>
            <a:r>
              <a:rPr lang="en-US" sz="4800" dirty="0" err="1" smtClean="0"/>
              <a:t>Monoplace</a:t>
            </a:r>
            <a:r>
              <a:rPr lang="en-US" sz="4800" dirty="0" smtClean="0"/>
              <a:t> chamber or</a:t>
            </a:r>
          </a:p>
          <a:p>
            <a:pPr algn="ctr"/>
            <a:r>
              <a:rPr lang="en-US" sz="4800" dirty="0" err="1" smtClean="0"/>
              <a:t>Multiplace</a:t>
            </a:r>
            <a:r>
              <a:rPr lang="en-US" sz="4800" dirty="0" smtClean="0"/>
              <a:t> chambers</a:t>
            </a:r>
            <a:endParaRPr lang="en-US" sz="48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357" y="21148741"/>
            <a:ext cx="4149927" cy="281556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119" y="21148742"/>
            <a:ext cx="4222788" cy="2802548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 flipH="1">
            <a:off x="2031175" y="30297648"/>
            <a:ext cx="1149440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dirty="0" smtClean="0"/>
              <a:t>☛ Increased Oxygen Tension</a:t>
            </a:r>
          </a:p>
          <a:p>
            <a:pPr algn="l"/>
            <a:r>
              <a:rPr lang="en-US" sz="4400" dirty="0" smtClean="0"/>
              <a:t>☛ Vasoconstriction </a:t>
            </a:r>
          </a:p>
          <a:p>
            <a:pPr algn="l"/>
            <a:r>
              <a:rPr lang="en-US" sz="4400" dirty="0" smtClean="0"/>
              <a:t>☛ Increased Fibroblast </a:t>
            </a:r>
            <a:r>
              <a:rPr lang="en-US" sz="4400" dirty="0" err="1" smtClean="0"/>
              <a:t>Replicaticn</a:t>
            </a:r>
            <a:endParaRPr lang="en-US" sz="4400" dirty="0" smtClean="0"/>
          </a:p>
          <a:p>
            <a:pPr algn="l"/>
            <a:r>
              <a:rPr lang="en-US" sz="4400" dirty="0" smtClean="0"/>
              <a:t>☛ Increased Collagen Response </a:t>
            </a:r>
          </a:p>
          <a:p>
            <a:pPr algn="l"/>
            <a:r>
              <a:rPr lang="en-US" sz="4400" dirty="0" smtClean="0"/>
              <a:t>☛ Angiogenesis </a:t>
            </a:r>
          </a:p>
          <a:p>
            <a:pPr algn="l"/>
            <a:r>
              <a:rPr lang="en-US" sz="4400" dirty="0" smtClean="0"/>
              <a:t>☛ Enhanced Leukocyte Function </a:t>
            </a:r>
          </a:p>
          <a:p>
            <a:pPr algn="l"/>
            <a:r>
              <a:rPr lang="en-US" sz="4400" dirty="0" smtClean="0"/>
              <a:t>☛ Attenuation of Reperfusion Injury </a:t>
            </a:r>
            <a:endParaRPr lang="en-US" sz="4400" dirty="0"/>
          </a:p>
        </p:txBody>
      </p:sp>
      <p:sp>
        <p:nvSpPr>
          <p:cNvPr id="55" name="TextBox 54"/>
          <p:cNvSpPr txBox="1"/>
          <p:nvPr/>
        </p:nvSpPr>
        <p:spPr>
          <a:xfrm flipH="1">
            <a:off x="17299663" y="37157199"/>
            <a:ext cx="1260881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 smtClean="0"/>
              <a:t>(1)</a:t>
            </a:r>
            <a:r>
              <a:rPr lang="en-US" sz="4000" dirty="0"/>
              <a:t> Canadian Diabetes Association. A step towards good health [Internet]. Toronto (ON): The Association; 2015 [cited 2015 June]. Available from: </a:t>
            </a:r>
            <a:r>
              <a:rPr lang="en-US" sz="4000" dirty="0">
                <a:hlinkClick r:id="rId7"/>
              </a:rPr>
              <a:t>http://www.diabetes.ca/diabetes-and-you/healthy-living-resources/foot-care/a-step-towards-good-health</a:t>
            </a:r>
            <a:endParaRPr lang="en-US" sz="4000" dirty="0"/>
          </a:p>
          <a:p>
            <a:pPr algn="l"/>
            <a:r>
              <a:rPr lang="en-US" sz="4000" dirty="0" smtClean="0"/>
              <a:t>(2)</a:t>
            </a:r>
            <a:r>
              <a:rPr lang="en-US" sz="4000" dirty="0"/>
              <a:t> American Diabetes Association. Foot complications [Internet]. Alexandria (VA): The Association; c1995–2016 [updated 2015 May 26; cited 2015 Nov 24]. Available from: </a:t>
            </a:r>
            <a:r>
              <a:rPr lang="en-US" sz="4000" dirty="0">
                <a:hlinkClick r:id="rId8"/>
              </a:rPr>
              <a:t>http://www.diabetes.org/living-with-diabetes/complications/foot-complications</a:t>
            </a:r>
            <a:r>
              <a:rPr lang="en-US" sz="4000" dirty="0" smtClean="0">
                <a:hlinkClick r:id="rId8"/>
              </a:rPr>
              <a:t>/</a:t>
            </a:r>
            <a:endParaRPr lang="en-US" sz="4000" dirty="0"/>
          </a:p>
        </p:txBody>
      </p:sp>
      <p:sp>
        <p:nvSpPr>
          <p:cNvPr id="68" name="Rounded Rectangle 67"/>
          <p:cNvSpPr/>
          <p:nvPr/>
        </p:nvSpPr>
        <p:spPr>
          <a:xfrm>
            <a:off x="1485798" y="36259440"/>
            <a:ext cx="12358774" cy="78986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875" y="36748620"/>
            <a:ext cx="11333494" cy="7000924"/>
          </a:xfrm>
          <a:prstGeom prst="rect">
            <a:avLst/>
          </a:prstGeom>
        </p:spPr>
      </p:pic>
      <p:sp>
        <p:nvSpPr>
          <p:cNvPr id="73" name="Rounded Rectangle 72"/>
          <p:cNvSpPr/>
          <p:nvPr/>
        </p:nvSpPr>
        <p:spPr>
          <a:xfrm>
            <a:off x="16487777" y="19502416"/>
            <a:ext cx="14287600" cy="94617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5350" y="20139234"/>
            <a:ext cx="13037435" cy="83344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36937" y="7830143"/>
            <a:ext cx="1293426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dirty="0" smtClean="0"/>
              <a:t>✤ Lung </a:t>
            </a:r>
            <a:r>
              <a:rPr lang="en-US" sz="4400" dirty="0"/>
              <a:t>damage, including collapse of the lung</a:t>
            </a:r>
          </a:p>
          <a:p>
            <a:pPr algn="l"/>
            <a:r>
              <a:rPr lang="en-US" sz="4400" dirty="0" smtClean="0"/>
              <a:t>✤ Fluid </a:t>
            </a:r>
            <a:r>
              <a:rPr lang="en-US" sz="4400" dirty="0"/>
              <a:t>buildup or bursting (rupture) of the middle ear</a:t>
            </a:r>
          </a:p>
          <a:p>
            <a:pPr algn="l"/>
            <a:r>
              <a:rPr lang="en-US" sz="4400" dirty="0" smtClean="0"/>
              <a:t>✤ Sinus </a:t>
            </a:r>
            <a:r>
              <a:rPr lang="en-US" sz="4400" dirty="0"/>
              <a:t>damage</a:t>
            </a:r>
          </a:p>
          <a:p>
            <a:pPr algn="l"/>
            <a:r>
              <a:rPr lang="en-US" sz="4400" dirty="0" smtClean="0"/>
              <a:t>✤ Changes </a:t>
            </a:r>
            <a:r>
              <a:rPr lang="en-US" sz="4400" dirty="0"/>
              <a:t>in vision, causing nearsightedness, </a:t>
            </a:r>
            <a:r>
              <a:rPr lang="en-US" sz="4400" dirty="0" smtClean="0"/>
              <a:t>which</a:t>
            </a:r>
          </a:p>
          <a:p>
            <a:pPr algn="l"/>
            <a:r>
              <a:rPr lang="en-US" sz="4400" dirty="0"/>
              <a:t> </a:t>
            </a:r>
            <a:r>
              <a:rPr lang="en-US" sz="4400" dirty="0" smtClean="0"/>
              <a:t>     usually goes away days to weeks after the last</a:t>
            </a:r>
          </a:p>
          <a:p>
            <a:pPr algn="l"/>
            <a:r>
              <a:rPr lang="en-US" sz="4400" dirty="0"/>
              <a:t> </a:t>
            </a:r>
            <a:r>
              <a:rPr lang="en-US" sz="4400" dirty="0" smtClean="0"/>
              <a:t>     treatment</a:t>
            </a:r>
          </a:p>
          <a:p>
            <a:pPr algn="l"/>
            <a:r>
              <a:rPr lang="en-US" sz="4400" dirty="0" smtClean="0"/>
              <a:t>✤ Oxygen poisoning, which can cause lung failure,  </a:t>
            </a:r>
          </a:p>
          <a:p>
            <a:pPr algn="l"/>
            <a:r>
              <a:rPr lang="en-US" sz="4400" dirty="0"/>
              <a:t> </a:t>
            </a:r>
            <a:r>
              <a:rPr lang="en-US" sz="4400" dirty="0" smtClean="0"/>
              <a:t>     fluid in the lungs, or seizures. Seizures from oxygen </a:t>
            </a:r>
          </a:p>
          <a:p>
            <a:pPr algn="l"/>
            <a:r>
              <a:rPr lang="en-US" sz="4400" dirty="0"/>
              <a:t> </a:t>
            </a:r>
            <a:r>
              <a:rPr lang="en-US" sz="4400" dirty="0" smtClean="0"/>
              <a:t>     poisoning don typically cause brain damage</a:t>
            </a:r>
            <a:endParaRPr lang="en-US" sz="4400" dirty="0"/>
          </a:p>
        </p:txBody>
      </p:sp>
      <p:sp>
        <p:nvSpPr>
          <p:cNvPr id="8" name="Rounded Rectangle 7"/>
          <p:cNvSpPr/>
          <p:nvPr/>
        </p:nvSpPr>
        <p:spPr>
          <a:xfrm>
            <a:off x="16487777" y="14606908"/>
            <a:ext cx="14287600" cy="46097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1422" y="14697753"/>
            <a:ext cx="13180310" cy="4475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179</Words>
  <Application>Microsoft Macintosh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سمة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khalil</dc:creator>
  <cp:lastModifiedBy>Microsoft Office User</cp:lastModifiedBy>
  <cp:revision>61</cp:revision>
  <dcterms:created xsi:type="dcterms:W3CDTF">2018-12-24T19:29:46Z</dcterms:created>
  <dcterms:modified xsi:type="dcterms:W3CDTF">2019-03-10T11:29:27Z</dcterms:modified>
</cp:coreProperties>
</file>