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14"/>
  </p:notesMasterIdLst>
  <p:sldIdLst>
    <p:sldId id="256" r:id="rId2"/>
    <p:sldId id="258" r:id="rId3"/>
    <p:sldId id="314" r:id="rId4"/>
    <p:sldId id="259" r:id="rId5"/>
    <p:sldId id="263" r:id="rId6"/>
    <p:sldId id="261" r:id="rId7"/>
    <p:sldId id="260" r:id="rId8"/>
    <p:sldId id="315" r:id="rId9"/>
    <p:sldId id="290" r:id="rId10"/>
    <p:sldId id="277" r:id="rId11"/>
    <p:sldId id="296" r:id="rId12"/>
    <p:sldId id="293" r:id="rId13"/>
  </p:sldIdLst>
  <p:sldSz cx="9144000" cy="5143500" type="screen16x9"/>
  <p:notesSz cx="6858000" cy="9144000"/>
  <p:embeddedFontLst>
    <p:embeddedFont>
      <p:font typeface="Raleway Medium" panose="020B0604020202020204" charset="0"/>
      <p:regular r:id="rId15"/>
      <p:bold r:id="rId16"/>
      <p:italic r:id="rId17"/>
      <p:boldItalic r:id="rId18"/>
    </p:embeddedFont>
    <p:embeddedFont>
      <p:font typeface="Anton" panose="020B0604020202020204" charset="0"/>
      <p:regular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13BF835-6D0C-4473-8B99-97B2BD13EB50}">
  <a:tblStyle styleId="{A13BF835-6D0C-4473-8B99-97B2BD13EB5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0"/>
  </p:normalViewPr>
  <p:slideViewPr>
    <p:cSldViewPr snapToGrid="0" snapToObjects="1">
      <p:cViewPr varScale="1">
        <p:scale>
          <a:sx n="100" d="100"/>
          <a:sy n="100" d="100"/>
        </p:scale>
        <p:origin x="3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1" name="Google Shape;1851;g8f39b50033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2" name="Google Shape;1852;g8f39b50033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8e2ca85daa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8e2ca85daa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8e2ca85daa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8e2ca85daa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8e2ca85daa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8e2ca85daa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8e2ca85da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8e2ca85da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9812c1f5bd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9812c1f5bd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0" name="Google Shape;1830;g86c76b3803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1" name="Google Shape;1831;g86c76b3803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" name="Google Shape;1572;g86c76b3803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3" name="Google Shape;1573;g86c76b3803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0" name="Google Shape;2130;g8f39b50033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1" name="Google Shape;2131;g8f39b50033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 descr="Slidesgo" title="image02"/>
          <p:cNvPicPr preferRelativeResize="0"/>
          <p:nvPr/>
        </p:nvPicPr>
        <p:blipFill rotWithShape="1">
          <a:blip r:embed="rId2">
            <a:alphaModFix amt="50000"/>
          </a:blip>
          <a:srcRect l="42314" r="26844"/>
          <a:stretch/>
        </p:blipFill>
        <p:spPr>
          <a:xfrm rot="5400000">
            <a:off x="7381700" y="3371688"/>
            <a:ext cx="534550" cy="2990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566169" y="1068425"/>
            <a:ext cx="3864600" cy="23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566175" y="3491350"/>
            <a:ext cx="3864600" cy="6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12" name="Google Shape;12;p2" descr="Image02"/>
          <p:cNvPicPr preferRelativeResize="0"/>
          <p:nvPr/>
        </p:nvPicPr>
        <p:blipFill rotWithShape="1">
          <a:blip r:embed="rId3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oogle Shape;13;p2"/>
          <p:cNvGrpSpPr/>
          <p:nvPr/>
        </p:nvGrpSpPr>
        <p:grpSpPr>
          <a:xfrm>
            <a:off x="1" y="-7"/>
            <a:ext cx="3717476" cy="359850"/>
            <a:chOff x="-119174" y="146468"/>
            <a:chExt cx="3717476" cy="359850"/>
          </a:xfrm>
        </p:grpSpPr>
        <p:pic>
          <p:nvPicPr>
            <p:cNvPr id="14" name="Google Shape;14;p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5;p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oogle Shape;16;p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7" name="Google Shape;17;p2" descr="Image02"/>
          <p:cNvPicPr preferRelativeResize="0"/>
          <p:nvPr/>
        </p:nvPicPr>
        <p:blipFill rotWithShape="1">
          <a:blip r:embed="rId3">
            <a:alphaModFix amt="39000"/>
          </a:blip>
          <a:srcRect l="44592" b="52169"/>
          <a:stretch/>
        </p:blipFill>
        <p:spPr>
          <a:xfrm>
            <a:off x="0" y="3497250"/>
            <a:ext cx="1906975" cy="164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eft text 2">
  <p:cSld name="CUSTOM_6_2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>
            <a:spLocks noGrp="1"/>
          </p:cNvSpPr>
          <p:nvPr>
            <p:ph type="title"/>
          </p:nvPr>
        </p:nvSpPr>
        <p:spPr>
          <a:xfrm>
            <a:off x="704849" y="1447899"/>
            <a:ext cx="2685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  <p:sp>
        <p:nvSpPr>
          <p:cNvPr id="181" name="Google Shape;181;p19"/>
          <p:cNvSpPr txBox="1">
            <a:spLocks noGrp="1"/>
          </p:cNvSpPr>
          <p:nvPr>
            <p:ph type="body" idx="1"/>
          </p:nvPr>
        </p:nvSpPr>
        <p:spPr>
          <a:xfrm>
            <a:off x="704850" y="2220801"/>
            <a:ext cx="2685900" cy="147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600"/>
            </a:lvl1pPr>
            <a:lvl2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 rtl="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pic>
        <p:nvPicPr>
          <p:cNvPr id="182" name="Google Shape;182;p19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10800000">
            <a:off x="-11050" y="3581750"/>
            <a:ext cx="1572801" cy="1550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9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9" descr="Slidesgo" title="image02"/>
          <p:cNvPicPr preferRelativeResize="0"/>
          <p:nvPr/>
        </p:nvPicPr>
        <p:blipFill rotWithShape="1">
          <a:blip r:embed="rId3">
            <a:alphaModFix amt="50000"/>
          </a:blip>
          <a:srcRect l="68675"/>
          <a:stretch/>
        </p:blipFill>
        <p:spPr>
          <a:xfrm rot="5400000">
            <a:off x="1223550" y="-1223550"/>
            <a:ext cx="542925" cy="299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left text 3">
  <p:cSld name="CUSTOM_6_1_1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2"/>
          <p:cNvSpPr txBox="1">
            <a:spLocks noGrp="1"/>
          </p:cNvSpPr>
          <p:nvPr>
            <p:ph type="title"/>
          </p:nvPr>
        </p:nvSpPr>
        <p:spPr>
          <a:xfrm>
            <a:off x="1280500" y="1490375"/>
            <a:ext cx="2724300" cy="5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  <p:sp>
        <p:nvSpPr>
          <p:cNvPr id="202" name="Google Shape;202;p22"/>
          <p:cNvSpPr txBox="1">
            <a:spLocks noGrp="1"/>
          </p:cNvSpPr>
          <p:nvPr>
            <p:ph type="body" idx="1"/>
          </p:nvPr>
        </p:nvSpPr>
        <p:spPr>
          <a:xfrm>
            <a:off x="1281675" y="2272125"/>
            <a:ext cx="2724300" cy="13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600"/>
            </a:lvl1pPr>
            <a:lvl2pPr marL="914400" lvl="1" indent="-323850" rtl="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 rtl="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 rtl="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 rtl="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 rtl="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pic>
        <p:nvPicPr>
          <p:cNvPr id="203" name="Google Shape;203;p22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flipH="1">
            <a:off x="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2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22"/>
          <p:cNvGrpSpPr/>
          <p:nvPr/>
        </p:nvGrpSpPr>
        <p:grpSpPr>
          <a:xfrm>
            <a:off x="2711476" y="4783643"/>
            <a:ext cx="3717476" cy="359850"/>
            <a:chOff x="-119174" y="146468"/>
            <a:chExt cx="3717476" cy="359850"/>
          </a:xfrm>
        </p:grpSpPr>
        <p:pic>
          <p:nvPicPr>
            <p:cNvPr id="206" name="Google Shape;206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" name="Google Shape;207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CUSTOM_10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7"/>
          <p:cNvSpPr txBox="1">
            <a:spLocks noGrp="1"/>
          </p:cNvSpPr>
          <p:nvPr>
            <p:ph type="title"/>
          </p:nvPr>
        </p:nvSpPr>
        <p:spPr>
          <a:xfrm>
            <a:off x="709674" y="538200"/>
            <a:ext cx="772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  <p:sp>
        <p:nvSpPr>
          <p:cNvPr id="254" name="Google Shape;254;p27"/>
          <p:cNvSpPr txBox="1">
            <a:spLocks noGrp="1"/>
          </p:cNvSpPr>
          <p:nvPr>
            <p:ph type="subTitle" idx="1"/>
          </p:nvPr>
        </p:nvSpPr>
        <p:spPr>
          <a:xfrm>
            <a:off x="2153850" y="1371369"/>
            <a:ext cx="969300" cy="3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255" name="Google Shape;255;p27"/>
          <p:cNvSpPr txBox="1">
            <a:spLocks noGrp="1"/>
          </p:cNvSpPr>
          <p:nvPr>
            <p:ph type="subTitle" idx="2"/>
          </p:nvPr>
        </p:nvSpPr>
        <p:spPr>
          <a:xfrm>
            <a:off x="6022950" y="1371369"/>
            <a:ext cx="965400" cy="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256" name="Google Shape;256;p27"/>
          <p:cNvSpPr txBox="1">
            <a:spLocks noGrp="1"/>
          </p:cNvSpPr>
          <p:nvPr>
            <p:ph type="subTitle" idx="3"/>
          </p:nvPr>
        </p:nvSpPr>
        <p:spPr>
          <a:xfrm>
            <a:off x="916950" y="1841319"/>
            <a:ext cx="3443100" cy="208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257" name="Google Shape;257;p27"/>
          <p:cNvSpPr txBox="1">
            <a:spLocks noGrp="1"/>
          </p:cNvSpPr>
          <p:nvPr>
            <p:ph type="subTitle" idx="4"/>
          </p:nvPr>
        </p:nvSpPr>
        <p:spPr>
          <a:xfrm>
            <a:off x="4782000" y="1841319"/>
            <a:ext cx="3447300" cy="20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pic>
        <p:nvPicPr>
          <p:cNvPr id="258" name="Google Shape;258;p27" descr="Image02"/>
          <p:cNvPicPr preferRelativeResize="0"/>
          <p:nvPr/>
        </p:nvPicPr>
        <p:blipFill rotWithShape="1">
          <a:blip r:embed="rId2">
            <a:alphaModFix amt="39000"/>
          </a:blip>
          <a:srcRect l="44592" b="52169"/>
          <a:stretch/>
        </p:blipFill>
        <p:spPr>
          <a:xfrm flipH="1">
            <a:off x="7229575" y="3485338"/>
            <a:ext cx="1906975" cy="164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7" descr="Slidesgo" title="image01"/>
          <p:cNvPicPr preferRelativeResize="0"/>
          <p:nvPr/>
        </p:nvPicPr>
        <p:blipFill rotWithShape="1">
          <a:blip r:embed="rId3">
            <a:alphaModFix amt="50000"/>
          </a:blip>
          <a:srcRect r="55367"/>
          <a:stretch/>
        </p:blipFill>
        <p:spPr>
          <a:xfrm rot="-5400000" flipH="1">
            <a:off x="4476731" y="3408575"/>
            <a:ext cx="713225" cy="275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7" descr="Image02"/>
          <p:cNvPicPr preferRelativeResize="0"/>
          <p:nvPr/>
        </p:nvPicPr>
        <p:blipFill rotWithShape="1">
          <a:blip r:embed="rId2">
            <a:alphaModFix amt="39000"/>
          </a:blip>
          <a:srcRect l="44592" b="52169"/>
          <a:stretch/>
        </p:blipFill>
        <p:spPr>
          <a:xfrm>
            <a:off x="1" y="3497262"/>
            <a:ext cx="1906975" cy="16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27" descr="Slidesgo" title="image04"/>
          <p:cNvSpPr/>
          <p:nvPr/>
        </p:nvSpPr>
        <p:spPr>
          <a:xfrm>
            <a:off x="-93175" y="4560363"/>
            <a:ext cx="806400" cy="806400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20" name="Google Shape;20;p3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 descr="Image02"/>
          <p:cNvPicPr preferRelativeResize="0"/>
          <p:nvPr/>
        </p:nvPicPr>
        <p:blipFill rotWithShape="1">
          <a:blip r:embed="rId2">
            <a:alphaModFix amt="39000"/>
          </a:blip>
          <a:srcRect l="44592" b="52169"/>
          <a:stretch/>
        </p:blipFill>
        <p:spPr>
          <a:xfrm>
            <a:off x="0" y="3497250"/>
            <a:ext cx="1906975" cy="1646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" name="Google Shape;22;p3"/>
          <p:cNvGrpSpPr/>
          <p:nvPr/>
        </p:nvGrpSpPr>
        <p:grpSpPr>
          <a:xfrm>
            <a:off x="2713263" y="4783643"/>
            <a:ext cx="3717476" cy="359850"/>
            <a:chOff x="-119174" y="146468"/>
            <a:chExt cx="3717476" cy="359850"/>
          </a:xfrm>
        </p:grpSpPr>
        <p:pic>
          <p:nvPicPr>
            <p:cNvPr id="23" name="Google Shape;23;p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6" name="Google Shape;26;p3" descr="Slidesgo" title="image02"/>
          <p:cNvPicPr preferRelativeResize="0"/>
          <p:nvPr/>
        </p:nvPicPr>
        <p:blipFill rotWithShape="1">
          <a:blip r:embed="rId4">
            <a:alphaModFix amt="50000"/>
          </a:blip>
          <a:srcRect l="42314" r="26844"/>
          <a:stretch/>
        </p:blipFill>
        <p:spPr>
          <a:xfrm rot="5400000">
            <a:off x="1227750" y="-1227737"/>
            <a:ext cx="534550" cy="299002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 descr="Slidesgo" title="image04"/>
          <p:cNvSpPr/>
          <p:nvPr/>
        </p:nvSpPr>
        <p:spPr>
          <a:xfrm>
            <a:off x="-93175" y="4560363"/>
            <a:ext cx="806400" cy="806400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4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5400000">
            <a:off x="7590250" y="3592775"/>
            <a:ext cx="1572801" cy="155072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709674" y="538200"/>
            <a:ext cx="772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1962600" y="1304027"/>
            <a:ext cx="5218800" cy="13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6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pic>
        <p:nvPicPr>
          <p:cNvPr id="32" name="Google Shape;32;p4"/>
          <p:cNvPicPr preferRelativeResize="0"/>
          <p:nvPr/>
        </p:nvPicPr>
        <p:blipFill rotWithShape="1">
          <a:blip r:embed="rId3">
            <a:alphaModFix amt="50000"/>
          </a:blip>
          <a:srcRect b="81803"/>
          <a:stretch/>
        </p:blipFill>
        <p:spPr>
          <a:xfrm>
            <a:off x="1" y="0"/>
            <a:ext cx="1733274" cy="544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" name="Google Shape;33;p4"/>
          <p:cNvGrpSpPr/>
          <p:nvPr/>
        </p:nvGrpSpPr>
        <p:grpSpPr>
          <a:xfrm rot="-5400000">
            <a:off x="7105326" y="1678818"/>
            <a:ext cx="3717476" cy="359850"/>
            <a:chOff x="-119174" y="146468"/>
            <a:chExt cx="3717476" cy="359850"/>
          </a:xfrm>
        </p:grpSpPr>
        <p:pic>
          <p:nvPicPr>
            <p:cNvPr id="34" name="Google Shape;34;p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Google Shape;35;p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Google Shape;36;p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1281675" y="2272131"/>
            <a:ext cx="2723100" cy="13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/>
          </p:nvPr>
        </p:nvSpPr>
        <p:spPr>
          <a:xfrm>
            <a:off x="1281775" y="1502469"/>
            <a:ext cx="272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57" name="Google Shape;57;p7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7" descr="Image02"/>
          <p:cNvPicPr preferRelativeResize="0"/>
          <p:nvPr/>
        </p:nvPicPr>
        <p:blipFill rotWithShape="1">
          <a:blip r:embed="rId2">
            <a:alphaModFix amt="39000"/>
          </a:blip>
          <a:srcRect l="44592" b="52169"/>
          <a:stretch/>
        </p:blipFill>
        <p:spPr>
          <a:xfrm>
            <a:off x="0" y="3497250"/>
            <a:ext cx="1906975" cy="1646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" name="Google Shape;59;p7"/>
          <p:cNvGrpSpPr/>
          <p:nvPr/>
        </p:nvGrpSpPr>
        <p:grpSpPr>
          <a:xfrm>
            <a:off x="1" y="-7"/>
            <a:ext cx="3717476" cy="359850"/>
            <a:chOff x="-119174" y="146468"/>
            <a:chExt cx="3717476" cy="359850"/>
          </a:xfrm>
        </p:grpSpPr>
        <p:pic>
          <p:nvPicPr>
            <p:cNvPr id="60" name="Google Shape;60;p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9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5400000">
            <a:off x="7590250" y="3592775"/>
            <a:ext cx="1572801" cy="15507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title"/>
          </p:nvPr>
        </p:nvSpPr>
        <p:spPr>
          <a:xfrm>
            <a:off x="718050" y="2171700"/>
            <a:ext cx="7717500" cy="72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subTitle" idx="1"/>
          </p:nvPr>
        </p:nvSpPr>
        <p:spPr>
          <a:xfrm>
            <a:off x="1756788" y="2945950"/>
            <a:ext cx="5640000" cy="83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title" idx="2" hasCustomPrompt="1"/>
          </p:nvPr>
        </p:nvSpPr>
        <p:spPr>
          <a:xfrm>
            <a:off x="3974088" y="1366400"/>
            <a:ext cx="1205400" cy="7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5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grpSp>
        <p:nvGrpSpPr>
          <p:cNvPr id="79" name="Google Shape;79;p9"/>
          <p:cNvGrpSpPr/>
          <p:nvPr/>
        </p:nvGrpSpPr>
        <p:grpSpPr>
          <a:xfrm rot="10800000">
            <a:off x="2713263" y="-7"/>
            <a:ext cx="3717476" cy="359850"/>
            <a:chOff x="-119174" y="146468"/>
            <a:chExt cx="3717476" cy="359850"/>
          </a:xfrm>
        </p:grpSpPr>
        <p:pic>
          <p:nvPicPr>
            <p:cNvPr id="80" name="Google Shape;80;p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Google Shape;82;p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3" name="Google Shape;83;p9"/>
          <p:cNvPicPr preferRelativeResize="0"/>
          <p:nvPr/>
        </p:nvPicPr>
        <p:blipFill rotWithShape="1">
          <a:blip r:embed="rId4">
            <a:alphaModFix amt="50000"/>
          </a:blip>
          <a:srcRect b="81803"/>
          <a:stretch/>
        </p:blipFill>
        <p:spPr>
          <a:xfrm>
            <a:off x="3705364" y="4599425"/>
            <a:ext cx="1733274" cy="54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9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-5400000">
            <a:off x="-11050" y="11050"/>
            <a:ext cx="1572801" cy="155072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9" descr="Slidesgo" title="image04"/>
          <p:cNvSpPr/>
          <p:nvPr/>
        </p:nvSpPr>
        <p:spPr>
          <a:xfrm>
            <a:off x="-93175" y="4560363"/>
            <a:ext cx="806400" cy="806400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1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rot="10800000" flipH="1">
            <a:off x="7571200" y="3592775"/>
            <a:ext cx="1572801" cy="1550724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1"/>
          <p:cNvSpPr txBox="1">
            <a:spLocks noGrp="1"/>
          </p:cNvSpPr>
          <p:nvPr>
            <p:ph type="title" hasCustomPrompt="1"/>
          </p:nvPr>
        </p:nvSpPr>
        <p:spPr>
          <a:xfrm>
            <a:off x="713225" y="1484650"/>
            <a:ext cx="77175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1"/>
          </p:nvPr>
        </p:nvSpPr>
        <p:spPr>
          <a:xfrm>
            <a:off x="713225" y="3225950"/>
            <a:ext cx="77175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600"/>
            </a:lvl1pPr>
            <a:lvl2pPr marL="914400" lvl="1" indent="-323850" algn="ctr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2pPr>
            <a:lvl3pPr marL="1371600" lvl="2" indent="-323850" algn="ctr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3pPr>
            <a:lvl4pPr marL="1828800" lvl="3" indent="-323850" algn="ctr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4pPr>
            <a:lvl5pPr marL="2286000" lvl="4" indent="-323850" algn="ctr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5pPr>
            <a:lvl6pPr marL="2743200" lvl="5" indent="-323850" algn="ctr">
              <a:spcBef>
                <a:spcPts val="1600"/>
              </a:spcBef>
              <a:spcAft>
                <a:spcPts val="0"/>
              </a:spcAft>
              <a:buSzPts val="1500"/>
              <a:buChar char="■"/>
              <a:defRPr/>
            </a:lvl6pPr>
            <a:lvl7pPr marL="3200400" lvl="6" indent="-323850" algn="ctr">
              <a:spcBef>
                <a:spcPts val="1600"/>
              </a:spcBef>
              <a:spcAft>
                <a:spcPts val="0"/>
              </a:spcAft>
              <a:buSzPts val="1500"/>
              <a:buChar char="●"/>
              <a:defRPr/>
            </a:lvl7pPr>
            <a:lvl8pPr marL="3657600" lvl="7" indent="-323850" algn="ctr">
              <a:spcBef>
                <a:spcPts val="1600"/>
              </a:spcBef>
              <a:spcAft>
                <a:spcPts val="0"/>
              </a:spcAft>
              <a:buSzPts val="1500"/>
              <a:buChar char="○"/>
              <a:defRPr/>
            </a:lvl8pPr>
            <a:lvl9pPr marL="4114800" lvl="8" indent="-323850" algn="ctr">
              <a:spcBef>
                <a:spcPts val="1600"/>
              </a:spcBef>
              <a:spcAft>
                <a:spcPts val="1600"/>
              </a:spcAft>
              <a:buSzPts val="1500"/>
              <a:buChar char="■"/>
              <a:defRPr/>
            </a:lvl9pPr>
          </a:lstStyle>
          <a:p>
            <a:endParaRPr/>
          </a:p>
        </p:txBody>
      </p:sp>
      <p:pic>
        <p:nvPicPr>
          <p:cNvPr id="92" name="Google Shape;92;p11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flipH="1">
            <a:off x="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3" name="Google Shape;93;p11"/>
          <p:cNvGrpSpPr/>
          <p:nvPr/>
        </p:nvGrpSpPr>
        <p:grpSpPr>
          <a:xfrm>
            <a:off x="5426514" y="12"/>
            <a:ext cx="3717476" cy="359850"/>
            <a:chOff x="-119174" y="146468"/>
            <a:chExt cx="3717476" cy="359850"/>
          </a:xfrm>
        </p:grpSpPr>
        <p:pic>
          <p:nvPicPr>
            <p:cNvPr id="94" name="Google Shape;94;p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" name="Google Shape;95;p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" name="Google Shape;96;p1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7" name="Google Shape;97;p11"/>
          <p:cNvPicPr preferRelativeResize="0"/>
          <p:nvPr/>
        </p:nvPicPr>
        <p:blipFill rotWithShape="1">
          <a:blip r:embed="rId4">
            <a:alphaModFix amt="50000"/>
          </a:blip>
          <a:srcRect l="55367" b="744"/>
          <a:stretch/>
        </p:blipFill>
        <p:spPr>
          <a:xfrm rot="-5400000" flipH="1">
            <a:off x="1011487" y="3418788"/>
            <a:ext cx="713225" cy="2736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>
            <a:spLocks noGrp="1"/>
          </p:cNvSpPr>
          <p:nvPr>
            <p:ph type="title"/>
          </p:nvPr>
        </p:nvSpPr>
        <p:spPr>
          <a:xfrm>
            <a:off x="713225" y="538200"/>
            <a:ext cx="3524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1"/>
          </p:nvPr>
        </p:nvSpPr>
        <p:spPr>
          <a:xfrm>
            <a:off x="1246625" y="1809750"/>
            <a:ext cx="2648100" cy="42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subTitle" idx="2"/>
          </p:nvPr>
        </p:nvSpPr>
        <p:spPr>
          <a:xfrm>
            <a:off x="1246625" y="1400175"/>
            <a:ext cx="2651700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title" idx="3" hasCustomPrompt="1"/>
          </p:nvPr>
        </p:nvSpPr>
        <p:spPr>
          <a:xfrm>
            <a:off x="713225" y="1398975"/>
            <a:ext cx="5523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04" name="Google Shape;104;p13"/>
          <p:cNvSpPr txBox="1">
            <a:spLocks noGrp="1"/>
          </p:cNvSpPr>
          <p:nvPr>
            <p:ph type="subTitle" idx="4"/>
          </p:nvPr>
        </p:nvSpPr>
        <p:spPr>
          <a:xfrm>
            <a:off x="1246625" y="2877496"/>
            <a:ext cx="26442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5"/>
          </p:nvPr>
        </p:nvSpPr>
        <p:spPr>
          <a:xfrm>
            <a:off x="1246625" y="2469356"/>
            <a:ext cx="2651700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 idx="6" hasCustomPrompt="1"/>
          </p:nvPr>
        </p:nvSpPr>
        <p:spPr>
          <a:xfrm>
            <a:off x="713225" y="2468156"/>
            <a:ext cx="5523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sp>
        <p:nvSpPr>
          <p:cNvPr id="107" name="Google Shape;107;p13"/>
          <p:cNvSpPr txBox="1">
            <a:spLocks noGrp="1"/>
          </p:cNvSpPr>
          <p:nvPr>
            <p:ph type="subTitle" idx="7"/>
          </p:nvPr>
        </p:nvSpPr>
        <p:spPr>
          <a:xfrm>
            <a:off x="1246625" y="3946441"/>
            <a:ext cx="2644200" cy="42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subTitle" idx="8"/>
          </p:nvPr>
        </p:nvSpPr>
        <p:spPr>
          <a:xfrm>
            <a:off x="1246625" y="3538538"/>
            <a:ext cx="2651700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09" name="Google Shape;109;p13"/>
          <p:cNvSpPr txBox="1">
            <a:spLocks noGrp="1"/>
          </p:cNvSpPr>
          <p:nvPr>
            <p:ph type="title" idx="9" hasCustomPrompt="1"/>
          </p:nvPr>
        </p:nvSpPr>
        <p:spPr>
          <a:xfrm>
            <a:off x="713225" y="3537338"/>
            <a:ext cx="5523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r>
              <a:t>xx%</a:t>
            </a:r>
          </a:p>
        </p:txBody>
      </p:sp>
      <p:pic>
        <p:nvPicPr>
          <p:cNvPr id="110" name="Google Shape;110;p13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>
            <a:off x="757120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3"/>
          <p:cNvPicPr preferRelativeResize="0"/>
          <p:nvPr/>
        </p:nvPicPr>
        <p:blipFill rotWithShape="1">
          <a:blip r:embed="rId3">
            <a:alphaModFix amt="50000"/>
          </a:blip>
          <a:srcRect b="81803"/>
          <a:stretch/>
        </p:blipFill>
        <p:spPr>
          <a:xfrm>
            <a:off x="7410726" y="4599425"/>
            <a:ext cx="1733274" cy="544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2" name="Google Shape;112;p13"/>
          <p:cNvGrpSpPr/>
          <p:nvPr/>
        </p:nvGrpSpPr>
        <p:grpSpPr>
          <a:xfrm rot="-5400000">
            <a:off x="-1678824" y="2218318"/>
            <a:ext cx="3717476" cy="359850"/>
            <a:chOff x="-119174" y="146468"/>
            <a:chExt cx="3717476" cy="359850"/>
          </a:xfrm>
        </p:grpSpPr>
        <p:pic>
          <p:nvPicPr>
            <p:cNvPr id="113" name="Google Shape;113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-119174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114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762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" name="Google Shape;115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471626" y="146468"/>
              <a:ext cx="1126676" cy="3598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 txBox="1">
            <a:spLocks noGrp="1"/>
          </p:cNvSpPr>
          <p:nvPr>
            <p:ph type="title"/>
          </p:nvPr>
        </p:nvSpPr>
        <p:spPr>
          <a:xfrm>
            <a:off x="709674" y="538200"/>
            <a:ext cx="772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subTitle" idx="1"/>
          </p:nvPr>
        </p:nvSpPr>
        <p:spPr>
          <a:xfrm>
            <a:off x="967838" y="3596133"/>
            <a:ext cx="2062800" cy="79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subTitle" idx="2"/>
          </p:nvPr>
        </p:nvSpPr>
        <p:spPr>
          <a:xfrm>
            <a:off x="856238" y="3218925"/>
            <a:ext cx="2286000" cy="3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4"/>
          <p:cNvSpPr txBox="1">
            <a:spLocks noGrp="1"/>
          </p:cNvSpPr>
          <p:nvPr>
            <p:ph type="subTitle" idx="3"/>
          </p:nvPr>
        </p:nvSpPr>
        <p:spPr>
          <a:xfrm>
            <a:off x="3537903" y="3596133"/>
            <a:ext cx="2066400" cy="79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4"/>
          <p:cNvSpPr txBox="1">
            <a:spLocks noGrp="1"/>
          </p:cNvSpPr>
          <p:nvPr>
            <p:ph type="subTitle" idx="4"/>
          </p:nvPr>
        </p:nvSpPr>
        <p:spPr>
          <a:xfrm>
            <a:off x="3433307" y="3218925"/>
            <a:ext cx="2283000" cy="3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4"/>
          <p:cNvSpPr txBox="1">
            <a:spLocks noGrp="1"/>
          </p:cNvSpPr>
          <p:nvPr>
            <p:ph type="subTitle" idx="5"/>
          </p:nvPr>
        </p:nvSpPr>
        <p:spPr>
          <a:xfrm>
            <a:off x="6111568" y="3596133"/>
            <a:ext cx="2066400" cy="79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4"/>
          <p:cNvSpPr txBox="1">
            <a:spLocks noGrp="1"/>
          </p:cNvSpPr>
          <p:nvPr>
            <p:ph type="subTitle" idx="6"/>
          </p:nvPr>
        </p:nvSpPr>
        <p:spPr>
          <a:xfrm>
            <a:off x="6001768" y="3218925"/>
            <a:ext cx="2286000" cy="3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>
            <a:endParaRPr/>
          </a:p>
        </p:txBody>
      </p:sp>
      <p:pic>
        <p:nvPicPr>
          <p:cNvPr id="124" name="Google Shape;124;p14" descr="Image02"/>
          <p:cNvPicPr preferRelativeResize="0"/>
          <p:nvPr/>
        </p:nvPicPr>
        <p:blipFill rotWithShape="1">
          <a:blip r:embed="rId2">
            <a:alphaModFix amt="39000"/>
          </a:blip>
          <a:srcRect t="54944" r="54302"/>
          <a:stretch/>
        </p:blipFill>
        <p:spPr>
          <a:xfrm flipH="1">
            <a:off x="0" y="0"/>
            <a:ext cx="1572801" cy="1550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4" descr="Slidesgo" title="image02"/>
          <p:cNvPicPr preferRelativeResize="0"/>
          <p:nvPr/>
        </p:nvPicPr>
        <p:blipFill rotWithShape="1">
          <a:blip r:embed="rId3">
            <a:alphaModFix amt="50000"/>
          </a:blip>
          <a:srcRect l="68675"/>
          <a:stretch/>
        </p:blipFill>
        <p:spPr>
          <a:xfrm rot="5400000">
            <a:off x="7377525" y="3377025"/>
            <a:ext cx="542925" cy="2990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4" descr="Slidesgo" title="image04"/>
          <p:cNvSpPr/>
          <p:nvPr/>
        </p:nvSpPr>
        <p:spPr>
          <a:xfrm>
            <a:off x="8430775" y="-268212"/>
            <a:ext cx="806400" cy="806400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09674" y="538200"/>
            <a:ext cx="77211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Anton"/>
              <a:buNone/>
              <a:defRPr sz="2800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09675" y="1245650"/>
            <a:ext cx="7721100" cy="33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●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lvl="1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○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lvl="2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■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lvl="3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●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lvl="4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○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lvl="5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■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lvl="6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●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lvl="7" indent="-3238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aleway Medium"/>
              <a:buChar char="○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lvl="8" indent="-3238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500"/>
              <a:buFont typeface="Raleway Medium"/>
              <a:buChar char="■"/>
              <a:defRPr sz="150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5" r:id="rId5"/>
    <p:sldLayoutId id="2147483657" r:id="rId6"/>
    <p:sldLayoutId id="2147483658" r:id="rId7"/>
    <p:sldLayoutId id="2147483659" r:id="rId8"/>
    <p:sldLayoutId id="2147483660" r:id="rId9"/>
    <p:sldLayoutId id="2147483665" r:id="rId10"/>
    <p:sldLayoutId id="2147483668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9"/>
          <p:cNvSpPr txBox="1">
            <a:spLocks noGrp="1"/>
          </p:cNvSpPr>
          <p:nvPr>
            <p:ph type="ctrTitle"/>
          </p:nvPr>
        </p:nvSpPr>
        <p:spPr>
          <a:xfrm>
            <a:off x="1235780" y="1358163"/>
            <a:ext cx="6660788" cy="236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/>
              <a:t>Ethical Behavior and It’s Practices</a:t>
            </a:r>
            <a:endParaRPr lang="en-US" dirty="0"/>
          </a:p>
        </p:txBody>
      </p:sp>
      <p:sp>
        <p:nvSpPr>
          <p:cNvPr id="357" name="Google Shape;357;p39"/>
          <p:cNvSpPr txBox="1">
            <a:spLocks noGrp="1"/>
          </p:cNvSpPr>
          <p:nvPr>
            <p:ph type="subTitle" idx="1"/>
          </p:nvPr>
        </p:nvSpPr>
        <p:spPr>
          <a:xfrm>
            <a:off x="2292709" y="0"/>
            <a:ext cx="4546932" cy="60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Libyan International Medical University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Faculty of Business Administration</a:t>
            </a:r>
            <a:endParaRPr dirty="0"/>
          </a:p>
        </p:txBody>
      </p:sp>
      <p:sp>
        <p:nvSpPr>
          <p:cNvPr id="360" name="Google Shape;360;p39" descr="Slidesgo" title="image04"/>
          <p:cNvSpPr/>
          <p:nvPr/>
        </p:nvSpPr>
        <p:spPr>
          <a:xfrm>
            <a:off x="1489100" y="3776688"/>
            <a:ext cx="806400" cy="806400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57;p39">
            <a:extLst>
              <a:ext uri="{FF2B5EF4-FFF2-40B4-BE49-F238E27FC236}">
                <a16:creationId xmlns:a16="http://schemas.microsoft.com/office/drawing/2014/main" id="{D3D176D9-BB21-A16E-D3F6-B2F330048BE2}"/>
              </a:ext>
            </a:extLst>
          </p:cNvPr>
          <p:cNvSpPr txBox="1">
            <a:spLocks/>
          </p:cNvSpPr>
          <p:nvPr/>
        </p:nvSpPr>
        <p:spPr>
          <a:xfrm>
            <a:off x="2860921" y="4386960"/>
            <a:ext cx="3410507" cy="6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1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 Medium"/>
              <a:buNone/>
              <a:defRPr sz="28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pPr marL="0" indent="0" algn="just"/>
            <a:r>
              <a:rPr lang="en-US" dirty="0"/>
              <a:t>Name: Jude </a:t>
            </a:r>
            <a:r>
              <a:rPr lang="en-US" dirty="0" err="1" smtClean="0"/>
              <a:t>Boughalia</a:t>
            </a:r>
            <a:endParaRPr lang="en-US" dirty="0" smtClean="0"/>
          </a:p>
          <a:p>
            <a:pPr marL="0" indent="0" algn="just"/>
            <a:r>
              <a:rPr lang="en-US" dirty="0" smtClean="0"/>
              <a:t>ID: </a:t>
            </a:r>
            <a:r>
              <a:rPr lang="en-US" dirty="0" smtClean="0"/>
              <a:t> </a:t>
            </a:r>
            <a:r>
              <a:rPr lang="en-US" dirty="0"/>
              <a:t>3766</a:t>
            </a:r>
          </a:p>
          <a:p>
            <a:pPr marL="0" indent="0" algn="just"/>
            <a:r>
              <a:rPr lang="en-US" dirty="0"/>
              <a:t>Email: joud_3766@limu.edu.ly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D7C7B9-DD66-EFFD-2231-22C0749F0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54" b="89982" l="1818" r="98182">
                        <a14:foregroundMark x1="10260" y1="82878" x2="1948" y2="88160"/>
                        <a14:foregroundMark x1="88571" y1="75228" x2="95325" y2="87067"/>
                        <a14:foregroundMark x1="95325" y1="87067" x2="98182" y2="885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83018" y="-9126"/>
            <a:ext cx="1360982" cy="9685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940DD9-0704-0769-A5F1-C5FEE4C9B0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56" b="93924" l="7292" r="92708">
                        <a14:foregroundMark x1="66319" y1="11458" x2="45833" y2="5729"/>
                        <a14:foregroundMark x1="45313" y1="7292" x2="24826" y2="14931"/>
                        <a14:foregroundMark x1="22396" y1="18924" x2="13889" y2="28993"/>
                        <a14:foregroundMark x1="13889" y1="28993" x2="9722" y2="42014"/>
                        <a14:foregroundMark x1="9722" y1="42014" x2="7986" y2="44097"/>
                        <a14:foregroundMark x1="46875" y1="94097" x2="56424" y2="90278"/>
                        <a14:foregroundMark x1="7465" y1="56771" x2="11806" y2="65799"/>
                        <a14:foregroundMark x1="14236" y1="74826" x2="23264" y2="81250"/>
                        <a14:foregroundMark x1="27778" y1="87500" x2="40451" y2="90972"/>
                        <a14:foregroundMark x1="63715" y1="90451" x2="76042" y2="83160"/>
                        <a14:foregroundMark x1="76042" y1="83160" x2="76042" y2="82813"/>
                        <a14:foregroundMark x1="81250" y1="80208" x2="88194" y2="69618"/>
                        <a14:foregroundMark x1="91493" y1="62153" x2="92708" y2="53993"/>
                        <a14:foregroundMark x1="92535" y1="45660" x2="89063" y2="32813"/>
                        <a14:foregroundMark x1="89063" y1="32813" x2="88889" y2="32813"/>
                        <a14:foregroundMark x1="87674" y1="29688" x2="77604" y2="17014"/>
                        <a14:foregroundMark x1="51042" y1="40972" x2="52604" y2="685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6522" y="-9126"/>
            <a:ext cx="1227252" cy="12272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" name="Google Shape;1575;p60"/>
          <p:cNvSpPr txBox="1">
            <a:spLocks noGrp="1"/>
          </p:cNvSpPr>
          <p:nvPr>
            <p:ph type="body" idx="1"/>
          </p:nvPr>
        </p:nvSpPr>
        <p:spPr>
          <a:xfrm>
            <a:off x="2574757" y="2095694"/>
            <a:ext cx="3994485" cy="15728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 my opinion, it’s Important to use ethical behaviors and practices in the workplace therefore, it builds trust either in the employee to employee relationship or in the employee to customer </a:t>
            </a:r>
            <a:r>
              <a:rPr lang="en" dirty="0" err="1"/>
              <a:t>relatio</a:t>
            </a:r>
            <a:r>
              <a:rPr lang="en-US" dirty="0"/>
              <a:t>n</a:t>
            </a:r>
            <a:r>
              <a:rPr lang="en" dirty="0"/>
              <a:t>ship.</a:t>
            </a:r>
            <a:endParaRPr dirty="0"/>
          </a:p>
        </p:txBody>
      </p:sp>
      <p:sp>
        <p:nvSpPr>
          <p:cNvPr id="1576" name="Google Shape;1576;p60"/>
          <p:cNvSpPr txBox="1">
            <a:spLocks noGrp="1"/>
          </p:cNvSpPr>
          <p:nvPr>
            <p:ph type="title"/>
          </p:nvPr>
        </p:nvSpPr>
        <p:spPr>
          <a:xfrm>
            <a:off x="3209850" y="1377254"/>
            <a:ext cx="2724300" cy="58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Reflection</a:t>
            </a:r>
            <a:endParaRPr sz="3600" dirty="0"/>
          </a:p>
        </p:txBody>
      </p:sp>
      <p:pic>
        <p:nvPicPr>
          <p:cNvPr id="1577" name="Google Shape;1577;p60" descr="Image02"/>
          <p:cNvPicPr preferRelativeResize="0"/>
          <p:nvPr/>
        </p:nvPicPr>
        <p:blipFill rotWithShape="1">
          <a:blip r:embed="rId3">
            <a:alphaModFix amt="39000"/>
          </a:blip>
          <a:srcRect t="54944" r="54302"/>
          <a:stretch/>
        </p:blipFill>
        <p:spPr>
          <a:xfrm rot="5400000">
            <a:off x="6544025" y="5030450"/>
            <a:ext cx="1572801" cy="15507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77;p41">
            <a:extLst>
              <a:ext uri="{FF2B5EF4-FFF2-40B4-BE49-F238E27FC236}">
                <a16:creationId xmlns:a16="http://schemas.microsoft.com/office/drawing/2014/main" id="{21683075-09B8-1112-7AC8-A4CE29D5C4B0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10</a:t>
            </a:r>
          </a:p>
        </p:txBody>
      </p:sp>
      <p:sp>
        <p:nvSpPr>
          <p:cNvPr id="3" name="Google Shape;1836;p73" descr="Slidesgo" title="circulo02">
            <a:extLst>
              <a:ext uri="{FF2B5EF4-FFF2-40B4-BE49-F238E27FC236}">
                <a16:creationId xmlns:a16="http://schemas.microsoft.com/office/drawing/2014/main" id="{4C39DDD6-D92D-C7D2-7DD6-EA11E5BD4C3C}"/>
              </a:ext>
            </a:extLst>
          </p:cNvPr>
          <p:cNvSpPr/>
          <p:nvPr/>
        </p:nvSpPr>
        <p:spPr>
          <a:xfrm>
            <a:off x="8105788" y="-356135"/>
            <a:ext cx="1486327" cy="1377254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3" name="Google Shape;2133;p79"/>
          <p:cNvSpPr txBox="1">
            <a:spLocks noGrp="1"/>
          </p:cNvSpPr>
          <p:nvPr>
            <p:ph type="title"/>
          </p:nvPr>
        </p:nvSpPr>
        <p:spPr>
          <a:xfrm>
            <a:off x="709674" y="538200"/>
            <a:ext cx="7721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References</a:t>
            </a:r>
            <a:endParaRPr sz="3600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6B873C3B-607C-5171-750E-A79D75F6F5A9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272058" y="1340805"/>
            <a:ext cx="8871942" cy="2980938"/>
          </a:xfrm>
        </p:spPr>
        <p:txBody>
          <a:bodyPr/>
          <a:lstStyle/>
          <a:p>
            <a:r>
              <a:rPr lang="en-US" i="1" dirty="0">
                <a:effectLst/>
              </a:rPr>
              <a:t>BSW Field Practicum &amp; Seminar course Manual - Dalhousie University</a:t>
            </a:r>
            <a:r>
              <a:rPr lang="en-US" dirty="0">
                <a:effectLst/>
              </a:rPr>
              <a:t>. (n.d.). Retrieved November 8, 2022, from https://</a:t>
            </a:r>
            <a:r>
              <a:rPr lang="en-US" dirty="0" err="1">
                <a:effectLst/>
              </a:rPr>
              <a:t>cdn.dal.ca</a:t>
            </a:r>
            <a:r>
              <a:rPr lang="en-US" dirty="0">
                <a:effectLst/>
              </a:rPr>
              <a:t>/content/dam/</a:t>
            </a:r>
            <a:r>
              <a:rPr lang="en-US" dirty="0" err="1">
                <a:effectLst/>
              </a:rPr>
              <a:t>dalhousie</a:t>
            </a:r>
            <a:r>
              <a:rPr lang="en-US" dirty="0">
                <a:effectLst/>
              </a:rPr>
              <a:t>/pdf/</a:t>
            </a:r>
            <a:r>
              <a:rPr lang="en-US" dirty="0" err="1">
                <a:effectLst/>
              </a:rPr>
              <a:t>healthprofessions</a:t>
            </a:r>
            <a:r>
              <a:rPr lang="en-US" dirty="0">
                <a:effectLst/>
              </a:rPr>
              <a:t>/School%20of%20Social%20Work/Field/BSW-Field-Manual-2021.pdf </a:t>
            </a:r>
          </a:p>
          <a:p>
            <a:pPr marL="133350" indent="0">
              <a:buNone/>
            </a:pPr>
            <a:endParaRPr lang="en-US" dirty="0">
              <a:effectLst/>
            </a:endParaRPr>
          </a:p>
          <a:p>
            <a:r>
              <a:rPr lang="en-US" i="1" dirty="0">
                <a:effectLst/>
              </a:rPr>
              <a:t>How to define ethical behavior &amp; why it's important in the workplace</a:t>
            </a:r>
            <a:r>
              <a:rPr lang="en-US" dirty="0">
                <a:effectLst/>
              </a:rPr>
              <a:t>. Work Institute. (2022, July 5). Retrieved November 8, 2022, from https://</a:t>
            </a:r>
            <a:r>
              <a:rPr lang="en-US" dirty="0" err="1">
                <a:effectLst/>
              </a:rPr>
              <a:t>workinstitute.com</a:t>
            </a:r>
            <a:r>
              <a:rPr lang="en-US" dirty="0">
                <a:effectLst/>
              </a:rPr>
              <a:t>/how-to-define-ethical-behavior-why-its-important-in-the-workplace-2/#:~:text=The%20perception%20of%20ethical%20behavior,civic%20virtue%2C%20sportsmanship%20and%20courtesy. </a:t>
            </a:r>
          </a:p>
          <a:p>
            <a:pPr marL="133350" indent="0">
              <a:buNone/>
            </a:pPr>
            <a:endParaRPr lang="en-US" dirty="0">
              <a:effectLst/>
            </a:endParaRPr>
          </a:p>
          <a:p>
            <a:r>
              <a:rPr lang="en-US" i="1" dirty="0">
                <a:effectLst/>
              </a:rPr>
              <a:t>Ethical practice and the role of people professionals: Factsheet: CIPD</a:t>
            </a:r>
            <a:r>
              <a:rPr lang="en-US" dirty="0">
                <a:effectLst/>
              </a:rPr>
              <a:t>. CIPD Asia. (n.d.). Retrieved November 8, 2022, from https://</a:t>
            </a:r>
            <a:r>
              <a:rPr lang="en-US" dirty="0" err="1">
                <a:effectLst/>
              </a:rPr>
              <a:t>www.cipd.asia</a:t>
            </a:r>
            <a:r>
              <a:rPr lang="en-US" dirty="0">
                <a:effectLst/>
              </a:rPr>
              <a:t>/knowledge/factsheets/</a:t>
            </a:r>
            <a:r>
              <a:rPr lang="en-US" dirty="0" err="1">
                <a:effectLst/>
              </a:rPr>
              <a:t>business-ethics#gref</a:t>
            </a:r>
            <a:r>
              <a:rPr lang="en-US" dirty="0">
                <a:effectLst/>
              </a:rPr>
              <a:t> </a:t>
            </a:r>
          </a:p>
          <a:p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en-LY" dirty="0"/>
          </a:p>
        </p:txBody>
      </p:sp>
      <p:sp>
        <p:nvSpPr>
          <p:cNvPr id="10" name="Google Shape;1836;p73" descr="Slidesgo" title="circulo02">
            <a:extLst>
              <a:ext uri="{FF2B5EF4-FFF2-40B4-BE49-F238E27FC236}">
                <a16:creationId xmlns:a16="http://schemas.microsoft.com/office/drawing/2014/main" id="{1D94484A-A977-B9AC-32A1-3E5CF8DB887C}"/>
              </a:ext>
            </a:extLst>
          </p:cNvPr>
          <p:cNvSpPr/>
          <p:nvPr/>
        </p:nvSpPr>
        <p:spPr>
          <a:xfrm>
            <a:off x="8430774" y="4605300"/>
            <a:ext cx="806400" cy="806400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377;p41">
            <a:extLst>
              <a:ext uri="{FF2B5EF4-FFF2-40B4-BE49-F238E27FC236}">
                <a16:creationId xmlns:a16="http://schemas.microsoft.com/office/drawing/2014/main" id="{839AE059-C37F-1EFA-528E-97651F3C6958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11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5" name="Google Shape;1855;p76"/>
          <p:cNvSpPr txBox="1">
            <a:spLocks noGrp="1"/>
          </p:cNvSpPr>
          <p:nvPr>
            <p:ph type="title"/>
          </p:nvPr>
        </p:nvSpPr>
        <p:spPr>
          <a:xfrm>
            <a:off x="713225" y="1484650"/>
            <a:ext cx="77175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B13FA7-AA71-6D2A-4FAC-66DD7E4E4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075" y="2978250"/>
            <a:ext cx="22098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1"/>
          <p:cNvSpPr txBox="1">
            <a:spLocks noGrp="1"/>
          </p:cNvSpPr>
          <p:nvPr>
            <p:ph type="title"/>
          </p:nvPr>
        </p:nvSpPr>
        <p:spPr>
          <a:xfrm>
            <a:off x="0" y="119171"/>
            <a:ext cx="3524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4">
                    <a:lumMod val="75000"/>
                  </a:schemeClr>
                </a:solidFill>
              </a:rPr>
              <a:t>TABLE OF CONTENTS</a:t>
            </a:r>
            <a:endParaRPr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73" name="Google Shape;373;p41"/>
          <p:cNvSpPr txBox="1">
            <a:spLocks noGrp="1"/>
          </p:cNvSpPr>
          <p:nvPr>
            <p:ph type="subTitle" idx="2"/>
          </p:nvPr>
        </p:nvSpPr>
        <p:spPr>
          <a:xfrm>
            <a:off x="3350043" y="881101"/>
            <a:ext cx="2651700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Introduction</a:t>
            </a:r>
            <a:endParaRPr sz="2000" dirty="0"/>
          </a:p>
        </p:txBody>
      </p:sp>
      <p:sp>
        <p:nvSpPr>
          <p:cNvPr id="374" name="Google Shape;374;p41"/>
          <p:cNvSpPr txBox="1">
            <a:spLocks noGrp="1"/>
          </p:cNvSpPr>
          <p:nvPr>
            <p:ph type="title" idx="3"/>
          </p:nvPr>
        </p:nvSpPr>
        <p:spPr>
          <a:xfrm>
            <a:off x="2732674" y="847077"/>
            <a:ext cx="552300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01</a:t>
            </a:r>
            <a:endParaRPr sz="3200" dirty="0"/>
          </a:p>
        </p:txBody>
      </p:sp>
      <p:sp>
        <p:nvSpPr>
          <p:cNvPr id="376" name="Google Shape;376;p41"/>
          <p:cNvSpPr txBox="1">
            <a:spLocks noGrp="1"/>
          </p:cNvSpPr>
          <p:nvPr>
            <p:ph type="subTitle" idx="5"/>
          </p:nvPr>
        </p:nvSpPr>
        <p:spPr>
          <a:xfrm>
            <a:off x="3350043" y="1430159"/>
            <a:ext cx="3524400" cy="35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Importance of Ethical Practices</a:t>
            </a:r>
            <a:endParaRPr sz="2000" dirty="0"/>
          </a:p>
        </p:txBody>
      </p:sp>
      <p:sp>
        <p:nvSpPr>
          <p:cNvPr id="377" name="Google Shape;377;p41"/>
          <p:cNvSpPr txBox="1">
            <a:spLocks noGrp="1"/>
          </p:cNvSpPr>
          <p:nvPr>
            <p:ph type="title" idx="6"/>
          </p:nvPr>
        </p:nvSpPr>
        <p:spPr>
          <a:xfrm>
            <a:off x="2713424" y="1346420"/>
            <a:ext cx="648776" cy="48885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02</a:t>
            </a:r>
            <a:endParaRPr sz="3200" dirty="0"/>
          </a:p>
        </p:txBody>
      </p:sp>
      <p:sp>
        <p:nvSpPr>
          <p:cNvPr id="379" name="Google Shape;379;p41"/>
          <p:cNvSpPr txBox="1">
            <a:spLocks noGrp="1"/>
          </p:cNvSpPr>
          <p:nvPr>
            <p:ph type="subTitle" idx="8"/>
          </p:nvPr>
        </p:nvSpPr>
        <p:spPr>
          <a:xfrm>
            <a:off x="3340418" y="2015543"/>
            <a:ext cx="5173029" cy="4117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-US" sz="2000" dirty="0"/>
              <a:t>Consequences of Unethical Business Practices</a:t>
            </a:r>
            <a:endParaRPr sz="2000" dirty="0"/>
          </a:p>
        </p:txBody>
      </p:sp>
      <p:sp>
        <p:nvSpPr>
          <p:cNvPr id="380" name="Google Shape;380;p41"/>
          <p:cNvSpPr txBox="1">
            <a:spLocks noGrp="1"/>
          </p:cNvSpPr>
          <p:nvPr>
            <p:ph type="title" idx="9"/>
          </p:nvPr>
        </p:nvSpPr>
        <p:spPr>
          <a:xfrm>
            <a:off x="2730648" y="2014197"/>
            <a:ext cx="621927" cy="35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03</a:t>
            </a:r>
            <a:endParaRPr sz="3200" dirty="0"/>
          </a:p>
        </p:txBody>
      </p:sp>
      <p:sp>
        <p:nvSpPr>
          <p:cNvPr id="12" name="Google Shape;377;p41">
            <a:extLst>
              <a:ext uri="{FF2B5EF4-FFF2-40B4-BE49-F238E27FC236}">
                <a16:creationId xmlns:a16="http://schemas.microsoft.com/office/drawing/2014/main" id="{D892CFE6-BC13-500F-5F1D-6E826EA49563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02</a:t>
            </a:r>
          </a:p>
        </p:txBody>
      </p:sp>
      <p:sp>
        <p:nvSpPr>
          <p:cNvPr id="13" name="Google Shape;360;p39" descr="Slidesgo" title="image04">
            <a:extLst>
              <a:ext uri="{FF2B5EF4-FFF2-40B4-BE49-F238E27FC236}">
                <a16:creationId xmlns:a16="http://schemas.microsoft.com/office/drawing/2014/main" id="{02D9DC62-2BE5-EFA0-A229-F0A28FF93A8F}"/>
              </a:ext>
            </a:extLst>
          </p:cNvPr>
          <p:cNvSpPr/>
          <p:nvPr/>
        </p:nvSpPr>
        <p:spPr>
          <a:xfrm>
            <a:off x="-1178255" y="3107586"/>
            <a:ext cx="3494556" cy="3313068"/>
          </a:xfrm>
          <a:prstGeom prst="ellipse">
            <a:avLst/>
          </a:prstGeom>
          <a:solidFill>
            <a:schemeClr val="accent3">
              <a:lumMod val="40000"/>
              <a:lumOff val="60000"/>
              <a:alpha val="725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Google Shape;380;p41">
            <a:extLst>
              <a:ext uri="{FF2B5EF4-FFF2-40B4-BE49-F238E27FC236}">
                <a16:creationId xmlns:a16="http://schemas.microsoft.com/office/drawing/2014/main" id="{8F3EF55A-91E5-BACB-5B53-5E5646918A85}"/>
              </a:ext>
            </a:extLst>
          </p:cNvPr>
          <p:cNvSpPr txBox="1">
            <a:spLocks/>
          </p:cNvSpPr>
          <p:nvPr/>
        </p:nvSpPr>
        <p:spPr>
          <a:xfrm>
            <a:off x="2711398" y="2553324"/>
            <a:ext cx="653562" cy="455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200" dirty="0"/>
              <a:t>04</a:t>
            </a:r>
          </a:p>
        </p:txBody>
      </p:sp>
      <p:sp>
        <p:nvSpPr>
          <p:cNvPr id="15" name="Google Shape;373;p41">
            <a:extLst>
              <a:ext uri="{FF2B5EF4-FFF2-40B4-BE49-F238E27FC236}">
                <a16:creationId xmlns:a16="http://schemas.microsoft.com/office/drawing/2014/main" id="{D8BF5AD4-54A9-90CC-21B8-06E7EA505A6F}"/>
              </a:ext>
            </a:extLst>
          </p:cNvPr>
          <p:cNvSpPr txBox="1">
            <a:spLocks/>
          </p:cNvSpPr>
          <p:nvPr/>
        </p:nvSpPr>
        <p:spPr>
          <a:xfrm>
            <a:off x="3352575" y="2644555"/>
            <a:ext cx="26517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L="1371600" marR="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L="1828800" marR="0" lvl="3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L="2286000" marR="0" lvl="4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L="2743200" marR="0" lvl="5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L="3200400" marR="0" lvl="6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L="3657600" marR="0" lvl="7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L="4114800" marR="0" lvl="8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marL="0" indent="0"/>
            <a:r>
              <a:rPr lang="en-US" sz="2000" dirty="0"/>
              <a:t>Workplace Ethics</a:t>
            </a:r>
          </a:p>
        </p:txBody>
      </p:sp>
      <p:sp>
        <p:nvSpPr>
          <p:cNvPr id="17" name="Google Shape;380;p41">
            <a:extLst>
              <a:ext uri="{FF2B5EF4-FFF2-40B4-BE49-F238E27FC236}">
                <a16:creationId xmlns:a16="http://schemas.microsoft.com/office/drawing/2014/main" id="{766746C2-5E39-30CC-DCAC-86219D7ECE42}"/>
              </a:ext>
            </a:extLst>
          </p:cNvPr>
          <p:cNvSpPr txBox="1">
            <a:spLocks/>
          </p:cNvSpPr>
          <p:nvPr/>
        </p:nvSpPr>
        <p:spPr>
          <a:xfrm>
            <a:off x="2715664" y="3126895"/>
            <a:ext cx="639671" cy="486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200" dirty="0"/>
              <a:t>05</a:t>
            </a:r>
          </a:p>
        </p:txBody>
      </p:sp>
      <p:sp>
        <p:nvSpPr>
          <p:cNvPr id="18" name="Google Shape;380;p41">
            <a:extLst>
              <a:ext uri="{FF2B5EF4-FFF2-40B4-BE49-F238E27FC236}">
                <a16:creationId xmlns:a16="http://schemas.microsoft.com/office/drawing/2014/main" id="{E2996567-8902-593C-A007-A3CE81DBCF49}"/>
              </a:ext>
            </a:extLst>
          </p:cNvPr>
          <p:cNvSpPr txBox="1">
            <a:spLocks/>
          </p:cNvSpPr>
          <p:nvPr/>
        </p:nvSpPr>
        <p:spPr>
          <a:xfrm>
            <a:off x="2722981" y="3684179"/>
            <a:ext cx="639671" cy="486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200" dirty="0"/>
              <a:t>06</a:t>
            </a:r>
          </a:p>
        </p:txBody>
      </p:sp>
      <p:sp>
        <p:nvSpPr>
          <p:cNvPr id="20" name="Google Shape;373;p41">
            <a:extLst>
              <a:ext uri="{FF2B5EF4-FFF2-40B4-BE49-F238E27FC236}">
                <a16:creationId xmlns:a16="http://schemas.microsoft.com/office/drawing/2014/main" id="{1729DB57-411B-FA32-85B8-66F182FAB452}"/>
              </a:ext>
            </a:extLst>
          </p:cNvPr>
          <p:cNvSpPr txBox="1">
            <a:spLocks/>
          </p:cNvSpPr>
          <p:nvPr/>
        </p:nvSpPr>
        <p:spPr>
          <a:xfrm>
            <a:off x="3340418" y="3236560"/>
            <a:ext cx="2651700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L="1371600" marR="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L="1828800" marR="0" lvl="3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L="2286000" marR="0" lvl="4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L="2743200" marR="0" lvl="5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L="3200400" marR="0" lvl="6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L="3657600" marR="0" lvl="7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L="4114800" marR="0" lvl="8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marL="0" indent="0"/>
            <a:r>
              <a:rPr lang="en-US" sz="2000" dirty="0"/>
              <a:t>Conclusion</a:t>
            </a:r>
          </a:p>
        </p:txBody>
      </p:sp>
      <p:sp>
        <p:nvSpPr>
          <p:cNvPr id="21" name="Google Shape;373;p41">
            <a:extLst>
              <a:ext uri="{FF2B5EF4-FFF2-40B4-BE49-F238E27FC236}">
                <a16:creationId xmlns:a16="http://schemas.microsoft.com/office/drawing/2014/main" id="{4A4CBA73-EA60-0630-F4B2-58E6A111DE9F}"/>
              </a:ext>
            </a:extLst>
          </p:cNvPr>
          <p:cNvSpPr txBox="1">
            <a:spLocks/>
          </p:cNvSpPr>
          <p:nvPr/>
        </p:nvSpPr>
        <p:spPr>
          <a:xfrm>
            <a:off x="3350043" y="3809315"/>
            <a:ext cx="1414462" cy="3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L="1371600" marR="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L="1828800" marR="0" lvl="3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L="2286000" marR="0" lvl="4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L="2743200" marR="0" lvl="5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L="3200400" marR="0" lvl="6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L="3657600" marR="0" lvl="7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L="4114800" marR="0" lvl="8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marL="0" indent="0"/>
            <a:r>
              <a:rPr lang="en-US" sz="2000" dirty="0"/>
              <a:t>Reflection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" grpId="0"/>
      <p:bldP spid="373" grpId="0" build="p"/>
      <p:bldP spid="374" grpId="0"/>
      <p:bldP spid="376" grpId="0" build="p"/>
      <p:bldP spid="377" grpId="0"/>
      <p:bldP spid="379" grpId="0" build="p"/>
      <p:bldP spid="380" grpId="0"/>
      <p:bldP spid="14" grpId="0"/>
      <p:bldP spid="15" grpId="0" build="p"/>
      <p:bldP spid="17" grpId="0"/>
      <p:bldP spid="18" grpId="0"/>
      <p:bldP spid="20" grpId="0" build="p"/>
      <p:bldP spid="2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93C89-53BD-CAC9-5C2E-9BA6F8E7B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641" y="833834"/>
            <a:ext cx="3524400" cy="572700"/>
          </a:xfrm>
        </p:spPr>
        <p:txBody>
          <a:bodyPr/>
          <a:lstStyle/>
          <a:p>
            <a:r>
              <a:rPr lang="en-LY" dirty="0">
                <a:solidFill>
                  <a:schemeClr val="accent4">
                    <a:lumMod val="75000"/>
                  </a:schemeClr>
                </a:solidFill>
              </a:rPr>
              <a:t>Learning Objectives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765A01-149A-C193-11D5-D4C7D23F7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225" y="1695019"/>
            <a:ext cx="5776344" cy="428700"/>
          </a:xfrm>
        </p:spPr>
        <p:txBody>
          <a:bodyPr/>
          <a:lstStyle/>
          <a:p>
            <a:r>
              <a:rPr lang="en-LY" sz="1800" dirty="0"/>
              <a:t>By the end of this presentation you’ll be able to: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17CC581-9A09-9286-871D-AFA5703EFDEF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1253763" y="2361408"/>
            <a:ext cx="5776344" cy="355500"/>
          </a:xfrm>
        </p:spPr>
        <p:txBody>
          <a:bodyPr/>
          <a:lstStyle/>
          <a:p>
            <a:r>
              <a:rPr lang="en-LY" sz="2800" dirty="0"/>
              <a:t>Explain Ethical Behavior and Practices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AF31CA-9AED-AE31-09E0-60CAC1884114}"/>
              </a:ext>
            </a:extLst>
          </p:cNvPr>
          <p:cNvSpPr>
            <a:spLocks noGrp="1"/>
          </p:cNvSpPr>
          <p:nvPr>
            <p:ph type="title" idx="3"/>
          </p:nvPr>
        </p:nvSpPr>
        <p:spPr>
          <a:xfrm>
            <a:off x="788641" y="2340204"/>
            <a:ext cx="615954" cy="356700"/>
          </a:xfrm>
        </p:spPr>
        <p:txBody>
          <a:bodyPr/>
          <a:lstStyle/>
          <a:p>
            <a:r>
              <a:rPr lang="en-LY" sz="3200" dirty="0"/>
              <a:t>01</a:t>
            </a:r>
          </a:p>
        </p:txBody>
      </p:sp>
      <p:sp>
        <p:nvSpPr>
          <p:cNvPr id="13" name="Google Shape;377;p41">
            <a:extLst>
              <a:ext uri="{FF2B5EF4-FFF2-40B4-BE49-F238E27FC236}">
                <a16:creationId xmlns:a16="http://schemas.microsoft.com/office/drawing/2014/main" id="{FC9AACAB-2AA1-C63C-B4B4-01ED2299E275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03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0E23C4-6EC0-FDD6-A0CC-24AFCDF66D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l="20695" t="18301" r="47770" b="40217"/>
          <a:stretch/>
        </p:blipFill>
        <p:spPr>
          <a:xfrm rot="10800000">
            <a:off x="9856505" y="-1868548"/>
            <a:ext cx="3635258" cy="298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943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42"/>
          <p:cNvSpPr txBox="1">
            <a:spLocks noGrp="1"/>
          </p:cNvSpPr>
          <p:nvPr>
            <p:ph type="title"/>
          </p:nvPr>
        </p:nvSpPr>
        <p:spPr>
          <a:xfrm>
            <a:off x="593888" y="804887"/>
            <a:ext cx="245096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Introduction</a:t>
            </a:r>
            <a:endParaRPr sz="3600" dirty="0"/>
          </a:p>
        </p:txBody>
      </p:sp>
      <p:sp>
        <p:nvSpPr>
          <p:cNvPr id="390" name="Google Shape;390;p42"/>
          <p:cNvSpPr txBox="1">
            <a:spLocks noGrp="1"/>
          </p:cNvSpPr>
          <p:nvPr>
            <p:ph type="body" idx="1"/>
          </p:nvPr>
        </p:nvSpPr>
        <p:spPr>
          <a:xfrm>
            <a:off x="593888" y="1612155"/>
            <a:ext cx="3978112" cy="9595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1600"/>
              </a:spcAft>
              <a:buSzPct val="95000"/>
              <a:buFont typeface="Wingdings" pitchFamily="2" charset="2"/>
              <a:buChar char="Ø"/>
            </a:pPr>
            <a:r>
              <a:rPr lang="en-US" dirty="0"/>
              <a:t>Using ethical principles in a specific situation is what is referred to as </a:t>
            </a:r>
            <a:r>
              <a:rPr lang="en-US" b="1" dirty="0"/>
              <a:t>ethical behavior</a:t>
            </a:r>
            <a:r>
              <a:rPr lang="en-US" dirty="0"/>
              <a:t>.</a:t>
            </a:r>
          </a:p>
          <a:p>
            <a:pPr marL="285750" lvl="0" indent="-285750" algn="just" rtl="0">
              <a:spcBef>
                <a:spcPts val="0"/>
              </a:spcBef>
              <a:spcAft>
                <a:spcPts val="1600"/>
              </a:spcAft>
              <a:buSzPct val="95000"/>
              <a:buFont typeface="Wingdings" pitchFamily="2" charset="2"/>
              <a:buChar char="Ø"/>
            </a:pPr>
            <a:r>
              <a:rPr lang="en-US" dirty="0"/>
              <a:t>This behavior is defined by certain principles that are maintained in relationships such as: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85DC73-8F6F-5769-B54C-8CA2F4E2C245}"/>
              </a:ext>
            </a:extLst>
          </p:cNvPr>
          <p:cNvSpPr txBox="1"/>
          <p:nvPr/>
        </p:nvSpPr>
        <p:spPr>
          <a:xfrm>
            <a:off x="1018095" y="3513329"/>
            <a:ext cx="48461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>
                <a:srgbClr val="537686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37686"/>
                </a:solidFill>
                <a:effectLst/>
                <a:uLnTx/>
                <a:uFillTx/>
                <a:latin typeface="Raleway Medium"/>
                <a:cs typeface="Raleway Medium"/>
                <a:sym typeface="Raleway Medium"/>
              </a:rPr>
              <a:t>Honesty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>
                <a:srgbClr val="537686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rgbClr val="537686"/>
                </a:solidFill>
                <a:latin typeface="Raleway Medium"/>
                <a:cs typeface="Raleway Medium"/>
                <a:sym typeface="Raleway Medium"/>
              </a:rPr>
              <a:t>Fairness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>
                <a:srgbClr val="537686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37686"/>
                </a:solidFill>
                <a:effectLst/>
                <a:uLnTx/>
                <a:uFillTx/>
                <a:latin typeface="Raleway Medium"/>
                <a:cs typeface="Raleway Medium"/>
                <a:sym typeface="Raleway Medium"/>
              </a:rPr>
              <a:t>Loyalty</a:t>
            </a:r>
          </a:p>
        </p:txBody>
      </p:sp>
      <p:sp>
        <p:nvSpPr>
          <p:cNvPr id="5" name="Google Shape;377;p41">
            <a:extLst>
              <a:ext uri="{FF2B5EF4-FFF2-40B4-BE49-F238E27FC236}">
                <a16:creationId xmlns:a16="http://schemas.microsoft.com/office/drawing/2014/main" id="{C8FF68C8-0EB0-2D35-6F43-DFAD47DD6AF9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04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2DD510-6409-4D90-4DA6-D4B5543934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19" t="18126" r="43356" b="22440"/>
          <a:stretch/>
        </p:blipFill>
        <p:spPr>
          <a:xfrm rot="10800000">
            <a:off x="5131868" y="1017039"/>
            <a:ext cx="3164022" cy="29887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93C2AD-BC51-3989-C837-03872886AA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695" t="18301" r="47770" b="40217"/>
          <a:stretch/>
        </p:blipFill>
        <p:spPr>
          <a:xfrm>
            <a:off x="4914854" y="1017039"/>
            <a:ext cx="3635258" cy="29887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uiExpan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6"/>
          <p:cNvSpPr txBox="1">
            <a:spLocks noGrp="1"/>
          </p:cNvSpPr>
          <p:nvPr>
            <p:ph type="title"/>
          </p:nvPr>
        </p:nvSpPr>
        <p:spPr>
          <a:xfrm>
            <a:off x="3810281" y="1206757"/>
            <a:ext cx="471136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Importance of Ethical Behavior</a:t>
            </a:r>
          </a:p>
        </p:txBody>
      </p:sp>
      <p:sp>
        <p:nvSpPr>
          <p:cNvPr id="542" name="Google Shape;542;p46"/>
          <p:cNvSpPr txBox="1">
            <a:spLocks noGrp="1"/>
          </p:cNvSpPr>
          <p:nvPr>
            <p:ph type="body" idx="1"/>
          </p:nvPr>
        </p:nvSpPr>
        <p:spPr>
          <a:xfrm>
            <a:off x="3810281" y="2105919"/>
            <a:ext cx="4711362" cy="21892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dirty="0"/>
              <a:t>Every company has it’s own ethical code and rules that controls it’s decisions and activities, Ethical behaviors ensure that employees will achieve the company’s goal by following it’s policies.</a:t>
            </a:r>
            <a:endParaRPr dirty="0"/>
          </a:p>
        </p:txBody>
      </p:sp>
      <p:sp>
        <p:nvSpPr>
          <p:cNvPr id="2" name="Google Shape;377;p41">
            <a:extLst>
              <a:ext uri="{FF2B5EF4-FFF2-40B4-BE49-F238E27FC236}">
                <a16:creationId xmlns:a16="http://schemas.microsoft.com/office/drawing/2014/main" id="{FD3B5735-8D43-FF90-120F-0856A61AC5A6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05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B3E7ED-FB71-9D99-2BDA-6EC44B6D69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278" b="71556" l="20278" r="53368">
                        <a14:foregroundMark x1="29722" y1="45722" x2="25417" y2="45500"/>
                        <a14:foregroundMark x1="25417" y1="45500" x2="24618" y2="42000"/>
                        <a14:foregroundMark x1="29201" y1="52944" x2="25833" y2="56222"/>
                        <a14:foregroundMark x1="43924" y1="48889" x2="48021" y2="45556"/>
                        <a14:foregroundMark x1="48021" y1="45556" x2="48750" y2="41278"/>
                        <a14:foregroundMark x1="36215" y1="33389" x2="36632" y2="37000"/>
                        <a14:foregroundMark x1="38125" y1="54722" x2="37431" y2="60111"/>
                        <a14:foregroundMark x1="43819" y1="53611" x2="46701" y2="57889"/>
                        <a14:foregroundMark x1="23924" y1="62611" x2="23924" y2="60278"/>
                        <a14:foregroundMark x1="21597" y1="59444" x2="21944" y2="63722"/>
                        <a14:foregroundMark x1="26528" y1="68000" x2="22257" y2="69167"/>
                        <a14:foregroundMark x1="22257" y1="69167" x2="21771" y2="68444"/>
                        <a14:foregroundMark x1="23229" y1="68556" x2="21771" y2="68167"/>
                        <a14:foregroundMark x1="46181" y1="66611" x2="49965" y2="66778"/>
                        <a14:foregroundMark x1="41076" y1="60278" x2="41146" y2="66222"/>
                        <a14:foregroundMark x1="37153" y1="65111" x2="37083" y2="71333"/>
                        <a14:foregroundMark x1="32847" y1="60111" x2="32917" y2="66111"/>
                        <a14:foregroundMark x1="23472" y1="33833" x2="23403" y2="26944"/>
                        <a14:foregroundMark x1="23403" y1="26944" x2="26424" y2="32056"/>
                        <a14:foregroundMark x1="26424" y1="32056" x2="26528" y2="32556"/>
                        <a14:foregroundMark x1="21146" y1="30889" x2="20278" y2="32167"/>
                        <a14:foregroundMark x1="32049" y1="24833" x2="39583" y2="24389"/>
                        <a14:foregroundMark x1="36632" y1="22722" x2="35174" y2="22333"/>
                        <a14:foregroundMark x1="43924" y1="31444" x2="45486" y2="31167"/>
                        <a14:foregroundMark x1="48403" y1="23722" x2="48750" y2="28833"/>
                        <a14:foregroundMark x1="51528" y1="31444" x2="53368" y2="30500"/>
                        <a14:foregroundMark x1="49444" y1="33667" x2="47569" y2="33944"/>
                        <a14:foregroundMark x1="46076" y1="23833" x2="44097" y2="23444"/>
                        <a14:foregroundMark x1="50243" y1="23833" x2="52917" y2="24000"/>
                        <a14:foregroundMark x1="53021" y1="23556" x2="51007" y2="23444"/>
                        <a14:foregroundMark x1="43924" y1="25111" x2="44688" y2="24000"/>
                        <a14:foregroundMark x1="44375" y1="24556" x2="45139" y2="29556"/>
                        <a14:foregroundMark x1="52083" y1="24556" x2="52292" y2="31000"/>
                      </a14:backgroundRemoval>
                    </a14:imgEffect>
                  </a14:imgLayer>
                </a14:imgProps>
              </a:ext>
            </a:extLst>
          </a:blip>
          <a:srcRect l="17319" t="18126" r="43356" b="22440"/>
          <a:stretch/>
        </p:blipFill>
        <p:spPr>
          <a:xfrm>
            <a:off x="315089" y="933651"/>
            <a:ext cx="3390218" cy="3202395"/>
          </a:xfrm>
          <a:prstGeom prst="rect">
            <a:avLst/>
          </a:prstGeom>
        </p:spPr>
      </p:pic>
      <p:sp>
        <p:nvSpPr>
          <p:cNvPr id="9" name="Google Shape;415;p44" descr="Slidesgo" title="image01">
            <a:extLst>
              <a:ext uri="{FF2B5EF4-FFF2-40B4-BE49-F238E27FC236}">
                <a16:creationId xmlns:a16="http://schemas.microsoft.com/office/drawing/2014/main" id="{41540977-2999-8044-C1A0-F58619640F14}"/>
              </a:ext>
            </a:extLst>
          </p:cNvPr>
          <p:cNvSpPr/>
          <p:nvPr/>
        </p:nvSpPr>
        <p:spPr>
          <a:xfrm rot="13259420">
            <a:off x="-413622" y="4520769"/>
            <a:ext cx="1146730" cy="1143662"/>
          </a:xfrm>
          <a:prstGeom prst="ellipse">
            <a:avLst/>
          </a:prstGeom>
          <a:solidFill>
            <a:srgbClr val="A7D5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415;p44" descr="Slidesgo" title="image01">
            <a:extLst>
              <a:ext uri="{FF2B5EF4-FFF2-40B4-BE49-F238E27FC236}">
                <a16:creationId xmlns:a16="http://schemas.microsoft.com/office/drawing/2014/main" id="{CCA030C6-EE32-AA6D-B2E4-2E76AD769816}"/>
              </a:ext>
            </a:extLst>
          </p:cNvPr>
          <p:cNvSpPr/>
          <p:nvPr/>
        </p:nvSpPr>
        <p:spPr>
          <a:xfrm rot="14105302">
            <a:off x="-413622" y="4520769"/>
            <a:ext cx="1146730" cy="1143662"/>
          </a:xfrm>
          <a:prstGeom prst="ellipse">
            <a:avLst/>
          </a:prstGeom>
          <a:solidFill>
            <a:srgbClr val="A7D5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415;p44" descr="Slidesgo" title="image01">
            <a:extLst>
              <a:ext uri="{FF2B5EF4-FFF2-40B4-BE49-F238E27FC236}">
                <a16:creationId xmlns:a16="http://schemas.microsoft.com/office/drawing/2014/main" id="{2CDBF8B4-D40D-EDC6-C692-0DC52E571B49}"/>
              </a:ext>
            </a:extLst>
          </p:cNvPr>
          <p:cNvSpPr/>
          <p:nvPr/>
        </p:nvSpPr>
        <p:spPr>
          <a:xfrm rot="14754771">
            <a:off x="-413621" y="4520769"/>
            <a:ext cx="1146730" cy="1143662"/>
          </a:xfrm>
          <a:prstGeom prst="ellipse">
            <a:avLst/>
          </a:prstGeom>
          <a:solidFill>
            <a:srgbClr val="A7D5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44"/>
          <p:cNvSpPr txBox="1">
            <a:spLocks noGrp="1"/>
          </p:cNvSpPr>
          <p:nvPr>
            <p:ph type="subTitle" idx="2"/>
          </p:nvPr>
        </p:nvSpPr>
        <p:spPr>
          <a:xfrm>
            <a:off x="856232" y="3415233"/>
            <a:ext cx="2286000" cy="7042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solidFill>
                  <a:schemeClr val="accent3"/>
                </a:solidFill>
              </a:rPr>
              <a:t>Losing your job and reputation.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411" name="Google Shape;411;p44"/>
          <p:cNvSpPr txBox="1">
            <a:spLocks noGrp="1"/>
          </p:cNvSpPr>
          <p:nvPr>
            <p:ph type="subTitle" idx="4"/>
          </p:nvPr>
        </p:nvSpPr>
        <p:spPr>
          <a:xfrm>
            <a:off x="3305613" y="3415234"/>
            <a:ext cx="2571268" cy="7042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3"/>
                </a:solidFill>
              </a:rPr>
              <a:t>Affecting employees’ relationships.</a:t>
            </a:r>
          </a:p>
        </p:txBody>
      </p:sp>
      <p:sp>
        <p:nvSpPr>
          <p:cNvPr id="413" name="Google Shape;413;p44"/>
          <p:cNvSpPr txBox="1">
            <a:spLocks noGrp="1"/>
          </p:cNvSpPr>
          <p:nvPr>
            <p:ph type="subTitle" idx="6"/>
          </p:nvPr>
        </p:nvSpPr>
        <p:spPr>
          <a:xfrm>
            <a:off x="5960644" y="3415233"/>
            <a:ext cx="2286000" cy="7042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3"/>
                </a:solidFill>
              </a:rPr>
              <a:t>Losing your staff and  customers trust.</a:t>
            </a:r>
          </a:p>
        </p:txBody>
      </p:sp>
      <p:sp>
        <p:nvSpPr>
          <p:cNvPr id="415" name="Google Shape;415;p44" descr="Slidesgo" title="image01"/>
          <p:cNvSpPr/>
          <p:nvPr/>
        </p:nvSpPr>
        <p:spPr>
          <a:xfrm>
            <a:off x="1223723" y="1579317"/>
            <a:ext cx="1630831" cy="1624200"/>
          </a:xfrm>
          <a:prstGeom prst="ellipse">
            <a:avLst/>
          </a:prstGeom>
          <a:solidFill>
            <a:srgbClr val="A7D5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44" descr="Slidesgo" title="image02"/>
          <p:cNvSpPr/>
          <p:nvPr/>
        </p:nvSpPr>
        <p:spPr>
          <a:xfrm>
            <a:off x="3714160" y="1579317"/>
            <a:ext cx="1630831" cy="1639608"/>
          </a:xfrm>
          <a:prstGeom prst="ellipse">
            <a:avLst/>
          </a:prstGeom>
          <a:solidFill>
            <a:srgbClr val="A7D5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44" descr="Slidesgo" title="image03"/>
          <p:cNvSpPr/>
          <p:nvPr/>
        </p:nvSpPr>
        <p:spPr>
          <a:xfrm>
            <a:off x="6288228" y="1579317"/>
            <a:ext cx="1630831" cy="1639608"/>
          </a:xfrm>
          <a:prstGeom prst="ellipse">
            <a:avLst/>
          </a:prstGeom>
          <a:solidFill>
            <a:srgbClr val="A7D5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376;p41">
            <a:extLst>
              <a:ext uri="{FF2B5EF4-FFF2-40B4-BE49-F238E27FC236}">
                <a16:creationId xmlns:a16="http://schemas.microsoft.com/office/drawing/2014/main" id="{4EDBA29B-5704-A967-AAA7-9A05BEA78510}"/>
              </a:ext>
            </a:extLst>
          </p:cNvPr>
          <p:cNvSpPr txBox="1">
            <a:spLocks/>
          </p:cNvSpPr>
          <p:nvPr/>
        </p:nvSpPr>
        <p:spPr>
          <a:xfrm>
            <a:off x="2048172" y="256071"/>
            <a:ext cx="5047655" cy="882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2pPr>
            <a:lvl3pPr marL="1371600" marR="0" lvl="2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3pPr>
            <a:lvl4pPr marL="1828800" marR="0" lvl="3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4pPr>
            <a:lvl5pPr marL="2286000" marR="0" lvl="4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5pPr>
            <a:lvl6pPr marL="2743200" marR="0" lvl="5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6pPr>
            <a:lvl7pPr marL="3200400" marR="0" lvl="6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7pPr>
            <a:lvl8pPr marL="3657600" marR="0" lvl="7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8pPr>
            <a:lvl9pPr marL="4114800" marR="0" lvl="8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18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pPr marL="0" indent="0" algn="ctr"/>
            <a:r>
              <a:rPr lang="en-US" sz="2800" dirty="0"/>
              <a:t>Consequences of Unethical Business Practices</a:t>
            </a:r>
          </a:p>
        </p:txBody>
      </p:sp>
      <p:sp>
        <p:nvSpPr>
          <p:cNvPr id="22" name="Google Shape;377;p41">
            <a:extLst>
              <a:ext uri="{FF2B5EF4-FFF2-40B4-BE49-F238E27FC236}">
                <a16:creationId xmlns:a16="http://schemas.microsoft.com/office/drawing/2014/main" id="{E3917798-8017-C7AA-760E-81251DF94626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06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F74058A-13D3-4E84-A9E9-15EBC09697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070" t="44134" r="37609" b="34942"/>
          <a:stretch/>
        </p:blipFill>
        <p:spPr>
          <a:xfrm>
            <a:off x="3809485" y="1688905"/>
            <a:ext cx="1431379" cy="1428446"/>
          </a:xfrm>
          <a:prstGeom prst="ellipse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7B34884-1B7C-87B3-3571-734B2C5E0C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203" t="23433" r="45751" b="24437"/>
          <a:stretch/>
        </p:blipFill>
        <p:spPr>
          <a:xfrm>
            <a:off x="1319470" y="1672190"/>
            <a:ext cx="1439335" cy="1439334"/>
          </a:xfrm>
          <a:prstGeom prst="ellipse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8EA074E-C744-3A70-6DC0-A093A5AD97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543" t="17684" r="43013" b="24515"/>
          <a:stretch/>
        </p:blipFill>
        <p:spPr>
          <a:xfrm>
            <a:off x="6348024" y="1663504"/>
            <a:ext cx="1498749" cy="1473421"/>
          </a:xfrm>
          <a:prstGeom prst="flowChartConnector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" grpId="0" build="p"/>
      <p:bldP spid="411" grpId="0" build="p"/>
      <p:bldP spid="4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3"/>
          <p:cNvSpPr txBox="1">
            <a:spLocks noGrp="1"/>
          </p:cNvSpPr>
          <p:nvPr>
            <p:ph type="title"/>
          </p:nvPr>
        </p:nvSpPr>
        <p:spPr>
          <a:xfrm>
            <a:off x="2606537" y="415380"/>
            <a:ext cx="3930926" cy="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dirty="0"/>
              <a:t>Workplace Ethics</a:t>
            </a:r>
            <a:endParaRPr sz="3200" dirty="0"/>
          </a:p>
        </p:txBody>
      </p:sp>
      <p:sp>
        <p:nvSpPr>
          <p:cNvPr id="401" name="Google Shape;401;p43"/>
          <p:cNvSpPr txBox="1">
            <a:spLocks noGrp="1"/>
          </p:cNvSpPr>
          <p:nvPr>
            <p:ph type="subTitle" idx="1"/>
          </p:nvPr>
        </p:nvSpPr>
        <p:spPr>
          <a:xfrm>
            <a:off x="2709816" y="1420420"/>
            <a:ext cx="3724367" cy="11513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b="1" dirty="0"/>
              <a:t>Workplace ethics </a:t>
            </a:r>
            <a:r>
              <a:rPr lang="en-US" sz="1600" dirty="0"/>
              <a:t>are the set of principles that should be followed by all the employees and staff in a workplace. </a:t>
            </a:r>
            <a:endParaRPr sz="1600" dirty="0"/>
          </a:p>
        </p:txBody>
      </p:sp>
      <p:sp>
        <p:nvSpPr>
          <p:cNvPr id="4" name="Google Shape;377;p41">
            <a:extLst>
              <a:ext uri="{FF2B5EF4-FFF2-40B4-BE49-F238E27FC236}">
                <a16:creationId xmlns:a16="http://schemas.microsoft.com/office/drawing/2014/main" id="{1D5700D7-FC17-D7F6-C4C7-DC3B1E203C30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07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B9FFF98-2CC3-245A-555F-D56628FBF492}"/>
              </a:ext>
            </a:extLst>
          </p:cNvPr>
          <p:cNvCxnSpPr>
            <a:cxnSpLocks/>
            <a:stCxn id="401" idx="2"/>
          </p:cNvCxnSpPr>
          <p:nvPr/>
        </p:nvCxnSpPr>
        <p:spPr>
          <a:xfrm flipH="1">
            <a:off x="2512194" y="2571750"/>
            <a:ext cx="2059806" cy="768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8F734C-DB5D-9A9E-5E8A-72B7067D25B2}"/>
              </a:ext>
            </a:extLst>
          </p:cNvPr>
          <p:cNvCxnSpPr>
            <a:cxnSpLocks/>
          </p:cNvCxnSpPr>
          <p:nvPr/>
        </p:nvCxnSpPr>
        <p:spPr>
          <a:xfrm>
            <a:off x="3753853" y="2571750"/>
            <a:ext cx="1751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ED24D9-4CCE-2772-3F60-A73F32875B77}"/>
              </a:ext>
            </a:extLst>
          </p:cNvPr>
          <p:cNvCxnSpPr>
            <a:stCxn id="401" idx="2"/>
          </p:cNvCxnSpPr>
          <p:nvPr/>
        </p:nvCxnSpPr>
        <p:spPr>
          <a:xfrm>
            <a:off x="4572000" y="2571750"/>
            <a:ext cx="0" cy="835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97CCC52-7A60-E23A-9B86-9AF5DF128019}"/>
              </a:ext>
            </a:extLst>
          </p:cNvPr>
          <p:cNvCxnSpPr>
            <a:cxnSpLocks/>
            <a:stCxn id="401" idx="2"/>
          </p:cNvCxnSpPr>
          <p:nvPr/>
        </p:nvCxnSpPr>
        <p:spPr>
          <a:xfrm>
            <a:off x="4572000" y="2571750"/>
            <a:ext cx="1965463" cy="835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Google Shape;1834;p73">
            <a:extLst>
              <a:ext uri="{FF2B5EF4-FFF2-40B4-BE49-F238E27FC236}">
                <a16:creationId xmlns:a16="http://schemas.microsoft.com/office/drawing/2014/main" id="{CB832675-1F1B-B0C9-6AA0-5480DE1C9FE8}"/>
              </a:ext>
            </a:extLst>
          </p:cNvPr>
          <p:cNvSpPr txBox="1">
            <a:spLocks/>
          </p:cNvSpPr>
          <p:nvPr/>
        </p:nvSpPr>
        <p:spPr>
          <a:xfrm>
            <a:off x="1050058" y="3392105"/>
            <a:ext cx="2194962" cy="570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pPr marL="0" indent="0"/>
            <a:r>
              <a:rPr lang="en-US" dirty="0"/>
              <a:t>Obey The Company’s Rules</a:t>
            </a:r>
          </a:p>
        </p:txBody>
      </p:sp>
      <p:sp>
        <p:nvSpPr>
          <p:cNvPr id="26" name="Google Shape;1834;p73">
            <a:extLst>
              <a:ext uri="{FF2B5EF4-FFF2-40B4-BE49-F238E27FC236}">
                <a16:creationId xmlns:a16="http://schemas.microsoft.com/office/drawing/2014/main" id="{EF931A5E-C086-24D0-450D-F710748E14D3}"/>
              </a:ext>
            </a:extLst>
          </p:cNvPr>
          <p:cNvSpPr txBox="1">
            <a:spLocks/>
          </p:cNvSpPr>
          <p:nvPr/>
        </p:nvSpPr>
        <p:spPr>
          <a:xfrm>
            <a:off x="3474518" y="3407343"/>
            <a:ext cx="2194962" cy="596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pPr marL="0" indent="0"/>
            <a:r>
              <a:rPr lang="en-US" dirty="0"/>
              <a:t>Take Responsibility</a:t>
            </a:r>
          </a:p>
        </p:txBody>
      </p:sp>
      <p:sp>
        <p:nvSpPr>
          <p:cNvPr id="27" name="Google Shape;1834;p73">
            <a:extLst>
              <a:ext uri="{FF2B5EF4-FFF2-40B4-BE49-F238E27FC236}">
                <a16:creationId xmlns:a16="http://schemas.microsoft.com/office/drawing/2014/main" id="{BFD29956-F983-ADFF-5FD3-04B9616AA193}"/>
              </a:ext>
            </a:extLst>
          </p:cNvPr>
          <p:cNvSpPr txBox="1">
            <a:spLocks/>
          </p:cNvSpPr>
          <p:nvPr/>
        </p:nvSpPr>
        <p:spPr>
          <a:xfrm>
            <a:off x="5669481" y="3407342"/>
            <a:ext cx="2194962" cy="596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14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1pPr>
            <a:lvl2pPr marL="914400" marR="0" lvl="1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2pPr>
            <a:lvl3pPr marL="1371600" marR="0" lvl="2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3pPr>
            <a:lvl4pPr marL="1828800" marR="0" lvl="3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4pPr>
            <a:lvl5pPr marL="2286000" marR="0" lvl="4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5pPr>
            <a:lvl6pPr marL="2743200" marR="0" lvl="5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6pPr>
            <a:lvl7pPr marL="3200400" marR="0" lvl="6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7pPr>
            <a:lvl8pPr marL="3657600" marR="0" lvl="7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8pPr>
            <a:lvl9pPr marL="4114800" marR="0" lvl="8" indent="-3238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Raleway Medium"/>
              <a:buNone/>
              <a:defRPr sz="2100" b="0" i="0" u="none" strike="noStrike" cap="none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defRPr>
            </a:lvl9pPr>
          </a:lstStyle>
          <a:p>
            <a:pPr marL="0" indent="0"/>
            <a:r>
              <a:rPr lang="en-US" dirty="0"/>
              <a:t>Respect Your Colleagues</a:t>
            </a:r>
          </a:p>
          <a:p>
            <a:pPr marL="0" indent="0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F101A-0363-8362-2133-BAA46A338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8420" y="1178351"/>
            <a:ext cx="4000126" cy="786333"/>
          </a:xfrm>
        </p:spPr>
        <p:txBody>
          <a:bodyPr/>
          <a:lstStyle/>
          <a:p>
            <a:r>
              <a:rPr lang="en-LY" sz="3600" dirty="0"/>
              <a:t>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D5FC2-FC4E-C598-1F3B-697FC3A7F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97827" y="2198351"/>
            <a:ext cx="5414198" cy="1412037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b="0" i="0" dirty="0">
                <a:effectLst/>
                <a:latin typeface="Proxima Nova"/>
              </a:rPr>
              <a:t>Having a strong sense of responsibility and holding yourself accountable are really important indicators of good work ethic. When an employee shows a sense of responsibility, they show managers that they are dependable and can be relied upon. </a:t>
            </a:r>
            <a:endParaRPr lang="en-LY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79A98F-931E-7D00-CBEA-C5EB4B9E9F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233" b="71336" l="18579" r="58231">
                        <a14:foregroundMark x1="19399" y1="48060" x2="19570" y2="55765"/>
                        <a14:foregroundMark x1="56455" y1="53502" x2="58231" y2="54957"/>
                        <a14:foregroundMark x1="52596" y1="37716" x2="52596" y2="44774"/>
                        <a14:foregroundMark x1="52596" y1="44774" x2="52596" y2="44774"/>
                        <a14:foregroundMark x1="51571" y1="40625" x2="49727" y2="43157"/>
                        <a14:foregroundMark x1="53108" y1="40248" x2="54372" y2="43966"/>
                        <a14:foregroundMark x1="53005" y1="40086" x2="54098" y2="42619"/>
                        <a14:foregroundMark x1="53108" y1="39440" x2="54269" y2="42619"/>
                        <a14:foregroundMark x1="27117" y1="53394" x2="26776" y2="56573"/>
                      </a14:backgroundRemoval>
                    </a14:imgEffect>
                  </a14:imgLayer>
                </a14:imgProps>
              </a:ext>
            </a:extLst>
          </a:blip>
          <a:srcRect l="13763" t="22901" r="37968" b="23263"/>
          <a:stretch/>
        </p:blipFill>
        <p:spPr>
          <a:xfrm>
            <a:off x="131975" y="1164938"/>
            <a:ext cx="3823982" cy="2703509"/>
          </a:xfrm>
          <a:prstGeom prst="rect">
            <a:avLst/>
          </a:prstGeom>
        </p:spPr>
      </p:pic>
      <p:sp>
        <p:nvSpPr>
          <p:cNvPr id="6" name="Google Shape;377;p41">
            <a:extLst>
              <a:ext uri="{FF2B5EF4-FFF2-40B4-BE49-F238E27FC236}">
                <a16:creationId xmlns:a16="http://schemas.microsoft.com/office/drawing/2014/main" id="{0E3AA811-FF63-1570-3839-75ED83089F01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08</a:t>
            </a:r>
          </a:p>
        </p:txBody>
      </p:sp>
    </p:spTree>
    <p:extLst>
      <p:ext uri="{BB962C8B-B14F-4D97-AF65-F5344CB8AC3E}">
        <p14:creationId xmlns:p14="http://schemas.microsoft.com/office/powerpoint/2010/main" val="11112540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" name="Google Shape;1833;p73"/>
          <p:cNvSpPr txBox="1">
            <a:spLocks noGrp="1"/>
          </p:cNvSpPr>
          <p:nvPr>
            <p:ph type="title"/>
          </p:nvPr>
        </p:nvSpPr>
        <p:spPr>
          <a:xfrm>
            <a:off x="723704" y="1102927"/>
            <a:ext cx="245096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Conclusion</a:t>
            </a:r>
            <a:endParaRPr sz="3600" dirty="0"/>
          </a:p>
        </p:txBody>
      </p:sp>
      <p:sp>
        <p:nvSpPr>
          <p:cNvPr id="1834" name="Google Shape;1834;p73"/>
          <p:cNvSpPr txBox="1">
            <a:spLocks noGrp="1"/>
          </p:cNvSpPr>
          <p:nvPr>
            <p:ph type="body" idx="1"/>
          </p:nvPr>
        </p:nvSpPr>
        <p:spPr>
          <a:xfrm>
            <a:off x="836826" y="1920977"/>
            <a:ext cx="3867150" cy="147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Implementing ethical behavior in organizations can help to improve employees, job satisfaction, work engagement, trust, and organizational citizenship behaviors.</a:t>
            </a:r>
            <a:endParaRPr dirty="0"/>
          </a:p>
        </p:txBody>
      </p:sp>
      <p:sp>
        <p:nvSpPr>
          <p:cNvPr id="1836" name="Google Shape;1836;p73" descr="Slidesgo" title="circulo02"/>
          <p:cNvSpPr/>
          <p:nvPr/>
        </p:nvSpPr>
        <p:spPr>
          <a:xfrm>
            <a:off x="-354897" y="-352155"/>
            <a:ext cx="1241659" cy="1209732"/>
          </a:xfrm>
          <a:prstGeom prst="ellipse">
            <a:avLst/>
          </a:prstGeom>
          <a:solidFill>
            <a:srgbClr val="A15887">
              <a:alpha val="72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21DC30-6D63-5B25-F1BE-12E778ACFE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944" b="70889" l="19479" r="56667">
                        <a14:foregroundMark x1="30694" y1="25500" x2="35139" y2="25722"/>
                        <a14:foregroundMark x1="35139" y1="25722" x2="36424" y2="37667"/>
                        <a14:foregroundMark x1="22118" y1="28833" x2="23819" y2="28722"/>
                        <a14:foregroundMark x1="22847" y1="30000" x2="22986" y2="33611"/>
                        <a14:foregroundMark x1="21215" y1="28944" x2="21667" y2="33000"/>
                        <a14:foregroundMark x1="37083" y1="41333" x2="37326" y2="41333"/>
                        <a14:foregroundMark x1="34028" y1="54500" x2="31944" y2="59000"/>
                        <a14:foregroundMark x1="32118" y1="53667" x2="35035" y2="59222"/>
                        <a14:foregroundMark x1="35035" y1="59222" x2="36806" y2="61167"/>
                        <a14:foregroundMark x1="31736" y1="60000" x2="36944" y2="62333"/>
                        <a14:foregroundMark x1="34479" y1="63222" x2="30972" y2="63444"/>
                        <a14:foregroundMark x1="21597" y1="59833" x2="21146" y2="47500"/>
                        <a14:foregroundMark x1="21146" y1="47500" x2="21667" y2="44944"/>
                        <a14:foregroundMark x1="21597" y1="43722" x2="19722" y2="49556"/>
                        <a14:foregroundMark x1="19722" y1="49556" x2="19479" y2="57000"/>
                        <a14:foregroundMark x1="19479" y1="57000" x2="20451" y2="59611"/>
                        <a14:foregroundMark x1="31875" y1="27278" x2="31806" y2="35444"/>
                        <a14:foregroundMark x1="31806" y1="35444" x2="35590" y2="38000"/>
                      </a14:backgroundRemoval>
                    </a14:imgEffect>
                  </a14:imgLayer>
                </a14:imgProps>
              </a:ext>
            </a:extLst>
          </a:blip>
          <a:srcRect l="15542" t="19220" r="38761" b="23318"/>
          <a:stretch/>
        </p:blipFill>
        <p:spPr>
          <a:xfrm>
            <a:off x="4703976" y="1188917"/>
            <a:ext cx="4586368" cy="3604463"/>
          </a:xfrm>
          <a:prstGeom prst="rect">
            <a:avLst/>
          </a:prstGeom>
        </p:spPr>
      </p:pic>
      <p:sp>
        <p:nvSpPr>
          <p:cNvPr id="4" name="Google Shape;377;p41">
            <a:extLst>
              <a:ext uri="{FF2B5EF4-FFF2-40B4-BE49-F238E27FC236}">
                <a16:creationId xmlns:a16="http://schemas.microsoft.com/office/drawing/2014/main" id="{AF246A85-5302-0083-7792-F458DDAC613E}"/>
              </a:ext>
            </a:extLst>
          </p:cNvPr>
          <p:cNvSpPr txBox="1">
            <a:spLocks/>
          </p:cNvSpPr>
          <p:nvPr/>
        </p:nvSpPr>
        <p:spPr>
          <a:xfrm>
            <a:off x="8423659" y="4532374"/>
            <a:ext cx="720341" cy="611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Anton"/>
              <a:buNone/>
              <a:defRPr sz="2000" b="0" i="0" u="none" strike="noStrike" cap="none">
                <a:solidFill>
                  <a:schemeClr val="accent4"/>
                </a:solidFill>
                <a:latin typeface="Anton"/>
                <a:ea typeface="Anton"/>
                <a:cs typeface="Anton"/>
                <a:sym typeface="Anton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3600" dirty="0">
                <a:solidFill>
                  <a:schemeClr val="bg2">
                    <a:lumMod val="75000"/>
                  </a:schemeClr>
                </a:solidFill>
              </a:rPr>
              <a:t>09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port Branding Guidelines by Slidesgo">
  <a:themeElements>
    <a:clrScheme name="Simple Light">
      <a:dk1>
        <a:srgbClr val="4B4B4B"/>
      </a:dk1>
      <a:lt1>
        <a:srgbClr val="FFFFFF"/>
      </a:lt1>
      <a:dk2>
        <a:srgbClr val="537686"/>
      </a:dk2>
      <a:lt2>
        <a:srgbClr val="E3E3E3"/>
      </a:lt2>
      <a:accent1>
        <a:srgbClr val="537686"/>
      </a:accent1>
      <a:accent2>
        <a:srgbClr val="B6C5CC"/>
      </a:accent2>
      <a:accent3>
        <a:srgbClr val="722D59"/>
      </a:accent3>
      <a:accent4>
        <a:srgbClr val="A15887"/>
      </a:accent4>
      <a:accent5>
        <a:srgbClr val="A7D5E9"/>
      </a:accent5>
      <a:accent6>
        <a:srgbClr val="D9DAD8"/>
      </a:accent6>
      <a:hlink>
        <a:srgbClr val="A158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1776</TotalTime>
  <Words>396</Words>
  <Application>Microsoft Office PowerPoint</Application>
  <PresentationFormat>On-screen Show (16:9)</PresentationFormat>
  <Paragraphs>64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Raleway Medium</vt:lpstr>
      <vt:lpstr>Proxima Nova</vt:lpstr>
      <vt:lpstr>Anton</vt:lpstr>
      <vt:lpstr>Arial</vt:lpstr>
      <vt:lpstr>Wingdings</vt:lpstr>
      <vt:lpstr>Sport Branding Guidelines by Slidesgo</vt:lpstr>
      <vt:lpstr>Ethical Behavior and It’s Practices</vt:lpstr>
      <vt:lpstr>TABLE OF CONTENTS</vt:lpstr>
      <vt:lpstr>Learning Objectives</vt:lpstr>
      <vt:lpstr>Introduction</vt:lpstr>
      <vt:lpstr>Importance of Ethical Behavior</vt:lpstr>
      <vt:lpstr>PowerPoint Presentation</vt:lpstr>
      <vt:lpstr>Workplace Ethics</vt:lpstr>
      <vt:lpstr>Example</vt:lpstr>
      <vt:lpstr>Conclusion</vt:lpstr>
      <vt:lpstr>Reflection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Management</dc:title>
  <cp:lastModifiedBy>Maher Fattouh</cp:lastModifiedBy>
  <cp:revision>5</cp:revision>
  <dcterms:modified xsi:type="dcterms:W3CDTF">2023-02-20T09:04:37Z</dcterms:modified>
</cp:coreProperties>
</file>