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6" r:id="rId2"/>
    <p:sldId id="282" r:id="rId3"/>
    <p:sldId id="283" r:id="rId4"/>
    <p:sldId id="277" r:id="rId5"/>
    <p:sldId id="279" r:id="rId6"/>
    <p:sldId id="256" r:id="rId7"/>
    <p:sldId id="278" r:id="rId8"/>
    <p:sldId id="257" r:id="rId9"/>
    <p:sldId id="258" r:id="rId10"/>
    <p:sldId id="259" r:id="rId11"/>
    <p:sldId id="280" r:id="rId12"/>
    <p:sldId id="260" r:id="rId13"/>
    <p:sldId id="261" r:id="rId14"/>
    <p:sldId id="28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1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B1C3B0A-C359-47F2-85B3-D2FE90EF7679}" type="datetimeFigureOut">
              <a:rPr lang="ar-SA" smtClean="0"/>
              <a:pPr/>
              <a:t>06/12/1441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0A6C0E-27D4-482C-A446-FA5FDD58A15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500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3392C-758B-45F1-9E2E-978FBCF15BFE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8109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2369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3392C-758B-45F1-9E2E-978FBCF15BFE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2626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2920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6795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3392C-758B-45F1-9E2E-978FBCF15BFE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2371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0705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9563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0588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0719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5290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338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8744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2881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48905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20585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0549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0704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ECC71-C151-4294-9740-A28B4BEE2293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7033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4236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9387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3392C-758B-45F1-9E2E-978FBCF15BFE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6519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3792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A6C0E-27D4-482C-A446-FA5FDD58A15F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549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Lower Gastrointestinal Bleeding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Dr. Nadia </a:t>
            </a:r>
            <a:r>
              <a:rPr lang="en-US" dirty="0" err="1" smtClean="0">
                <a:solidFill>
                  <a:schemeClr val="tx1"/>
                </a:solidFill>
              </a:rPr>
              <a:t>farhat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err="1" smtClean="0">
                <a:solidFill>
                  <a:schemeClr val="tx1"/>
                </a:solidFill>
              </a:rPr>
              <a:t>ezzawi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Gastroenterology department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BMC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diverticulitis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 smtClean="0"/>
              <a:t>Diverticulosis</a:t>
            </a:r>
            <a:r>
              <a:rPr lang="en-US" dirty="0" smtClean="0"/>
              <a:t> </a:t>
            </a:r>
          </a:p>
          <a:p>
            <a:r>
              <a:rPr lang="en-US" dirty="0" smtClean="0"/>
              <a:t>is a condition in which there are small pouches or pockets in the wall or lining of any portion of the digestive tract.</a:t>
            </a:r>
          </a:p>
          <a:p>
            <a:r>
              <a:rPr lang="en-GB" dirty="0" smtClean="0"/>
              <a:t>inflammation  or infection of </a:t>
            </a:r>
            <a:r>
              <a:rPr lang="en-GB" dirty="0" err="1" smtClean="0"/>
              <a:t>diverticulae</a:t>
            </a:r>
            <a:r>
              <a:rPr lang="en-GB" dirty="0" smtClean="0"/>
              <a:t> called  (Diverticulitis).</a:t>
            </a:r>
            <a:endParaRPr lang="ar-SA" dirty="0"/>
          </a:p>
        </p:txBody>
      </p:sp>
      <p:pic>
        <p:nvPicPr>
          <p:cNvPr id="5" name="Picture 1" descr="C:\Users\Majed\Desktop\git-bleeding-47-638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76400"/>
            <a:ext cx="4038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Risk factors</a:t>
            </a:r>
            <a:endParaRPr lang="ar-SA" i="1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Rare &lt; 40 yrs</a:t>
            </a:r>
          </a:p>
          <a:p>
            <a:r>
              <a:rPr lang="en-US" sz="2800" dirty="0" smtClean="0"/>
              <a:t>Chronic  lack of dietary fiber or genetic.</a:t>
            </a:r>
          </a:p>
          <a:p>
            <a:r>
              <a:rPr lang="en-US" sz="2800" dirty="0" smtClean="0"/>
              <a:t> obesity.</a:t>
            </a:r>
          </a:p>
          <a:p>
            <a:r>
              <a:rPr lang="en-US" sz="2800" dirty="0" smtClean="0"/>
              <a:t> smoking. </a:t>
            </a:r>
          </a:p>
          <a:p>
            <a:r>
              <a:rPr lang="en-US" sz="2800" dirty="0" smtClean="0"/>
              <a:t>family history.</a:t>
            </a:r>
          </a:p>
          <a:p>
            <a:r>
              <a:rPr lang="en-US" sz="2800" dirty="0" smtClean="0"/>
              <a:t> and NSAID 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i="1" dirty="0" smtClean="0">
                <a:solidFill>
                  <a:srgbClr val="FF0000"/>
                </a:solidFill>
              </a:rPr>
              <a:t/>
            </a:r>
            <a:br>
              <a:rPr lang="en-GB" sz="3600" i="1" dirty="0" smtClean="0">
                <a:solidFill>
                  <a:srgbClr val="FF0000"/>
                </a:solidFill>
              </a:rPr>
            </a:br>
            <a:r>
              <a:rPr lang="en-GB" sz="3100" i="1" dirty="0" smtClean="0">
                <a:solidFill>
                  <a:srgbClr val="FF0000"/>
                </a:solidFill>
              </a:rPr>
              <a:t>Clinical Features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asymptomatic and are only found incidentally  during routine colonoscopy or CT imaging.</a:t>
            </a:r>
            <a:endParaRPr lang="en-GB" sz="2800" dirty="0" smtClean="0"/>
          </a:p>
          <a:p>
            <a:r>
              <a:rPr lang="en-GB" sz="2800" dirty="0" smtClean="0"/>
              <a:t>intermittent lower abdominal pain , colicky in nature.</a:t>
            </a:r>
            <a:endParaRPr lang="en-US" sz="2800" dirty="0" smtClean="0"/>
          </a:p>
          <a:p>
            <a:r>
              <a:rPr lang="en-US" sz="2800" dirty="0" smtClean="0"/>
              <a:t>Rectal bleeding.. </a:t>
            </a:r>
          </a:p>
          <a:p>
            <a:r>
              <a:rPr lang="en-US" sz="2800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management</a:t>
            </a:r>
          </a:p>
          <a:p>
            <a:pPr>
              <a:buNone/>
            </a:pPr>
            <a:r>
              <a:rPr lang="en-US" sz="2800" dirty="0" smtClean="0"/>
              <a:t>  Patients with </a:t>
            </a:r>
            <a:r>
              <a:rPr lang="en-US" sz="2800" dirty="0" err="1" smtClean="0"/>
              <a:t>diverticular</a:t>
            </a:r>
            <a:r>
              <a:rPr lang="en-US" sz="2800" dirty="0" smtClean="0"/>
              <a:t> bleeds can often be managed conservatively as most cases will be self-limiting, Any significant bleeding will need appropriate resuscitation, including the use of blood products, and </a:t>
            </a:r>
            <a:r>
              <a:rPr lang="en-US" sz="2800" dirty="0" err="1" smtClean="0"/>
              <a:t>stabilisation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Endoscopic therapy:</a:t>
            </a:r>
          </a:p>
          <a:p>
            <a:r>
              <a:rPr lang="en-US" dirty="0" smtClean="0"/>
              <a:t>Diathermy/laser </a:t>
            </a:r>
            <a:r>
              <a:rPr lang="en-US" dirty="0" err="1" smtClean="0"/>
              <a:t>phtocoagulation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Vasoconstrictive</a:t>
            </a:r>
            <a:r>
              <a:rPr lang="en-US" dirty="0" smtClean="0"/>
              <a:t> agents (control bleeding).</a:t>
            </a:r>
          </a:p>
          <a:p>
            <a:pPr>
              <a:buNone/>
            </a:pPr>
            <a:r>
              <a:rPr lang="en-US" dirty="0" smtClean="0"/>
              <a:t>   Surgical intervention*</a:t>
            </a:r>
          </a:p>
          <a:p>
            <a:pPr>
              <a:buNone/>
            </a:pPr>
            <a:r>
              <a:rPr lang="en-US" dirty="0" smtClean="0"/>
              <a:t>     is required in those with perforation with </a:t>
            </a:r>
            <a:r>
              <a:rPr lang="en-US" dirty="0" err="1" smtClean="0"/>
              <a:t>faecal</a:t>
            </a:r>
            <a:r>
              <a:rPr lang="en-US" dirty="0" smtClean="0"/>
              <a:t> peritonitis or overwhelming sepsis.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Angiodysplasia</a:t>
            </a:r>
            <a:endParaRPr lang="ar-SA" i="1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Submucosal</a:t>
            </a:r>
            <a:r>
              <a:rPr lang="en-US" dirty="0" smtClean="0"/>
              <a:t> vascular malformation.</a:t>
            </a:r>
          </a:p>
          <a:p>
            <a:r>
              <a:rPr lang="en-US" dirty="0" smtClean="0"/>
              <a:t>It is caused by </a:t>
            </a:r>
            <a:r>
              <a:rPr lang="en-US" dirty="0" err="1" smtClean="0"/>
              <a:t>arteriovenous</a:t>
            </a:r>
            <a:r>
              <a:rPr lang="en-US" dirty="0" smtClean="0"/>
              <a:t> malformations between previously healthy blood vessels, most commonly in the </a:t>
            </a:r>
            <a:r>
              <a:rPr lang="en-US" dirty="0" err="1" smtClean="0"/>
              <a:t>caecum</a:t>
            </a:r>
            <a:r>
              <a:rPr lang="en-US" dirty="0" smtClean="0"/>
              <a:t> and ascending colon.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7" name="Picture 2" descr="C:\Users\Majed\Desktop\git-bleeding-41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76400"/>
            <a:ext cx="31242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err="1" smtClean="0"/>
              <a:t>Angiodysplasia</a:t>
            </a:r>
            <a:r>
              <a:rPr lang="en-US" dirty="0" smtClean="0"/>
              <a:t> can be divided into</a:t>
            </a:r>
            <a:r>
              <a:rPr lang="en-US" b="1" dirty="0" smtClean="0"/>
              <a:t> </a:t>
            </a:r>
          </a:p>
          <a:p>
            <a:pPr>
              <a:buNone/>
            </a:pPr>
            <a:r>
              <a:rPr lang="en-US" b="1" dirty="0" smtClean="0"/>
              <a:t>                                  acquired or congenital</a:t>
            </a:r>
            <a:r>
              <a:rPr lang="en-US" dirty="0" smtClean="0"/>
              <a:t>:</a:t>
            </a:r>
          </a:p>
          <a:p>
            <a:r>
              <a:rPr lang="en-US" b="1" dirty="0" smtClean="0"/>
              <a:t>Acquired </a:t>
            </a:r>
            <a:r>
              <a:rPr lang="en-US" b="1" dirty="0" err="1" smtClean="0"/>
              <a:t>angiodysplasia</a:t>
            </a:r>
            <a:r>
              <a:rPr lang="en-US" b="1" dirty="0" smtClean="0"/>
              <a:t> </a:t>
            </a:r>
            <a:r>
              <a:rPr lang="en-US" dirty="0" smtClean="0"/>
              <a:t>– begins as reduced </a:t>
            </a:r>
            <a:r>
              <a:rPr lang="en-US" dirty="0" err="1" smtClean="0"/>
              <a:t>submucosal</a:t>
            </a:r>
            <a:r>
              <a:rPr lang="en-US" dirty="0" smtClean="0"/>
              <a:t> venous drainage in the colon due to chronic and intermittent contraction of the colon, giving rise to dilated and tortuous veins. This results in the loss of pre-capillary sphincter competency and in turn causes the formation of small </a:t>
            </a:r>
            <a:r>
              <a:rPr lang="en-US" dirty="0" err="1" smtClean="0"/>
              <a:t>arterio</a:t>
            </a:r>
            <a:r>
              <a:rPr lang="en-US" dirty="0" smtClean="0"/>
              <a:t>-venous communications characterized by a small tuft of dilated vessels.</a:t>
            </a:r>
          </a:p>
          <a:p>
            <a:r>
              <a:rPr lang="en-US" b="1" dirty="0" smtClean="0"/>
              <a:t>Congenital </a:t>
            </a:r>
            <a:r>
              <a:rPr lang="en-US" b="1" dirty="0" err="1" smtClean="0"/>
              <a:t>angiodysplasia</a:t>
            </a:r>
            <a:r>
              <a:rPr lang="en-US" b="1" dirty="0" smtClean="0"/>
              <a:t> </a:t>
            </a:r>
            <a:r>
              <a:rPr lang="en-US" dirty="0" smtClean="0"/>
              <a:t>– such as hereditary </a:t>
            </a:r>
            <a:r>
              <a:rPr lang="en-US" dirty="0" err="1" smtClean="0"/>
              <a:t>haemorrhagic</a:t>
            </a:r>
            <a:r>
              <a:rPr lang="en-US" dirty="0" smtClean="0"/>
              <a:t> </a:t>
            </a:r>
            <a:r>
              <a:rPr lang="en-US" dirty="0" err="1" smtClean="0"/>
              <a:t>telangectasia</a:t>
            </a:r>
            <a:r>
              <a:rPr lang="en-US" dirty="0" smtClean="0"/>
              <a:t> (/</a:t>
            </a:r>
            <a:r>
              <a:rPr lang="en-US" dirty="0" err="1" smtClean="0"/>
              <a:t>Rendu</a:t>
            </a:r>
            <a:r>
              <a:rPr lang="en-US" dirty="0" smtClean="0"/>
              <a:t>-Osler-Weber syndrome) or </a:t>
            </a:r>
            <a:r>
              <a:rPr lang="en-US" dirty="0" err="1" smtClean="0"/>
              <a:t>Heyde’s</a:t>
            </a:r>
            <a:r>
              <a:rPr lang="en-US" dirty="0" smtClean="0"/>
              <a:t> syndrome.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Clinical Features</a:t>
            </a:r>
            <a:br>
              <a:rPr lang="en-GB" i="1" dirty="0" smtClean="0">
                <a:solidFill>
                  <a:srgbClr val="FF0000"/>
                </a:solidFill>
              </a:rPr>
            </a:b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b="1" dirty="0" smtClean="0"/>
              <a:t>Asymptomatic</a:t>
            </a:r>
            <a:r>
              <a:rPr lang="en-US" dirty="0" smtClean="0"/>
              <a:t> – only diagnosed incidentally during colonoscopy (around 10% cases)</a:t>
            </a:r>
          </a:p>
          <a:p>
            <a:r>
              <a:rPr lang="en-US" b="1" dirty="0" smtClean="0"/>
              <a:t>Painless occult PR bleeding</a:t>
            </a:r>
            <a:r>
              <a:rPr lang="en-US" dirty="0" smtClean="0"/>
              <a:t> (majority of case)</a:t>
            </a:r>
          </a:p>
          <a:p>
            <a:r>
              <a:rPr lang="en-US" b="1" dirty="0" smtClean="0"/>
              <a:t>Acute </a:t>
            </a:r>
            <a:r>
              <a:rPr lang="en-US" b="1" dirty="0" err="1" smtClean="0"/>
              <a:t>haemorrhage</a:t>
            </a:r>
            <a:r>
              <a:rPr lang="en-US" dirty="0" smtClean="0"/>
              <a:t> (10-15% of cases)</a:t>
            </a:r>
          </a:p>
          <a:p>
            <a:pPr>
              <a:buNone/>
            </a:pPr>
            <a:r>
              <a:rPr lang="en-US" dirty="0" smtClean="0"/>
              <a:t>   lower GI lesions (more common in </a:t>
            </a:r>
            <a:r>
              <a:rPr lang="en-US" dirty="0" err="1" smtClean="0"/>
              <a:t>angiodysplasia</a:t>
            </a:r>
            <a:r>
              <a:rPr lang="en-US" dirty="0" smtClean="0"/>
              <a:t>) are more likely to present as </a:t>
            </a:r>
            <a:r>
              <a:rPr lang="en-US" b="1" dirty="0" err="1" smtClean="0"/>
              <a:t>haematochezia</a:t>
            </a:r>
            <a:r>
              <a:rPr lang="en-US" dirty="0" smtClean="0"/>
              <a:t>. Signs on examination are usually </a:t>
            </a:r>
            <a:r>
              <a:rPr lang="en-US" dirty="0" smtClean="0">
                <a:solidFill>
                  <a:srgbClr val="FF0000"/>
                </a:solidFill>
              </a:rPr>
              <a:t>minimal</a:t>
            </a:r>
            <a:r>
              <a:rPr lang="en-US" dirty="0" smtClean="0"/>
              <a:t>.</a:t>
            </a:r>
            <a:endParaRPr lang="en-GB" b="1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investigations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Colonoscopy depending on the suspected site of bleeding.</a:t>
            </a:r>
          </a:p>
          <a:p>
            <a:r>
              <a:rPr lang="en-US" dirty="0" smtClean="0"/>
              <a:t>Small bowel bleeds : wireless capsule endoscopy  may help detection of site of dysplasia.</a:t>
            </a:r>
          </a:p>
          <a:p>
            <a:r>
              <a:rPr lang="en-US" dirty="0" smtClean="0"/>
              <a:t>in the setting of an overt </a:t>
            </a:r>
            <a:r>
              <a:rPr lang="en-US" dirty="0" err="1" smtClean="0"/>
              <a:t>angiodysplastic</a:t>
            </a:r>
            <a:r>
              <a:rPr lang="en-US" dirty="0" smtClean="0"/>
              <a:t> bleed, mesenteric angiography is recommended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Neoplasia</a:t>
            </a:r>
            <a:r>
              <a:rPr lang="en-US" i="1" dirty="0" smtClean="0">
                <a:solidFill>
                  <a:srgbClr val="FF0000"/>
                </a:solidFill>
              </a:rPr>
              <a:t> of LGI tract 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2800" dirty="0" smtClean="0"/>
              <a:t>It may present as polyp , ulcer or mass.</a:t>
            </a:r>
          </a:p>
          <a:p>
            <a:r>
              <a:rPr lang="en-US" sz="2800" dirty="0" smtClean="0"/>
              <a:t>Sloughing off of the lesion may present as lower GI bleeding.</a:t>
            </a:r>
          </a:p>
          <a:p>
            <a:r>
              <a:rPr lang="en-US" sz="2800" dirty="0" smtClean="0"/>
              <a:t>Proper evaluation , investigation , biopsy , staging of the </a:t>
            </a:r>
            <a:r>
              <a:rPr lang="en-US" sz="2800" dirty="0" err="1" smtClean="0"/>
              <a:t>neoplasia</a:t>
            </a:r>
            <a:r>
              <a:rPr lang="en-US" sz="2800" dirty="0" smtClean="0"/>
              <a:t> is to be done for management.</a:t>
            </a:r>
          </a:p>
          <a:p>
            <a:endParaRPr lang="ar-SA" dirty="0"/>
          </a:p>
        </p:txBody>
      </p:sp>
      <p:pic>
        <p:nvPicPr>
          <p:cNvPr id="2050" name="Picture 2" descr="C:\Users\Majed\Desktop\lower-gi-bleeding-22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86200"/>
            <a:ext cx="7239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Colitis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Infective / inflammatory colitis present as LGI bleeding , mostly </a:t>
            </a:r>
            <a:r>
              <a:rPr lang="en-US" dirty="0" err="1" smtClean="0"/>
              <a:t>hematochezia</a:t>
            </a:r>
            <a:r>
              <a:rPr lang="en-US" dirty="0" smtClean="0"/>
              <a:t>, pus may also present.</a:t>
            </a:r>
          </a:p>
          <a:p>
            <a:r>
              <a:rPr lang="en-US" dirty="0" smtClean="0"/>
              <a:t>IBD usually confirmed by biopsies on colonoscopy.</a:t>
            </a:r>
          </a:p>
          <a:p>
            <a:r>
              <a:rPr lang="en-US" dirty="0" smtClean="0"/>
              <a:t>Infectious colitis; in addition to colonoscopy ; stool testing for </a:t>
            </a:r>
            <a:r>
              <a:rPr lang="en-US" dirty="0" err="1" smtClean="0"/>
              <a:t>C.difficile</a:t>
            </a:r>
            <a:r>
              <a:rPr lang="en-US" dirty="0" smtClean="0"/>
              <a:t> toxins is </a:t>
            </a:r>
            <a:r>
              <a:rPr lang="en-US" dirty="0" err="1" smtClean="0"/>
              <a:t>fequently</a:t>
            </a:r>
            <a:r>
              <a:rPr lang="en-US" dirty="0" smtClean="0"/>
              <a:t> the first line diagnostic approach.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Definition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Lower GIT bleeding is defined as any bleeding in the GI tract distal to ligament of </a:t>
            </a:r>
            <a:r>
              <a:rPr lang="en-US" dirty="0" err="1" smtClean="0"/>
              <a:t>treitz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Majority of the bleeding is self limiting.</a:t>
            </a:r>
          </a:p>
          <a:p>
            <a:r>
              <a:rPr lang="en-US" dirty="0" smtClean="0"/>
              <a:t>90% of the cases colon is the source of bleeding</a:t>
            </a:r>
          </a:p>
          <a:p>
            <a:r>
              <a:rPr lang="en-US" dirty="0" smtClean="0"/>
              <a:t>Most common cause of significant LGI bleeding is </a:t>
            </a:r>
            <a:r>
              <a:rPr lang="en-US" dirty="0" err="1" smtClean="0"/>
              <a:t>diverticular</a:t>
            </a:r>
            <a:r>
              <a:rPr lang="en-US" dirty="0" smtClean="0"/>
              <a:t> disease.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i="1" dirty="0" err="1" smtClean="0">
                <a:solidFill>
                  <a:srgbClr val="FF0000"/>
                </a:solidFill>
              </a:rPr>
              <a:t>Approuch</a:t>
            </a:r>
            <a:r>
              <a:rPr lang="en-US" sz="3200" i="1" dirty="0" smtClean="0">
                <a:solidFill>
                  <a:srgbClr val="FF0000"/>
                </a:solidFill>
              </a:rPr>
              <a:t> to patient with Lower GIT Bleeding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History and examination:-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a prior history of peptic ulcer disease, </a:t>
            </a:r>
            <a:r>
              <a:rPr lang="en-US" sz="2600" dirty="0" err="1" smtClean="0"/>
              <a:t>diverticulosis</a:t>
            </a:r>
            <a:r>
              <a:rPr lang="en-US" sz="2600" dirty="0" smtClean="0"/>
              <a:t>, aortic vascular surgery, radiation therapy, use of medications such as non-steroidal anti-inflammatory and anti-coagulants, or recent endoscopy with biopsy may indicate the origin of bleeding.</a:t>
            </a:r>
          </a:p>
          <a:p>
            <a:pPr>
              <a:lnSpc>
                <a:spcPct val="120000"/>
              </a:lnSpc>
            </a:pPr>
            <a:r>
              <a:rPr lang="en-US" sz="2600" dirty="0" smtClean="0">
                <a:solidFill>
                  <a:srgbClr val="FF0000"/>
                </a:solidFill>
              </a:rPr>
              <a:t>Diagnostic and resuscitative </a:t>
            </a:r>
            <a:r>
              <a:rPr lang="en-US" sz="2600" dirty="0" err="1" smtClean="0">
                <a:solidFill>
                  <a:srgbClr val="FF0000"/>
                </a:solidFill>
              </a:rPr>
              <a:t>manuevers</a:t>
            </a:r>
            <a:r>
              <a:rPr lang="en-US" sz="2600" dirty="0" smtClean="0">
                <a:solidFill>
                  <a:srgbClr val="FF0000"/>
                </a:solidFill>
              </a:rPr>
              <a:t> must occur simultaneously if hemodynamic instability is present.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Digital rectal examination with stool </a:t>
            </a:r>
            <a:r>
              <a:rPr lang="en-US" sz="2600" dirty="0" err="1" smtClean="0"/>
              <a:t>guaiac</a:t>
            </a:r>
            <a:r>
              <a:rPr lang="en-US" sz="2600" dirty="0" smtClean="0"/>
              <a:t> is a routine part of the physical examination</a:t>
            </a:r>
            <a:endParaRPr lang="en-US" sz="2600" dirty="0" smtClean="0">
              <a:solidFill>
                <a:srgbClr val="FF0000"/>
              </a:solidFill>
            </a:endParaRPr>
          </a:p>
          <a:p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Insert NGT to R/O upper source of bleeding .</a:t>
            </a:r>
          </a:p>
          <a:p>
            <a:r>
              <a:rPr lang="en-US" dirty="0" smtClean="0"/>
              <a:t>complete blood count: -</a:t>
            </a:r>
          </a:p>
          <a:p>
            <a:pPr>
              <a:buNone/>
            </a:pPr>
            <a:r>
              <a:rPr lang="en-US" dirty="0" smtClean="0"/>
              <a:t>   type of anemia  and cross match, platelet count </a:t>
            </a:r>
          </a:p>
          <a:p>
            <a:r>
              <a:rPr lang="en-US" dirty="0" smtClean="0"/>
              <a:t>coagulation parameters.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LFTs, albumin, BUN and </a:t>
            </a:r>
            <a:r>
              <a:rPr lang="en-US" dirty="0" err="1" smtClean="0"/>
              <a:t>creatinine</a:t>
            </a:r>
            <a:r>
              <a:rPr lang="en-US" dirty="0" smtClean="0"/>
              <a:t>. </a:t>
            </a:r>
          </a:p>
          <a:p>
            <a:r>
              <a:rPr lang="en-US" sz="2800" dirty="0" err="1" smtClean="0"/>
              <a:t>Uss</a:t>
            </a:r>
            <a:r>
              <a:rPr lang="en-US" sz="2800" dirty="0" smtClean="0"/>
              <a:t> </a:t>
            </a:r>
            <a:r>
              <a:rPr lang="en-US" sz="2800" dirty="0" err="1" smtClean="0"/>
              <a:t>abdomin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Sigmoidoscopy</a:t>
            </a:r>
            <a:r>
              <a:rPr lang="en-US" sz="2800" dirty="0" smtClean="0"/>
              <a:t>/</a:t>
            </a:r>
            <a:r>
              <a:rPr lang="en-US" sz="2800" dirty="0" err="1" smtClean="0"/>
              <a:t>anoscopy</a:t>
            </a:r>
            <a:r>
              <a:rPr lang="en-US" sz="2800" dirty="0" smtClean="0"/>
              <a:t>  to rule out </a:t>
            </a:r>
            <a:r>
              <a:rPr lang="en-US" sz="2800" dirty="0" err="1" smtClean="0"/>
              <a:t>anorectal</a:t>
            </a:r>
            <a:r>
              <a:rPr lang="en-US" sz="2800" dirty="0" smtClean="0"/>
              <a:t> sources of hemorrhage.</a:t>
            </a:r>
          </a:p>
          <a:p>
            <a:r>
              <a:rPr lang="en-US" sz="2800" dirty="0" smtClean="0"/>
              <a:t>Colonoscopy permits examination of the entire colon and potential therapeutic interventions in LGIB.</a:t>
            </a:r>
            <a:endParaRPr lang="ar-SA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When colonoscopy is non diagnostic ; selective angiography is indicated.</a:t>
            </a:r>
          </a:p>
          <a:p>
            <a:pPr>
              <a:buNone/>
            </a:pPr>
            <a:r>
              <a:rPr lang="en-GB" dirty="0" smtClean="0"/>
              <a:t>Consult general surgeon  if the cause is surgical (</a:t>
            </a:r>
            <a:r>
              <a:rPr lang="en-GB" dirty="0" err="1" smtClean="0"/>
              <a:t>hemorrhoids</a:t>
            </a:r>
            <a:r>
              <a:rPr lang="en-GB" dirty="0" smtClean="0"/>
              <a:t>, fissure , </a:t>
            </a:r>
            <a:r>
              <a:rPr lang="en-GB" dirty="0" err="1" smtClean="0"/>
              <a:t>mickles</a:t>
            </a:r>
            <a:r>
              <a:rPr lang="en-GB" dirty="0" smtClean="0"/>
              <a:t> </a:t>
            </a:r>
            <a:r>
              <a:rPr lang="en-GB" dirty="0" err="1" smtClean="0"/>
              <a:t>diverticulum</a:t>
            </a:r>
            <a:r>
              <a:rPr lang="en-GB" dirty="0" smtClean="0"/>
              <a:t>) , or </a:t>
            </a:r>
            <a:r>
              <a:rPr lang="en-US" dirty="0" smtClean="0"/>
              <a:t> the patient continues to actively bleed</a:t>
            </a:r>
            <a:endParaRPr lang="en-GB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mortality rates for lower gastrointestinal bleedings are less than  5%.</a:t>
            </a:r>
          </a:p>
          <a:p>
            <a:r>
              <a:rPr lang="en-GB" dirty="0" smtClean="0"/>
              <a:t>screening </a:t>
            </a:r>
            <a:r>
              <a:rPr lang="en-GB" dirty="0" err="1" smtClean="0"/>
              <a:t>anoscopy</a:t>
            </a:r>
            <a:r>
              <a:rPr lang="en-GB" dirty="0" smtClean="0"/>
              <a:t>/</a:t>
            </a:r>
            <a:r>
              <a:rPr lang="en-GB" dirty="0" err="1" smtClean="0"/>
              <a:t>sigmoidoscopy</a:t>
            </a:r>
            <a:r>
              <a:rPr lang="en-GB" dirty="0" smtClean="0"/>
              <a:t>  After resuscitation is indicated </a:t>
            </a:r>
            <a:r>
              <a:rPr lang="en-US" dirty="0" smtClean="0"/>
              <a:t>to rule out the presence of </a:t>
            </a:r>
            <a:r>
              <a:rPr lang="en-US" dirty="0" err="1" smtClean="0"/>
              <a:t>anorectal</a:t>
            </a:r>
            <a:r>
              <a:rPr lang="en-US" dirty="0" smtClean="0"/>
              <a:t> pathology.</a:t>
            </a:r>
          </a:p>
          <a:p>
            <a:r>
              <a:rPr lang="en-US" dirty="0" smtClean="0"/>
              <a:t>Unclear diagnosis with active bleeding needs surgical intervention.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/>
              <a:t>        Thank you</a:t>
            </a:r>
            <a:endParaRPr lang="ar-SA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Presentation of lower GIT bleeding </a:t>
            </a:r>
            <a:endParaRPr lang="ar-SA" i="1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Hematochezia</a:t>
            </a:r>
            <a:r>
              <a:rPr lang="en-US" dirty="0" smtClean="0"/>
              <a:t>:-</a:t>
            </a:r>
          </a:p>
          <a:p>
            <a:pPr>
              <a:buNone/>
            </a:pPr>
            <a:r>
              <a:rPr lang="en-US" dirty="0" smtClean="0"/>
              <a:t>    Passage of fresh blood through the anus, usually in or with the stool.</a:t>
            </a:r>
          </a:p>
          <a:p>
            <a:r>
              <a:rPr lang="en-US" dirty="0" err="1" smtClean="0"/>
              <a:t>Melena</a:t>
            </a:r>
            <a:r>
              <a:rPr lang="en-US" dirty="0" smtClean="0"/>
              <a:t> :-</a:t>
            </a:r>
          </a:p>
          <a:p>
            <a:pPr>
              <a:buNone/>
            </a:pPr>
            <a:r>
              <a:rPr lang="en-US" dirty="0" smtClean="0"/>
              <a:t>    Dark sticky feces containing partly digested blood</a:t>
            </a:r>
          </a:p>
          <a:p>
            <a:r>
              <a:rPr lang="en-US" dirty="0" smtClean="0"/>
              <a:t>Occult  lower GIT bleeding :-  anemia.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Aetiology</a:t>
            </a:r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 smtClean="0"/>
              <a:t>1- Hemorrhoids .</a:t>
            </a:r>
          </a:p>
          <a:p>
            <a:pPr algn="l">
              <a:buNone/>
            </a:pPr>
            <a:r>
              <a:rPr lang="en-US" dirty="0" smtClean="0"/>
              <a:t>2- </a:t>
            </a:r>
            <a:r>
              <a:rPr lang="en-US" dirty="0" err="1" smtClean="0"/>
              <a:t>Diverticulosis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3- AV-malformation </a:t>
            </a:r>
          </a:p>
          <a:p>
            <a:pPr algn="l">
              <a:buNone/>
            </a:pPr>
            <a:r>
              <a:rPr lang="en-US" dirty="0" smtClean="0"/>
              <a:t>4- Polyps.</a:t>
            </a:r>
          </a:p>
          <a:p>
            <a:pPr algn="l">
              <a:buNone/>
            </a:pPr>
            <a:r>
              <a:rPr lang="en-US" dirty="0" smtClean="0"/>
              <a:t>5- IBD.</a:t>
            </a:r>
          </a:p>
          <a:p>
            <a:pPr algn="l">
              <a:buNone/>
            </a:pPr>
            <a:r>
              <a:rPr lang="en-US" dirty="0" smtClean="0"/>
              <a:t>6- Infectious gastroenteritis .</a:t>
            </a:r>
          </a:p>
          <a:p>
            <a:pPr algn="l">
              <a:buNone/>
            </a:pPr>
            <a:r>
              <a:rPr lang="en-US" dirty="0" smtClean="0"/>
              <a:t>7- </a:t>
            </a:r>
            <a:r>
              <a:rPr lang="en-US" dirty="0" err="1" smtClean="0"/>
              <a:t>Meckels</a:t>
            </a:r>
            <a:r>
              <a:rPr lang="en-US" dirty="0" smtClean="0"/>
              <a:t> </a:t>
            </a:r>
            <a:r>
              <a:rPr lang="en-US" dirty="0" err="1" smtClean="0"/>
              <a:t>diverticulum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8- radiation colitis.</a:t>
            </a:r>
          </a:p>
          <a:p>
            <a:pPr algn="l">
              <a:buNone/>
            </a:pPr>
            <a:r>
              <a:rPr lang="en-US" dirty="0" smtClean="0"/>
              <a:t>9 – upper source.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Haemorrhoids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Dilated or enlarged veins in the lower portion of the rectum or anus.</a:t>
            </a:r>
          </a:p>
          <a:p>
            <a:pPr>
              <a:buNone/>
            </a:pPr>
            <a:r>
              <a:rPr lang="en-US" b="1" dirty="0" smtClean="0"/>
              <a:t>    Causes</a:t>
            </a:r>
            <a:r>
              <a:rPr lang="en-US" dirty="0" smtClean="0"/>
              <a:t> :- </a:t>
            </a:r>
          </a:p>
          <a:p>
            <a:r>
              <a:rPr lang="en-US" dirty="0" smtClean="0"/>
              <a:t>Straining and constipation.</a:t>
            </a:r>
          </a:p>
          <a:p>
            <a:r>
              <a:rPr lang="en-US" dirty="0" smtClean="0"/>
              <a:t>Pregnancy.</a:t>
            </a:r>
          </a:p>
          <a:p>
            <a:r>
              <a:rPr lang="en-US" dirty="0" smtClean="0"/>
              <a:t>Obesity.</a:t>
            </a:r>
          </a:p>
          <a:p>
            <a:r>
              <a:rPr lang="en-US" dirty="0" smtClean="0"/>
              <a:t>Prolonged sitting.</a:t>
            </a:r>
          </a:p>
          <a:p>
            <a:r>
              <a:rPr lang="en-US" dirty="0" smtClean="0"/>
              <a:t>Portal hypertension and </a:t>
            </a:r>
            <a:r>
              <a:rPr lang="en-US" dirty="0" err="1" smtClean="0"/>
              <a:t>anorectal</a:t>
            </a:r>
            <a:r>
              <a:rPr lang="en-US" dirty="0" smtClean="0"/>
              <a:t> </a:t>
            </a:r>
            <a:r>
              <a:rPr lang="en-US" dirty="0" err="1" smtClean="0"/>
              <a:t>varices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Chronic diarrhea</a:t>
            </a:r>
          </a:p>
          <a:p>
            <a:r>
              <a:rPr lang="en-US" dirty="0" smtClean="0"/>
              <a:t>Familial.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They are commonly seen in left lateral , right anterior and </a:t>
            </a:r>
            <a:r>
              <a:rPr lang="en-US" dirty="0" err="1" smtClean="0"/>
              <a:t>poeterior</a:t>
            </a:r>
            <a:r>
              <a:rPr lang="en-US" dirty="0" smtClean="0"/>
              <a:t> (3,7,11 o clock) position with patient in </a:t>
            </a:r>
            <a:r>
              <a:rPr lang="en-US" dirty="0" err="1" smtClean="0"/>
              <a:t>lithotomy</a:t>
            </a:r>
            <a:r>
              <a:rPr lang="en-US" dirty="0" smtClean="0"/>
              <a:t> position.</a:t>
            </a:r>
            <a:endParaRPr lang="ar-SA" dirty="0"/>
          </a:p>
        </p:txBody>
      </p:sp>
      <p:pic>
        <p:nvPicPr>
          <p:cNvPr id="1026" name="Picture 2" descr="C:\Users\Majed\Desktop\hemorrhoids-8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95400"/>
            <a:ext cx="4038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Haemorrhoids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Haemorrhoids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degree: never prolapse.</a:t>
            </a:r>
          </a:p>
          <a:p>
            <a:pPr>
              <a:buNone/>
            </a:pPr>
            <a:r>
              <a:rPr lang="en-US" dirty="0" smtClean="0"/>
              <a:t>-2</a:t>
            </a:r>
            <a:r>
              <a:rPr lang="en-US" baseline="30000" dirty="0" smtClean="0"/>
              <a:t>nd</a:t>
            </a:r>
            <a:r>
              <a:rPr lang="en-US" dirty="0" smtClean="0"/>
              <a:t> degree: prolapse during defecation but return spontaneously</a:t>
            </a:r>
          </a:p>
          <a:p>
            <a:pPr>
              <a:buNone/>
            </a:pPr>
            <a:r>
              <a:rPr lang="en-US" dirty="0" smtClean="0"/>
              <a:t>-3</a:t>
            </a:r>
            <a:r>
              <a:rPr lang="en-US" baseline="30000" dirty="0" smtClean="0"/>
              <a:t>rd</a:t>
            </a:r>
            <a:r>
              <a:rPr lang="en-US" dirty="0" smtClean="0"/>
              <a:t> degree: remain prolapsed but can be reduced digitally.</a:t>
            </a:r>
          </a:p>
          <a:p>
            <a:pPr>
              <a:buNone/>
            </a:pPr>
            <a:r>
              <a:rPr lang="en-US" dirty="0" smtClean="0"/>
              <a:t>-4</a:t>
            </a:r>
            <a:r>
              <a:rPr lang="en-US" baseline="30000" dirty="0" smtClean="0"/>
              <a:t>th</a:t>
            </a:r>
            <a:r>
              <a:rPr lang="en-US" dirty="0" smtClean="0"/>
              <a:t> degree: long standing prolapse cannot be reduced</a:t>
            </a:r>
            <a:endParaRPr lang="ar-SA" dirty="0"/>
          </a:p>
        </p:txBody>
      </p:sp>
      <p:pic>
        <p:nvPicPr>
          <p:cNvPr id="8" name="Picture 2" descr="Anus Stock Photos and Pictures | Getty Imag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76400"/>
            <a:ext cx="3581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symptoms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Rectal bleeding.</a:t>
            </a:r>
          </a:p>
          <a:p>
            <a:r>
              <a:rPr lang="en-US" dirty="0" smtClean="0"/>
              <a:t>Bright red blood in stool.</a:t>
            </a:r>
          </a:p>
          <a:p>
            <a:r>
              <a:rPr lang="en-US" dirty="0" smtClean="0"/>
              <a:t>Anal pain and itching.</a:t>
            </a:r>
          </a:p>
          <a:p>
            <a:r>
              <a:rPr lang="en-US" dirty="0" smtClean="0"/>
              <a:t>Rectal prolapse.</a:t>
            </a:r>
          </a:p>
          <a:p>
            <a:r>
              <a:rPr lang="en-US" dirty="0" smtClean="0"/>
              <a:t>Thrombosis may result from </a:t>
            </a:r>
            <a:r>
              <a:rPr lang="en-US" dirty="0" err="1" smtClean="0"/>
              <a:t>defecatory</a:t>
            </a:r>
            <a:r>
              <a:rPr lang="en-US" dirty="0" smtClean="0"/>
              <a:t> straining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Treatment 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Vareis</a:t>
            </a:r>
            <a:r>
              <a:rPr lang="en-US" dirty="0" smtClean="0"/>
              <a:t> from simple reassurance to operative </a:t>
            </a:r>
            <a:r>
              <a:rPr lang="en-US" dirty="0" err="1" smtClean="0"/>
              <a:t>hemorrhoidectomy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Complicated </a:t>
            </a:r>
            <a:r>
              <a:rPr lang="en-US" dirty="0" err="1" smtClean="0"/>
              <a:t>haemorrhoids</a:t>
            </a:r>
            <a:r>
              <a:rPr lang="en-US" dirty="0" smtClean="0"/>
              <a:t> </a:t>
            </a:r>
            <a:r>
              <a:rPr lang="en-US" dirty="0" err="1" smtClean="0"/>
              <a:t>cuase</a:t>
            </a:r>
            <a:r>
              <a:rPr lang="en-US" dirty="0" smtClean="0"/>
              <a:t> sever bleeding and anemia.</a:t>
            </a:r>
          </a:p>
          <a:p>
            <a:r>
              <a:rPr lang="en-US" dirty="0" smtClean="0"/>
              <a:t>Stabilization of  the patient should be performed  before surgery.</a:t>
            </a:r>
          </a:p>
          <a:p>
            <a:r>
              <a:rPr lang="en-US" dirty="0" smtClean="0"/>
              <a:t>Fluids , blood transfusion, antibiotics.</a:t>
            </a:r>
          </a:p>
          <a:p>
            <a:r>
              <a:rPr lang="en-US" dirty="0" smtClean="0"/>
              <a:t>surgery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639</Words>
  <Application>Microsoft Office PowerPoint</Application>
  <PresentationFormat>On-screen Show (4:3)</PresentationFormat>
  <Paragraphs>145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Office Theme</vt:lpstr>
      <vt:lpstr>Lower Gastrointestinal Bleeding</vt:lpstr>
      <vt:lpstr>Definition </vt:lpstr>
      <vt:lpstr>Presentation of lower GIT bleeding </vt:lpstr>
      <vt:lpstr>Aetiology </vt:lpstr>
      <vt:lpstr>Haemorrhoids </vt:lpstr>
      <vt:lpstr>PowerPoint Presentation</vt:lpstr>
      <vt:lpstr>Haemorrhoids </vt:lpstr>
      <vt:lpstr>symptoms</vt:lpstr>
      <vt:lpstr>Treatment </vt:lpstr>
      <vt:lpstr>diverticulitis</vt:lpstr>
      <vt:lpstr>Risk factors</vt:lpstr>
      <vt:lpstr> Clinical Features </vt:lpstr>
      <vt:lpstr>PowerPoint Presentation</vt:lpstr>
      <vt:lpstr>Angiodysplasia</vt:lpstr>
      <vt:lpstr>PowerPoint Presentation</vt:lpstr>
      <vt:lpstr>Clinical Features </vt:lpstr>
      <vt:lpstr>investigations</vt:lpstr>
      <vt:lpstr>Neoplasia of LGI tract </vt:lpstr>
      <vt:lpstr>Colitis </vt:lpstr>
      <vt:lpstr>Approuch to patient with Lower GIT Bleeding</vt:lpstr>
      <vt:lpstr>PowerPoint Presentation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Lower Gastrointestinal Bleeding</dc:title>
  <dc:creator>Majed</dc:creator>
  <cp:lastModifiedBy>SARA</cp:lastModifiedBy>
  <cp:revision>31</cp:revision>
  <dcterms:created xsi:type="dcterms:W3CDTF">2006-08-16T00:00:00Z</dcterms:created>
  <dcterms:modified xsi:type="dcterms:W3CDTF">2020-07-26T08:13:18Z</dcterms:modified>
</cp:coreProperties>
</file>