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32404050" cy="43205400"/>
  <p:notesSz cx="20104100" cy="14135100"/>
  <p:defaultTextStyle>
    <a:defPPr>
      <a:defRPr lang="ar-SA"/>
    </a:defPPr>
    <a:lvl1pPr marL="0" algn="r" defTabSz="2019077" rtl="1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1pPr>
    <a:lvl2pPr marL="1009538" algn="r" defTabSz="2019077" rtl="1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2pPr>
    <a:lvl3pPr marL="2019077" algn="r" defTabSz="2019077" rtl="1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3pPr>
    <a:lvl4pPr marL="3028616" algn="r" defTabSz="2019077" rtl="1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4pPr>
    <a:lvl5pPr marL="4038154" algn="r" defTabSz="2019077" rtl="1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5pPr>
    <a:lvl6pPr marL="5047693" algn="r" defTabSz="2019077" rtl="1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6pPr>
    <a:lvl7pPr marL="6057231" algn="r" defTabSz="2019077" rtl="1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7pPr>
    <a:lvl8pPr marL="7066770" algn="r" defTabSz="2019077" rtl="1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8pPr>
    <a:lvl9pPr marL="8076308" algn="r" defTabSz="2019077" rtl="1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8803">
          <p15:clr>
            <a:srgbClr val="A4A3A4"/>
          </p15:clr>
        </p15:guide>
        <p15:guide id="4" pos="34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07" autoAdjust="0"/>
    <p:restoredTop sz="96149" autoAdjust="0"/>
  </p:normalViewPr>
  <p:slideViewPr>
    <p:cSldViewPr>
      <p:cViewPr>
        <p:scale>
          <a:sx n="33" d="100"/>
          <a:sy n="33" d="100"/>
        </p:scale>
        <p:origin x="522" y="5994"/>
      </p:cViewPr>
      <p:guideLst>
        <p:guide orient="horz" pos="2880"/>
        <p:guide orient="horz" pos="8803"/>
        <p:guide pos="2160"/>
        <p:guide pos="34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11391900" y="0"/>
            <a:ext cx="8712200" cy="70643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4763" y="0"/>
            <a:ext cx="8712200" cy="70643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A226B59-0BDD-4858-85F6-625DAC374DB2}" type="datetimeFigureOut">
              <a:rPr lang="ar-SA" smtClean="0"/>
              <a:pPr/>
              <a:t>09/07/40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8064500" y="1060450"/>
            <a:ext cx="3975100" cy="5300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2009775" y="6713538"/>
            <a:ext cx="16084550" cy="6361112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11391900" y="13425488"/>
            <a:ext cx="8712200" cy="70643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4763" y="13425488"/>
            <a:ext cx="8712200" cy="70643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3C86381-D235-479B-9005-B8AAEFED688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26635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2019077" rtl="1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1pPr>
    <a:lvl2pPr marL="1009538" algn="r" defTabSz="2019077" rtl="1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2pPr>
    <a:lvl3pPr marL="2019077" algn="r" defTabSz="2019077" rtl="1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3pPr>
    <a:lvl4pPr marL="3028616" algn="r" defTabSz="2019077" rtl="1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4pPr>
    <a:lvl5pPr marL="4038154" algn="r" defTabSz="2019077" rtl="1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5pPr>
    <a:lvl6pPr marL="5047693" algn="r" defTabSz="2019077" rtl="1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6pPr>
    <a:lvl7pPr marL="6057231" algn="r" defTabSz="2019077" rtl="1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7pPr>
    <a:lvl8pPr marL="7066770" algn="r" defTabSz="2019077" rtl="1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8pPr>
    <a:lvl9pPr marL="8076308" algn="r" defTabSz="2019077" rtl="1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8064500" y="1060450"/>
            <a:ext cx="3975100" cy="5300663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86381-D235-479B-9005-B8AAEFED6885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76436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430304" y="13393677"/>
            <a:ext cx="27543444" cy="4693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860608" y="24195027"/>
            <a:ext cx="226828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3/15/2019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18599" y="2501432"/>
            <a:ext cx="25166848" cy="1031051"/>
          </a:xfrm>
        </p:spPr>
        <p:txBody>
          <a:bodyPr lIns="0" tIns="0" rIns="0" bIns="0"/>
          <a:lstStyle>
            <a:lvl1pPr>
              <a:defRPr sz="67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3/15/2019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18599" y="2501432"/>
            <a:ext cx="25166848" cy="1031051"/>
          </a:xfrm>
        </p:spPr>
        <p:txBody>
          <a:bodyPr lIns="0" tIns="0" rIns="0" bIns="0"/>
          <a:lstStyle>
            <a:lvl1pPr>
              <a:defRPr sz="67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620203" y="9937242"/>
            <a:ext cx="1409576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6688086" y="9937242"/>
            <a:ext cx="1409576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3/15/2019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18599" y="2501432"/>
            <a:ext cx="25166848" cy="1031051"/>
          </a:xfrm>
        </p:spPr>
        <p:txBody>
          <a:bodyPr lIns="0" tIns="0" rIns="0" bIns="0"/>
          <a:lstStyle>
            <a:lvl1pPr>
              <a:defRPr sz="67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3/15/2019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3/15/2019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"/>
            <a:ext cx="32404050" cy="43203459"/>
          </a:xfrm>
          <a:custGeom>
            <a:avLst/>
            <a:gdLst/>
            <a:ahLst/>
            <a:cxnLst/>
            <a:rect l="l" t="t" r="r" b="b"/>
            <a:pathLst>
              <a:path w="20104100" h="14134465">
                <a:moveTo>
                  <a:pt x="0" y="14133900"/>
                </a:moveTo>
                <a:lnTo>
                  <a:pt x="20104099" y="14133900"/>
                </a:lnTo>
                <a:lnTo>
                  <a:pt x="20104099" y="0"/>
                </a:lnTo>
                <a:lnTo>
                  <a:pt x="0" y="0"/>
                </a:lnTo>
                <a:lnTo>
                  <a:pt x="0" y="14133900"/>
                </a:lnTo>
                <a:close/>
              </a:path>
            </a:pathLst>
          </a:custGeom>
          <a:solidFill>
            <a:srgbClr val="62CF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67368" y="1011367"/>
            <a:ext cx="31247494" cy="41058717"/>
          </a:xfrm>
          <a:custGeom>
            <a:avLst/>
            <a:gdLst/>
            <a:ahLst/>
            <a:cxnLst/>
            <a:rect l="l" t="t" r="r" b="b"/>
            <a:pathLst>
              <a:path w="19386550" h="13432790">
                <a:moveTo>
                  <a:pt x="0" y="13432650"/>
                </a:moveTo>
                <a:lnTo>
                  <a:pt x="19386096" y="13432650"/>
                </a:lnTo>
                <a:lnTo>
                  <a:pt x="19386096" y="0"/>
                </a:lnTo>
                <a:lnTo>
                  <a:pt x="0" y="0"/>
                </a:lnTo>
                <a:lnTo>
                  <a:pt x="0" y="134326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154393" y="2525676"/>
            <a:ext cx="30305502" cy="437284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473792" y="2163559"/>
            <a:ext cx="25863447" cy="524339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170789" y="2556769"/>
            <a:ext cx="30240886" cy="42503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18599" y="2501431"/>
            <a:ext cx="25166848" cy="4693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20203" y="9937242"/>
            <a:ext cx="2916364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1017377" y="40181025"/>
            <a:ext cx="10369296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620203" y="40181025"/>
            <a:ext cx="7452932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3/15/2019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3330918" y="40181025"/>
            <a:ext cx="7452932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1009538">
        <a:defRPr>
          <a:latin typeface="+mn-lt"/>
          <a:ea typeface="+mn-ea"/>
          <a:cs typeface="+mn-cs"/>
        </a:defRPr>
      </a:lvl2pPr>
      <a:lvl3pPr marL="2019077">
        <a:defRPr>
          <a:latin typeface="+mn-lt"/>
          <a:ea typeface="+mn-ea"/>
          <a:cs typeface="+mn-cs"/>
        </a:defRPr>
      </a:lvl3pPr>
      <a:lvl4pPr marL="3028616">
        <a:defRPr>
          <a:latin typeface="+mn-lt"/>
          <a:ea typeface="+mn-ea"/>
          <a:cs typeface="+mn-cs"/>
        </a:defRPr>
      </a:lvl4pPr>
      <a:lvl5pPr marL="4038154">
        <a:defRPr>
          <a:latin typeface="+mn-lt"/>
          <a:ea typeface="+mn-ea"/>
          <a:cs typeface="+mn-cs"/>
        </a:defRPr>
      </a:lvl5pPr>
      <a:lvl6pPr marL="5047693">
        <a:defRPr>
          <a:latin typeface="+mn-lt"/>
          <a:ea typeface="+mn-ea"/>
          <a:cs typeface="+mn-cs"/>
        </a:defRPr>
      </a:lvl6pPr>
      <a:lvl7pPr marL="6057231">
        <a:defRPr>
          <a:latin typeface="+mn-lt"/>
          <a:ea typeface="+mn-ea"/>
          <a:cs typeface="+mn-cs"/>
        </a:defRPr>
      </a:lvl7pPr>
      <a:lvl8pPr marL="7066770">
        <a:defRPr>
          <a:latin typeface="+mn-lt"/>
          <a:ea typeface="+mn-ea"/>
          <a:cs typeface="+mn-cs"/>
        </a:defRPr>
      </a:lvl8pPr>
      <a:lvl9pPr marL="8076308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1009538">
        <a:defRPr>
          <a:latin typeface="+mn-lt"/>
          <a:ea typeface="+mn-ea"/>
          <a:cs typeface="+mn-cs"/>
        </a:defRPr>
      </a:lvl2pPr>
      <a:lvl3pPr marL="2019077">
        <a:defRPr>
          <a:latin typeface="+mn-lt"/>
          <a:ea typeface="+mn-ea"/>
          <a:cs typeface="+mn-cs"/>
        </a:defRPr>
      </a:lvl3pPr>
      <a:lvl4pPr marL="3028616">
        <a:defRPr>
          <a:latin typeface="+mn-lt"/>
          <a:ea typeface="+mn-ea"/>
          <a:cs typeface="+mn-cs"/>
        </a:defRPr>
      </a:lvl4pPr>
      <a:lvl5pPr marL="4038154">
        <a:defRPr>
          <a:latin typeface="+mn-lt"/>
          <a:ea typeface="+mn-ea"/>
          <a:cs typeface="+mn-cs"/>
        </a:defRPr>
      </a:lvl5pPr>
      <a:lvl6pPr marL="5047693">
        <a:defRPr>
          <a:latin typeface="+mn-lt"/>
          <a:ea typeface="+mn-ea"/>
          <a:cs typeface="+mn-cs"/>
        </a:defRPr>
      </a:lvl6pPr>
      <a:lvl7pPr marL="6057231">
        <a:defRPr>
          <a:latin typeface="+mn-lt"/>
          <a:ea typeface="+mn-ea"/>
          <a:cs typeface="+mn-cs"/>
        </a:defRPr>
      </a:lvl7pPr>
      <a:lvl8pPr marL="7066770">
        <a:defRPr>
          <a:latin typeface="+mn-lt"/>
          <a:ea typeface="+mn-ea"/>
          <a:cs typeface="+mn-cs"/>
        </a:defRPr>
      </a:lvl8pPr>
      <a:lvl9pPr marL="8076308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1.png"/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9.png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عنوان 7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3" name="عنصر نائب للنص 7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603867" y="665775"/>
            <a:ext cx="31319139" cy="41225638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201908" tIns="100954" rIns="201908" bIns="100954" rtlCol="1" anchor="ctr"/>
          <a:lstStyle/>
          <a:p>
            <a:pPr algn="ctr"/>
            <a:endParaRPr lang="ar-SA" dirty="0"/>
          </a:p>
        </p:txBody>
      </p:sp>
      <p:sp>
        <p:nvSpPr>
          <p:cNvPr id="5" name="object 3"/>
          <p:cNvSpPr/>
          <p:nvPr/>
        </p:nvSpPr>
        <p:spPr>
          <a:xfrm>
            <a:off x="972326" y="7221675"/>
            <a:ext cx="9825612" cy="243901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endParaRPr lang="ar-SA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bject 15"/>
          <p:cNvSpPr/>
          <p:nvPr/>
        </p:nvSpPr>
        <p:spPr>
          <a:xfrm>
            <a:off x="1543463" y="7620299"/>
            <a:ext cx="8464302" cy="1757651"/>
          </a:xfrm>
          <a:custGeom>
            <a:avLst/>
            <a:gdLst/>
            <a:ahLst/>
            <a:cxnLst/>
            <a:rect l="l" t="t" r="r" b="b"/>
            <a:pathLst>
              <a:path w="5346065" h="520700">
                <a:moveTo>
                  <a:pt x="0" y="520552"/>
                </a:moveTo>
                <a:lnTo>
                  <a:pt x="5345536" y="520552"/>
                </a:lnTo>
                <a:lnTo>
                  <a:pt x="5345536" y="0"/>
                </a:lnTo>
                <a:lnTo>
                  <a:pt x="0" y="0"/>
                </a:lnTo>
                <a:lnTo>
                  <a:pt x="0" y="5205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217966" y="11323327"/>
            <a:ext cx="9457152" cy="2235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1908" tIns="100954" rIns="201908" bIns="100954" numCol="1" anchor="ctr" anchorCtr="0" compatLnSpc="1">
            <a:prstTxWarp prst="textNoShape">
              <a:avLst/>
            </a:prstTxWarp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4400" dirty="0">
              <a:latin typeface="Times New Roman" pitchFamily="18" charset="0"/>
              <a:cs typeface="Times New Roman" pitchFamily="18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4400" dirty="0">
              <a:latin typeface="Times New Roman" pitchFamily="18" charset="0"/>
              <a:cs typeface="Times New Roman" pitchFamily="18" charset="0"/>
            </a:endParaRPr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object 12"/>
          <p:cNvSpPr/>
          <p:nvPr/>
        </p:nvSpPr>
        <p:spPr>
          <a:xfrm>
            <a:off x="11161465" y="7239217"/>
            <a:ext cx="10264817" cy="346697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 algn="l" rtl="0"/>
            <a:endParaRPr lang="en-US" sz="4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4400" baseline="30000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marL="600075" indent="-600075" algn="l" rtl="0">
              <a:buClr>
                <a:schemeClr val="tx1">
                  <a:lumMod val="95000"/>
                  <a:lumOff val="5000"/>
                </a:schemeClr>
              </a:buClr>
              <a:buFont typeface="Arial" panose="020B0604020202020204" pitchFamily="34" charset="0"/>
              <a:buChar char="•"/>
            </a:pPr>
            <a:endParaRPr lang="en-US" sz="4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33" name="object 56"/>
          <p:cNvSpPr txBox="1"/>
          <p:nvPr/>
        </p:nvSpPr>
        <p:spPr>
          <a:xfrm>
            <a:off x="11732909" y="27658449"/>
            <a:ext cx="5328857" cy="4272680"/>
          </a:xfrm>
          <a:prstGeom prst="rect">
            <a:avLst/>
          </a:prstGeom>
        </p:spPr>
        <p:txBody>
          <a:bodyPr vert="horz" wrap="square" lIns="0" tIns="26640" rIns="0" bIns="0" rtlCol="0">
            <a:spAutoFit/>
          </a:bodyPr>
          <a:lstStyle/>
          <a:p>
            <a:pPr marL="522995" marR="11218" indent="-496356">
              <a:lnSpc>
                <a:spcPct val="101299"/>
              </a:lnSpc>
              <a:spcBef>
                <a:spcPts val="210"/>
              </a:spcBef>
            </a:pPr>
            <a:r>
              <a:rPr lang="ar-SA" sz="3500" b="1" spc="-15" baseline="23809" dirty="0">
                <a:latin typeface="Arial"/>
                <a:cs typeface="Arial"/>
              </a:rPr>
              <a:t> </a:t>
            </a:r>
          </a:p>
          <a:p>
            <a:pPr marL="522995" marR="11218" indent="-496356">
              <a:lnSpc>
                <a:spcPct val="101299"/>
              </a:lnSpc>
              <a:spcBef>
                <a:spcPts val="210"/>
              </a:spcBef>
            </a:pPr>
            <a:endParaRPr lang="ar-SA" sz="3500" b="1" spc="-15" baseline="23809" dirty="0">
              <a:latin typeface="Arial"/>
              <a:cs typeface="Arial"/>
            </a:endParaRPr>
          </a:p>
          <a:p>
            <a:pPr marL="522995" marR="11218" indent="-496356">
              <a:lnSpc>
                <a:spcPct val="101299"/>
              </a:lnSpc>
              <a:spcBef>
                <a:spcPts val="210"/>
              </a:spcBef>
            </a:pPr>
            <a:endParaRPr lang="ar-SA" sz="3500" b="1" spc="-15" baseline="23809" dirty="0">
              <a:latin typeface="Arial"/>
              <a:cs typeface="Arial"/>
            </a:endParaRPr>
          </a:p>
          <a:p>
            <a:pPr marL="522995" marR="11218" indent="-496356">
              <a:lnSpc>
                <a:spcPct val="101299"/>
              </a:lnSpc>
              <a:spcBef>
                <a:spcPts val="210"/>
              </a:spcBef>
            </a:pPr>
            <a:endParaRPr lang="ar-SA" sz="3500" b="1" spc="-15" baseline="23809" dirty="0">
              <a:latin typeface="Arial"/>
              <a:cs typeface="Arial"/>
            </a:endParaRPr>
          </a:p>
          <a:p>
            <a:pPr marL="522995" marR="11218" indent="-496356">
              <a:lnSpc>
                <a:spcPct val="101299"/>
              </a:lnSpc>
              <a:spcBef>
                <a:spcPts val="210"/>
              </a:spcBef>
            </a:pPr>
            <a:endParaRPr lang="ar-SA" sz="3500" b="1" spc="-15" baseline="23809" dirty="0">
              <a:latin typeface="Arial"/>
              <a:cs typeface="Arial"/>
            </a:endParaRPr>
          </a:p>
          <a:p>
            <a:pPr marL="522995" marR="11218" indent="-496356">
              <a:lnSpc>
                <a:spcPct val="101299"/>
              </a:lnSpc>
              <a:spcBef>
                <a:spcPts val="210"/>
              </a:spcBef>
            </a:pPr>
            <a:endParaRPr lang="ar-SA" sz="3500" b="1" spc="-15" baseline="23809" dirty="0">
              <a:latin typeface="Arial"/>
              <a:cs typeface="Arial"/>
            </a:endParaRPr>
          </a:p>
          <a:p>
            <a:pPr marL="522995" marR="11218" indent="-496356">
              <a:lnSpc>
                <a:spcPct val="101299"/>
              </a:lnSpc>
              <a:spcBef>
                <a:spcPts val="210"/>
              </a:spcBef>
            </a:pPr>
            <a:endParaRPr lang="ar-SA" sz="3500" b="1" spc="-15" baseline="23809" dirty="0">
              <a:latin typeface="Arial"/>
              <a:cs typeface="Arial"/>
            </a:endParaRPr>
          </a:p>
          <a:p>
            <a:pPr marL="522995" marR="11218" indent="-496356">
              <a:lnSpc>
                <a:spcPct val="101299"/>
              </a:lnSpc>
              <a:spcBef>
                <a:spcPts val="210"/>
              </a:spcBef>
            </a:pPr>
            <a:endParaRPr lang="ar-SA" sz="3500" b="1" spc="-15" baseline="23809" dirty="0">
              <a:latin typeface="Arial"/>
              <a:cs typeface="Arial"/>
            </a:endParaRPr>
          </a:p>
          <a:p>
            <a:pPr marL="522995" marR="11218" indent="-496356">
              <a:lnSpc>
                <a:spcPct val="101299"/>
              </a:lnSpc>
              <a:spcBef>
                <a:spcPts val="210"/>
              </a:spcBef>
            </a:pPr>
            <a:endParaRPr lang="ar-SA" sz="3500" b="1" spc="-15" baseline="23809" dirty="0">
              <a:latin typeface="Arial"/>
              <a:cs typeface="Arial"/>
            </a:endParaRPr>
          </a:p>
          <a:p>
            <a:pPr marL="522995" marR="11218" indent="-496356">
              <a:lnSpc>
                <a:spcPct val="101299"/>
              </a:lnSpc>
              <a:spcBef>
                <a:spcPts val="210"/>
              </a:spcBef>
            </a:pPr>
            <a:endParaRPr lang="ar-SA" sz="3500" b="1" spc="-15" baseline="23809" dirty="0">
              <a:latin typeface="Arial"/>
              <a:cs typeface="Arial"/>
            </a:endParaRPr>
          </a:p>
          <a:p>
            <a:pPr marL="522995" marR="11218" indent="-496356">
              <a:lnSpc>
                <a:spcPct val="101299"/>
              </a:lnSpc>
              <a:spcBef>
                <a:spcPts val="210"/>
              </a:spcBef>
            </a:pPr>
            <a:endParaRPr lang="ar-SA" sz="3500" b="1" spc="-15" baseline="23809" dirty="0">
              <a:latin typeface="Arial"/>
              <a:cs typeface="Arial"/>
            </a:endParaRPr>
          </a:p>
        </p:txBody>
      </p:sp>
      <p:sp>
        <p:nvSpPr>
          <p:cNvPr id="42" name="object 7"/>
          <p:cNvSpPr/>
          <p:nvPr/>
        </p:nvSpPr>
        <p:spPr>
          <a:xfrm>
            <a:off x="21728971" y="33741137"/>
            <a:ext cx="9902444" cy="7950469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/>
          <a:lstStyle/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</p:txBody>
      </p:sp>
      <p:sp>
        <p:nvSpPr>
          <p:cNvPr id="44" name="object 10"/>
          <p:cNvSpPr/>
          <p:nvPr/>
        </p:nvSpPr>
        <p:spPr>
          <a:xfrm>
            <a:off x="21728972" y="7221674"/>
            <a:ext cx="9825573" cy="193728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pPr algn="ctr"/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5" name="object 23"/>
          <p:cNvSpPr/>
          <p:nvPr/>
        </p:nvSpPr>
        <p:spPr>
          <a:xfrm>
            <a:off x="22650128" y="34267445"/>
            <a:ext cx="8351770" cy="1630392"/>
          </a:xfrm>
          <a:custGeom>
            <a:avLst/>
            <a:gdLst/>
            <a:ahLst/>
            <a:cxnLst/>
            <a:rect l="l" t="t" r="r" b="b"/>
            <a:pathLst>
              <a:path w="5181600" h="491490">
                <a:moveTo>
                  <a:pt x="0" y="491234"/>
                </a:moveTo>
                <a:lnTo>
                  <a:pt x="5180994" y="491234"/>
                </a:lnTo>
                <a:lnTo>
                  <a:pt x="5180994" y="0"/>
                </a:lnTo>
                <a:lnTo>
                  <a:pt x="0" y="0"/>
                </a:lnTo>
                <a:lnTo>
                  <a:pt x="0" y="49123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24"/>
          <p:cNvSpPr txBox="1"/>
          <p:nvPr/>
        </p:nvSpPr>
        <p:spPr>
          <a:xfrm>
            <a:off x="25045077" y="34267445"/>
            <a:ext cx="4298705" cy="1129418"/>
          </a:xfrm>
          <a:prstGeom prst="rect">
            <a:avLst/>
          </a:prstGeom>
        </p:spPr>
        <p:txBody>
          <a:bodyPr vert="horz" wrap="square" lIns="0" tIns="36455" rIns="0" bIns="0" rtlCol="0">
            <a:spAutoFit/>
          </a:bodyPr>
          <a:lstStyle/>
          <a:p>
            <a:pPr marL="28043" algn="ctr" rtl="0">
              <a:spcBef>
                <a:spcPts val="287"/>
              </a:spcBef>
            </a:pPr>
            <a:r>
              <a:rPr lang="ar-SA" sz="7100" b="1" spc="-309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ar-SA" sz="7100" b="1" spc="-309" dirty="0">
                <a:solidFill>
                  <a:schemeClr val="bg1"/>
                </a:solidFill>
                <a:latin typeface="Trebuchet MS"/>
                <a:cs typeface="Trebuchet MS"/>
              </a:rPr>
              <a:t>  </a:t>
            </a:r>
            <a:endParaRPr sz="71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51" name="object 52"/>
          <p:cNvSpPr txBox="1"/>
          <p:nvPr/>
        </p:nvSpPr>
        <p:spPr>
          <a:xfrm>
            <a:off x="22186914" y="27845001"/>
            <a:ext cx="8612763" cy="555380"/>
          </a:xfrm>
          <a:prstGeom prst="rect">
            <a:avLst/>
          </a:prstGeom>
        </p:spPr>
        <p:txBody>
          <a:bodyPr vert="horz" wrap="square" lIns="0" tIns="26640" rIns="0" bIns="0" rtlCol="0">
            <a:spAutoFit/>
          </a:bodyPr>
          <a:lstStyle/>
          <a:p>
            <a:pPr marL="555246" marR="11218" indent="-527203">
              <a:lnSpc>
                <a:spcPct val="101299"/>
              </a:lnSpc>
              <a:spcBef>
                <a:spcPts val="210"/>
              </a:spcBef>
              <a:tabLst>
                <a:tab pos="691254" algn="l"/>
              </a:tabLst>
            </a:pPr>
            <a:r>
              <a:rPr sz="3400" u="heavy" spc="11">
                <a:solidFill>
                  <a:srgbClr val="4471C4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</a:rPr>
              <a:t>.</a:t>
            </a:r>
            <a:endParaRPr sz="3400">
              <a:latin typeface="Arial"/>
              <a:cs typeface="Arial"/>
            </a:endParaRPr>
          </a:p>
        </p:txBody>
      </p:sp>
      <p:sp>
        <p:nvSpPr>
          <p:cNvPr id="52" name="object 60"/>
          <p:cNvSpPr txBox="1"/>
          <p:nvPr/>
        </p:nvSpPr>
        <p:spPr>
          <a:xfrm>
            <a:off x="22343471" y="12187443"/>
            <a:ext cx="8747865" cy="555380"/>
          </a:xfrm>
          <a:prstGeom prst="rect">
            <a:avLst/>
          </a:prstGeom>
        </p:spPr>
        <p:txBody>
          <a:bodyPr vert="horz" wrap="square" lIns="0" tIns="26640" rIns="0" bIns="0" rtlCol="0">
            <a:spAutoFit/>
          </a:bodyPr>
          <a:lstStyle/>
          <a:p>
            <a:pPr marL="522995" marR="280427" indent="-496356" algn="l" rtl="0">
              <a:lnSpc>
                <a:spcPct val="101299"/>
              </a:lnSpc>
              <a:spcBef>
                <a:spcPts val="210"/>
              </a:spcBef>
            </a:pPr>
            <a:r>
              <a:rPr sz="3400" spc="11">
                <a:latin typeface="Arial"/>
                <a:cs typeface="Arial"/>
              </a:rPr>
              <a:t>.</a:t>
            </a:r>
            <a:endParaRPr sz="3400">
              <a:latin typeface="Arial"/>
              <a:cs typeface="Arial"/>
            </a:endParaRPr>
          </a:p>
        </p:txBody>
      </p:sp>
      <p:sp>
        <p:nvSpPr>
          <p:cNvPr id="59" name="مستطيل 58"/>
          <p:cNvSpPr/>
          <p:nvPr/>
        </p:nvSpPr>
        <p:spPr>
          <a:xfrm>
            <a:off x="21728971" y="27041145"/>
            <a:ext cx="9902444" cy="62443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1908" tIns="100954" rIns="201908" bIns="100954" rtlCol="1" anchor="ctr"/>
          <a:lstStyle/>
          <a:p>
            <a:pPr algn="l" rtl="0">
              <a:buFont typeface="Arial" pitchFamily="34" charset="0"/>
              <a:buChar char="•"/>
            </a:pPr>
            <a:endParaRPr lang="en-US" sz="4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endParaRPr lang="en-US" sz="4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object 23"/>
          <p:cNvSpPr/>
          <p:nvPr/>
        </p:nvSpPr>
        <p:spPr>
          <a:xfrm>
            <a:off x="22324489" y="27490920"/>
            <a:ext cx="8597411" cy="1630392"/>
          </a:xfrm>
          <a:custGeom>
            <a:avLst/>
            <a:gdLst/>
            <a:ahLst/>
            <a:cxnLst/>
            <a:rect l="l" t="t" r="r" b="b"/>
            <a:pathLst>
              <a:path w="5181600" h="491490">
                <a:moveTo>
                  <a:pt x="0" y="491234"/>
                </a:moveTo>
                <a:lnTo>
                  <a:pt x="5180994" y="491234"/>
                </a:lnTo>
                <a:lnTo>
                  <a:pt x="5180994" y="0"/>
                </a:lnTo>
                <a:lnTo>
                  <a:pt x="0" y="0"/>
                </a:lnTo>
                <a:lnTo>
                  <a:pt x="0" y="49123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/>
          <a:lstStyle/>
          <a:p>
            <a:pPr algn="ctr" rtl="0"/>
            <a:r>
              <a:rPr lang="en-US" dirty="0" smtClean="0"/>
              <a:t>                                  </a:t>
            </a:r>
          </a:p>
          <a:p>
            <a:endParaRPr dirty="0"/>
          </a:p>
        </p:txBody>
      </p:sp>
      <p:pic>
        <p:nvPicPr>
          <p:cNvPr id="68" name="Picture 9" descr="C:\Users\HP\Desktop\bms.pn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27778" r="7839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810" r="17886"/>
          <a:stretch>
            <a:fillRect/>
          </a:stretch>
        </p:blipFill>
        <p:spPr bwMode="auto">
          <a:xfrm>
            <a:off x="26332849" y="2272695"/>
            <a:ext cx="5761054" cy="50899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FAA26D3D-D897-4be2-8F04-BA451C77F1D7}">
              <ma14:placeholderFlag xmlns:ma14="http://schemas.microsoft.com/office/mac/drawingml/2011/main" xmlns="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31362" y="1199486"/>
            <a:ext cx="27850124" cy="2573759"/>
          </a:xfrm>
          <a:prstGeom prst="rect">
            <a:avLst/>
          </a:prstGeom>
          <a:noFill/>
        </p:spPr>
        <p:txBody>
          <a:bodyPr wrap="square" lIns="201908" tIns="100954" rIns="201908" bIns="100954" rtlCol="0">
            <a:spAutoFit/>
          </a:bodyPr>
          <a:lstStyle/>
          <a:p>
            <a:pPr algn="ctr"/>
            <a:r>
              <a:rPr lang="en-US" sz="7700" b="1" smtClean="0">
                <a:latin typeface="Arial" panose="020B0604020202020204" pitchFamily="34" charset="0"/>
                <a:cs typeface="Arial" panose="020B0604020202020204" pitchFamily="34" charset="0"/>
              </a:rPr>
              <a:t>Syringomyelia</a:t>
            </a:r>
            <a:r>
              <a:rPr lang="en-US" sz="7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700" b="1" dirty="0">
                <a:latin typeface="Arial" panose="020B0604020202020204" pitchFamily="34" charset="0"/>
                <a:cs typeface="Arial" panose="020B0604020202020204" pitchFamily="34" charset="0"/>
              </a:rPr>
              <a:t>in Association with Intramedullary Spinal Cord </a:t>
            </a:r>
            <a:r>
              <a:rPr lang="en-US" sz="7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Tumors</a:t>
            </a:r>
            <a:endParaRPr lang="en-US" sz="7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00234" y="3659656"/>
            <a:ext cx="17180280" cy="2758447"/>
          </a:xfrm>
          <a:prstGeom prst="rect">
            <a:avLst/>
          </a:prstGeom>
          <a:noFill/>
        </p:spPr>
        <p:txBody>
          <a:bodyPr wrap="square" lIns="80010" tIns="40005" rIns="80010" bIns="40005" rtlCol="0">
            <a:spAutoFit/>
          </a:bodyPr>
          <a:lstStyle/>
          <a:p>
            <a:pPr algn="ctr" rtl="0"/>
            <a:r>
              <a:rPr lang="en-US" sz="58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5800" dirty="0" err="1">
                <a:latin typeface="Arial" panose="020B0604020202020204" pitchFamily="34" charset="0"/>
                <a:cs typeface="Arial" panose="020B0604020202020204" pitchFamily="34" charset="0"/>
              </a:rPr>
              <a:t>Zeizi</a:t>
            </a:r>
            <a:r>
              <a:rPr lang="en-US" sz="5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800" dirty="0" err="1">
                <a:latin typeface="Arial" panose="020B0604020202020204" pitchFamily="34" charset="0"/>
                <a:cs typeface="Arial" panose="020B0604020202020204" pitchFamily="34" charset="0"/>
              </a:rPr>
              <a:t>Ahemed</a:t>
            </a:r>
            <a:r>
              <a:rPr lang="en-US" sz="5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800" dirty="0" err="1">
                <a:latin typeface="Arial" panose="020B0604020202020204" pitchFamily="34" charset="0"/>
                <a:cs typeface="Arial" panose="020B0604020202020204" pitchFamily="34" charset="0"/>
              </a:rPr>
              <a:t>Abdalla</a:t>
            </a:r>
            <a:r>
              <a:rPr lang="en-US" sz="5800" dirty="0"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5800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5800" dirty="0">
                <a:latin typeface="Arial" panose="020B0604020202020204" pitchFamily="34" charset="0"/>
                <a:cs typeface="Arial" panose="020B0604020202020204" pitchFamily="34" charset="0"/>
              </a:rPr>
              <a:t> Year Medical Student </a:t>
            </a:r>
          </a:p>
          <a:p>
            <a:pPr algn="ctr"/>
            <a:r>
              <a:rPr lang="en-US" sz="5800" dirty="0">
                <a:latin typeface="Arial" panose="020B0604020202020204" pitchFamily="34" charset="0"/>
                <a:cs typeface="Arial" panose="020B0604020202020204" pitchFamily="34" charset="0"/>
              </a:rPr>
              <a:t>Faculty of Basic Medical Science </a:t>
            </a:r>
          </a:p>
          <a:p>
            <a:pPr algn="ctr"/>
            <a:r>
              <a:rPr lang="en-US" sz="5800" dirty="0">
                <a:latin typeface="Arial" panose="020B0604020202020204" pitchFamily="34" charset="0"/>
                <a:cs typeface="Arial" panose="020B0604020202020204" pitchFamily="34" charset="0"/>
              </a:rPr>
              <a:t>Libyan International Medical University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829" y="1483564"/>
            <a:ext cx="6794508" cy="5241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827771" y="8081624"/>
            <a:ext cx="7895687" cy="896399"/>
          </a:xfrm>
          <a:prstGeom prst="rect">
            <a:avLst/>
          </a:prstGeom>
          <a:noFill/>
        </p:spPr>
        <p:txBody>
          <a:bodyPr wrap="square" lIns="80010" tIns="40005" rIns="80010" bIns="40005" rtlCol="0">
            <a:spAutoFit/>
          </a:bodyPr>
          <a:lstStyle/>
          <a:p>
            <a:pPr algn="ctr"/>
            <a:r>
              <a:rPr lang="en-US" sz="5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99270" y="9680992"/>
            <a:ext cx="8750732" cy="1296509"/>
          </a:xfrm>
          <a:prstGeom prst="rect">
            <a:avLst/>
          </a:prstGeom>
          <a:noFill/>
        </p:spPr>
        <p:txBody>
          <a:bodyPr wrap="square" lIns="80010" tIns="40005" rIns="80010" bIns="40005" rtlCol="0">
            <a:spAutoFit/>
          </a:bodyPr>
          <a:lstStyle/>
          <a:p>
            <a:pPr algn="l"/>
            <a:r>
              <a:rPr lang="en-US" sz="3900" b="1" dirty="0">
                <a:latin typeface="Arial" panose="020B0604020202020204" pitchFamily="34" charset="0"/>
                <a:cs typeface="Arial" panose="020B0604020202020204" pitchFamily="34" charset="0"/>
              </a:rPr>
              <a:t>Intramedullary Spinal Cord Tumors </a:t>
            </a:r>
          </a:p>
          <a:p>
            <a:pPr algn="l"/>
            <a:r>
              <a:rPr lang="en-US" sz="3900" b="1" dirty="0">
                <a:latin typeface="Arial" panose="020B0604020202020204" pitchFamily="34" charset="0"/>
                <a:cs typeface="Arial" panose="020B0604020202020204" pitchFamily="34" charset="0"/>
              </a:rPr>
              <a:t>( IMSCTs 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275726" y="10906479"/>
            <a:ext cx="9242012" cy="10852971"/>
          </a:xfrm>
          <a:prstGeom prst="rect">
            <a:avLst/>
          </a:prstGeom>
          <a:noFill/>
        </p:spPr>
        <p:txBody>
          <a:bodyPr wrap="square" lIns="80010" tIns="40005" rIns="80010" bIns="40005" rtlCol="0">
            <a:spAutoFit/>
          </a:bodyPr>
          <a:lstStyle/>
          <a:p>
            <a:pPr algn="l"/>
            <a:r>
              <a:rPr lang="en-US" sz="3500" dirty="0" smtClean="0">
                <a:latin typeface="Arial" panose="020B0604020202020204" pitchFamily="34" charset="0"/>
                <a:cs typeface="Arial" panose="020B0604020202020204" pitchFamily="34" charset="0"/>
              </a:rPr>
              <a:t>Primary </a:t>
            </a:r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spine tumors are rare neoplasms that can lead to significant patient </a:t>
            </a:r>
          </a:p>
          <a:p>
            <a:pPr algn="l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morbidity and mortality.</a:t>
            </a:r>
          </a:p>
          <a:p>
            <a:pPr algn="l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Intramedullary spinal cord tumors (IMSCTs) are the rarest of these neoplasms and can potentially lead to severe neurologic deterioration, decreased function, poor </a:t>
            </a:r>
            <a:r>
              <a:rPr lang="en-US" sz="3500" dirty="0" smtClean="0">
                <a:latin typeface="Arial" panose="020B0604020202020204" pitchFamily="34" charset="0"/>
                <a:cs typeface="Arial" panose="020B0604020202020204" pitchFamily="34" charset="0"/>
              </a:rPr>
              <a:t>quality of </a:t>
            </a:r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life, or </a:t>
            </a:r>
            <a:r>
              <a:rPr lang="en-US" sz="3500" dirty="0" smtClean="0">
                <a:latin typeface="Arial" panose="020B0604020202020204" pitchFamily="34" charset="0"/>
                <a:cs typeface="Arial" panose="020B0604020202020204" pitchFamily="34" charset="0"/>
              </a:rPr>
              <a:t>death.²</a:t>
            </a:r>
            <a:endParaRPr lang="ar-LY" sz="3500" dirty="0"/>
          </a:p>
          <a:p>
            <a:pPr algn="l"/>
            <a:endParaRPr lang="en-US" sz="3500" dirty="0"/>
          </a:p>
          <a:p>
            <a:pPr algn="l"/>
            <a:endParaRPr lang="ar-LY" sz="3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35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Syringomyelia</a:t>
            </a:r>
            <a:endParaRPr lang="en-US" sz="3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Tumor-associated fluid-filled cavity within the spinal cord as </a:t>
            </a:r>
            <a:r>
              <a:rPr lang="en-US" sz="3500" dirty="0" err="1">
                <a:latin typeface="Arial" panose="020B0604020202020204" pitchFamily="34" charset="0"/>
                <a:cs typeface="Arial" panose="020B0604020202020204" pitchFamily="34" charset="0"/>
              </a:rPr>
              <a:t>syringomyelia</a:t>
            </a:r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 or syrinx. </a:t>
            </a:r>
          </a:p>
          <a:p>
            <a:pPr algn="l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Syrinx occurs with 25 to 58% of patients with IMSCT, and in this association, syringes appear more commonly in the lower   cervical and upper thoracic region. </a:t>
            </a:r>
          </a:p>
          <a:p>
            <a:pPr algn="l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They occur most frequently  with </a:t>
            </a:r>
            <a:r>
              <a:rPr lang="en-US" sz="3500" dirty="0" err="1">
                <a:latin typeface="Arial" panose="020B0604020202020204" pitchFamily="34" charset="0"/>
                <a:cs typeface="Arial" panose="020B0604020202020204" pitchFamily="34" charset="0"/>
              </a:rPr>
              <a:t>ependymomas</a:t>
            </a:r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, followed by </a:t>
            </a:r>
            <a:r>
              <a:rPr lang="en-US" sz="3500" dirty="0" err="1">
                <a:latin typeface="Arial" panose="020B0604020202020204" pitchFamily="34" charset="0"/>
                <a:cs typeface="Arial" panose="020B0604020202020204" pitchFamily="34" charset="0"/>
              </a:rPr>
              <a:t>hemangioblastomas</a:t>
            </a:r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3500" dirty="0" smtClean="0">
                <a:latin typeface="Arial" panose="020B0604020202020204" pitchFamily="34" charset="0"/>
                <a:cs typeface="Arial" panose="020B0604020202020204" pitchFamily="34" charset="0"/>
              </a:rPr>
              <a:t>cavernomas.²</a:t>
            </a:r>
            <a:endParaRPr lang="en-US" sz="3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250554" y="7992184"/>
            <a:ext cx="9857843" cy="3927998"/>
          </a:xfrm>
          <a:prstGeom prst="rect">
            <a:avLst/>
          </a:prstGeom>
          <a:noFill/>
        </p:spPr>
        <p:txBody>
          <a:bodyPr wrap="square" lIns="80010" tIns="40005" rIns="80010" bIns="40005" rtlCol="0">
            <a:spAutoFit/>
          </a:bodyPr>
          <a:lstStyle/>
          <a:p>
            <a:pPr marL="400050" algn="l" rtl="0"/>
            <a:r>
              <a:rPr lang="en-US" sz="3500" dirty="0" smtClean="0">
                <a:latin typeface="Arial" panose="020B0604020202020204" pitchFamily="34" charset="0"/>
                <a:cs typeface="Arial" panose="020B0604020202020204" pitchFamily="34" charset="0"/>
              </a:rPr>
              <a:t>Forty </a:t>
            </a:r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percent showed syringes above and below the tumors. </a:t>
            </a:r>
            <a:endParaRPr lang="ar-LY" sz="3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algn="l" rtl="0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In four patients, the syringes extended up into the medulla oblongata.</a:t>
            </a:r>
            <a:endParaRPr lang="ar-LY" sz="3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algn="l" rtl="0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 Syringes were found more often in adults than children (50.1 and 21.1%, respectively).¹</a:t>
            </a:r>
          </a:p>
          <a:p>
            <a:pPr algn="l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331598" y="7609892"/>
            <a:ext cx="10931033" cy="896399"/>
          </a:xfrm>
          <a:prstGeom prst="rect">
            <a:avLst/>
          </a:prstGeom>
          <a:noFill/>
        </p:spPr>
        <p:txBody>
          <a:bodyPr wrap="square" lIns="80010" tIns="40005" rIns="80010" bIns="40005" rtlCol="0">
            <a:spAutoFit/>
          </a:bodyPr>
          <a:lstStyle/>
          <a:p>
            <a:pPr algn="ctr" rtl="0"/>
            <a:r>
              <a:rPr lang="en-US" sz="5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18" t="7672" r="2703" b="5668"/>
          <a:stretch/>
        </p:blipFill>
        <p:spPr bwMode="auto">
          <a:xfrm>
            <a:off x="11676633" y="12187443"/>
            <a:ext cx="9005683" cy="6006828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Connector 18"/>
          <p:cNvCxnSpPr/>
          <p:nvPr/>
        </p:nvCxnSpPr>
        <p:spPr>
          <a:xfrm>
            <a:off x="11676632" y="12175671"/>
            <a:ext cx="9005683" cy="0"/>
          </a:xfrm>
          <a:prstGeom prst="line">
            <a:avLst/>
          </a:prstGeom>
          <a:ln/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1662016" y="12175671"/>
            <a:ext cx="402" cy="6006828"/>
          </a:xfrm>
          <a:prstGeom prst="line">
            <a:avLst/>
          </a:prstGeom>
          <a:ln/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20682721" y="12187443"/>
            <a:ext cx="55871" cy="6006828"/>
          </a:xfrm>
          <a:prstGeom prst="line">
            <a:avLst/>
          </a:prstGeom>
          <a:ln/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11607169" y="18194271"/>
            <a:ext cx="9005683" cy="0"/>
          </a:xfrm>
          <a:prstGeom prst="line">
            <a:avLst/>
          </a:prstGeom>
          <a:ln/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1416877" y="18837739"/>
            <a:ext cx="9857843" cy="1158009"/>
          </a:xfrm>
          <a:prstGeom prst="rect">
            <a:avLst/>
          </a:prstGeom>
          <a:noFill/>
        </p:spPr>
        <p:txBody>
          <a:bodyPr wrap="square" lIns="80010" tIns="40005" rIns="80010" bIns="40005" rtlCol="0">
            <a:spAutoFit/>
          </a:bodyPr>
          <a:lstStyle/>
          <a:p>
            <a:pPr algn="ctr"/>
            <a:r>
              <a:rPr lang="en-US" sz="35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 1</a:t>
            </a:r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 gives an overview of mean ages and lengths of histories and follow-ups</a:t>
            </a:r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11662016" y="20594588"/>
            <a:ext cx="9145418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267"/>
          <a:stretch/>
        </p:blipFill>
        <p:spPr>
          <a:xfrm>
            <a:off x="1584402" y="22106756"/>
            <a:ext cx="8711296" cy="8208911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>
            <a:off x="1543463" y="22178073"/>
            <a:ext cx="8748673" cy="0"/>
          </a:xfrm>
          <a:prstGeom prst="line">
            <a:avLst/>
          </a:prstGeom>
          <a:ln/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10297369" y="22259735"/>
            <a:ext cx="1728" cy="8271957"/>
          </a:xfrm>
          <a:prstGeom prst="line">
            <a:avLst/>
          </a:prstGeom>
          <a:ln/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462707" y="22178073"/>
            <a:ext cx="49686" cy="8209603"/>
          </a:xfrm>
          <a:prstGeom prst="line">
            <a:avLst/>
          </a:prstGeom>
          <a:ln/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584401" y="30459684"/>
            <a:ext cx="8640960" cy="72008"/>
          </a:xfrm>
          <a:prstGeom prst="line">
            <a:avLst/>
          </a:prstGeom>
          <a:ln/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7" b="3550"/>
          <a:stretch/>
        </p:blipFill>
        <p:spPr bwMode="auto">
          <a:xfrm>
            <a:off x="11737529" y="24194988"/>
            <a:ext cx="4708378" cy="799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4" name="Straight Connector 53"/>
          <p:cNvCxnSpPr/>
          <p:nvPr/>
        </p:nvCxnSpPr>
        <p:spPr>
          <a:xfrm flipV="1">
            <a:off x="11521505" y="23946117"/>
            <a:ext cx="9285929" cy="3284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11449497" y="24050972"/>
            <a:ext cx="17162" cy="850235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20790224" y="24002279"/>
            <a:ext cx="17213" cy="844619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6490057" y="24266996"/>
            <a:ext cx="4246488" cy="6974986"/>
          </a:xfrm>
          <a:prstGeom prst="rect">
            <a:avLst/>
          </a:prstGeom>
          <a:noFill/>
        </p:spPr>
        <p:txBody>
          <a:bodyPr wrap="square" lIns="80010" tIns="40005" rIns="80010" bIns="40005" rtlCol="0">
            <a:spAutoFit/>
          </a:bodyPr>
          <a:lstStyle/>
          <a:p>
            <a:pPr algn="l"/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1: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Preoperative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MRI scan (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A) of a 42-year-old man with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ependymoma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extending from C3-C5 accompanied by a syrinx above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and below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them solid tumor.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MRI scan 3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months after surgery (B) shows no evidence of residual tumor.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¹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6" b="3687"/>
          <a:stretch/>
        </p:blipFill>
        <p:spPr bwMode="auto">
          <a:xfrm>
            <a:off x="11593513" y="33267996"/>
            <a:ext cx="4514357" cy="7488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8" name="Straight Connector 77"/>
          <p:cNvCxnSpPr/>
          <p:nvPr/>
        </p:nvCxnSpPr>
        <p:spPr>
          <a:xfrm>
            <a:off x="11449497" y="33123980"/>
            <a:ext cx="9475915" cy="58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H="1">
            <a:off x="11377489" y="33267996"/>
            <a:ext cx="27432" cy="763284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20925412" y="33175681"/>
            <a:ext cx="29141" cy="779717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V="1">
            <a:off x="11305481" y="40972852"/>
            <a:ext cx="9582894" cy="4414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16346041" y="33556028"/>
            <a:ext cx="4411394" cy="5497659"/>
          </a:xfrm>
          <a:prstGeom prst="rect">
            <a:avLst/>
          </a:prstGeom>
          <a:noFill/>
        </p:spPr>
        <p:txBody>
          <a:bodyPr wrap="square" lIns="80010" tIns="40005" rIns="80010" bIns="40005" rtlCol="0">
            <a:spAutoFit/>
          </a:bodyPr>
          <a:lstStyle/>
          <a:p>
            <a:pPr algn="l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2: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MRI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scan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A) of a 47-year-old woman with a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hemangioblastoma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extending from C4-C5 with an associated syrinx above and below the solid tumor part.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MRI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scan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months after surgery (B) shows no residual tumor.¹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7" b="2627"/>
          <a:stretch/>
        </p:blipFill>
        <p:spPr bwMode="auto">
          <a:xfrm>
            <a:off x="22322705" y="7993188"/>
            <a:ext cx="4306381" cy="6552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0" b="3028"/>
          <a:stretch/>
        </p:blipFill>
        <p:spPr bwMode="auto">
          <a:xfrm>
            <a:off x="22394713" y="15410012"/>
            <a:ext cx="4306381" cy="7056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8" name="Straight Connector 87"/>
          <p:cNvCxnSpPr/>
          <p:nvPr/>
        </p:nvCxnSpPr>
        <p:spPr>
          <a:xfrm flipV="1">
            <a:off x="22106681" y="7685727"/>
            <a:ext cx="9025714" cy="1942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H="1">
            <a:off x="22106681" y="7705156"/>
            <a:ext cx="1" cy="693219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31132395" y="7685727"/>
            <a:ext cx="0" cy="693219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24" name="Straight Connector 1023"/>
          <p:cNvCxnSpPr/>
          <p:nvPr/>
        </p:nvCxnSpPr>
        <p:spPr>
          <a:xfrm flipH="1">
            <a:off x="22178689" y="14617924"/>
            <a:ext cx="8904974" cy="7200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25" name="TextBox 1024"/>
          <p:cNvSpPr txBox="1"/>
          <p:nvPr/>
        </p:nvSpPr>
        <p:spPr>
          <a:xfrm>
            <a:off x="26715193" y="7993188"/>
            <a:ext cx="4366358" cy="5005216"/>
          </a:xfrm>
          <a:prstGeom prst="rect">
            <a:avLst/>
          </a:prstGeom>
          <a:noFill/>
        </p:spPr>
        <p:txBody>
          <a:bodyPr wrap="square" lIns="80010" tIns="40005" rIns="80010" bIns="40005" rtlCol="0">
            <a:spAutoFit/>
          </a:bodyPr>
          <a:lstStyle/>
          <a:p>
            <a:pPr algn="l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3:</a:t>
            </a:r>
          </a:p>
          <a:p>
            <a:pPr algn="l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Preoperative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MRI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scan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A) of a 10-year-old boy with an astrocytoma extending from C5-T9 and a syrinx above the tumor.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scan  MRI after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3 months (B) shows no residual tumor.¹</a:t>
            </a:r>
          </a:p>
        </p:txBody>
      </p:sp>
      <p:cxnSp>
        <p:nvCxnSpPr>
          <p:cNvPr id="1040" name="Straight Connector 1039"/>
          <p:cNvCxnSpPr/>
          <p:nvPr/>
        </p:nvCxnSpPr>
        <p:spPr>
          <a:xfrm>
            <a:off x="22250697" y="15193988"/>
            <a:ext cx="38435" cy="758642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49" name="TextBox 1048"/>
          <p:cNvSpPr txBox="1"/>
          <p:nvPr/>
        </p:nvSpPr>
        <p:spPr>
          <a:xfrm>
            <a:off x="26787201" y="15482020"/>
            <a:ext cx="3731160" cy="5005216"/>
          </a:xfrm>
          <a:prstGeom prst="rect">
            <a:avLst/>
          </a:prstGeom>
          <a:noFill/>
        </p:spPr>
        <p:txBody>
          <a:bodyPr wrap="square" lIns="80010" tIns="40005" rIns="80010" bIns="40005" rtlCol="0">
            <a:spAutoFit/>
          </a:bodyPr>
          <a:lstStyle/>
          <a:p>
            <a:pPr algn="l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4: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MRI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scan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A) of a 17-year-old girl with an astrocytoma extending from C3-C7 without a syrinx.</a:t>
            </a:r>
          </a:p>
          <a:p>
            <a:pPr algn="l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MRI scan after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l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years (B) demonstrates tumor regrowth.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¹ </a:t>
            </a:r>
          </a:p>
        </p:txBody>
      </p:sp>
      <p:cxnSp>
        <p:nvCxnSpPr>
          <p:cNvPr id="1057" name="Straight Connector 1056"/>
          <p:cNvCxnSpPr/>
          <p:nvPr/>
        </p:nvCxnSpPr>
        <p:spPr>
          <a:xfrm>
            <a:off x="1552006" y="15698044"/>
            <a:ext cx="8666251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58" name="TextBox 1057"/>
          <p:cNvSpPr txBox="1"/>
          <p:nvPr/>
        </p:nvSpPr>
        <p:spPr>
          <a:xfrm>
            <a:off x="23889376" y="27845001"/>
            <a:ext cx="5703034" cy="896399"/>
          </a:xfrm>
          <a:prstGeom prst="rect">
            <a:avLst/>
          </a:prstGeom>
          <a:noFill/>
        </p:spPr>
        <p:txBody>
          <a:bodyPr wrap="square" lIns="80010" tIns="40005" rIns="80010" bIns="40005" rtlCol="0">
            <a:spAutoFit/>
          </a:bodyPr>
          <a:lstStyle/>
          <a:p>
            <a:pPr algn="ctr"/>
            <a:r>
              <a:rPr lang="en-US" sz="5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1059" name="TextBox 1058"/>
          <p:cNvSpPr txBox="1"/>
          <p:nvPr/>
        </p:nvSpPr>
        <p:spPr>
          <a:xfrm>
            <a:off x="23865887" y="34647357"/>
            <a:ext cx="5703034" cy="896399"/>
          </a:xfrm>
          <a:prstGeom prst="rect">
            <a:avLst/>
          </a:prstGeom>
          <a:noFill/>
        </p:spPr>
        <p:txBody>
          <a:bodyPr wrap="square" lIns="80010" tIns="40005" rIns="80010" bIns="40005" rtlCol="0">
            <a:spAutoFit/>
          </a:bodyPr>
          <a:lstStyle/>
          <a:p>
            <a:pPr algn="ctr"/>
            <a:r>
              <a:rPr lang="en-US" sz="5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</a:p>
        </p:txBody>
      </p:sp>
      <p:sp>
        <p:nvSpPr>
          <p:cNvPr id="1070" name="TextBox 1069"/>
          <p:cNvSpPr txBox="1"/>
          <p:nvPr/>
        </p:nvSpPr>
        <p:spPr>
          <a:xfrm>
            <a:off x="21897285" y="23402900"/>
            <a:ext cx="9565815" cy="2773836"/>
          </a:xfrm>
          <a:prstGeom prst="rect">
            <a:avLst/>
          </a:prstGeom>
          <a:noFill/>
        </p:spPr>
        <p:txBody>
          <a:bodyPr wrap="square" lIns="80010" tIns="40005" rIns="80010" bIns="40005" rtlCol="0">
            <a:spAutoFit/>
          </a:bodyPr>
          <a:lstStyle/>
          <a:p>
            <a:pPr marL="500063" indent="-500063" algn="l" rtl="0">
              <a:buFont typeface="Arial" panose="020B0604020202020204" pitchFamily="34" charset="0"/>
              <a:buChar char="•"/>
            </a:pPr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If a syrinx accompanies the tumor, this should be interpreted as a favorable prognostic sign, because it indicates a displacing rather than an infiltrating tumor and thus suggests </a:t>
            </a:r>
            <a:r>
              <a:rPr lang="en-US" sz="3500" dirty="0" err="1">
                <a:latin typeface="Arial" panose="020B0604020202020204" pitchFamily="34" charset="0"/>
                <a:cs typeface="Arial" panose="020B0604020202020204" pitchFamily="34" charset="0"/>
              </a:rPr>
              <a:t>resectability</a:t>
            </a:r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 of the mass.¹</a:t>
            </a:r>
          </a:p>
        </p:txBody>
      </p:sp>
      <p:sp>
        <p:nvSpPr>
          <p:cNvPr id="1071" name="TextBox 1070"/>
          <p:cNvSpPr txBox="1"/>
          <p:nvPr/>
        </p:nvSpPr>
        <p:spPr>
          <a:xfrm>
            <a:off x="22065601" y="29469777"/>
            <a:ext cx="9115188" cy="3389389"/>
          </a:xfrm>
          <a:prstGeom prst="rect">
            <a:avLst/>
          </a:prstGeom>
          <a:noFill/>
        </p:spPr>
        <p:txBody>
          <a:bodyPr wrap="square" lIns="80010" tIns="40005" rIns="80010" bIns="40005" rtlCol="0">
            <a:spAutoFit/>
          </a:bodyPr>
          <a:lstStyle/>
          <a:p>
            <a:pPr algn="l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In conclusion intramedullary tumors should be operated on as soon as neurological symptoms </a:t>
            </a:r>
            <a:r>
              <a:rPr lang="en-US" sz="3500" dirty="0" smtClean="0">
                <a:latin typeface="Arial" panose="020B0604020202020204" pitchFamily="34" charset="0"/>
                <a:cs typeface="Arial" panose="020B0604020202020204" pitchFamily="34" charset="0"/>
              </a:rPr>
              <a:t>have appeared</a:t>
            </a:r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ar-LY" sz="3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Waiting for further neurological </a:t>
            </a:r>
          </a:p>
          <a:p>
            <a:pPr algn="l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progression dramatically raises the risk of surgery.</a:t>
            </a:r>
            <a:r>
              <a:rPr lang="en-US" dirty="0"/>
              <a:t> </a:t>
            </a:r>
          </a:p>
        </p:txBody>
      </p:sp>
      <p:sp>
        <p:nvSpPr>
          <p:cNvPr id="1072" name="TextBox 1071"/>
          <p:cNvSpPr txBox="1"/>
          <p:nvPr/>
        </p:nvSpPr>
        <p:spPr>
          <a:xfrm>
            <a:off x="22214430" y="36230611"/>
            <a:ext cx="8931526" cy="6005490"/>
          </a:xfrm>
          <a:prstGeom prst="rect">
            <a:avLst/>
          </a:prstGeom>
          <a:noFill/>
        </p:spPr>
        <p:txBody>
          <a:bodyPr wrap="square" lIns="80010" tIns="40005" rIns="80010" bIns="40005" rtlCol="0">
            <a:spAutoFit/>
          </a:bodyPr>
          <a:lstStyle/>
          <a:p>
            <a:pPr algn="l"/>
            <a:r>
              <a:rPr lang="en-US" sz="3500" dirty="0">
                <a:latin typeface="Arial" pitchFamily="34" charset="0"/>
                <a:cs typeface="Arial" pitchFamily="34" charset="0"/>
              </a:rPr>
              <a:t>1.Samii, M. and </a:t>
            </a:r>
            <a:r>
              <a:rPr lang="en-US" sz="3500" dirty="0" err="1">
                <a:latin typeface="Arial" pitchFamily="34" charset="0"/>
                <a:cs typeface="Arial" pitchFamily="34" charset="0"/>
              </a:rPr>
              <a:t>Klekamp</a:t>
            </a:r>
            <a:r>
              <a:rPr lang="en-US" sz="3500" dirty="0">
                <a:latin typeface="Arial" pitchFamily="34" charset="0"/>
                <a:cs typeface="Arial" pitchFamily="34" charset="0"/>
              </a:rPr>
              <a:t>, J. (1994). Surgical Results of 100 Intramedullary Tumors in Relation to Accompanying </a:t>
            </a:r>
            <a:r>
              <a:rPr lang="en-US" sz="3500" dirty="0" err="1">
                <a:latin typeface="Arial" pitchFamily="34" charset="0"/>
                <a:cs typeface="Arial" pitchFamily="34" charset="0"/>
              </a:rPr>
              <a:t>Syringomyelia</a:t>
            </a:r>
            <a:r>
              <a:rPr lang="en-US" sz="3500" dirty="0">
                <a:latin typeface="Arial" pitchFamily="34" charset="0"/>
                <a:cs typeface="Arial" pitchFamily="34" charset="0"/>
              </a:rPr>
              <a:t>. </a:t>
            </a:r>
            <a:r>
              <a:rPr lang="en-US" sz="3500" i="1" dirty="0">
                <a:latin typeface="Arial" pitchFamily="34" charset="0"/>
                <a:cs typeface="Arial" pitchFamily="34" charset="0"/>
              </a:rPr>
              <a:t>Neurosurgery</a:t>
            </a:r>
            <a:r>
              <a:rPr lang="en-US" sz="3500" dirty="0">
                <a:latin typeface="Arial" pitchFamily="34" charset="0"/>
                <a:cs typeface="Arial" pitchFamily="34" charset="0"/>
              </a:rPr>
              <a:t>, 35(5), </a:t>
            </a:r>
            <a:r>
              <a:rPr lang="en-US" sz="3500" dirty="0" smtClean="0">
                <a:latin typeface="Arial" pitchFamily="34" charset="0"/>
                <a:cs typeface="Arial" pitchFamily="34" charset="0"/>
              </a:rPr>
              <a:t>pp.865-873</a:t>
            </a:r>
            <a:r>
              <a:rPr lang="en-US" sz="350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l"/>
            <a:r>
              <a:rPr lang="en-US" sz="3500" dirty="0">
                <a:latin typeface="Arial" pitchFamily="34" charset="0"/>
                <a:cs typeface="Arial" pitchFamily="34" charset="0"/>
              </a:rPr>
              <a:t>2.Samartzis, D., Gillis, C., Shih, P., O'Toole, J. and </a:t>
            </a:r>
            <a:r>
              <a:rPr lang="en-US" sz="3500" dirty="0" err="1">
                <a:latin typeface="Arial" pitchFamily="34" charset="0"/>
                <a:cs typeface="Arial" pitchFamily="34" charset="0"/>
              </a:rPr>
              <a:t>Fessler</a:t>
            </a:r>
            <a:r>
              <a:rPr lang="en-US" sz="3500" dirty="0">
                <a:latin typeface="Arial" pitchFamily="34" charset="0"/>
                <a:cs typeface="Arial" pitchFamily="34" charset="0"/>
              </a:rPr>
              <a:t>, R. (2015). Intramedullary Spinal Cord Tumors: Part I—Epidemiology, Pathophysiology, and Diagnosis. </a:t>
            </a:r>
            <a:r>
              <a:rPr lang="en-US" sz="3500" i="1" dirty="0">
                <a:latin typeface="Arial" pitchFamily="34" charset="0"/>
                <a:cs typeface="Arial" pitchFamily="34" charset="0"/>
              </a:rPr>
              <a:t>Global Spine Journal</a:t>
            </a:r>
            <a:r>
              <a:rPr lang="en-US" sz="3500" dirty="0">
                <a:latin typeface="Arial" pitchFamily="34" charset="0"/>
                <a:cs typeface="Arial" pitchFamily="34" charset="0"/>
              </a:rPr>
              <a:t>, 5(5), pp.425-435.</a:t>
            </a:r>
          </a:p>
          <a:p>
            <a:endParaRPr lang="en-US" sz="3500" dirty="0"/>
          </a:p>
        </p:txBody>
      </p:sp>
      <p:sp>
        <p:nvSpPr>
          <p:cNvPr id="1079" name="TextBox 1078"/>
          <p:cNvSpPr txBox="1"/>
          <p:nvPr/>
        </p:nvSpPr>
        <p:spPr>
          <a:xfrm>
            <a:off x="11312833" y="21069419"/>
            <a:ext cx="10065930" cy="2050561"/>
          </a:xfrm>
          <a:prstGeom prst="rect">
            <a:avLst/>
          </a:prstGeom>
          <a:noFill/>
        </p:spPr>
        <p:txBody>
          <a:bodyPr wrap="square" lIns="80010" tIns="40005" rIns="80010" bIns="40005" rtlCol="0">
            <a:spAutoFit/>
          </a:bodyPr>
          <a:lstStyle/>
          <a:p>
            <a:pPr algn="l"/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Ependymomas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(Fig. 1)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hemangioblastomas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(Fig. 2)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cavernomas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showed the highest proportion of syrinx formation.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Astrocytomas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(Figs. 3 and 4)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were accompanied by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syringomyelia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less often.¹</a:t>
            </a:r>
          </a:p>
        </p:txBody>
      </p:sp>
      <p:sp>
        <p:nvSpPr>
          <p:cNvPr id="22" name="Rectangle 21"/>
          <p:cNvSpPr/>
          <p:nvPr/>
        </p:nvSpPr>
        <p:spPr>
          <a:xfrm>
            <a:off x="984829" y="32059602"/>
            <a:ext cx="9813109" cy="98318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377588" y="32271531"/>
            <a:ext cx="9046882" cy="2939213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340337" y="32448475"/>
            <a:ext cx="92124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Intramedullary Tumors in Relation to Accompanying </a:t>
            </a:r>
            <a:r>
              <a:rPr lang="en-US" sz="5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Syringomyelia</a:t>
            </a:r>
            <a:endParaRPr lang="en-US" sz="5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71605" y="35489984"/>
            <a:ext cx="9545723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500" dirty="0" smtClean="0">
                <a:latin typeface="Arial" panose="020B0604020202020204" pitchFamily="34" charset="0"/>
                <a:cs typeface="Arial" panose="020B0604020202020204" pitchFamily="34" charset="0"/>
              </a:rPr>
              <a:t>During </a:t>
            </a:r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the period from 1977 to 1992, a total of 100 intramedullary tumors in 94 patients were operated on in the Department of Neurosurgery at the </a:t>
            </a:r>
            <a:r>
              <a:rPr lang="en-US" sz="3500" dirty="0" err="1">
                <a:latin typeface="Arial" panose="020B0604020202020204" pitchFamily="34" charset="0"/>
                <a:cs typeface="Arial" panose="020B0604020202020204" pitchFamily="34" charset="0"/>
              </a:rPr>
              <a:t>Nordstadt</a:t>
            </a:r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 Hospital in Hannover, Germany.</a:t>
            </a:r>
          </a:p>
          <a:p>
            <a:pPr algn="l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Of 100 intramedullary tumors, 45 presented with associated syringes.</a:t>
            </a:r>
          </a:p>
          <a:p>
            <a:pPr algn="l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 Forty-nine percent were above tumor level and 11% below tumor level. </a:t>
            </a:r>
          </a:p>
        </p:txBody>
      </p:sp>
      <p:cxnSp>
        <p:nvCxnSpPr>
          <p:cNvPr id="62" name="Straight Connector 61"/>
          <p:cNvCxnSpPr/>
          <p:nvPr/>
        </p:nvCxnSpPr>
        <p:spPr>
          <a:xfrm flipV="1">
            <a:off x="11521505" y="32448476"/>
            <a:ext cx="9268719" cy="2743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V="1">
            <a:off x="22250697" y="15179085"/>
            <a:ext cx="8751201" cy="1490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27" name="Straight Connector 1026"/>
          <p:cNvCxnSpPr/>
          <p:nvPr/>
        </p:nvCxnSpPr>
        <p:spPr>
          <a:xfrm>
            <a:off x="31001898" y="15190857"/>
            <a:ext cx="0" cy="758642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43" name="Straight Connector 1042"/>
          <p:cNvCxnSpPr/>
          <p:nvPr/>
        </p:nvCxnSpPr>
        <p:spPr>
          <a:xfrm>
            <a:off x="22250697" y="22754828"/>
            <a:ext cx="8751201" cy="2245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4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1503</TotalTime>
  <Words>550</Words>
  <Application>Microsoft Office PowerPoint</Application>
  <PresentationFormat>مخصص</PresentationFormat>
  <Paragraphs>69</Paragraphs>
  <Slides>1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Office Theme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Hadil Ellafi</dc:creator>
  <cp:lastModifiedBy>SONY</cp:lastModifiedBy>
  <cp:revision>113</cp:revision>
  <dcterms:created xsi:type="dcterms:W3CDTF">2018-12-06T21:21:44Z</dcterms:created>
  <dcterms:modified xsi:type="dcterms:W3CDTF">2019-03-14T23:19:24Z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2018-02-24T00:00:00Z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2018-12-06T00:00:00Z</vt:filetime>
  </property>
</Properties>
</file>