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Lst>
  <p:sldSz cx="43205400" cy="32404050"/>
  <p:notesSz cx="6858000" cy="9144000"/>
  <p:defaultTextStyle>
    <a:defPPr>
      <a:defRPr lang="ar-SA"/>
    </a:defPPr>
    <a:lvl1pPr marL="0" algn="r" defTabSz="4320540" rtl="1" eaLnBrk="1" latinLnBrk="0" hangingPunct="1">
      <a:defRPr sz="8500" kern="1200">
        <a:solidFill>
          <a:schemeClr val="tx1"/>
        </a:solidFill>
        <a:latin typeface="+mn-lt"/>
        <a:ea typeface="+mn-ea"/>
        <a:cs typeface="+mn-cs"/>
      </a:defRPr>
    </a:lvl1pPr>
    <a:lvl2pPr marL="2160270" algn="r" defTabSz="4320540" rtl="1" eaLnBrk="1" latinLnBrk="0" hangingPunct="1">
      <a:defRPr sz="8500" kern="1200">
        <a:solidFill>
          <a:schemeClr val="tx1"/>
        </a:solidFill>
        <a:latin typeface="+mn-lt"/>
        <a:ea typeface="+mn-ea"/>
        <a:cs typeface="+mn-cs"/>
      </a:defRPr>
    </a:lvl2pPr>
    <a:lvl3pPr marL="4320540" algn="r" defTabSz="4320540" rtl="1" eaLnBrk="1" latinLnBrk="0" hangingPunct="1">
      <a:defRPr sz="8500" kern="1200">
        <a:solidFill>
          <a:schemeClr val="tx1"/>
        </a:solidFill>
        <a:latin typeface="+mn-lt"/>
        <a:ea typeface="+mn-ea"/>
        <a:cs typeface="+mn-cs"/>
      </a:defRPr>
    </a:lvl3pPr>
    <a:lvl4pPr marL="6480810" algn="r" defTabSz="4320540" rtl="1" eaLnBrk="1" latinLnBrk="0" hangingPunct="1">
      <a:defRPr sz="8500" kern="1200">
        <a:solidFill>
          <a:schemeClr val="tx1"/>
        </a:solidFill>
        <a:latin typeface="+mn-lt"/>
        <a:ea typeface="+mn-ea"/>
        <a:cs typeface="+mn-cs"/>
      </a:defRPr>
    </a:lvl4pPr>
    <a:lvl5pPr marL="8641080" algn="r" defTabSz="4320540" rtl="1" eaLnBrk="1" latinLnBrk="0" hangingPunct="1">
      <a:defRPr sz="8500" kern="1200">
        <a:solidFill>
          <a:schemeClr val="tx1"/>
        </a:solidFill>
        <a:latin typeface="+mn-lt"/>
        <a:ea typeface="+mn-ea"/>
        <a:cs typeface="+mn-cs"/>
      </a:defRPr>
    </a:lvl5pPr>
    <a:lvl6pPr marL="10801350" algn="r" defTabSz="4320540" rtl="1" eaLnBrk="1" latinLnBrk="0" hangingPunct="1">
      <a:defRPr sz="8500" kern="1200">
        <a:solidFill>
          <a:schemeClr val="tx1"/>
        </a:solidFill>
        <a:latin typeface="+mn-lt"/>
        <a:ea typeface="+mn-ea"/>
        <a:cs typeface="+mn-cs"/>
      </a:defRPr>
    </a:lvl6pPr>
    <a:lvl7pPr marL="12961620" algn="r" defTabSz="4320540" rtl="1" eaLnBrk="1" latinLnBrk="0" hangingPunct="1">
      <a:defRPr sz="8500" kern="1200">
        <a:solidFill>
          <a:schemeClr val="tx1"/>
        </a:solidFill>
        <a:latin typeface="+mn-lt"/>
        <a:ea typeface="+mn-ea"/>
        <a:cs typeface="+mn-cs"/>
      </a:defRPr>
    </a:lvl7pPr>
    <a:lvl8pPr marL="15121890" algn="r" defTabSz="4320540" rtl="1" eaLnBrk="1" latinLnBrk="0" hangingPunct="1">
      <a:defRPr sz="8500" kern="1200">
        <a:solidFill>
          <a:schemeClr val="tx1"/>
        </a:solidFill>
        <a:latin typeface="+mn-lt"/>
        <a:ea typeface="+mn-ea"/>
        <a:cs typeface="+mn-cs"/>
      </a:defRPr>
    </a:lvl8pPr>
    <a:lvl9pPr marL="17282160" algn="r" defTabSz="4320540" rtl="1" eaLnBrk="1" latinLnBrk="0" hangingPunct="1">
      <a:defRPr sz="8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40" d="100"/>
          <a:sy n="40" d="100"/>
        </p:scale>
        <p:origin x="4056" y="1002"/>
      </p:cViewPr>
      <p:guideLst>
        <p:guide orient="horz" pos="10206"/>
        <p:guide pos="136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18271197"/>
            <a:ext cx="43205400" cy="14132853"/>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12" name="Rectangle 11"/>
          <p:cNvSpPr/>
          <p:nvPr/>
        </p:nvSpPr>
        <p:spPr>
          <a:xfrm>
            <a:off x="0" y="0"/>
            <a:ext cx="43205400" cy="18271197"/>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dirty="0"/>
          </a:p>
        </p:txBody>
      </p:sp>
      <p:sp>
        <p:nvSpPr>
          <p:cNvPr id="13" name="Rectangle 12"/>
          <p:cNvSpPr/>
          <p:nvPr/>
        </p:nvSpPr>
        <p:spPr>
          <a:xfrm>
            <a:off x="0" y="12532169"/>
            <a:ext cx="43205400" cy="108013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14" name="Oval 13"/>
          <p:cNvSpPr/>
          <p:nvPr/>
        </p:nvSpPr>
        <p:spPr>
          <a:xfrm>
            <a:off x="0" y="7560945"/>
            <a:ext cx="43205400" cy="2412301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3" name="Subtitle 2"/>
          <p:cNvSpPr>
            <a:spLocks noGrp="1"/>
          </p:cNvSpPr>
          <p:nvPr>
            <p:ph type="subTitle" idx="1"/>
          </p:nvPr>
        </p:nvSpPr>
        <p:spPr>
          <a:xfrm>
            <a:off x="6963682" y="23873278"/>
            <a:ext cx="26634872" cy="4168012"/>
          </a:xfrm>
        </p:spPr>
        <p:txBody>
          <a:bodyPr>
            <a:normAutofit/>
          </a:bodyPr>
          <a:lstStyle>
            <a:lvl1pPr marL="0" indent="0" algn="l">
              <a:buNone/>
              <a:defRPr sz="10400">
                <a:solidFill>
                  <a:schemeClr val="tx2"/>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54708960-6679-478B-8006-53E83F210F9B}" type="datetimeFigureOut">
              <a:rPr lang="ar-SA" smtClean="0"/>
              <a:t>12/05/40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A1B29E-8C1D-419E-8597-E87951FF5231}" type="slidenum">
              <a:rPr lang="ar-SA" smtClean="0"/>
              <a:t>‹#›</a:t>
            </a:fld>
            <a:endParaRPr lang="ar-SA"/>
          </a:p>
        </p:txBody>
      </p:sp>
      <p:sp>
        <p:nvSpPr>
          <p:cNvPr id="2" name="Title 1"/>
          <p:cNvSpPr>
            <a:spLocks noGrp="1"/>
          </p:cNvSpPr>
          <p:nvPr>
            <p:ph type="ctrTitle"/>
          </p:nvPr>
        </p:nvSpPr>
        <p:spPr>
          <a:xfrm>
            <a:off x="3863073" y="14800073"/>
            <a:ext cx="33903533" cy="8472714"/>
          </a:xfrm>
          <a:effectLst/>
        </p:spPr>
        <p:txBody>
          <a:bodyPr>
            <a:noAutofit/>
          </a:bodyPr>
          <a:lstStyle>
            <a:lvl1pPr marL="3024378" indent="-2160270" algn="l">
              <a:defRPr sz="255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9001125" y="3456427"/>
            <a:ext cx="30243780" cy="1641805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4708960-6679-478B-8006-53E83F210F9B}" type="datetimeFigureOut">
              <a:rPr lang="ar-SA" smtClean="0"/>
              <a:t>12/05/40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51507" y="1779045"/>
            <a:ext cx="9721215" cy="24751152"/>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5706436" y="3456429"/>
            <a:ext cx="22818381" cy="2312759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4708960-6679-478B-8006-53E83F210F9B}" type="datetimeFigureOut">
              <a:rPr lang="ar-SA" smtClean="0"/>
              <a:t>12/05/40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4708960-6679-478B-8006-53E83F210F9B}" type="datetimeFigureOut">
              <a:rPr lang="ar-SA" smtClean="0"/>
              <a:t>12/05/40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A1B29E-8C1D-419E-8597-E87951FF5231}"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5400675" y="3456432"/>
            <a:ext cx="30243780" cy="164180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18271197"/>
            <a:ext cx="43205400" cy="14132853"/>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8" name="Rectangle 7"/>
          <p:cNvSpPr/>
          <p:nvPr/>
        </p:nvSpPr>
        <p:spPr>
          <a:xfrm>
            <a:off x="0" y="0"/>
            <a:ext cx="43205400" cy="18271197"/>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dirty="0"/>
          </a:p>
        </p:txBody>
      </p:sp>
      <p:sp>
        <p:nvSpPr>
          <p:cNvPr id="9" name="Rectangle 8"/>
          <p:cNvSpPr/>
          <p:nvPr/>
        </p:nvSpPr>
        <p:spPr>
          <a:xfrm>
            <a:off x="0" y="12532169"/>
            <a:ext cx="43205400" cy="108013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10" name="Oval 9"/>
          <p:cNvSpPr/>
          <p:nvPr/>
        </p:nvSpPr>
        <p:spPr>
          <a:xfrm>
            <a:off x="0" y="7560945"/>
            <a:ext cx="43205400" cy="2412301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2" name="Title 1"/>
          <p:cNvSpPr>
            <a:spLocks noGrp="1"/>
          </p:cNvSpPr>
          <p:nvPr>
            <p:ph type="title"/>
          </p:nvPr>
        </p:nvSpPr>
        <p:spPr>
          <a:xfrm>
            <a:off x="9606846" y="10265762"/>
            <a:ext cx="28192497" cy="11450310"/>
          </a:xfrm>
          <a:effectLst/>
        </p:spPr>
        <p:txBody>
          <a:bodyPr anchor="b"/>
          <a:lstStyle>
            <a:lvl1pPr algn="r">
              <a:defRPr sz="217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556020" y="21770489"/>
            <a:ext cx="28210584" cy="3947549"/>
          </a:xfrm>
        </p:spPr>
        <p:txBody>
          <a:bodyPr anchor="t"/>
          <a:lstStyle>
            <a:lvl1pPr marL="0" indent="0" algn="r">
              <a:buNone/>
              <a:defRPr sz="9500">
                <a:solidFill>
                  <a:schemeClr val="tx2"/>
                </a:solidFill>
              </a:defRPr>
            </a:lvl1pPr>
            <a:lvl2pPr marL="2160270" indent="0">
              <a:buNone/>
              <a:defRPr sz="8500">
                <a:solidFill>
                  <a:schemeClr val="tx1">
                    <a:tint val="75000"/>
                  </a:schemeClr>
                </a:solidFill>
              </a:defRPr>
            </a:lvl2pPr>
            <a:lvl3pPr marL="4320540" indent="0">
              <a:buNone/>
              <a:defRPr sz="7600">
                <a:solidFill>
                  <a:schemeClr val="tx1">
                    <a:tint val="75000"/>
                  </a:schemeClr>
                </a:solidFill>
              </a:defRPr>
            </a:lvl3pPr>
            <a:lvl4pPr marL="6480810" indent="0">
              <a:buNone/>
              <a:defRPr sz="6600">
                <a:solidFill>
                  <a:schemeClr val="tx1">
                    <a:tint val="75000"/>
                  </a:schemeClr>
                </a:solidFill>
              </a:defRPr>
            </a:lvl4pPr>
            <a:lvl5pPr marL="8641080" indent="0">
              <a:buNone/>
              <a:defRPr sz="6600">
                <a:solidFill>
                  <a:schemeClr val="tx1">
                    <a:tint val="75000"/>
                  </a:schemeClr>
                </a:solidFill>
              </a:defRPr>
            </a:lvl5pPr>
            <a:lvl6pPr marL="10801350" indent="0">
              <a:buNone/>
              <a:defRPr sz="6600">
                <a:solidFill>
                  <a:schemeClr val="tx1">
                    <a:tint val="75000"/>
                  </a:schemeClr>
                </a:solidFill>
              </a:defRPr>
            </a:lvl6pPr>
            <a:lvl7pPr marL="12961620" indent="0">
              <a:buNone/>
              <a:defRPr sz="6600">
                <a:solidFill>
                  <a:schemeClr val="tx1">
                    <a:tint val="75000"/>
                  </a:schemeClr>
                </a:solidFill>
              </a:defRPr>
            </a:lvl7pPr>
            <a:lvl8pPr marL="15121890" indent="0">
              <a:buNone/>
              <a:defRPr sz="6600">
                <a:solidFill>
                  <a:schemeClr val="tx1">
                    <a:tint val="75000"/>
                  </a:schemeClr>
                </a:solidFill>
              </a:defRPr>
            </a:lvl8pPr>
            <a:lvl9pPr marL="17282160" indent="0">
              <a:buNone/>
              <a:defRPr sz="6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54708960-6679-478B-8006-53E83F210F9B}" type="datetimeFigureOut">
              <a:rPr lang="ar-SA" smtClean="0"/>
              <a:t>12/05/40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4708960-6679-478B-8006-53E83F210F9B}" type="datetimeFigureOut">
              <a:rPr lang="ar-SA" smtClean="0"/>
              <a:t>12/05/40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A1B29E-8C1D-419E-8597-E87951FF5231}"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5400670" y="3456427"/>
            <a:ext cx="15813176" cy="164180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21948343" y="3456432"/>
            <a:ext cx="15813176" cy="164180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00675" y="3456432"/>
            <a:ext cx="15813176" cy="3022875"/>
          </a:xfrm>
        </p:spPr>
        <p:txBody>
          <a:bodyPr anchor="b">
            <a:noAutofit/>
          </a:bodyPr>
          <a:lstStyle>
            <a:lvl1pPr marL="0" indent="0" algn="ctr">
              <a:buNone/>
              <a:defRPr lang="en-US" sz="113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464212" y="6616545"/>
            <a:ext cx="15813176" cy="12961620"/>
          </a:xfrm>
        </p:spPr>
        <p:txBody>
          <a:bodyPr>
            <a:normAutofit/>
          </a:bodyPr>
          <a:lstStyle>
            <a:lvl1pPr>
              <a:defRPr sz="8500"/>
            </a:lvl1pPr>
            <a:lvl2pPr>
              <a:defRPr sz="8500"/>
            </a:lvl2pPr>
            <a:lvl3pPr>
              <a:defRPr sz="7600"/>
            </a:lvl3pPr>
            <a:lvl4pPr>
              <a:defRPr sz="7600"/>
            </a:lvl4pPr>
            <a:lvl5pPr>
              <a:defRPr sz="7600"/>
            </a:lvl5pPr>
            <a:lvl6pPr>
              <a:defRPr sz="7600"/>
            </a:lvl6pPr>
            <a:lvl7pPr>
              <a:defRPr sz="7600"/>
            </a:lvl7pPr>
            <a:lvl8pPr>
              <a:defRPr sz="7600"/>
            </a:lvl8pPr>
            <a:lvl9pPr>
              <a:defRPr sz="7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21958502" y="3456432"/>
            <a:ext cx="15813176" cy="3022875"/>
          </a:xfrm>
        </p:spPr>
        <p:txBody>
          <a:bodyPr anchor="b">
            <a:noAutofit/>
          </a:bodyPr>
          <a:lstStyle>
            <a:lvl1pPr marL="0" indent="0" algn="ctr">
              <a:buNone/>
              <a:defRPr lang="en-US" sz="113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marL="0" lvl="0" indent="0" algn="ctr" defTabSz="4320540" rtl="0" eaLnBrk="1" latinLnBrk="0" hangingPunct="1">
              <a:spcBef>
                <a:spcPct val="20000"/>
              </a:spcBef>
              <a:spcAft>
                <a:spcPts val="1418"/>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21947743" y="6610426"/>
            <a:ext cx="15813176" cy="12961620"/>
          </a:xfrm>
        </p:spPr>
        <p:txBody>
          <a:bodyPr>
            <a:normAutofit/>
          </a:bodyPr>
          <a:lstStyle>
            <a:lvl1pPr>
              <a:defRPr sz="8500"/>
            </a:lvl1pPr>
            <a:lvl2pPr>
              <a:defRPr sz="8500"/>
            </a:lvl2pPr>
            <a:lvl3pPr>
              <a:defRPr sz="7600"/>
            </a:lvl3pPr>
            <a:lvl4pPr>
              <a:defRPr sz="7600"/>
            </a:lvl4pPr>
            <a:lvl5pPr>
              <a:defRPr sz="7600"/>
            </a:lvl5pPr>
            <a:lvl6pPr>
              <a:defRPr sz="7600"/>
            </a:lvl6pPr>
            <a:lvl7pPr>
              <a:defRPr sz="7600"/>
            </a:lvl7pPr>
            <a:lvl8pPr>
              <a:defRPr sz="7600"/>
            </a:lvl8pPr>
            <a:lvl9pPr>
              <a:defRPr sz="7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54708960-6679-478B-8006-53E83F210F9B}" type="datetimeFigureOut">
              <a:rPr lang="ar-SA" smtClean="0"/>
              <a:t>12/05/40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A1B29E-8C1D-419E-8597-E87951FF5231}"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54708960-6679-478B-8006-53E83F210F9B}" type="datetimeFigureOut">
              <a:rPr lang="ar-SA" smtClean="0"/>
              <a:t>12/05/40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708960-6679-478B-8006-53E83F210F9B}" type="datetimeFigureOut">
              <a:rPr lang="ar-SA" smtClean="0"/>
              <a:t>12/05/40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964726" y="10441308"/>
            <a:ext cx="17180502" cy="5946379"/>
          </a:xfrm>
          <a:effectLst/>
        </p:spPr>
        <p:txBody>
          <a:bodyPr anchor="b">
            <a:noAutofit/>
          </a:bodyPr>
          <a:lstStyle>
            <a:lvl1pPr marL="1080135" indent="-1080135" algn="l">
              <a:defRPr sz="132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1704361" y="3456432"/>
            <a:ext cx="18980727" cy="23127599"/>
          </a:xfrm>
        </p:spPr>
        <p:txBody>
          <a:bodyPr anchor="ctr"/>
          <a:lstStyle>
            <a:lvl1pPr>
              <a:defRPr sz="10400"/>
            </a:lvl1pPr>
            <a:lvl2pPr>
              <a:defRPr sz="9500"/>
            </a:lvl2pPr>
            <a:lvl3pPr>
              <a:defRPr sz="8500"/>
            </a:lvl3pPr>
            <a:lvl4pPr>
              <a:defRPr sz="7600"/>
            </a:lvl4pPr>
            <a:lvl5pPr>
              <a:defRPr sz="6600"/>
            </a:lvl5pPr>
            <a:lvl6pPr>
              <a:defRPr sz="9500"/>
            </a:lvl6pPr>
            <a:lvl7pPr>
              <a:defRPr sz="9500"/>
            </a:lvl7pPr>
            <a:lvl8pPr>
              <a:defRPr sz="9500"/>
            </a:lvl8pPr>
            <a:lvl9pPr>
              <a:defRPr sz="9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82989" y="16527114"/>
            <a:ext cx="16011419" cy="10109223"/>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4708960-6679-478B-8006-53E83F210F9B}" type="datetimeFigureOut">
              <a:rPr lang="ar-SA" smtClean="0"/>
              <a:t>12/05/40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A1B29E-8C1D-419E-8597-E87951FF5231}"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18271197"/>
            <a:ext cx="43205400" cy="14132853"/>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9" name="Rectangle 8"/>
          <p:cNvSpPr/>
          <p:nvPr/>
        </p:nvSpPr>
        <p:spPr>
          <a:xfrm>
            <a:off x="0" y="0"/>
            <a:ext cx="43205400" cy="18271197"/>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dirty="0"/>
          </a:p>
        </p:txBody>
      </p:sp>
      <p:sp>
        <p:nvSpPr>
          <p:cNvPr id="10" name="Rectangle 9"/>
          <p:cNvSpPr/>
          <p:nvPr/>
        </p:nvSpPr>
        <p:spPr>
          <a:xfrm>
            <a:off x="0" y="12532169"/>
            <a:ext cx="43205400" cy="108013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11" name="Oval 10"/>
          <p:cNvSpPr/>
          <p:nvPr/>
        </p:nvSpPr>
        <p:spPr>
          <a:xfrm>
            <a:off x="0" y="7560945"/>
            <a:ext cx="43205400" cy="2412301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3" name="Picture Placeholder 2"/>
          <p:cNvSpPr>
            <a:spLocks noGrp="1"/>
          </p:cNvSpPr>
          <p:nvPr>
            <p:ph type="pic" idx="1"/>
          </p:nvPr>
        </p:nvSpPr>
        <p:spPr>
          <a:xfrm>
            <a:off x="21145202" y="5400675"/>
            <a:ext cx="19442430" cy="14778883"/>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9500"/>
            </a:lvl1pPr>
            <a:lvl2pPr marL="2160270" indent="0">
              <a:buNone/>
              <a:defRPr sz="13200"/>
            </a:lvl2pPr>
            <a:lvl3pPr marL="4320540" indent="0">
              <a:buNone/>
              <a:defRPr sz="11300"/>
            </a:lvl3pPr>
            <a:lvl4pPr marL="6480810" indent="0">
              <a:buNone/>
              <a:defRPr sz="9500"/>
            </a:lvl4pPr>
            <a:lvl5pPr marL="8641080" indent="0">
              <a:buNone/>
              <a:defRPr sz="9500"/>
            </a:lvl5pPr>
            <a:lvl6pPr marL="10801350" indent="0">
              <a:buNone/>
              <a:defRPr sz="9500"/>
            </a:lvl6pPr>
            <a:lvl7pPr marL="12961620" indent="0">
              <a:buNone/>
              <a:defRPr sz="9500"/>
            </a:lvl7pPr>
            <a:lvl8pPr marL="15121890" indent="0">
              <a:buNone/>
              <a:defRPr sz="9500"/>
            </a:lvl8pPr>
            <a:lvl9pPr marL="17282160" indent="0">
              <a:buNone/>
              <a:defRPr sz="95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148016" y="4774546"/>
            <a:ext cx="17454689" cy="10220270"/>
          </a:xfrm>
        </p:spPr>
        <p:txBody>
          <a:bodyPr anchor="b"/>
          <a:lstStyle>
            <a:lvl1pPr marL="864108" indent="-864108">
              <a:buFont typeface="Georgia" pitchFamily="18" charset="0"/>
              <a:buChar char="*"/>
              <a:defRPr sz="7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4708960-6679-478B-8006-53E83F210F9B}" type="datetimeFigureOut">
              <a:rPr lang="ar-SA" smtClean="0"/>
              <a:t>12/05/40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A1B29E-8C1D-419E-8597-E87951FF5231}" type="slidenum">
              <a:rPr lang="ar-SA" smtClean="0"/>
              <a:t>‹#›</a:t>
            </a:fld>
            <a:endParaRPr lang="ar-SA"/>
          </a:p>
        </p:txBody>
      </p:sp>
      <p:sp>
        <p:nvSpPr>
          <p:cNvPr id="2" name="Title 1"/>
          <p:cNvSpPr>
            <a:spLocks noGrp="1"/>
          </p:cNvSpPr>
          <p:nvPr>
            <p:ph type="title"/>
          </p:nvPr>
        </p:nvSpPr>
        <p:spPr>
          <a:xfrm>
            <a:off x="3436341" y="21094389"/>
            <a:ext cx="30162217" cy="5400675"/>
          </a:xfrm>
        </p:spPr>
        <p:txBody>
          <a:bodyPr anchor="b">
            <a:noAutofit/>
          </a:bodyPr>
          <a:lstStyle>
            <a:lvl1pPr algn="l">
              <a:defRPr sz="217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24123015"/>
            <a:ext cx="43205400" cy="8281035"/>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8" name="Rectangle 7"/>
          <p:cNvSpPr/>
          <p:nvPr/>
        </p:nvSpPr>
        <p:spPr>
          <a:xfrm>
            <a:off x="0" y="0"/>
            <a:ext cx="43205400" cy="24123015"/>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dirty="0"/>
          </a:p>
        </p:txBody>
      </p:sp>
      <p:sp>
        <p:nvSpPr>
          <p:cNvPr id="9" name="Rectangle 8"/>
          <p:cNvSpPr/>
          <p:nvPr/>
        </p:nvSpPr>
        <p:spPr>
          <a:xfrm>
            <a:off x="0" y="17805236"/>
            <a:ext cx="43205400" cy="108013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10" name="Oval 9"/>
          <p:cNvSpPr/>
          <p:nvPr/>
        </p:nvSpPr>
        <p:spPr>
          <a:xfrm>
            <a:off x="0" y="7560945"/>
            <a:ext cx="43205400" cy="24123015"/>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rtlCol="0" anchor="ctr"/>
          <a:lstStyle/>
          <a:p>
            <a:pPr algn="ctr"/>
            <a:endParaRPr lang="en-US"/>
          </a:p>
        </p:txBody>
      </p:sp>
      <p:sp>
        <p:nvSpPr>
          <p:cNvPr id="2" name="Title Placeholder 1"/>
          <p:cNvSpPr>
            <a:spLocks noGrp="1"/>
          </p:cNvSpPr>
          <p:nvPr>
            <p:ph type="title"/>
          </p:nvPr>
        </p:nvSpPr>
        <p:spPr>
          <a:xfrm>
            <a:off x="8473293" y="20658494"/>
            <a:ext cx="30771614" cy="5400675"/>
          </a:xfrm>
          <a:prstGeom prst="rect">
            <a:avLst/>
          </a:prstGeom>
          <a:effectLst/>
        </p:spPr>
        <p:txBody>
          <a:bodyPr vert="horz" lIns="432054" tIns="216027" rIns="432054" bIns="216027"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400675" y="3459929"/>
            <a:ext cx="30243780" cy="16418052"/>
          </a:xfrm>
          <a:prstGeom prst="rect">
            <a:avLst/>
          </a:prstGeom>
        </p:spPr>
        <p:txBody>
          <a:bodyPr vert="horz" lIns="432054" tIns="216027" rIns="432054" bIns="216027"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9163645" y="29163647"/>
            <a:ext cx="11881485" cy="1725216"/>
          </a:xfrm>
          <a:prstGeom prst="rect">
            <a:avLst/>
          </a:prstGeom>
        </p:spPr>
        <p:txBody>
          <a:bodyPr vert="horz" lIns="432054" tIns="216027" rIns="432054" bIns="216027" rtlCol="0" anchor="ctr"/>
          <a:lstStyle>
            <a:lvl1pPr algn="r">
              <a:defRPr sz="5200" b="1">
                <a:solidFill>
                  <a:schemeClr val="tx1">
                    <a:lumMod val="50000"/>
                    <a:lumOff val="50000"/>
                  </a:schemeClr>
                </a:solidFill>
              </a:defRPr>
            </a:lvl1pPr>
          </a:lstStyle>
          <a:p>
            <a:fld id="{54708960-6679-478B-8006-53E83F210F9B}" type="datetimeFigureOut">
              <a:rPr lang="ar-SA" smtClean="0"/>
              <a:t>12/05/40</a:t>
            </a:fld>
            <a:endParaRPr lang="ar-SA"/>
          </a:p>
        </p:txBody>
      </p:sp>
      <p:sp>
        <p:nvSpPr>
          <p:cNvPr id="5" name="Footer Placeholder 4"/>
          <p:cNvSpPr>
            <a:spLocks noGrp="1"/>
          </p:cNvSpPr>
          <p:nvPr>
            <p:ph type="ftr" sz="quarter" idx="3"/>
          </p:nvPr>
        </p:nvSpPr>
        <p:spPr>
          <a:xfrm>
            <a:off x="2160268" y="29163647"/>
            <a:ext cx="15841985" cy="1725216"/>
          </a:xfrm>
          <a:prstGeom prst="rect">
            <a:avLst/>
          </a:prstGeom>
        </p:spPr>
        <p:txBody>
          <a:bodyPr vert="horz" lIns="432054" tIns="216027" rIns="432054" bIns="216027" rtlCol="0" anchor="ctr"/>
          <a:lstStyle>
            <a:lvl1pPr algn="l">
              <a:defRPr sz="52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18002250" y="29163647"/>
            <a:ext cx="8641080" cy="1725216"/>
          </a:xfrm>
          <a:prstGeom prst="rect">
            <a:avLst/>
          </a:prstGeom>
        </p:spPr>
        <p:txBody>
          <a:bodyPr vert="horz" lIns="432054" tIns="216027" rIns="432054" bIns="216027" rtlCol="0" anchor="ctr"/>
          <a:lstStyle>
            <a:lvl1pPr algn="ctr">
              <a:defRPr sz="5700" b="1">
                <a:solidFill>
                  <a:schemeClr val="tx1">
                    <a:lumMod val="50000"/>
                    <a:lumOff val="50000"/>
                  </a:schemeClr>
                </a:solidFill>
              </a:defRPr>
            </a:lvl1pPr>
          </a:lstStyle>
          <a:p>
            <a:fld id="{B1A1B29E-8C1D-419E-8597-E87951FF5231}"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1512189" indent="-1512189" algn="r" defTabSz="4320540" rtl="1" eaLnBrk="1" latinLnBrk="0" hangingPunct="1">
        <a:spcBef>
          <a:spcPct val="0"/>
        </a:spcBef>
        <a:buClr>
          <a:schemeClr val="accent6">
            <a:lumMod val="75000"/>
          </a:schemeClr>
        </a:buClr>
        <a:buSzPct val="128000"/>
        <a:buFont typeface="Georgia" pitchFamily="18" charset="0"/>
        <a:buChar char="*"/>
        <a:defRPr sz="217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1080135"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10400" kern="1200">
          <a:solidFill>
            <a:schemeClr val="tx1">
              <a:lumMod val="75000"/>
              <a:lumOff val="25000"/>
            </a:schemeClr>
          </a:solidFill>
          <a:latin typeface="+mn-lt"/>
          <a:ea typeface="+mn-ea"/>
          <a:cs typeface="+mn-cs"/>
        </a:defRPr>
      </a:lvl1pPr>
      <a:lvl2pPr marL="2592324"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9500" kern="1200">
          <a:solidFill>
            <a:schemeClr val="tx1">
              <a:lumMod val="75000"/>
              <a:lumOff val="25000"/>
            </a:schemeClr>
          </a:solidFill>
          <a:latin typeface="+mn-lt"/>
          <a:ea typeface="+mn-ea"/>
          <a:cs typeface="+mn-cs"/>
        </a:defRPr>
      </a:lvl2pPr>
      <a:lvl3pPr marL="3888486"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8500" kern="1200">
          <a:solidFill>
            <a:schemeClr val="tx1">
              <a:lumMod val="75000"/>
              <a:lumOff val="25000"/>
            </a:schemeClr>
          </a:solidFill>
          <a:latin typeface="+mn-lt"/>
          <a:ea typeface="+mn-ea"/>
          <a:cs typeface="+mn-cs"/>
        </a:defRPr>
      </a:lvl3pPr>
      <a:lvl4pPr marL="5184648"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7600" kern="1200">
          <a:solidFill>
            <a:schemeClr val="tx1">
              <a:lumMod val="75000"/>
              <a:lumOff val="25000"/>
            </a:schemeClr>
          </a:solidFill>
          <a:latin typeface="+mn-lt"/>
          <a:ea typeface="+mn-ea"/>
          <a:cs typeface="+mn-cs"/>
        </a:defRPr>
      </a:lvl4pPr>
      <a:lvl5pPr marL="6567221"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6600" kern="1200">
          <a:solidFill>
            <a:schemeClr val="tx1">
              <a:lumMod val="75000"/>
              <a:lumOff val="25000"/>
            </a:schemeClr>
          </a:solidFill>
          <a:latin typeface="+mn-lt"/>
          <a:ea typeface="+mn-ea"/>
          <a:cs typeface="+mn-cs"/>
        </a:defRPr>
      </a:lvl5pPr>
      <a:lvl6pPr marL="7863383"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6600" kern="1200">
          <a:solidFill>
            <a:schemeClr val="tx1">
              <a:lumMod val="75000"/>
              <a:lumOff val="25000"/>
            </a:schemeClr>
          </a:solidFill>
          <a:latin typeface="+mn-lt"/>
          <a:ea typeface="+mn-ea"/>
          <a:cs typeface="+mn-cs"/>
        </a:defRPr>
      </a:lvl6pPr>
      <a:lvl7pPr marL="9289161"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6600" kern="1200">
          <a:solidFill>
            <a:schemeClr val="tx1">
              <a:lumMod val="75000"/>
              <a:lumOff val="25000"/>
            </a:schemeClr>
          </a:solidFill>
          <a:latin typeface="+mn-lt"/>
          <a:ea typeface="+mn-ea"/>
          <a:cs typeface="+mn-cs"/>
        </a:defRPr>
      </a:lvl7pPr>
      <a:lvl8pPr marL="10801350"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6600" kern="1200">
          <a:solidFill>
            <a:schemeClr val="tx1">
              <a:lumMod val="75000"/>
              <a:lumOff val="25000"/>
            </a:schemeClr>
          </a:solidFill>
          <a:latin typeface="+mn-lt"/>
          <a:ea typeface="+mn-ea"/>
          <a:cs typeface="+mn-cs"/>
        </a:defRPr>
      </a:lvl8pPr>
      <a:lvl9pPr marL="12227128" indent="-864108" algn="r" defTabSz="4320540" rtl="1" eaLnBrk="1" latinLnBrk="0" hangingPunct="1">
        <a:spcBef>
          <a:spcPct val="20000"/>
        </a:spcBef>
        <a:spcAft>
          <a:spcPts val="1418"/>
        </a:spcAft>
        <a:buClr>
          <a:schemeClr val="accent6">
            <a:lumMod val="75000"/>
          </a:schemeClr>
        </a:buClr>
        <a:buSzPct val="130000"/>
        <a:buFont typeface="Georgia" pitchFamily="18" charset="0"/>
        <a:buChar char="*"/>
        <a:defRPr sz="6600" kern="1200">
          <a:solidFill>
            <a:schemeClr val="tx1">
              <a:lumMod val="75000"/>
              <a:lumOff val="25000"/>
            </a:schemeClr>
          </a:solidFill>
          <a:latin typeface="+mn-lt"/>
          <a:ea typeface="+mn-ea"/>
          <a:cs typeface="+mn-cs"/>
        </a:defRPr>
      </a:lvl9pPr>
    </p:bodyStyle>
    <p:otherStyle>
      <a:defPPr>
        <a:defRPr lang="en-US"/>
      </a:defPPr>
      <a:lvl1pPr marL="0" algn="r" defTabSz="4320540" rtl="1" eaLnBrk="1" latinLnBrk="0" hangingPunct="1">
        <a:defRPr sz="8500" kern="1200">
          <a:solidFill>
            <a:schemeClr val="tx1"/>
          </a:solidFill>
          <a:latin typeface="+mn-lt"/>
          <a:ea typeface="+mn-ea"/>
          <a:cs typeface="+mn-cs"/>
        </a:defRPr>
      </a:lvl1pPr>
      <a:lvl2pPr marL="2160270" algn="r" defTabSz="4320540" rtl="1" eaLnBrk="1" latinLnBrk="0" hangingPunct="1">
        <a:defRPr sz="8500" kern="1200">
          <a:solidFill>
            <a:schemeClr val="tx1"/>
          </a:solidFill>
          <a:latin typeface="+mn-lt"/>
          <a:ea typeface="+mn-ea"/>
          <a:cs typeface="+mn-cs"/>
        </a:defRPr>
      </a:lvl2pPr>
      <a:lvl3pPr marL="4320540" algn="r" defTabSz="4320540" rtl="1" eaLnBrk="1" latinLnBrk="0" hangingPunct="1">
        <a:defRPr sz="8500" kern="1200">
          <a:solidFill>
            <a:schemeClr val="tx1"/>
          </a:solidFill>
          <a:latin typeface="+mn-lt"/>
          <a:ea typeface="+mn-ea"/>
          <a:cs typeface="+mn-cs"/>
        </a:defRPr>
      </a:lvl3pPr>
      <a:lvl4pPr marL="6480810" algn="r" defTabSz="4320540" rtl="1" eaLnBrk="1" latinLnBrk="0" hangingPunct="1">
        <a:defRPr sz="8500" kern="1200">
          <a:solidFill>
            <a:schemeClr val="tx1"/>
          </a:solidFill>
          <a:latin typeface="+mn-lt"/>
          <a:ea typeface="+mn-ea"/>
          <a:cs typeface="+mn-cs"/>
        </a:defRPr>
      </a:lvl4pPr>
      <a:lvl5pPr marL="8641080" algn="r" defTabSz="4320540" rtl="1" eaLnBrk="1" latinLnBrk="0" hangingPunct="1">
        <a:defRPr sz="8500" kern="1200">
          <a:solidFill>
            <a:schemeClr val="tx1"/>
          </a:solidFill>
          <a:latin typeface="+mn-lt"/>
          <a:ea typeface="+mn-ea"/>
          <a:cs typeface="+mn-cs"/>
        </a:defRPr>
      </a:lvl5pPr>
      <a:lvl6pPr marL="10801350" algn="r" defTabSz="4320540" rtl="1" eaLnBrk="1" latinLnBrk="0" hangingPunct="1">
        <a:defRPr sz="8500" kern="1200">
          <a:solidFill>
            <a:schemeClr val="tx1"/>
          </a:solidFill>
          <a:latin typeface="+mn-lt"/>
          <a:ea typeface="+mn-ea"/>
          <a:cs typeface="+mn-cs"/>
        </a:defRPr>
      </a:lvl6pPr>
      <a:lvl7pPr marL="12961620" algn="r" defTabSz="4320540" rtl="1" eaLnBrk="1" latinLnBrk="0" hangingPunct="1">
        <a:defRPr sz="8500" kern="1200">
          <a:solidFill>
            <a:schemeClr val="tx1"/>
          </a:solidFill>
          <a:latin typeface="+mn-lt"/>
          <a:ea typeface="+mn-ea"/>
          <a:cs typeface="+mn-cs"/>
        </a:defRPr>
      </a:lvl7pPr>
      <a:lvl8pPr marL="15121890" algn="r" defTabSz="4320540" rtl="1" eaLnBrk="1" latinLnBrk="0" hangingPunct="1">
        <a:defRPr sz="8500" kern="1200">
          <a:solidFill>
            <a:schemeClr val="tx1"/>
          </a:solidFill>
          <a:latin typeface="+mn-lt"/>
          <a:ea typeface="+mn-ea"/>
          <a:cs typeface="+mn-cs"/>
        </a:defRPr>
      </a:lvl8pPr>
      <a:lvl9pPr marL="17282160" algn="r" defTabSz="4320540" rtl="1"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0" y="792313"/>
            <a:ext cx="43205399" cy="3939540"/>
          </a:xfrm>
          <a:prstGeom prst="rect">
            <a:avLst/>
          </a:prstGeom>
          <a:noFill/>
        </p:spPr>
        <p:txBody>
          <a:bodyPr wrap="square" rtlCol="1">
            <a:spAutoFit/>
          </a:bodyPr>
          <a:lstStyle/>
          <a:p>
            <a:pPr algn="ctr" rtl="0"/>
            <a:r>
              <a:rPr lang="en-US" sz="8800" dirty="0" smtClean="0">
                <a:latin typeface="Arial" pitchFamily="34" charset="0"/>
                <a:cs typeface="Arial" pitchFamily="34" charset="0"/>
              </a:rPr>
              <a:t>Why Do We Get Blindness Eventually If We Are Diabetic ?</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sz="5400" dirty="0" smtClean="0">
                <a:latin typeface="Arial" pitchFamily="34" charset="0"/>
                <a:cs typeface="Arial" pitchFamily="34" charset="0"/>
              </a:rPr>
              <a:t>Ahlam Abdulsalam Salem Doghman 2</a:t>
            </a:r>
            <a:r>
              <a:rPr lang="en-US" sz="5400" baseline="30000" dirty="0" smtClean="0">
                <a:latin typeface="Arial" pitchFamily="34" charset="0"/>
                <a:cs typeface="Arial" pitchFamily="34" charset="0"/>
              </a:rPr>
              <a:t>nd</a:t>
            </a:r>
            <a:r>
              <a:rPr lang="en-US" sz="5400" dirty="0" smtClean="0">
                <a:latin typeface="Arial" pitchFamily="34" charset="0"/>
                <a:cs typeface="Arial" pitchFamily="34" charset="0"/>
              </a:rPr>
              <a:t> Year Medical Student </a:t>
            </a:r>
            <a:br>
              <a:rPr lang="en-US" sz="5400" dirty="0" smtClean="0">
                <a:latin typeface="Arial" pitchFamily="34" charset="0"/>
                <a:cs typeface="Arial" pitchFamily="34" charset="0"/>
              </a:rPr>
            </a:br>
            <a:r>
              <a:rPr lang="en-US" sz="5400" dirty="0" smtClean="0">
                <a:latin typeface="Arial" pitchFamily="34" charset="0"/>
                <a:cs typeface="Arial" pitchFamily="34" charset="0"/>
              </a:rPr>
              <a:t>Faculty Of Basic Medical Science </a:t>
            </a:r>
            <a:br>
              <a:rPr lang="en-US" sz="5400" dirty="0" smtClean="0">
                <a:latin typeface="Arial" pitchFamily="34" charset="0"/>
                <a:cs typeface="Arial" pitchFamily="34" charset="0"/>
              </a:rPr>
            </a:br>
            <a:r>
              <a:rPr lang="en-US" sz="5400" dirty="0" smtClean="0">
                <a:latin typeface="Arial" pitchFamily="34" charset="0"/>
                <a:cs typeface="Arial" pitchFamily="34" charset="0"/>
              </a:rPr>
              <a:t>Libyan International Medical University </a:t>
            </a:r>
            <a:endParaRPr lang="ar-SA" sz="5400" dirty="0">
              <a:latin typeface="Arial" pitchFamily="34" charset="0"/>
              <a:cs typeface="Arial" pitchFamily="34" charset="0"/>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3448" t="2441" r="37399" b="45250"/>
          <a:stretch/>
        </p:blipFill>
        <p:spPr bwMode="auto">
          <a:xfrm>
            <a:off x="855613" y="792314"/>
            <a:ext cx="5345723" cy="4222158"/>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ستطيل 7"/>
          <p:cNvSpPr/>
          <p:nvPr/>
        </p:nvSpPr>
        <p:spPr>
          <a:xfrm>
            <a:off x="194485" y="6360713"/>
            <a:ext cx="12839264" cy="158417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dirty="0" smtClean="0">
                <a:latin typeface="Arial" pitchFamily="34" charset="0"/>
                <a:cs typeface="Arial" pitchFamily="34" charset="0"/>
              </a:rPr>
              <a:t>Introduction</a:t>
            </a:r>
            <a:endParaRPr lang="ar-SA" sz="4000" dirty="0">
              <a:latin typeface="Arial" pitchFamily="34" charset="0"/>
              <a:cs typeface="Arial" pitchFamily="34" charset="0"/>
            </a:endParaRPr>
          </a:p>
        </p:txBody>
      </p:sp>
      <p:sp>
        <p:nvSpPr>
          <p:cNvPr id="9" name="مستطيل 8"/>
          <p:cNvSpPr/>
          <p:nvPr/>
        </p:nvSpPr>
        <p:spPr>
          <a:xfrm>
            <a:off x="30264161" y="14113793"/>
            <a:ext cx="12572335" cy="172819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dirty="0" smtClean="0">
                <a:latin typeface="Arial" pitchFamily="34" charset="0"/>
                <a:cs typeface="Arial" pitchFamily="34" charset="0"/>
              </a:rPr>
              <a:t>Conclusion </a:t>
            </a:r>
            <a:endParaRPr lang="ar-SA" sz="4000" dirty="0">
              <a:latin typeface="Arial" pitchFamily="34" charset="0"/>
              <a:cs typeface="Arial" pitchFamily="34" charset="0"/>
            </a:endParaRPr>
          </a:p>
        </p:txBody>
      </p:sp>
      <p:sp>
        <p:nvSpPr>
          <p:cNvPr id="10" name="مستطيل 9"/>
          <p:cNvSpPr/>
          <p:nvPr/>
        </p:nvSpPr>
        <p:spPr>
          <a:xfrm>
            <a:off x="221134" y="12529617"/>
            <a:ext cx="12872790" cy="158417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dirty="0" smtClean="0">
                <a:latin typeface="Arial" pitchFamily="34" charset="0"/>
                <a:cs typeface="Arial" pitchFamily="34" charset="0"/>
              </a:rPr>
              <a:t>Discussion </a:t>
            </a:r>
            <a:endParaRPr lang="ar-SA" sz="4000" dirty="0">
              <a:latin typeface="Arial" pitchFamily="34" charset="0"/>
              <a:cs typeface="Arial" pitchFamily="34" charset="0"/>
            </a:endParaRPr>
          </a:p>
        </p:txBody>
      </p:sp>
      <p:pic>
        <p:nvPicPr>
          <p:cNvPr id="11" name="صورة 5"/>
          <p:cNvPicPr>
            <a:picLocks noChangeAspect="1"/>
          </p:cNvPicPr>
          <p:nvPr/>
        </p:nvPicPr>
        <p:blipFill>
          <a:blip r:embed="rId3"/>
          <a:stretch>
            <a:fillRect/>
          </a:stretch>
        </p:blipFill>
        <p:spPr>
          <a:xfrm>
            <a:off x="35184346" y="295606"/>
            <a:ext cx="7460966" cy="4436247"/>
          </a:xfrm>
          <a:prstGeom prst="rect">
            <a:avLst/>
          </a:prstGeom>
        </p:spPr>
      </p:pic>
      <p:sp>
        <p:nvSpPr>
          <p:cNvPr id="2" name="مربع نص 1"/>
          <p:cNvSpPr txBox="1"/>
          <p:nvPr/>
        </p:nvSpPr>
        <p:spPr>
          <a:xfrm>
            <a:off x="249797" y="8120697"/>
            <a:ext cx="12783952" cy="3539430"/>
          </a:xfrm>
          <a:prstGeom prst="rect">
            <a:avLst/>
          </a:prstGeom>
          <a:noFill/>
        </p:spPr>
        <p:txBody>
          <a:bodyPr wrap="square" rtlCol="1">
            <a:spAutoFit/>
          </a:bodyPr>
          <a:lstStyle/>
          <a:p>
            <a:pPr algn="l" rtl="0"/>
            <a:r>
              <a:rPr lang="en-US" sz="3200" dirty="0">
                <a:latin typeface="Arial" pitchFamily="34" charset="0"/>
                <a:cs typeface="Arial" pitchFamily="34" charset="0"/>
              </a:rPr>
              <a:t>Diabetic retinopathy (DR</a:t>
            </a:r>
            <a:r>
              <a:rPr lang="en-US" sz="3200" dirty="0" smtClean="0">
                <a:latin typeface="Arial" pitchFamily="34" charset="0"/>
                <a:cs typeface="Arial" pitchFamily="34" charset="0"/>
              </a:rPr>
              <a:t>) is one of </a:t>
            </a:r>
            <a:r>
              <a:rPr lang="en-US" sz="3200" dirty="0">
                <a:latin typeface="Arial" pitchFamily="34" charset="0"/>
                <a:cs typeface="Arial" pitchFamily="34" charset="0"/>
              </a:rPr>
              <a:t>the complications of Diabetes mellitus (</a:t>
            </a:r>
            <a:r>
              <a:rPr lang="en-US" sz="3200" dirty="0" smtClean="0">
                <a:latin typeface="Arial" pitchFamily="34" charset="0"/>
                <a:cs typeface="Arial" pitchFamily="34" charset="0"/>
              </a:rPr>
              <a:t>DM) results in retinal damage due to hyperglycemia </a:t>
            </a:r>
            <a:r>
              <a:rPr lang="en-US" sz="3200" dirty="0">
                <a:latin typeface="Arial" pitchFamily="34" charset="0"/>
                <a:cs typeface="Arial" pitchFamily="34" charset="0"/>
              </a:rPr>
              <a:t>ultimately leading to </a:t>
            </a:r>
            <a:r>
              <a:rPr lang="en-US" sz="3200" dirty="0" smtClean="0">
                <a:latin typeface="Arial" pitchFamily="34" charset="0"/>
                <a:cs typeface="Arial" pitchFamily="34" charset="0"/>
              </a:rPr>
              <a:t>blindness. Recent </a:t>
            </a:r>
            <a:r>
              <a:rPr lang="en-US" sz="3200" dirty="0">
                <a:latin typeface="Arial" pitchFamily="34" charset="0"/>
                <a:cs typeface="Arial" pitchFamily="34" charset="0"/>
              </a:rPr>
              <a:t>studies demonstrated that five major pathways are involved in the pathogenesis of </a:t>
            </a:r>
            <a:r>
              <a:rPr lang="en-US" sz="3200" dirty="0" smtClean="0">
                <a:latin typeface="Arial" pitchFamily="34" charset="0"/>
                <a:cs typeface="Arial" pitchFamily="34" charset="0"/>
              </a:rPr>
              <a:t>(</a:t>
            </a:r>
            <a:r>
              <a:rPr lang="en-US" sz="3200" dirty="0">
                <a:latin typeface="Arial" pitchFamily="34" charset="0"/>
                <a:cs typeface="Arial" pitchFamily="34" charset="0"/>
              </a:rPr>
              <a:t>DR), including </a:t>
            </a:r>
            <a:r>
              <a:rPr lang="en-US" sz="3200" dirty="0" err="1">
                <a:latin typeface="Arial" pitchFamily="34" charset="0"/>
                <a:cs typeface="Arial" pitchFamily="34" charset="0"/>
              </a:rPr>
              <a:t>polyol</a:t>
            </a:r>
            <a:r>
              <a:rPr lang="en-US" sz="3200" dirty="0">
                <a:latin typeface="Arial" pitchFamily="34" charset="0"/>
                <a:cs typeface="Arial" pitchFamily="34" charset="0"/>
              </a:rPr>
              <a:t> and angiotensin II pathways, advanced </a:t>
            </a:r>
            <a:r>
              <a:rPr lang="en-US" sz="3200" dirty="0" err="1">
                <a:latin typeface="Arial" pitchFamily="34" charset="0"/>
                <a:cs typeface="Arial" pitchFamily="34" charset="0"/>
              </a:rPr>
              <a:t>glycation</a:t>
            </a:r>
            <a:r>
              <a:rPr lang="en-US" sz="3200" dirty="0">
                <a:latin typeface="Arial" pitchFamily="34" charset="0"/>
                <a:cs typeface="Arial" pitchFamily="34" charset="0"/>
              </a:rPr>
              <a:t> end product (AGE), protein kinase </a:t>
            </a:r>
            <a:r>
              <a:rPr lang="en-US" sz="3200" dirty="0" smtClean="0">
                <a:latin typeface="Arial" pitchFamily="34" charset="0"/>
                <a:cs typeface="Arial" pitchFamily="34" charset="0"/>
              </a:rPr>
              <a:t>C (PKC), </a:t>
            </a:r>
            <a:r>
              <a:rPr lang="en-US" sz="3200" dirty="0">
                <a:latin typeface="Arial" pitchFamily="34" charset="0"/>
                <a:cs typeface="Arial" pitchFamily="34" charset="0"/>
              </a:rPr>
              <a:t>and the </a:t>
            </a:r>
            <a:r>
              <a:rPr lang="en-US" sz="3200" dirty="0" err="1">
                <a:latin typeface="Arial" pitchFamily="34" charset="0"/>
                <a:cs typeface="Arial" pitchFamily="34" charset="0"/>
              </a:rPr>
              <a:t>hexosamine</a:t>
            </a:r>
            <a:r>
              <a:rPr lang="en-US" sz="3200" dirty="0">
                <a:latin typeface="Arial" pitchFamily="34" charset="0"/>
                <a:cs typeface="Arial" pitchFamily="34" charset="0"/>
              </a:rPr>
              <a:t> biosynthesis </a:t>
            </a:r>
            <a:r>
              <a:rPr lang="en-US" sz="3200" dirty="0" smtClean="0">
                <a:latin typeface="Arial" pitchFamily="34" charset="0"/>
                <a:cs typeface="Arial" pitchFamily="34" charset="0"/>
              </a:rPr>
              <a:t>pathways.(1)</a:t>
            </a:r>
            <a:endParaRPr lang="ar-SA" sz="3200" dirty="0">
              <a:latin typeface="Arial" pitchFamily="34" charset="0"/>
              <a:cs typeface="Arial" pitchFamily="34" charset="0"/>
            </a:endParaRPr>
          </a:p>
        </p:txBody>
      </p:sp>
      <p:sp>
        <p:nvSpPr>
          <p:cNvPr id="5" name="مربع نص 4"/>
          <p:cNvSpPr txBox="1"/>
          <p:nvPr/>
        </p:nvSpPr>
        <p:spPr>
          <a:xfrm>
            <a:off x="276020" y="14617849"/>
            <a:ext cx="12904564" cy="18158817"/>
          </a:xfrm>
          <a:prstGeom prst="rect">
            <a:avLst/>
          </a:prstGeom>
          <a:noFill/>
        </p:spPr>
        <p:txBody>
          <a:bodyPr wrap="square" rtlCol="1">
            <a:spAutoFit/>
          </a:bodyPr>
          <a:lstStyle/>
          <a:p>
            <a:pPr marL="514350" indent="-514350" algn="l" rtl="0">
              <a:buAutoNum type="arabicPeriod"/>
            </a:pPr>
            <a:r>
              <a:rPr lang="en-US" sz="3200" b="1" dirty="0" err="1" smtClean="0">
                <a:latin typeface="Arial" pitchFamily="34" charset="0"/>
                <a:cs typeface="Arial" pitchFamily="34" charset="0"/>
              </a:rPr>
              <a:t>Polyol</a:t>
            </a:r>
            <a:r>
              <a:rPr lang="en-US" sz="3200" b="1" dirty="0" smtClean="0">
                <a:latin typeface="Arial" pitchFamily="34" charset="0"/>
                <a:cs typeface="Arial" pitchFamily="34" charset="0"/>
              </a:rPr>
              <a:t> Pathway Activation: </a:t>
            </a:r>
            <a:r>
              <a:rPr lang="en-US" sz="3200" dirty="0" smtClean="0">
                <a:latin typeface="Arial" pitchFamily="34" charset="0"/>
                <a:cs typeface="Arial" pitchFamily="34" charset="0"/>
              </a:rPr>
              <a:t>this pathway is known as the sorbitol-aldose </a:t>
            </a:r>
            <a:r>
              <a:rPr lang="en-US" sz="3200" dirty="0" err="1" smtClean="0">
                <a:latin typeface="Arial" pitchFamily="34" charset="0"/>
                <a:cs typeface="Arial" pitchFamily="34" charset="0"/>
              </a:rPr>
              <a:t>reductase</a:t>
            </a:r>
            <a:r>
              <a:rPr lang="en-US" sz="3200" dirty="0" smtClean="0">
                <a:latin typeface="Arial" pitchFamily="34" charset="0"/>
                <a:cs typeface="Arial" pitchFamily="34" charset="0"/>
              </a:rPr>
              <a:t>. The </a:t>
            </a:r>
            <a:r>
              <a:rPr lang="en-US" sz="3200" dirty="0" err="1" smtClean="0">
                <a:latin typeface="Arial" pitchFamily="34" charset="0"/>
                <a:cs typeface="Arial" pitchFamily="34" charset="0"/>
              </a:rPr>
              <a:t>overactivation</a:t>
            </a:r>
            <a:r>
              <a:rPr lang="en-US" sz="3200" dirty="0" smtClean="0">
                <a:latin typeface="Arial" pitchFamily="34" charset="0"/>
                <a:cs typeface="Arial" pitchFamily="34" charset="0"/>
              </a:rPr>
              <a:t> of the </a:t>
            </a:r>
            <a:r>
              <a:rPr lang="en-US" sz="3200" dirty="0" err="1" smtClean="0">
                <a:latin typeface="Arial" pitchFamily="34" charset="0"/>
                <a:cs typeface="Arial" pitchFamily="34" charset="0"/>
              </a:rPr>
              <a:t>polyol</a:t>
            </a:r>
            <a:r>
              <a:rPr lang="en-US" sz="3200" dirty="0" smtClean="0">
                <a:latin typeface="Arial" pitchFamily="34" charset="0"/>
                <a:cs typeface="Arial" pitchFamily="34" charset="0"/>
              </a:rPr>
              <a:t> pathway leads to the accumulation of reactive oxygen species(ROS),which induces oxidative stress in cells.(1)</a:t>
            </a:r>
          </a:p>
          <a:p>
            <a:pPr marL="514350" indent="-514350" algn="l" rtl="0">
              <a:buAutoNum type="arabicPeriod"/>
            </a:pPr>
            <a:endParaRPr lang="en-US" sz="3200" dirty="0" smtClean="0">
              <a:latin typeface="Arial" pitchFamily="34" charset="0"/>
              <a:cs typeface="Arial" pitchFamily="34" charset="0"/>
            </a:endParaRPr>
          </a:p>
          <a:p>
            <a:pPr marL="514350" indent="-514350" algn="l" rtl="0">
              <a:buAutoNum type="arabicPeriod"/>
            </a:pPr>
            <a:r>
              <a:rPr lang="en-US" sz="3200" b="1" dirty="0" err="1" smtClean="0">
                <a:latin typeface="Arial" pitchFamily="34" charset="0"/>
                <a:cs typeface="Arial" pitchFamily="34" charset="0"/>
              </a:rPr>
              <a:t>Hexosamine</a:t>
            </a:r>
            <a:r>
              <a:rPr lang="en-US" sz="3200" b="1" dirty="0" smtClean="0">
                <a:latin typeface="Arial" pitchFamily="34" charset="0"/>
                <a:cs typeface="Arial" pitchFamily="34" charset="0"/>
              </a:rPr>
              <a:t> Pathway Activation: </a:t>
            </a:r>
            <a:r>
              <a:rPr lang="en-US" sz="3200" dirty="0" smtClean="0">
                <a:latin typeface="Arial" pitchFamily="34" charset="0"/>
                <a:cs typeface="Arial" pitchFamily="34" charset="0"/>
              </a:rPr>
              <a:t>in this pathway, glucose</a:t>
            </a:r>
          </a:p>
          <a:p>
            <a:pPr algn="l" rtl="0"/>
            <a:r>
              <a:rPr lang="en-US" sz="3200" dirty="0" smtClean="0">
                <a:latin typeface="Arial" pitchFamily="34" charset="0"/>
                <a:cs typeface="Arial" pitchFamily="34" charset="0"/>
              </a:rPr>
              <a:t>phosphorylated and converted into fructose-6-phosphate</a:t>
            </a:r>
          </a:p>
          <a:p>
            <a:pPr algn="l" rtl="0"/>
            <a:r>
              <a:rPr lang="en-US" sz="3200" dirty="0">
                <a:latin typeface="Arial" pitchFamily="34" charset="0"/>
                <a:cs typeface="Arial" pitchFamily="34" charset="0"/>
              </a:rPr>
              <a:t>Glutamine provides an amino group to fructose-6-phosphate, which leads to the formation of glucosamine 6-phosphate by fructose-6-phosphate </a:t>
            </a:r>
            <a:r>
              <a:rPr lang="en-US" sz="3200" dirty="0" err="1">
                <a:latin typeface="Arial" pitchFamily="34" charset="0"/>
                <a:cs typeface="Arial" pitchFamily="34" charset="0"/>
              </a:rPr>
              <a:t>amidotransferase</a:t>
            </a:r>
            <a:r>
              <a:rPr lang="en-US" sz="3200" dirty="0">
                <a:latin typeface="Arial" pitchFamily="34" charset="0"/>
                <a:cs typeface="Arial" pitchFamily="34" charset="0"/>
              </a:rPr>
              <a:t> (GFAT). Glucosamine 6-phosphate is acetylated and isomerized to N-</a:t>
            </a:r>
            <a:r>
              <a:rPr lang="en-US" sz="3200" dirty="0" err="1">
                <a:latin typeface="Arial" pitchFamily="34" charset="0"/>
                <a:cs typeface="Arial" pitchFamily="34" charset="0"/>
              </a:rPr>
              <a:t>acetylglucosamine</a:t>
            </a:r>
            <a:r>
              <a:rPr lang="en-US" sz="3200" dirty="0">
                <a:latin typeface="Arial" pitchFamily="34" charset="0"/>
                <a:cs typeface="Arial" pitchFamily="34" charset="0"/>
              </a:rPr>
              <a:t> 6-phosphate and finally converted to </a:t>
            </a:r>
            <a:r>
              <a:rPr lang="en-US" sz="3200" dirty="0" err="1">
                <a:latin typeface="Arial" pitchFamily="34" charset="0"/>
                <a:cs typeface="Arial" pitchFamily="34" charset="0"/>
              </a:rPr>
              <a:t>diphosphate</a:t>
            </a:r>
            <a:r>
              <a:rPr lang="en-US" sz="3200" dirty="0">
                <a:latin typeface="Arial" pitchFamily="34" charset="0"/>
                <a:cs typeface="Arial" pitchFamily="34" charset="0"/>
              </a:rPr>
              <a:t> uracil-N-</a:t>
            </a:r>
            <a:r>
              <a:rPr lang="en-US" sz="3200" dirty="0" err="1">
                <a:latin typeface="Arial" pitchFamily="34" charset="0"/>
                <a:cs typeface="Arial" pitchFamily="34" charset="0"/>
              </a:rPr>
              <a:t>acetylglucosamine</a:t>
            </a:r>
            <a:r>
              <a:rPr lang="en-US" sz="3200" dirty="0">
                <a:latin typeface="Arial" pitchFamily="34" charset="0"/>
                <a:cs typeface="Arial" pitchFamily="34" charset="0"/>
              </a:rPr>
              <a:t> (UDP-</a:t>
            </a:r>
            <a:r>
              <a:rPr lang="en-US" sz="3200" dirty="0" err="1">
                <a:latin typeface="Arial" pitchFamily="34" charset="0"/>
                <a:cs typeface="Arial" pitchFamily="34" charset="0"/>
              </a:rPr>
              <a:t>GlcNAc</a:t>
            </a:r>
            <a:r>
              <a:rPr lang="en-US" sz="3200" dirty="0">
                <a:latin typeface="Arial" pitchFamily="34" charset="0"/>
                <a:cs typeface="Arial" pitchFamily="34" charset="0"/>
              </a:rPr>
              <a:t>), which can form proteoglycans, glycolipids, and </a:t>
            </a:r>
            <a:r>
              <a:rPr lang="en-US" sz="3200" dirty="0" smtClean="0">
                <a:latin typeface="Arial" pitchFamily="34" charset="0"/>
                <a:cs typeface="Arial" pitchFamily="34" charset="0"/>
              </a:rPr>
              <a:t>glycoproteins. </a:t>
            </a:r>
            <a:r>
              <a:rPr lang="en-US" sz="3200" dirty="0">
                <a:latin typeface="Arial" pitchFamily="34" charset="0"/>
                <a:cs typeface="Arial" pitchFamily="34" charset="0"/>
              </a:rPr>
              <a:t>Glucosamine can be directly phosphorylated by hexokinase as well, leading to the generation of glucosamine 6-phosphate and conversion to UDP-</a:t>
            </a:r>
            <a:r>
              <a:rPr lang="en-US" sz="3200" dirty="0" err="1">
                <a:latin typeface="Arial" pitchFamily="34" charset="0"/>
                <a:cs typeface="Arial" pitchFamily="34" charset="0"/>
              </a:rPr>
              <a:t>GlcNAc</a:t>
            </a:r>
            <a:r>
              <a:rPr lang="en-US" sz="3200" dirty="0">
                <a:latin typeface="Arial" pitchFamily="34" charset="0"/>
                <a:cs typeface="Arial" pitchFamily="34" charset="0"/>
              </a:rPr>
              <a:t>, a substrate for post-transcriptional modification of intracellular factors. </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r>
              <a:rPr lang="en-US" sz="3200" dirty="0" smtClean="0">
                <a:latin typeface="Arial" pitchFamily="34" charset="0"/>
                <a:cs typeface="Arial" pitchFamily="34" charset="0"/>
              </a:rPr>
              <a:t>This  </a:t>
            </a:r>
            <a:r>
              <a:rPr lang="en-US" sz="3200" dirty="0" smtClean="0">
                <a:latin typeface="Arial" pitchFamily="34" charset="0"/>
                <a:cs typeface="Arial" pitchFamily="34" charset="0"/>
              </a:rPr>
              <a:t>pathway was reported to mediate the toxic  effects of ROS in hyperglycemia .(1)</a:t>
            </a:r>
          </a:p>
          <a:p>
            <a:pPr algn="l" rtl="0"/>
            <a:r>
              <a:rPr lang="en-US" sz="3200" dirty="0" smtClean="0">
                <a:latin typeface="Arial" pitchFamily="34" charset="0"/>
                <a:cs typeface="Arial" pitchFamily="34" charset="0"/>
              </a:rPr>
              <a:t/>
            </a:r>
            <a:br>
              <a:rPr lang="en-US" sz="3200" dirty="0" smtClean="0">
                <a:latin typeface="Arial" pitchFamily="34" charset="0"/>
                <a:cs typeface="Arial" pitchFamily="34" charset="0"/>
              </a:rPr>
            </a:br>
            <a:r>
              <a:rPr lang="en-US" sz="3200" b="1" dirty="0" smtClean="0">
                <a:latin typeface="Arial" pitchFamily="34" charset="0"/>
                <a:cs typeface="Arial" pitchFamily="34" charset="0"/>
              </a:rPr>
              <a:t>3. Activation of the PKC Pathway: </a:t>
            </a:r>
            <a:r>
              <a:rPr lang="en-US" sz="3200" dirty="0" smtClean="0">
                <a:latin typeface="Arial" pitchFamily="34" charset="0"/>
                <a:cs typeface="Arial" pitchFamily="34" charset="0"/>
              </a:rPr>
              <a:t>alters  nitrogen oxide(NO) </a:t>
            </a:r>
            <a:r>
              <a:rPr lang="en-US" sz="3200" dirty="0">
                <a:latin typeface="Arial" pitchFamily="34" charset="0"/>
                <a:cs typeface="Arial" pitchFamily="34" charset="0"/>
              </a:rPr>
              <a:t>production through  </a:t>
            </a:r>
            <a:r>
              <a:rPr lang="en-US" sz="3200" dirty="0" smtClean="0">
                <a:latin typeface="Arial" pitchFamily="34" charset="0"/>
                <a:cs typeface="Arial" pitchFamily="34" charset="0"/>
              </a:rPr>
              <a:t>endothelial cell nitric oxide synthase</a:t>
            </a:r>
          </a:p>
          <a:p>
            <a:pPr algn="l" rtl="0"/>
            <a:r>
              <a:rPr lang="en-US" sz="3200" dirty="0" smtClean="0">
                <a:latin typeface="Arial" pitchFamily="34" charset="0"/>
                <a:cs typeface="Arial" pitchFamily="34" charset="0"/>
              </a:rPr>
              <a:t>(</a:t>
            </a:r>
            <a:r>
              <a:rPr lang="en-US" sz="3200" dirty="0" err="1" smtClean="0">
                <a:latin typeface="Arial" pitchFamily="34" charset="0"/>
                <a:cs typeface="Arial" pitchFamily="34" charset="0"/>
              </a:rPr>
              <a:t>eNOS</a:t>
            </a:r>
            <a:r>
              <a:rPr lang="en-US" sz="3200" dirty="0" smtClean="0">
                <a:latin typeface="Arial" pitchFamily="34" charset="0"/>
                <a:cs typeface="Arial" pitchFamily="34" charset="0"/>
              </a:rPr>
              <a:t> )expression</a:t>
            </a:r>
            <a:r>
              <a:rPr lang="en-US" sz="3200" dirty="0">
                <a:latin typeface="Arial" pitchFamily="34" charset="0"/>
                <a:cs typeface="Arial" pitchFamily="34" charset="0"/>
              </a:rPr>
              <a:t>, directly affecting  vascular tone and permeability and ultimately promoting endothelial  dysfunction</a:t>
            </a:r>
            <a:r>
              <a:rPr lang="en-US" sz="3200" dirty="0" smtClean="0">
                <a:latin typeface="Arial" pitchFamily="34" charset="0"/>
                <a:cs typeface="Arial" pitchFamily="34" charset="0"/>
              </a:rPr>
              <a:t>.(1)</a:t>
            </a:r>
            <a:br>
              <a:rPr lang="en-US" sz="3200" dirty="0" smtClean="0">
                <a:latin typeface="Arial" pitchFamily="34" charset="0"/>
                <a:cs typeface="Arial" pitchFamily="34" charset="0"/>
              </a:rPr>
            </a:br>
            <a:endParaRPr lang="en-US" sz="3200" dirty="0" smtClean="0">
              <a:latin typeface="Arial" pitchFamily="34" charset="0"/>
              <a:cs typeface="Arial" pitchFamily="34" charset="0"/>
            </a:endParaRPr>
          </a:p>
          <a:p>
            <a:pPr lvl="0" algn="l" rtl="0"/>
            <a:r>
              <a:rPr lang="en-US" sz="3200" b="1" dirty="0" smtClean="0">
                <a:solidFill>
                  <a:prstClr val="black"/>
                </a:solidFill>
                <a:latin typeface="Arial" pitchFamily="34" charset="0"/>
                <a:cs typeface="Arial" pitchFamily="34" charset="0"/>
              </a:rPr>
              <a:t>4</a:t>
            </a:r>
            <a:r>
              <a:rPr lang="en-US" sz="3200" b="1" dirty="0">
                <a:solidFill>
                  <a:prstClr val="black"/>
                </a:solidFill>
                <a:latin typeface="Arial" pitchFamily="34" charset="0"/>
                <a:cs typeface="Arial" pitchFamily="34" charset="0"/>
              </a:rPr>
              <a:t>. AGE Accumulation: </a:t>
            </a:r>
            <a:r>
              <a:rPr lang="en-US" sz="3200" dirty="0">
                <a:solidFill>
                  <a:prstClr val="black"/>
                </a:solidFill>
                <a:latin typeface="Arial" pitchFamily="34" charset="0"/>
                <a:cs typeface="Arial" pitchFamily="34" charset="0"/>
              </a:rPr>
              <a:t>Hyperglycemia leads to an increase in the </a:t>
            </a:r>
            <a:r>
              <a:rPr lang="en-US" sz="3200" dirty="0" err="1">
                <a:solidFill>
                  <a:prstClr val="black"/>
                </a:solidFill>
                <a:latin typeface="Arial" pitchFamily="34" charset="0"/>
                <a:cs typeface="Arial" pitchFamily="34" charset="0"/>
              </a:rPr>
              <a:t>nonenzymatic</a:t>
            </a:r>
            <a:r>
              <a:rPr lang="en-US" sz="3200" dirty="0">
                <a:solidFill>
                  <a:prstClr val="black"/>
                </a:solidFill>
                <a:latin typeface="Arial" pitchFamily="34" charset="0"/>
                <a:cs typeface="Arial" pitchFamily="34" charset="0"/>
              </a:rPr>
              <a:t>. glycosylation of tissue macromolecules. AGEs formed from strong </a:t>
            </a:r>
            <a:r>
              <a:rPr lang="en-US" sz="3200" dirty="0" err="1">
                <a:solidFill>
                  <a:prstClr val="black"/>
                </a:solidFill>
                <a:latin typeface="Arial" pitchFamily="34" charset="0"/>
                <a:cs typeface="Arial" pitchFamily="34" charset="0"/>
              </a:rPr>
              <a:t>glycating</a:t>
            </a:r>
            <a:r>
              <a:rPr lang="en-US" sz="3200" dirty="0">
                <a:solidFill>
                  <a:prstClr val="black"/>
                </a:solidFill>
                <a:latin typeface="Arial" pitchFamily="34" charset="0"/>
                <a:cs typeface="Arial" pitchFamily="34" charset="0"/>
              </a:rPr>
              <a:t> </a:t>
            </a:r>
            <a:r>
              <a:rPr lang="en-US" sz="3200" dirty="0" err="1">
                <a:solidFill>
                  <a:prstClr val="black"/>
                </a:solidFill>
                <a:latin typeface="Arial" pitchFamily="34" charset="0"/>
                <a:cs typeface="Arial" pitchFamily="34" charset="0"/>
              </a:rPr>
              <a:t>dicarbonyl</a:t>
            </a:r>
            <a:r>
              <a:rPr lang="en-US" sz="3200" dirty="0">
                <a:solidFill>
                  <a:prstClr val="black"/>
                </a:solidFill>
                <a:latin typeface="Arial" pitchFamily="34" charset="0"/>
                <a:cs typeface="Arial" pitchFamily="34" charset="0"/>
              </a:rPr>
              <a:t> compounds such as </a:t>
            </a:r>
            <a:r>
              <a:rPr lang="en-US" sz="3200" dirty="0" err="1">
                <a:solidFill>
                  <a:prstClr val="black"/>
                </a:solidFill>
                <a:latin typeface="Arial" pitchFamily="34" charset="0"/>
                <a:cs typeface="Arial" pitchFamily="34" charset="0"/>
              </a:rPr>
              <a:t>methylglyoxal</a:t>
            </a:r>
            <a:r>
              <a:rPr lang="en-US" sz="3200" dirty="0">
                <a:solidFill>
                  <a:prstClr val="black"/>
                </a:solidFill>
                <a:latin typeface="Arial" pitchFamily="34" charset="0"/>
                <a:cs typeface="Arial" pitchFamily="34" charset="0"/>
              </a:rPr>
              <a:t> and </a:t>
            </a:r>
            <a:r>
              <a:rPr lang="en-US" sz="3200" dirty="0" err="1">
                <a:solidFill>
                  <a:prstClr val="black"/>
                </a:solidFill>
                <a:latin typeface="Arial" pitchFamily="34" charset="0"/>
                <a:cs typeface="Arial" pitchFamily="34" charset="0"/>
              </a:rPr>
              <a:t>glyoxal</a:t>
            </a:r>
            <a:r>
              <a:rPr lang="en-US" sz="3200" dirty="0">
                <a:solidFill>
                  <a:prstClr val="black"/>
                </a:solidFill>
                <a:latin typeface="Arial" pitchFamily="34" charset="0"/>
                <a:cs typeface="Arial" pitchFamily="34" charset="0"/>
              </a:rPr>
              <a:t>. The AGE activation mediates a wide range of biological effects, including ROS level increase, cytokine release, and cell function and death alterations. AGE and RAGE, accumulated in the retinal </a:t>
            </a:r>
            <a:r>
              <a:rPr lang="en-US" sz="3200" dirty="0" err="1">
                <a:solidFill>
                  <a:prstClr val="black"/>
                </a:solidFill>
                <a:latin typeface="Arial" pitchFamily="34" charset="0"/>
                <a:cs typeface="Arial" pitchFamily="34" charset="0"/>
              </a:rPr>
              <a:t>microvessels</a:t>
            </a:r>
            <a:r>
              <a:rPr lang="en-US" sz="3200" dirty="0">
                <a:solidFill>
                  <a:prstClr val="black"/>
                </a:solidFill>
                <a:latin typeface="Arial" pitchFamily="34" charset="0"/>
                <a:cs typeface="Arial" pitchFamily="34" charset="0"/>
              </a:rPr>
              <a:t>, interact directly with intracellular proteins, leading to endothelial dysfunction.(2)</a:t>
            </a:r>
            <a:br>
              <a:rPr lang="en-US" sz="3200" dirty="0">
                <a:solidFill>
                  <a:prstClr val="black"/>
                </a:solidFill>
                <a:latin typeface="Arial" pitchFamily="34" charset="0"/>
                <a:cs typeface="Arial" pitchFamily="34" charset="0"/>
              </a:rPr>
            </a:br>
            <a:endParaRPr lang="ar-SA" sz="3200" dirty="0">
              <a:solidFill>
                <a:prstClr val="black"/>
              </a:solidFill>
              <a:latin typeface="Arial" pitchFamily="34" charset="0"/>
              <a:cs typeface="Arial" pitchFamily="34" charset="0"/>
            </a:endParaRPr>
          </a:p>
          <a:p>
            <a:pPr algn="l" rtl="0"/>
            <a:r>
              <a:rPr lang="en-US" sz="3200" dirty="0">
                <a:latin typeface="Arial" pitchFamily="34" charset="0"/>
                <a:cs typeface="Arial" pitchFamily="34" charset="0"/>
              </a:rPr>
              <a:t/>
            </a:r>
            <a:br>
              <a:rPr lang="en-US" sz="3200" dirty="0">
                <a:latin typeface="Arial" pitchFamily="34" charset="0"/>
                <a:cs typeface="Arial" pitchFamily="34" charset="0"/>
              </a:rPr>
            </a:br>
            <a:endParaRPr lang="ar-SA" sz="5400" dirty="0">
              <a:latin typeface="Arial" pitchFamily="34" charset="0"/>
              <a:cs typeface="Arial" pitchFamily="34" charset="0"/>
            </a:endParaRPr>
          </a:p>
        </p:txBody>
      </p:sp>
      <p:sp>
        <p:nvSpPr>
          <p:cNvPr id="7" name="مربع نص 6"/>
          <p:cNvSpPr txBox="1"/>
          <p:nvPr/>
        </p:nvSpPr>
        <p:spPr>
          <a:xfrm flipH="1">
            <a:off x="30363496" y="6360713"/>
            <a:ext cx="12517042" cy="6001643"/>
          </a:xfrm>
          <a:prstGeom prst="rect">
            <a:avLst/>
          </a:prstGeom>
          <a:noFill/>
        </p:spPr>
        <p:txBody>
          <a:bodyPr wrap="square" rtlCol="1">
            <a:spAutoFit/>
          </a:bodyPr>
          <a:lstStyle/>
          <a:p>
            <a:pPr algn="l" rtl="0"/>
            <a:endParaRPr lang="en-US" sz="3200" dirty="0" smtClean="0">
              <a:latin typeface="Arial" pitchFamily="34" charset="0"/>
              <a:cs typeface="Arial" pitchFamily="34" charset="0"/>
            </a:endParaRPr>
          </a:p>
          <a:p>
            <a:pPr algn="l" rtl="0"/>
            <a:r>
              <a:rPr lang="en-US" sz="3200" dirty="0">
                <a:latin typeface="Arial" pitchFamily="34" charset="0"/>
                <a:cs typeface="Arial" pitchFamily="34" charset="0"/>
              </a:rPr>
              <a:t>The main alterations in the expression levels and activity are associated with these molecules: mitochondrial superoxide dismutase (</a:t>
            </a:r>
            <a:r>
              <a:rPr lang="en-US" sz="3200" dirty="0" err="1">
                <a:latin typeface="Arial" pitchFamily="34" charset="0"/>
                <a:cs typeface="Arial" pitchFamily="34" charset="0"/>
              </a:rPr>
              <a:t>MnSOD</a:t>
            </a:r>
            <a:r>
              <a:rPr lang="en-US" sz="3200" dirty="0">
                <a:latin typeface="Arial" pitchFamily="34" charset="0"/>
                <a:cs typeface="Arial" pitchFamily="34" charset="0"/>
              </a:rPr>
              <a:t>) , catalase (CAT),MDA , uncoupling proteins (UCPs) ,  aldose </a:t>
            </a:r>
            <a:r>
              <a:rPr lang="en-US" sz="3200" dirty="0" err="1">
                <a:latin typeface="Arial" pitchFamily="34" charset="0"/>
                <a:cs typeface="Arial" pitchFamily="34" charset="0"/>
              </a:rPr>
              <a:t>reductase</a:t>
            </a:r>
            <a:r>
              <a:rPr lang="en-US" sz="3200" dirty="0">
                <a:latin typeface="Arial" pitchFamily="34" charset="0"/>
                <a:cs typeface="Arial" pitchFamily="34" charset="0"/>
              </a:rPr>
              <a:t>, AGEs, glutathione peroxidase, </a:t>
            </a:r>
            <a:r>
              <a:rPr lang="en-US" sz="3200" dirty="0" err="1">
                <a:latin typeface="Arial" pitchFamily="34" charset="0"/>
                <a:cs typeface="Arial" pitchFamily="34" charset="0"/>
              </a:rPr>
              <a:t>nitrotyrosine</a:t>
            </a:r>
            <a:r>
              <a:rPr lang="en-US" sz="3200" dirty="0">
                <a:latin typeface="Arial" pitchFamily="34" charset="0"/>
                <a:cs typeface="Arial" pitchFamily="34" charset="0"/>
              </a:rPr>
              <a:t> (NT), and 8-hydroxyguanosine (8-OHG and 8-OHdG</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a:p>
            <a:pPr algn="l" rtl="0"/>
            <a:r>
              <a:rPr lang="en-US" sz="3200" dirty="0" smtClean="0">
                <a:latin typeface="Arial" pitchFamily="34" charset="0"/>
                <a:cs typeface="Arial" pitchFamily="34" charset="0"/>
              </a:rPr>
              <a:t>Endothelial </a:t>
            </a:r>
            <a:r>
              <a:rPr lang="en-US" sz="3200" dirty="0">
                <a:latin typeface="Arial" pitchFamily="34" charset="0"/>
                <a:cs typeface="Arial" pitchFamily="34" charset="0"/>
              </a:rPr>
              <a:t>cells and </a:t>
            </a:r>
            <a:r>
              <a:rPr lang="en-US" sz="3200" dirty="0" err="1">
                <a:latin typeface="Arial" pitchFamily="34" charset="0"/>
                <a:cs typeface="Arial" pitchFamily="34" charset="0"/>
              </a:rPr>
              <a:t>pericytes</a:t>
            </a:r>
            <a:r>
              <a:rPr lang="en-US" sz="3200" dirty="0">
                <a:latin typeface="Arial" pitchFamily="34" charset="0"/>
                <a:cs typeface="Arial" pitchFamily="34" charset="0"/>
              </a:rPr>
              <a:t> gradually lose their original morphological features and become heterogeneous with irregular arrangement, finally leading to retinal cell apoptosis .</a:t>
            </a:r>
            <a:r>
              <a:rPr lang="en-US" sz="3200" dirty="0" smtClean="0">
                <a:latin typeface="Arial" pitchFamily="34" charset="0"/>
                <a:cs typeface="Arial" pitchFamily="34" charset="0"/>
              </a:rPr>
              <a:t>These </a:t>
            </a:r>
            <a:r>
              <a:rPr lang="en-US" sz="3200" dirty="0">
                <a:latin typeface="Arial" pitchFamily="34" charset="0"/>
                <a:cs typeface="Arial" pitchFamily="34" charset="0"/>
              </a:rPr>
              <a:t>processes induce mitochondrial </a:t>
            </a:r>
            <a:r>
              <a:rPr lang="en-US" sz="3200" dirty="0" smtClean="0">
                <a:latin typeface="Arial" pitchFamily="34" charset="0"/>
                <a:cs typeface="Arial" pitchFamily="34" charset="0"/>
              </a:rPr>
              <a:t>reactive oxygen species  </a:t>
            </a:r>
            <a:r>
              <a:rPr lang="en-US" sz="3200" dirty="0">
                <a:latin typeface="Arial" pitchFamily="34" charset="0"/>
                <a:cs typeface="Arial" pitchFamily="34" charset="0"/>
              </a:rPr>
              <a:t>production, endothelial cell and </a:t>
            </a:r>
            <a:r>
              <a:rPr lang="en-US" sz="3200" dirty="0" err="1">
                <a:latin typeface="Arial" pitchFamily="34" charset="0"/>
                <a:cs typeface="Arial" pitchFamily="34" charset="0"/>
              </a:rPr>
              <a:t>pericyte</a:t>
            </a:r>
            <a:r>
              <a:rPr lang="en-US" sz="3200" dirty="0">
                <a:latin typeface="Arial" pitchFamily="34" charset="0"/>
                <a:cs typeface="Arial" pitchFamily="34" charset="0"/>
              </a:rPr>
              <a:t> apoptosis, and, ultimately, </a:t>
            </a:r>
            <a:r>
              <a:rPr lang="en-US" sz="3200" dirty="0" smtClean="0">
                <a:latin typeface="Arial" pitchFamily="34" charset="0"/>
                <a:cs typeface="Arial" pitchFamily="34" charset="0"/>
              </a:rPr>
              <a:t>Diabetic </a:t>
            </a:r>
            <a:r>
              <a:rPr lang="en-US" sz="3200" smtClean="0">
                <a:latin typeface="Arial" pitchFamily="34" charset="0"/>
                <a:cs typeface="Arial" pitchFamily="34" charset="0"/>
              </a:rPr>
              <a:t>retinopathy pathogenesis.(1)</a:t>
            </a:r>
            <a:endParaRPr lang="ar-SA" sz="3200" dirty="0">
              <a:latin typeface="Arial" pitchFamily="34" charset="0"/>
              <a:cs typeface="Arial" pitchFamily="34" charset="0"/>
            </a:endParaRPr>
          </a:p>
        </p:txBody>
      </p:sp>
      <p:cxnSp>
        <p:nvCxnSpPr>
          <p:cNvPr id="13" name="رابط مستقيم 12"/>
          <p:cNvCxnSpPr/>
          <p:nvPr/>
        </p:nvCxnSpPr>
        <p:spPr>
          <a:xfrm>
            <a:off x="13681820" y="6360713"/>
            <a:ext cx="0" cy="26043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29523580" y="6360713"/>
            <a:ext cx="0" cy="26043338"/>
          </a:xfrm>
          <a:prstGeom prst="line">
            <a:avLst/>
          </a:prstGeom>
        </p:spPr>
        <p:style>
          <a:lnRef idx="1">
            <a:schemeClr val="accent1"/>
          </a:lnRef>
          <a:fillRef idx="0">
            <a:schemeClr val="accent1"/>
          </a:fillRef>
          <a:effectRef idx="0">
            <a:schemeClr val="accent1"/>
          </a:effectRef>
          <a:fontRef idx="minor">
            <a:schemeClr val="tx1"/>
          </a:fontRef>
        </p:style>
      </p:cxnSp>
      <p:sp>
        <p:nvSpPr>
          <p:cNvPr id="29" name="مربع نص 28"/>
          <p:cNvSpPr txBox="1"/>
          <p:nvPr/>
        </p:nvSpPr>
        <p:spPr>
          <a:xfrm>
            <a:off x="14024789" y="21292028"/>
            <a:ext cx="15498791" cy="2123658"/>
          </a:xfrm>
          <a:prstGeom prst="rect">
            <a:avLst/>
          </a:prstGeom>
          <a:noFill/>
        </p:spPr>
        <p:txBody>
          <a:bodyPr wrap="square" rtlCol="1">
            <a:spAutoFit/>
          </a:bodyPr>
          <a:lstStyle/>
          <a:p>
            <a:pPr algn="l" rtl="0" fontAlgn="t"/>
            <a:r>
              <a:rPr lang="en-US" sz="2400" b="1" u="sng" dirty="0" smtClean="0">
                <a:latin typeface="Arial" pitchFamily="34" charset="0"/>
                <a:cs typeface="Arial" pitchFamily="34" charset="0"/>
              </a:rPr>
              <a:t>Figure 1</a:t>
            </a:r>
            <a:r>
              <a:rPr lang="en-US" sz="2400" b="1" u="sng" dirty="0">
                <a:latin typeface="Arial" pitchFamily="34" charset="0"/>
                <a:cs typeface="Arial" pitchFamily="34" charset="0"/>
              </a:rPr>
              <a:t> </a:t>
            </a:r>
            <a:r>
              <a:rPr lang="en-US" sz="2400" b="1" u="sng" dirty="0" smtClean="0">
                <a:latin typeface="Arial" pitchFamily="34" charset="0"/>
                <a:cs typeface="Arial" pitchFamily="34" charset="0"/>
              </a:rPr>
              <a:t>:  </a:t>
            </a:r>
            <a:r>
              <a:rPr lang="en-US" sz="2400" dirty="0" smtClean="0">
                <a:latin typeface="Arial" pitchFamily="34" charset="0"/>
                <a:cs typeface="Arial" pitchFamily="34" charset="0"/>
              </a:rPr>
              <a:t>Mechanisms </a:t>
            </a:r>
            <a:r>
              <a:rPr lang="en-US" sz="2400" dirty="0">
                <a:latin typeface="Arial" pitchFamily="34" charset="0"/>
                <a:cs typeface="Arial" pitchFamily="34" charset="0"/>
              </a:rPr>
              <a:t>underlying hyperglycemia-induced oxidative stress increase that is involved in diabetic retinopathy </a:t>
            </a:r>
            <a:r>
              <a:rPr lang="en-US" sz="2400" dirty="0" smtClean="0">
                <a:latin typeface="Arial" pitchFamily="34" charset="0"/>
                <a:cs typeface="Arial" pitchFamily="34" charset="0"/>
              </a:rPr>
              <a:t>pathogenesis. (1)</a:t>
            </a:r>
            <a:br>
              <a:rPr lang="en-US" sz="2400" dirty="0" smtClean="0">
                <a:latin typeface="Arial" pitchFamily="34" charset="0"/>
                <a:cs typeface="Arial" pitchFamily="34" charset="0"/>
              </a:rPr>
            </a:br>
            <a:endParaRPr lang="en-US" sz="2400" dirty="0" smtClean="0">
              <a:latin typeface="Arial" pitchFamily="34" charset="0"/>
              <a:cs typeface="Arial" pitchFamily="34" charset="0"/>
            </a:endParaRPr>
          </a:p>
          <a:p>
            <a:pPr algn="l" rtl="0" fontAlgn="t"/>
            <a:r>
              <a:rPr lang="en-US" sz="6000" dirty="0" smtClean="0">
                <a:latin typeface="Arial" pitchFamily="34" charset="0"/>
                <a:cs typeface="Arial" pitchFamily="34" charset="0"/>
              </a:rPr>
              <a:t>.</a:t>
            </a:r>
            <a:endParaRPr lang="en-US" sz="6000" dirty="0">
              <a:latin typeface="Arial" pitchFamily="34" charset="0"/>
              <a:cs typeface="Arial" pitchFamily="34" charset="0"/>
            </a:endParaRPr>
          </a:p>
        </p:txBody>
      </p:sp>
      <p:pic>
        <p:nvPicPr>
          <p:cNvPr id="15" name="صورة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37680" y="6360712"/>
            <a:ext cx="15685900" cy="14931316"/>
          </a:xfrm>
          <a:prstGeom prst="rect">
            <a:avLst/>
          </a:prstGeom>
        </p:spPr>
      </p:pic>
      <p:sp>
        <p:nvSpPr>
          <p:cNvPr id="3" name="مربع نص 2"/>
          <p:cNvSpPr txBox="1"/>
          <p:nvPr/>
        </p:nvSpPr>
        <p:spPr>
          <a:xfrm>
            <a:off x="30399395" y="24516024"/>
            <a:ext cx="12304801" cy="8124275"/>
          </a:xfrm>
          <a:prstGeom prst="rect">
            <a:avLst/>
          </a:prstGeom>
          <a:noFill/>
        </p:spPr>
        <p:txBody>
          <a:bodyPr wrap="square" rtlCol="1">
            <a:spAutoFit/>
          </a:bodyPr>
          <a:lstStyle/>
          <a:p>
            <a:pPr algn="l" rtl="0">
              <a:lnSpc>
                <a:spcPct val="115000"/>
              </a:lnSpc>
              <a:spcAft>
                <a:spcPts val="1000"/>
              </a:spcAft>
            </a:pPr>
            <a:r>
              <a:rPr lang="en-US" sz="3200" dirty="0" smtClean="0">
                <a:latin typeface="Arial" pitchFamily="34" charset="0"/>
                <a:cs typeface="Arial" pitchFamily="34" charset="0"/>
              </a:rPr>
              <a:t>1.Wu </a:t>
            </a:r>
            <a:r>
              <a:rPr lang="en-US" sz="3200" dirty="0">
                <a:latin typeface="Arial" pitchFamily="34" charset="0"/>
                <a:cs typeface="Arial" pitchFamily="34" charset="0"/>
              </a:rPr>
              <a:t>M-Y, </a:t>
            </a:r>
            <a:r>
              <a:rPr lang="en-US" sz="3200" dirty="0" err="1">
                <a:latin typeface="Arial" pitchFamily="34" charset="0"/>
                <a:cs typeface="Arial" pitchFamily="34" charset="0"/>
              </a:rPr>
              <a:t>Yiang</a:t>
            </a:r>
            <a:r>
              <a:rPr lang="en-US" sz="3200" dirty="0">
                <a:latin typeface="Arial" pitchFamily="34" charset="0"/>
                <a:cs typeface="Arial" pitchFamily="34" charset="0"/>
              </a:rPr>
              <a:t> G-T, Lai T-T, Li C-J. The Oxidative Stress and Mitochondrial Dysfunction during the Pathogenesis of Diabetic Retinopathy. </a:t>
            </a:r>
            <a:r>
              <a:rPr lang="en-US" sz="3200" i="1" dirty="0">
                <a:latin typeface="Arial" pitchFamily="34" charset="0"/>
                <a:cs typeface="Arial" pitchFamily="34" charset="0"/>
              </a:rPr>
              <a:t>Oxidative Medicine and Cellular Longevity</a:t>
            </a:r>
            <a:r>
              <a:rPr lang="en-US" sz="3200" dirty="0">
                <a:latin typeface="Arial" pitchFamily="34" charset="0"/>
                <a:cs typeface="Arial" pitchFamily="34" charset="0"/>
              </a:rPr>
              <a:t>. 2018;2018:1-12. </a:t>
            </a:r>
            <a:r>
              <a:rPr lang="en-US" sz="3200" dirty="0" smtClean="0">
                <a:latin typeface="Arial" pitchFamily="34" charset="0"/>
                <a:cs typeface="Arial" pitchFamily="34" charset="0"/>
              </a:rPr>
              <a:t>doi:10.1155/2018/3420187</a:t>
            </a:r>
            <a:br>
              <a:rPr lang="en-US" sz="3200" dirty="0" smtClean="0">
                <a:latin typeface="Arial" pitchFamily="34" charset="0"/>
                <a:cs typeface="Arial" pitchFamily="34" charset="0"/>
              </a:rPr>
            </a:br>
            <a:r>
              <a:rPr lang="en-US" sz="3200" dirty="0" smtClean="0">
                <a:latin typeface="Arial" pitchFamily="34" charset="0"/>
                <a:cs typeface="Arial" pitchFamily="34" charset="0"/>
              </a:rPr>
              <a:t>2.</a:t>
            </a:r>
            <a:r>
              <a:rPr lang="en-US" sz="3200" dirty="0" smtClean="0">
                <a:latin typeface="Arial" pitchFamily="34" charset="0"/>
                <a:ea typeface="Calibri"/>
                <a:cs typeface="Arial" pitchFamily="34" charset="0"/>
              </a:rPr>
              <a:t>.</a:t>
            </a:r>
            <a:r>
              <a:rPr lang="en-US" sz="3200" dirty="0">
                <a:latin typeface="Arial" pitchFamily="34" charset="0"/>
                <a:cs typeface="Arial" pitchFamily="34" charset="0"/>
              </a:rPr>
              <a:t> </a:t>
            </a:r>
            <a:r>
              <a:rPr lang="en-US" sz="3200" dirty="0" err="1">
                <a:latin typeface="Arial" pitchFamily="34" charset="0"/>
                <a:cs typeface="Arial" pitchFamily="34" charset="0"/>
              </a:rPr>
              <a:t>Stitt</a:t>
            </a:r>
            <a:r>
              <a:rPr lang="en-US" sz="3200" dirty="0">
                <a:latin typeface="Arial" pitchFamily="34" charset="0"/>
                <a:cs typeface="Arial" pitchFamily="34" charset="0"/>
              </a:rPr>
              <a:t> A. W. The role of advanced </a:t>
            </a:r>
            <a:r>
              <a:rPr lang="en-US" sz="3200" dirty="0" err="1">
                <a:latin typeface="Arial" pitchFamily="34" charset="0"/>
                <a:cs typeface="Arial" pitchFamily="34" charset="0"/>
              </a:rPr>
              <a:t>glycation</a:t>
            </a:r>
            <a:r>
              <a:rPr lang="en-US" sz="3200" dirty="0">
                <a:latin typeface="Arial" pitchFamily="34" charset="0"/>
                <a:cs typeface="Arial" pitchFamily="34" charset="0"/>
              </a:rPr>
              <a:t> in the pathogenesis of diabetic retinopathy. </a:t>
            </a:r>
            <a:r>
              <a:rPr lang="en-US" sz="3200" i="1" dirty="0">
                <a:latin typeface="Arial" pitchFamily="34" charset="0"/>
                <a:cs typeface="Arial" pitchFamily="34" charset="0"/>
              </a:rPr>
              <a:t>Experimental and Molecular Pathology</a:t>
            </a:r>
            <a:r>
              <a:rPr lang="en-US" sz="3200" dirty="0">
                <a:latin typeface="Arial" pitchFamily="34" charset="0"/>
                <a:cs typeface="Arial" pitchFamily="34" charset="0"/>
              </a:rPr>
              <a:t>. 2003;75(1):95–108. </a:t>
            </a:r>
            <a:r>
              <a:rPr lang="en-US" sz="3200" dirty="0" err="1">
                <a:latin typeface="Arial" pitchFamily="34" charset="0"/>
                <a:cs typeface="Arial" pitchFamily="34" charset="0"/>
              </a:rPr>
              <a:t>doi</a:t>
            </a:r>
            <a:r>
              <a:rPr lang="en-US" sz="3200" dirty="0">
                <a:latin typeface="Arial" pitchFamily="34" charset="0"/>
                <a:cs typeface="Arial" pitchFamily="34" charset="0"/>
              </a:rPr>
              <a:t>: 10.1016/S0014-4800(03)00035-2</a:t>
            </a:r>
            <a:r>
              <a:rPr lang="en-US" sz="3200" dirty="0" smtClean="0">
                <a:latin typeface="Arial" pitchFamily="34" charset="0"/>
                <a:cs typeface="Arial" pitchFamily="34" charset="0"/>
              </a:rPr>
              <a:t>.</a:t>
            </a:r>
            <a:br>
              <a:rPr lang="en-US" sz="3200" dirty="0" smtClean="0">
                <a:latin typeface="Arial" pitchFamily="34" charset="0"/>
                <a:cs typeface="Arial" pitchFamily="34" charset="0"/>
              </a:rPr>
            </a:br>
            <a:r>
              <a:rPr lang="en-US" sz="3200" dirty="0" smtClean="0">
                <a:latin typeface="Arial" pitchFamily="34" charset="0"/>
                <a:cs typeface="Arial" pitchFamily="34" charset="0"/>
              </a:rPr>
              <a:t>3. </a:t>
            </a:r>
            <a:r>
              <a:rPr lang="en-US" sz="3200" dirty="0" err="1">
                <a:latin typeface="Arial" pitchFamily="34" charset="0"/>
                <a:cs typeface="Arial" pitchFamily="34" charset="0"/>
              </a:rPr>
              <a:t>Kowluru</a:t>
            </a:r>
            <a:r>
              <a:rPr lang="en-US" sz="3200" dirty="0">
                <a:latin typeface="Arial" pitchFamily="34" charset="0"/>
                <a:cs typeface="Arial" pitchFamily="34" charset="0"/>
              </a:rPr>
              <a:t> R. A. Effect of advanced </a:t>
            </a:r>
            <a:r>
              <a:rPr lang="en-US" sz="3200" dirty="0" err="1">
                <a:latin typeface="Arial" pitchFamily="34" charset="0"/>
                <a:cs typeface="Arial" pitchFamily="34" charset="0"/>
              </a:rPr>
              <a:t>glycation</a:t>
            </a:r>
            <a:r>
              <a:rPr lang="en-US" sz="3200" dirty="0">
                <a:latin typeface="Arial" pitchFamily="34" charset="0"/>
                <a:cs typeface="Arial" pitchFamily="34" charset="0"/>
              </a:rPr>
              <a:t> end products on accelerated apoptosis of retinal capillary cells under in vitro conditions. </a:t>
            </a:r>
            <a:r>
              <a:rPr lang="en-US" sz="3200" i="1" dirty="0">
                <a:latin typeface="Arial" pitchFamily="34" charset="0"/>
                <a:cs typeface="Arial" pitchFamily="34" charset="0"/>
              </a:rPr>
              <a:t>Life Sciences</a:t>
            </a:r>
            <a:r>
              <a:rPr lang="en-US" sz="3200" dirty="0">
                <a:latin typeface="Arial" pitchFamily="34" charset="0"/>
                <a:cs typeface="Arial" pitchFamily="34" charset="0"/>
              </a:rPr>
              <a:t>. 2005;76(9):1051–1060. </a:t>
            </a:r>
            <a:r>
              <a:rPr lang="en-US" sz="3200" dirty="0" err="1">
                <a:latin typeface="Arial" pitchFamily="34" charset="0"/>
                <a:cs typeface="Arial" pitchFamily="34" charset="0"/>
              </a:rPr>
              <a:t>doi</a:t>
            </a:r>
            <a:r>
              <a:rPr lang="en-US" sz="3200" dirty="0">
                <a:latin typeface="Arial" pitchFamily="34" charset="0"/>
                <a:cs typeface="Arial" pitchFamily="34" charset="0"/>
              </a:rPr>
              <a:t>: 10.1016/j.lfs.2004.10.017. </a:t>
            </a:r>
            <a:endParaRPr lang="en-US" sz="3200" dirty="0">
              <a:latin typeface="Arial" pitchFamily="34" charset="0"/>
              <a:ea typeface="Calibri"/>
              <a:cs typeface="Arial" pitchFamily="34" charset="0"/>
            </a:endParaRPr>
          </a:p>
          <a:p>
            <a:pPr algn="l" rtl="0"/>
            <a:endParaRPr lang="en-US" sz="3600" dirty="0"/>
          </a:p>
          <a:p>
            <a:endParaRPr lang="ar-SA" sz="3600" dirty="0"/>
          </a:p>
        </p:txBody>
      </p:sp>
      <p:sp>
        <p:nvSpPr>
          <p:cNvPr id="14" name="مربع نص 13"/>
          <p:cNvSpPr txBox="1"/>
          <p:nvPr/>
        </p:nvSpPr>
        <p:spPr>
          <a:xfrm>
            <a:off x="30315297" y="16566225"/>
            <a:ext cx="12472999" cy="4031873"/>
          </a:xfrm>
          <a:prstGeom prst="rect">
            <a:avLst/>
          </a:prstGeom>
          <a:noFill/>
        </p:spPr>
        <p:txBody>
          <a:bodyPr wrap="square" rtlCol="1">
            <a:spAutoFit/>
          </a:bodyPr>
          <a:lstStyle/>
          <a:p>
            <a:pPr algn="l" rtl="0"/>
            <a:r>
              <a:rPr lang="en-US" sz="3200" dirty="0">
                <a:latin typeface="Arial" pitchFamily="34" charset="0"/>
                <a:cs typeface="Arial" pitchFamily="34" charset="0"/>
              </a:rPr>
              <a:t>People with diabetes can have an eye disease called diabetic retinopathy. This is when high blood sugar levels cause damage to blood vessels in the retina. The hyperglycemia-induced overproduction of reactive oxygen species (ROS) induces local inflammation, mitochondrial dysfunction, </a:t>
            </a:r>
            <a:r>
              <a:rPr lang="en-US" sz="3200" dirty="0" err="1">
                <a:latin typeface="Arial" pitchFamily="34" charset="0"/>
                <a:cs typeface="Arial" pitchFamily="34" charset="0"/>
              </a:rPr>
              <a:t>microvascular</a:t>
            </a:r>
            <a:r>
              <a:rPr lang="en-US" sz="3200" dirty="0">
                <a:latin typeface="Arial" pitchFamily="34" charset="0"/>
                <a:cs typeface="Arial" pitchFamily="34" charset="0"/>
              </a:rPr>
              <a:t> dysfunction, and cell </a:t>
            </a:r>
            <a:r>
              <a:rPr lang="en-US" sz="3200" dirty="0" err="1">
                <a:latin typeface="Arial" pitchFamily="34" charset="0"/>
                <a:cs typeface="Arial" pitchFamily="34" charset="0"/>
              </a:rPr>
              <a:t>apoptosis.These</a:t>
            </a:r>
            <a:r>
              <a:rPr lang="en-US" sz="3200" dirty="0">
                <a:latin typeface="Arial" pitchFamily="34" charset="0"/>
                <a:cs typeface="Arial" pitchFamily="34" charset="0"/>
              </a:rPr>
              <a:t> blood vessels will undergo through many changes .All of these changes can steal your </a:t>
            </a:r>
            <a:r>
              <a:rPr lang="en-US" sz="3200" dirty="0" smtClean="0">
                <a:latin typeface="Arial" pitchFamily="34" charset="0"/>
                <a:cs typeface="Arial" pitchFamily="34" charset="0"/>
              </a:rPr>
              <a:t>vision due to the accumulation of  ROS . </a:t>
            </a:r>
            <a:endParaRPr lang="ar-SA" sz="3200" dirty="0">
              <a:latin typeface="Arial" pitchFamily="34" charset="0"/>
              <a:cs typeface="Arial" pitchFamily="34" charset="0"/>
            </a:endParaRPr>
          </a:p>
        </p:txBody>
      </p:sp>
      <p:cxnSp>
        <p:nvCxnSpPr>
          <p:cNvPr id="17" name="رابط مستقيم 16"/>
          <p:cNvCxnSpPr/>
          <p:nvPr/>
        </p:nvCxnSpPr>
        <p:spPr>
          <a:xfrm flipH="1">
            <a:off x="13681820" y="22970777"/>
            <a:ext cx="15841761"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مربع نص 24"/>
          <p:cNvSpPr txBox="1"/>
          <p:nvPr/>
        </p:nvSpPr>
        <p:spPr>
          <a:xfrm>
            <a:off x="30264161" y="22002733"/>
            <a:ext cx="12472999" cy="193608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1">
            <a:spAutoFit/>
          </a:bodyPr>
          <a:lstStyle/>
          <a:p>
            <a:pPr algn="ctr"/>
            <a:r>
              <a:rPr lang="en-US" sz="4000" dirty="0" smtClean="0">
                <a:solidFill>
                  <a:schemeClr val="bg1"/>
                </a:solidFill>
                <a:latin typeface="Arial" pitchFamily="34" charset="0"/>
                <a:cs typeface="Arial" pitchFamily="34" charset="0"/>
              </a:rPr>
              <a:t/>
            </a:r>
            <a:br>
              <a:rPr lang="en-US" sz="4000" dirty="0" smtClean="0">
                <a:solidFill>
                  <a:schemeClr val="bg1"/>
                </a:solidFill>
                <a:latin typeface="Arial" pitchFamily="34" charset="0"/>
                <a:cs typeface="Arial" pitchFamily="34" charset="0"/>
              </a:rPr>
            </a:br>
            <a:r>
              <a:rPr lang="en-US" sz="4000" dirty="0" smtClean="0">
                <a:solidFill>
                  <a:schemeClr val="bg1"/>
                </a:solidFill>
                <a:latin typeface="Arial" pitchFamily="34" charset="0"/>
                <a:cs typeface="Arial" pitchFamily="34" charset="0"/>
              </a:rPr>
              <a:t>References</a:t>
            </a:r>
            <a:br>
              <a:rPr lang="en-US" sz="4000" dirty="0" smtClean="0">
                <a:solidFill>
                  <a:schemeClr val="bg1"/>
                </a:solidFill>
                <a:latin typeface="Arial" pitchFamily="34" charset="0"/>
                <a:cs typeface="Arial" pitchFamily="34" charset="0"/>
              </a:rPr>
            </a:br>
            <a:endParaRPr lang="en-US" sz="4000" dirty="0" smtClean="0">
              <a:solidFill>
                <a:schemeClr val="bg1"/>
              </a:solidFill>
              <a:latin typeface="Arial" pitchFamily="34" charset="0"/>
              <a:cs typeface="Arial" pitchFamily="34" charset="0"/>
            </a:endParaRPr>
          </a:p>
        </p:txBody>
      </p:sp>
      <p:sp>
        <p:nvSpPr>
          <p:cNvPr id="26" name="مربع نص 25"/>
          <p:cNvSpPr txBox="1"/>
          <p:nvPr/>
        </p:nvSpPr>
        <p:spPr>
          <a:xfrm>
            <a:off x="14024789" y="22989887"/>
            <a:ext cx="15498790" cy="9941183"/>
          </a:xfrm>
          <a:prstGeom prst="rect">
            <a:avLst/>
          </a:prstGeom>
          <a:noFill/>
        </p:spPr>
        <p:txBody>
          <a:bodyPr wrap="square" rtlCol="1">
            <a:spAutoFit/>
          </a:bodyPr>
          <a:lstStyle/>
          <a:p>
            <a:pPr lvl="0" algn="l" rtl="0"/>
            <a:endParaRPr lang="en-US" sz="3200" dirty="0">
              <a:solidFill>
                <a:prstClr val="black"/>
              </a:solidFill>
              <a:latin typeface="Arial" pitchFamily="34" charset="0"/>
              <a:cs typeface="Arial" pitchFamily="34" charset="0"/>
            </a:endParaRPr>
          </a:p>
          <a:p>
            <a:pPr lvl="0" algn="l" rtl="0"/>
            <a:r>
              <a:rPr lang="en-US" sz="3200" b="1" dirty="0" smtClean="0">
                <a:solidFill>
                  <a:prstClr val="black"/>
                </a:solidFill>
                <a:latin typeface="Arial" pitchFamily="34" charset="0"/>
                <a:cs typeface="Arial" pitchFamily="34" charset="0"/>
              </a:rPr>
              <a:t>5</a:t>
            </a:r>
            <a:r>
              <a:rPr lang="en-US" sz="3200" b="1" dirty="0">
                <a:solidFill>
                  <a:prstClr val="black"/>
                </a:solidFill>
                <a:latin typeface="Arial" pitchFamily="34" charset="0"/>
                <a:cs typeface="Arial" pitchFamily="34" charset="0"/>
              </a:rPr>
              <a:t>. Angiotensin II (ANG-II) Induces Retinal Oxidative Damage : </a:t>
            </a:r>
            <a:r>
              <a:rPr lang="en-US" sz="3200" dirty="0">
                <a:solidFill>
                  <a:prstClr val="black"/>
                </a:solidFill>
                <a:latin typeface="Arial" pitchFamily="34" charset="0"/>
                <a:cs typeface="Arial" pitchFamily="34" charset="0"/>
              </a:rPr>
              <a:t>(ANG-II) induces vasoconstriction, inflammation, oxidative stress, cellular dysfunctions, angiogenesis, and fibrosis. Additionally, it can activate </a:t>
            </a:r>
            <a:r>
              <a:rPr lang="en-US" sz="3200" dirty="0" err="1">
                <a:solidFill>
                  <a:prstClr val="black"/>
                </a:solidFill>
                <a:latin typeface="Arial" pitchFamily="34" charset="0"/>
                <a:cs typeface="Arial" pitchFamily="34" charset="0"/>
              </a:rPr>
              <a:t>nicotinamide</a:t>
            </a:r>
            <a:r>
              <a:rPr lang="en-US" sz="3200" dirty="0">
                <a:solidFill>
                  <a:prstClr val="black"/>
                </a:solidFill>
                <a:latin typeface="Arial" pitchFamily="34" charset="0"/>
                <a:cs typeface="Arial" pitchFamily="34" charset="0"/>
              </a:rPr>
              <a:t> adenine dinucleotide phosphate (NADPH) enzyme levels as well, thus increasing the production of ROS and directly damaging endothelial cells.(3</a:t>
            </a:r>
            <a:r>
              <a:rPr lang="en-US" sz="3200" dirty="0" smtClean="0">
                <a:solidFill>
                  <a:prstClr val="black"/>
                </a:solidFill>
                <a:latin typeface="Arial" pitchFamily="34" charset="0"/>
                <a:cs typeface="Arial" pitchFamily="34" charset="0"/>
              </a:rPr>
              <a:t>)</a:t>
            </a:r>
          </a:p>
          <a:p>
            <a:pPr lvl="0" algn="l" rtl="0"/>
            <a:endParaRPr lang="en-US" sz="3200" dirty="0">
              <a:solidFill>
                <a:prstClr val="black"/>
              </a:solidFill>
              <a:latin typeface="Arial" pitchFamily="34" charset="0"/>
              <a:cs typeface="Arial" pitchFamily="34" charset="0"/>
            </a:endParaRPr>
          </a:p>
          <a:p>
            <a:pPr marL="457200" lvl="0" indent="-457200" algn="l" rtl="0">
              <a:buFont typeface="Wingdings" pitchFamily="2" charset="2"/>
              <a:buChar char="Ø"/>
            </a:pPr>
            <a:r>
              <a:rPr lang="en-US" sz="3200" b="1" dirty="0" smtClean="0">
                <a:solidFill>
                  <a:prstClr val="black"/>
                </a:solidFill>
                <a:latin typeface="Arial" pitchFamily="34" charset="0"/>
                <a:cs typeface="Arial" pitchFamily="34" charset="0"/>
              </a:rPr>
              <a:t>Mitochondrial </a:t>
            </a:r>
            <a:r>
              <a:rPr lang="en-US" sz="3200" b="1" dirty="0">
                <a:solidFill>
                  <a:prstClr val="black"/>
                </a:solidFill>
                <a:latin typeface="Arial" pitchFamily="34" charset="0"/>
                <a:cs typeface="Arial" pitchFamily="34" charset="0"/>
              </a:rPr>
              <a:t>Dysfunction Roles in the DR </a:t>
            </a:r>
            <a:r>
              <a:rPr lang="en-US" sz="3200" b="1" dirty="0" smtClean="0">
                <a:solidFill>
                  <a:prstClr val="black"/>
                </a:solidFill>
                <a:latin typeface="Arial" pitchFamily="34" charset="0"/>
                <a:cs typeface="Arial" pitchFamily="34" charset="0"/>
              </a:rPr>
              <a:t>Pathogenesis : </a:t>
            </a:r>
            <a:endParaRPr lang="ar-SA" sz="3200" b="1" dirty="0">
              <a:solidFill>
                <a:prstClr val="black"/>
              </a:solidFill>
              <a:latin typeface="Arial" pitchFamily="34" charset="0"/>
              <a:cs typeface="Arial" pitchFamily="34" charset="0"/>
            </a:endParaRPr>
          </a:p>
          <a:p>
            <a:endParaRPr lang="en-US" sz="3200" dirty="0" smtClean="0">
              <a:latin typeface="Arial" pitchFamily="34" charset="0"/>
              <a:cs typeface="Arial" pitchFamily="34" charset="0"/>
            </a:endParaRPr>
          </a:p>
          <a:p>
            <a:pPr algn="l" rtl="0"/>
            <a:r>
              <a:rPr lang="en-US" sz="3200" dirty="0">
                <a:latin typeface="Arial" pitchFamily="34" charset="0"/>
                <a:cs typeface="Arial" pitchFamily="34" charset="0"/>
              </a:rPr>
              <a:t>Mitochondria are the primary source of cellular energy, involved in metabolic processes and </a:t>
            </a:r>
            <a:r>
              <a:rPr lang="en-US" sz="3200" dirty="0" smtClean="0">
                <a:latin typeface="Arial" pitchFamily="34" charset="0"/>
                <a:cs typeface="Arial" pitchFamily="34" charset="0"/>
              </a:rPr>
              <a:t>respiration. </a:t>
            </a:r>
            <a:r>
              <a:rPr lang="en-US" sz="3200" dirty="0">
                <a:latin typeface="Arial" pitchFamily="34" charset="0"/>
                <a:cs typeface="Arial" pitchFamily="34" charset="0"/>
              </a:rPr>
              <a:t>Their main role is adenosine triphosphate (ATP) production, cell metabolism control, and apoptosis </a:t>
            </a:r>
            <a:r>
              <a:rPr lang="en-US" sz="3200" dirty="0" smtClean="0">
                <a:latin typeface="Arial" pitchFamily="34" charset="0"/>
                <a:cs typeface="Arial" pitchFamily="34" charset="0"/>
              </a:rPr>
              <a:t>regulation, </a:t>
            </a:r>
            <a:r>
              <a:rPr lang="en-US" sz="3200" dirty="0">
                <a:latin typeface="Arial" pitchFamily="34" charset="0"/>
                <a:cs typeface="Arial" pitchFamily="34" charset="0"/>
              </a:rPr>
              <a:t>and their dysfunction severely affects tissue homeostasis. ROS </a:t>
            </a:r>
            <a:r>
              <a:rPr lang="en-US" sz="3200" dirty="0" smtClean="0">
                <a:latin typeface="Arial" pitchFamily="34" charset="0"/>
                <a:cs typeface="Arial" pitchFamily="34" charset="0"/>
              </a:rPr>
              <a:t>, </a:t>
            </a:r>
            <a:r>
              <a:rPr lang="en-US" sz="3200" dirty="0">
                <a:latin typeface="Arial" pitchFamily="34" charset="0"/>
                <a:cs typeface="Arial" pitchFamily="34" charset="0"/>
              </a:rPr>
              <a:t>superoxide dismutase, and hydroxyl radicals are mainly formed in the mitochondria. Under hyperglycemic conditions, ROS is overproduced in the retina, leading to an increase in oxidative processes and the disturbance in the mitochondrial functions, which may lead to the retinal capillary cell </a:t>
            </a:r>
            <a:r>
              <a:rPr lang="en-US" sz="3200" dirty="0" smtClean="0">
                <a:latin typeface="Arial" pitchFamily="34" charset="0"/>
                <a:cs typeface="Arial" pitchFamily="34" charset="0"/>
              </a:rPr>
              <a:t>apoptosis. Oxidative </a:t>
            </a:r>
            <a:r>
              <a:rPr lang="en-US" sz="3200" dirty="0">
                <a:latin typeface="Arial" pitchFamily="34" charset="0"/>
                <a:cs typeface="Arial" pitchFamily="34" charset="0"/>
              </a:rPr>
              <a:t>stress increase during hyperglycemia damages the structure and function of mitochondria </a:t>
            </a:r>
            <a:r>
              <a:rPr lang="en-US" sz="3200" dirty="0" smtClean="0">
                <a:latin typeface="Arial" pitchFamily="34" charset="0"/>
                <a:cs typeface="Arial" pitchFamily="34" charset="0"/>
              </a:rPr>
              <a:t>. </a:t>
            </a:r>
          </a:p>
          <a:p>
            <a:endParaRPr lang="en-US" sz="3200" dirty="0">
              <a:latin typeface="Arial" pitchFamily="34" charset="0"/>
              <a:cs typeface="Arial" pitchFamily="34" charset="0"/>
            </a:endParaRPr>
          </a:p>
          <a:p>
            <a:endParaRPr lang="ar-SA" sz="3200" dirty="0">
              <a:latin typeface="Arial" pitchFamily="34" charset="0"/>
              <a:cs typeface="Arial" pitchFamily="34" charset="0"/>
            </a:endParaRPr>
          </a:p>
        </p:txBody>
      </p:sp>
    </p:spTree>
    <p:extLst>
      <p:ext uri="{BB962C8B-B14F-4D97-AF65-F5344CB8AC3E}">
        <p14:creationId xmlns:p14="http://schemas.microsoft.com/office/powerpoint/2010/main" val="3987966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646</TotalTime>
  <Words>497</Words>
  <Application>Microsoft Office PowerPoint</Application>
  <PresentationFormat>مخصص</PresentationFormat>
  <Paragraphs>28</Paragraphs>
  <Slides>1</Slides>
  <Notes>0</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دفق الهواء</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WPCC</dc:creator>
  <cp:lastModifiedBy>WPCC</cp:lastModifiedBy>
  <cp:revision>44</cp:revision>
  <dcterms:created xsi:type="dcterms:W3CDTF">2018-12-22T15:26:47Z</dcterms:created>
  <dcterms:modified xsi:type="dcterms:W3CDTF">2019-01-18T11:29:38Z</dcterms:modified>
</cp:coreProperties>
</file>