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7" r:id="rId14"/>
  </p:sldIdLst>
  <p:sldSz cx="18288000" cy="10287000"/>
  <p:notesSz cx="6858000" cy="9144000"/>
  <p:embeddedFontLst>
    <p:embeddedFont>
      <p:font typeface="Lato Bold Bold" panose="020B0604020202020204" charset="0"/>
      <p:regular r:id="rId16"/>
    </p:embeddedFont>
    <p:embeddedFont>
      <p:font typeface="Calibri" panose="020F0502020204030204" pitchFamily="34" charset="0"/>
      <p:regular r:id="rId17"/>
      <p:bold r:id="rId18"/>
      <p:italic r:id="rId19"/>
      <p:boldItalic r:id="rId20"/>
    </p:embeddedFont>
    <p:embeddedFont>
      <p:font typeface="Lora" panose="020B0604020202020204" charset="0"/>
      <p:regular r:id="rId21"/>
      <p:bold r:id="rId22"/>
      <p:italic r:id="rId23"/>
      <p:boldItalic r:id="rId24"/>
    </p:embeddedFont>
    <p:embeddedFont>
      <p:font typeface="Lato" panose="020B0604020202020204" charset="0"/>
      <p:regular r:id="rId25"/>
      <p:bold r:id="rId26"/>
      <p:italic r:id="rId27"/>
      <p:boldItalic r:id="rId2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51" d="100"/>
          <a:sy n="51" d="100"/>
        </p:scale>
        <p:origin x="232" y="2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font" Target="fonts/font11.fntdata"/><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font" Target="fonts/font13.fntdata"/><Relationship Id="rId10" Type="http://schemas.openxmlformats.org/officeDocument/2006/relationships/slide" Target="slides/slide9.xml"/><Relationship Id="rId19" Type="http://schemas.openxmlformats.org/officeDocument/2006/relationships/font" Target="fonts/font4.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A030D8-E7AE-4AA9-A40A-BF853F0CE3D0}" type="datetimeFigureOut">
              <a:rPr lang="en-GB" smtClean="0"/>
              <a:t>06/03/2023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BA5D5B-7D7B-4C8C-8CE3-5FBF83249F88}" type="slidenum">
              <a:rPr lang="en-GB" smtClean="0"/>
              <a:t>‹#›</a:t>
            </a:fld>
            <a:endParaRPr lang="en-GB"/>
          </a:p>
        </p:txBody>
      </p:sp>
    </p:spTree>
    <p:extLst>
      <p:ext uri="{BB962C8B-B14F-4D97-AF65-F5344CB8AC3E}">
        <p14:creationId xmlns:p14="http://schemas.microsoft.com/office/powerpoint/2010/main" val="18924888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BA5D5B-7D7B-4C8C-8CE3-5FBF83249F88}" type="slidenum">
              <a:rPr lang="en-GB" smtClean="0"/>
              <a:t>12</a:t>
            </a:fld>
            <a:endParaRPr lang="en-GB"/>
          </a:p>
        </p:txBody>
      </p:sp>
    </p:spTree>
    <p:extLst>
      <p:ext uri="{BB962C8B-B14F-4D97-AF65-F5344CB8AC3E}">
        <p14:creationId xmlns:p14="http://schemas.microsoft.com/office/powerpoint/2010/main" val="13199669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3/6/2023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3/6/2023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3/6/2023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3/6/2023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3/6/2023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jpe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7.jpg"/><Relationship Id="rId5" Type="http://schemas.openxmlformats.org/officeDocument/2006/relationships/image" Target="../media/image4.svg"/><Relationship Id="rId10" Type="http://schemas.openxmlformats.org/officeDocument/2006/relationships/image" Target="../media/image6.png"/><Relationship Id="rId4" Type="http://schemas.openxmlformats.org/officeDocument/2006/relationships/image" Target="../media/image3.png"/><Relationship Id="rId9" Type="http://schemas.openxmlformats.org/officeDocument/2006/relationships/image" Target="../media/image8.sv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s://en.wikipedia.org/wiki/Special:BookSources/978-0-7864-3250-9" TargetMode="External"/><Relationship Id="rId5" Type="http://schemas.openxmlformats.org/officeDocument/2006/relationships/hyperlink" Target="https://en.wikipedia.org/wiki/ISBN_(identifier)" TargetMode="External"/><Relationship Id="rId4" Type="http://schemas.openxmlformats.org/officeDocument/2006/relationships/hyperlink" Target="https://en.wikipedia.org/wiki/Journal_of_Economic_Literature"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8.jpe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4.svg"/><Relationship Id="rId4" Type="http://schemas.openxmlformats.org/officeDocument/2006/relationships/image" Target="../media/image3.png"/><Relationship Id="rId9" Type="http://schemas.openxmlformats.org/officeDocument/2006/relationships/image" Target="../media/image8.svg"/></Relationships>
</file>

<file path=ppt/slides/_rels/slide3.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4.png"/><Relationship Id="rId4" Type="http://schemas.openxmlformats.org/officeDocument/2006/relationships/image" Target="../media/image4.svg"/><Relationship Id="rId9" Type="http://schemas.openxmlformats.org/officeDocument/2006/relationships/image" Target="../media/image9.jpeg"/></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3.png"/><Relationship Id="rId7" Type="http://schemas.openxmlformats.org/officeDocument/2006/relationships/image" Target="../media/image10.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8.svg"/><Relationship Id="rId5" Type="http://schemas.openxmlformats.org/officeDocument/2006/relationships/image" Target="../media/image5.png"/><Relationship Id="rId10" Type="http://schemas.openxmlformats.org/officeDocument/2006/relationships/image" Target="../media/image11.jpeg"/><Relationship Id="rId4" Type="http://schemas.openxmlformats.org/officeDocument/2006/relationships/image" Target="../media/image4.svg"/><Relationship Id="rId9" Type="http://schemas.openxmlformats.org/officeDocument/2006/relationships/image" Target="../media/image6.svg"/></Relationships>
</file>

<file path=ppt/slides/_rels/slide5.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5.pn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12.jpeg"/><Relationship Id="rId4" Type="http://schemas.openxmlformats.org/officeDocument/2006/relationships/image" Target="../media/image8.svg"/></Relationships>
</file>

<file path=ppt/slides/_rels/slide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4.jpe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4.svg"/><Relationship Id="rId10" Type="http://schemas.openxmlformats.org/officeDocument/2006/relationships/image" Target="../media/image15.jpeg"/><Relationship Id="rId4" Type="http://schemas.openxmlformats.org/officeDocument/2006/relationships/image" Target="../media/image3.png"/><Relationship Id="rId9" Type="http://schemas.openxmlformats.org/officeDocument/2006/relationships/image" Target="../media/image8.svg"/></Relationships>
</file>

<file path=ppt/slides/_rels/slide7.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6.jpeg"/><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svg"/><Relationship Id="rId5" Type="http://schemas.openxmlformats.org/officeDocument/2006/relationships/image" Target="../media/image3.png"/><Relationship Id="rId10" Type="http://schemas.openxmlformats.org/officeDocument/2006/relationships/image" Target="../media/image8.svg"/><Relationship Id="rId4" Type="http://schemas.openxmlformats.org/officeDocument/2006/relationships/image" Target="../media/image17.jpeg"/><Relationship Id="rId9"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9.jpe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4.svg"/><Relationship Id="rId4" Type="http://schemas.openxmlformats.org/officeDocument/2006/relationships/image" Target="../media/image3.png"/><Relationship Id="rId9" Type="http://schemas.openxmlformats.org/officeDocument/2006/relationships/image" Target="../media/image8.svg"/></Relationships>
</file>

<file path=ppt/slides/_rels/slide9.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5.pn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12.jpeg"/><Relationship Id="rId4" Type="http://schemas.openxmlformats.org/officeDocument/2006/relationships/image" Target="../media/image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l="43999"/>
          <a:stretch>
            <a:fillRect/>
          </a:stretch>
        </p:blipFill>
        <p:spPr>
          <a:xfrm>
            <a:off x="-38100" y="38100"/>
            <a:ext cx="18288000" cy="10287000"/>
          </a:xfrm>
          <a:prstGeom prst="rect">
            <a:avLst/>
          </a:prstGeom>
        </p:spPr>
      </p:pic>
      <p:grpSp>
        <p:nvGrpSpPr>
          <p:cNvPr id="3" name="Group 3"/>
          <p:cNvGrpSpPr>
            <a:grpSpLocks noChangeAspect="1"/>
          </p:cNvGrpSpPr>
          <p:nvPr/>
        </p:nvGrpSpPr>
        <p:grpSpPr>
          <a:xfrm>
            <a:off x="19050" y="2208108"/>
            <a:ext cx="8319397" cy="8319363"/>
            <a:chOff x="0" y="0"/>
            <a:chExt cx="6350025" cy="6350000"/>
          </a:xfrm>
        </p:grpSpPr>
        <p:sp>
          <p:nvSpPr>
            <p:cNvPr id="4" name="Freeform 4"/>
            <p:cNvSpPr/>
            <p:nvPr/>
          </p:nvSpPr>
          <p:spPr>
            <a:xfrm>
              <a:off x="0" y="0"/>
              <a:ext cx="6350026" cy="6350000"/>
            </a:xfrm>
            <a:custGeom>
              <a:avLst/>
              <a:gdLst/>
              <a:ahLst/>
              <a:cxnLst/>
              <a:rect l="l" t="t" r="r" b="b"/>
              <a:pathLst>
                <a:path w="6350026" h="6350000">
                  <a:moveTo>
                    <a:pt x="0" y="0"/>
                  </a:moveTo>
                  <a:lnTo>
                    <a:pt x="6350026" y="0"/>
                  </a:lnTo>
                  <a:lnTo>
                    <a:pt x="6350026" y="6350000"/>
                  </a:lnTo>
                  <a:lnTo>
                    <a:pt x="0" y="6350000"/>
                  </a:lnTo>
                  <a:close/>
                </a:path>
              </a:pathLst>
            </a:custGeom>
            <a:blipFill>
              <a:blip r:embed="rId3"/>
              <a:stretch>
                <a:fillRect l="-34294" r="-15705"/>
              </a:stretch>
            </a:blipFill>
          </p:spPr>
        </p:sp>
      </p:grpSp>
      <p:pic>
        <p:nvPicPr>
          <p:cNvPr id="5" name="Picture 5"/>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rcRect/>
          <a:stretch>
            <a:fillRect/>
          </a:stretch>
        </p:blipFill>
        <p:spPr>
          <a:xfrm>
            <a:off x="10457824" y="6960648"/>
            <a:ext cx="561526" cy="1591954"/>
          </a:xfrm>
          <a:prstGeom prst="rect">
            <a:avLst/>
          </a:prstGeom>
        </p:spPr>
      </p:pic>
      <p:pic>
        <p:nvPicPr>
          <p:cNvPr id="6" name="Picture 6"/>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 xmlns:asvg="http://schemas.microsoft.com/office/drawing/2016/SVG/main" r:embed="rId7"/>
              </a:ext>
            </a:extLst>
          </a:blip>
          <a:srcRect/>
          <a:stretch>
            <a:fillRect/>
          </a:stretch>
        </p:blipFill>
        <p:spPr>
          <a:xfrm>
            <a:off x="15542865" y="8974308"/>
            <a:ext cx="1716435" cy="283992"/>
          </a:xfrm>
          <a:prstGeom prst="rect">
            <a:avLst/>
          </a:prstGeom>
        </p:spPr>
      </p:pic>
      <p:pic>
        <p:nvPicPr>
          <p:cNvPr id="7" name="Picture 7"/>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 xmlns:asvg="http://schemas.microsoft.com/office/drawing/2016/SVG/main" r:embed="rId9"/>
              </a:ext>
            </a:extLst>
          </a:blip>
          <a:srcRect/>
          <a:stretch>
            <a:fillRect/>
          </a:stretch>
        </p:blipFill>
        <p:spPr>
          <a:xfrm>
            <a:off x="17755463" y="5944438"/>
            <a:ext cx="1350651" cy="1276979"/>
          </a:xfrm>
          <a:prstGeom prst="rect">
            <a:avLst/>
          </a:prstGeom>
        </p:spPr>
      </p:pic>
      <p:sp>
        <p:nvSpPr>
          <p:cNvPr id="10" name="TextBox 10"/>
          <p:cNvSpPr txBox="1"/>
          <p:nvPr/>
        </p:nvSpPr>
        <p:spPr>
          <a:xfrm>
            <a:off x="4267200" y="252502"/>
            <a:ext cx="9759166" cy="3214598"/>
          </a:xfrm>
          <a:prstGeom prst="rect">
            <a:avLst/>
          </a:prstGeom>
        </p:spPr>
        <p:txBody>
          <a:bodyPr wrap="square" lIns="0" tIns="0" rIns="0" bIns="0" rtlCol="0" anchor="t">
            <a:spAutoFit/>
          </a:bodyPr>
          <a:lstStyle/>
          <a:p>
            <a:pPr algn="ctr">
              <a:lnSpc>
                <a:spcPct val="150000"/>
              </a:lnSpc>
            </a:pPr>
            <a:r>
              <a:rPr lang="en-US" sz="3600" dirty="0">
                <a:solidFill>
                  <a:srgbClr val="FFFFFF"/>
                </a:solidFill>
                <a:latin typeface="Lato Bold Bold"/>
              </a:rPr>
              <a:t>Libyan International Medical </a:t>
            </a:r>
            <a:r>
              <a:rPr lang="en-US" sz="3600" dirty="0" smtClean="0">
                <a:solidFill>
                  <a:srgbClr val="FFFFFF"/>
                </a:solidFill>
                <a:latin typeface="Lato Bold Bold"/>
              </a:rPr>
              <a:t>University</a:t>
            </a:r>
          </a:p>
          <a:p>
            <a:pPr algn="ctr">
              <a:lnSpc>
                <a:spcPct val="150000"/>
              </a:lnSpc>
            </a:pPr>
            <a:r>
              <a:rPr lang="en-US" sz="3600" dirty="0" smtClean="0">
                <a:solidFill>
                  <a:srgbClr val="FFFFFF"/>
                </a:solidFill>
                <a:latin typeface="Lato Bold Bold"/>
              </a:rPr>
              <a:t>Faculty </a:t>
            </a:r>
            <a:r>
              <a:rPr lang="en-US" sz="3600" dirty="0">
                <a:solidFill>
                  <a:srgbClr val="FFFFFF"/>
                </a:solidFill>
                <a:latin typeface="Lato Bold Bold"/>
              </a:rPr>
              <a:t>of Business Administration</a:t>
            </a:r>
          </a:p>
          <a:p>
            <a:pPr algn="ctr">
              <a:lnSpc>
                <a:spcPct val="150000"/>
              </a:lnSpc>
            </a:pPr>
            <a:endParaRPr lang="en-US" sz="3600" dirty="0">
              <a:solidFill>
                <a:srgbClr val="FFFFFF"/>
              </a:solidFill>
              <a:latin typeface="Lato Bold Bold"/>
            </a:endParaRPr>
          </a:p>
          <a:p>
            <a:pPr algn="ctr">
              <a:lnSpc>
                <a:spcPct val="150000"/>
              </a:lnSpc>
            </a:pPr>
            <a:endParaRPr lang="en-US" sz="3600" dirty="0">
              <a:solidFill>
                <a:srgbClr val="FFFFFF"/>
              </a:solidFill>
              <a:latin typeface="Lato Bold Bold"/>
            </a:endParaRPr>
          </a:p>
        </p:txBody>
      </p:sp>
      <p:sp>
        <p:nvSpPr>
          <p:cNvPr id="12" name="TextBox 11">
            <a:extLst>
              <a:ext uri="{FF2B5EF4-FFF2-40B4-BE49-F238E27FC236}">
                <a16:creationId xmlns:a16="http://schemas.microsoft.com/office/drawing/2014/main" id="{3EA28F07-EE80-E8DC-E67F-2A4330621A83}"/>
              </a:ext>
            </a:extLst>
          </p:cNvPr>
          <p:cNvSpPr txBox="1"/>
          <p:nvPr/>
        </p:nvSpPr>
        <p:spPr>
          <a:xfrm>
            <a:off x="9982200" y="3695700"/>
            <a:ext cx="7873376" cy="2400657"/>
          </a:xfrm>
          <a:prstGeom prst="rect">
            <a:avLst/>
          </a:prstGeom>
          <a:noFill/>
        </p:spPr>
        <p:txBody>
          <a:bodyPr wrap="square" rtlCol="0">
            <a:spAutoFit/>
          </a:bodyPr>
          <a:lstStyle/>
          <a:p>
            <a:pPr algn="ctr"/>
            <a:r>
              <a:rPr lang="en-GB" sz="5000" dirty="0" smtClean="0">
                <a:solidFill>
                  <a:schemeClr val="accent6"/>
                </a:solidFill>
              </a:rPr>
              <a:t>The </a:t>
            </a:r>
            <a:r>
              <a:rPr lang="en-GB" sz="5000" dirty="0">
                <a:solidFill>
                  <a:schemeClr val="accent6"/>
                </a:solidFill>
              </a:rPr>
              <a:t>Ethical Issues in the Context of Privatization and Deregulation</a:t>
            </a:r>
          </a:p>
        </p:txBody>
      </p:sp>
      <p:sp>
        <p:nvSpPr>
          <p:cNvPr id="13" name="TextBox 12">
            <a:extLst>
              <a:ext uri="{FF2B5EF4-FFF2-40B4-BE49-F238E27FC236}">
                <a16:creationId xmlns:a16="http://schemas.microsoft.com/office/drawing/2014/main" id="{02F2C9D0-0CAB-DB34-3B4D-D7ACE889454A}"/>
              </a:ext>
            </a:extLst>
          </p:cNvPr>
          <p:cNvSpPr txBox="1"/>
          <p:nvPr/>
        </p:nvSpPr>
        <p:spPr>
          <a:xfrm>
            <a:off x="11233726" y="7029108"/>
            <a:ext cx="6216074" cy="1246495"/>
          </a:xfrm>
          <a:prstGeom prst="rect">
            <a:avLst/>
          </a:prstGeom>
          <a:noFill/>
        </p:spPr>
        <p:txBody>
          <a:bodyPr wrap="square" rtlCol="0">
            <a:spAutoFit/>
          </a:bodyPr>
          <a:lstStyle/>
          <a:p>
            <a:r>
              <a:rPr lang="en-GB" sz="2500" dirty="0">
                <a:solidFill>
                  <a:schemeClr val="tx2">
                    <a:lumMod val="60000"/>
                    <a:lumOff val="40000"/>
                  </a:schemeClr>
                </a:solidFill>
              </a:rPr>
              <a:t>NAME: </a:t>
            </a:r>
            <a:r>
              <a:rPr lang="en-GB" sz="2500" dirty="0" err="1">
                <a:solidFill>
                  <a:schemeClr val="tx2">
                    <a:lumMod val="60000"/>
                    <a:lumOff val="40000"/>
                  </a:schemeClr>
                </a:solidFill>
              </a:rPr>
              <a:t>Abdelmoula</a:t>
            </a:r>
            <a:r>
              <a:rPr lang="en-GB" sz="2500" dirty="0">
                <a:solidFill>
                  <a:schemeClr val="tx2">
                    <a:lumMod val="60000"/>
                    <a:lumOff val="40000"/>
                  </a:schemeClr>
                </a:solidFill>
              </a:rPr>
              <a:t> </a:t>
            </a:r>
            <a:r>
              <a:rPr lang="en-GB" sz="2500" dirty="0" err="1">
                <a:solidFill>
                  <a:schemeClr val="tx2">
                    <a:lumMod val="60000"/>
                    <a:lumOff val="40000"/>
                  </a:schemeClr>
                </a:solidFill>
              </a:rPr>
              <a:t>Sowan</a:t>
            </a:r>
            <a:endParaRPr lang="en-GB" sz="2500" dirty="0">
              <a:solidFill>
                <a:schemeClr val="tx2">
                  <a:lumMod val="60000"/>
                  <a:lumOff val="40000"/>
                </a:schemeClr>
              </a:solidFill>
            </a:endParaRPr>
          </a:p>
          <a:p>
            <a:r>
              <a:rPr lang="en-GB" sz="2500" dirty="0">
                <a:solidFill>
                  <a:schemeClr val="tx2">
                    <a:lumMod val="60000"/>
                    <a:lumOff val="40000"/>
                  </a:schemeClr>
                </a:solidFill>
              </a:rPr>
              <a:t>ID:4015</a:t>
            </a:r>
          </a:p>
          <a:p>
            <a:r>
              <a:rPr lang="en-GB" sz="2500" dirty="0">
                <a:solidFill>
                  <a:schemeClr val="tx2">
                    <a:lumMod val="60000"/>
                    <a:lumOff val="40000"/>
                  </a:schemeClr>
                </a:solidFill>
              </a:rPr>
              <a:t>Email: abdualmula-4015@limu.edu.ly</a:t>
            </a:r>
          </a:p>
        </p:txBody>
      </p:sp>
      <p:pic>
        <p:nvPicPr>
          <p:cNvPr id="14" name="Picture 13">
            <a:extLst>
              <a:ext uri="{FF2B5EF4-FFF2-40B4-BE49-F238E27FC236}">
                <a16:creationId xmlns:a16="http://schemas.microsoft.com/office/drawing/2014/main" id="{3347195F-CFCF-E436-D6FA-6A61FDE71D76}"/>
              </a:ext>
            </a:extLst>
          </p:cNvPr>
          <p:cNvPicPr>
            <a:picLocks noChangeAspect="1"/>
          </p:cNvPicPr>
          <p:nvPr/>
        </p:nvPicPr>
        <p:blipFill>
          <a:blip r:embed="rId10"/>
          <a:stretch>
            <a:fillRect/>
          </a:stretch>
        </p:blipFill>
        <p:spPr>
          <a:xfrm>
            <a:off x="-107576" y="-63112"/>
            <a:ext cx="1658470" cy="1481229"/>
          </a:xfrm>
          <a:prstGeom prst="rect">
            <a:avLst/>
          </a:prstGeom>
          <a:ln>
            <a:noFill/>
          </a:ln>
          <a:effectLst>
            <a:softEdge rad="112500"/>
          </a:effectLst>
        </p:spPr>
      </p:pic>
      <p:pic>
        <p:nvPicPr>
          <p:cNvPr id="17" name="Picture 16">
            <a:extLst>
              <a:ext uri="{FF2B5EF4-FFF2-40B4-BE49-F238E27FC236}">
                <a16:creationId xmlns:a16="http://schemas.microsoft.com/office/drawing/2014/main" id="{D448ADAE-3550-6773-E403-921523A47AC9}"/>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6728432" y="-63112"/>
            <a:ext cx="1578618" cy="1578618"/>
          </a:xfrm>
          <a:prstGeom prst="rect">
            <a:avLst/>
          </a:prstGeom>
          <a:ln>
            <a:noFill/>
          </a:ln>
          <a:effectLst>
            <a:softEdge rad="112500"/>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t="7786" b="7786"/>
          <a:stretch>
            <a:fillRect/>
          </a:stretch>
        </p:blipFill>
        <p:spPr>
          <a:xfrm>
            <a:off x="-9525" y="0"/>
            <a:ext cx="18288000" cy="10287000"/>
          </a:xfrm>
          <a:prstGeom prst="rect">
            <a:avLst/>
          </a:prstGeom>
        </p:spPr>
      </p:pic>
      <p:pic>
        <p:nvPicPr>
          <p:cNvPr id="3" name="Picture 2">
            <a:extLst>
              <a:ext uri="{FF2B5EF4-FFF2-40B4-BE49-F238E27FC236}">
                <a16:creationId xmlns:a16="http://schemas.microsoft.com/office/drawing/2014/main" id="{03A1B09A-61C7-CEE1-E52A-45E5333093F4}"/>
              </a:ext>
            </a:extLst>
          </p:cNvPr>
          <p:cNvPicPr>
            <a:picLocks noChangeAspect="1"/>
          </p:cNvPicPr>
          <p:nvPr/>
        </p:nvPicPr>
        <p:blipFill>
          <a:blip r:embed="rId3"/>
          <a:srcRect l="43999"/>
          <a:stretch>
            <a:fillRect/>
          </a:stretch>
        </p:blipFill>
        <p:spPr>
          <a:xfrm>
            <a:off x="-4763" y="-38100"/>
            <a:ext cx="18288000" cy="10287000"/>
          </a:xfrm>
          <a:prstGeom prst="rect">
            <a:avLst/>
          </a:prstGeom>
        </p:spPr>
      </p:pic>
      <p:grpSp>
        <p:nvGrpSpPr>
          <p:cNvPr id="4" name="Group 3">
            <a:extLst>
              <a:ext uri="{FF2B5EF4-FFF2-40B4-BE49-F238E27FC236}">
                <a16:creationId xmlns:a16="http://schemas.microsoft.com/office/drawing/2014/main" id="{116729CC-E2B2-2309-52A8-A6DEE4E3D376}"/>
              </a:ext>
            </a:extLst>
          </p:cNvPr>
          <p:cNvGrpSpPr>
            <a:grpSpLocks noChangeAspect="1"/>
          </p:cNvGrpSpPr>
          <p:nvPr/>
        </p:nvGrpSpPr>
        <p:grpSpPr>
          <a:xfrm>
            <a:off x="685800" y="2171700"/>
            <a:ext cx="5143521" cy="5143500"/>
            <a:chOff x="0" y="0"/>
            <a:chExt cx="6350025" cy="6350000"/>
          </a:xfrm>
        </p:grpSpPr>
        <p:sp>
          <p:nvSpPr>
            <p:cNvPr id="5" name="Freeform 4">
              <a:extLst>
                <a:ext uri="{FF2B5EF4-FFF2-40B4-BE49-F238E27FC236}">
                  <a16:creationId xmlns:a16="http://schemas.microsoft.com/office/drawing/2014/main" id="{64004D9F-D3ED-13C5-F52B-B2D6AE237DBC}"/>
                </a:ext>
              </a:extLst>
            </p:cNvPr>
            <p:cNvSpPr/>
            <p:nvPr/>
          </p:nvSpPr>
          <p:spPr>
            <a:xfrm>
              <a:off x="0" y="0"/>
              <a:ext cx="6350026" cy="6350000"/>
            </a:xfrm>
            <a:custGeom>
              <a:avLst/>
              <a:gdLst/>
              <a:ahLst/>
              <a:cxnLst/>
              <a:rect l="l" t="t" r="r" b="b"/>
              <a:pathLst>
                <a:path w="6350026" h="6350000">
                  <a:moveTo>
                    <a:pt x="0" y="0"/>
                  </a:moveTo>
                  <a:lnTo>
                    <a:pt x="6350026" y="0"/>
                  </a:lnTo>
                  <a:lnTo>
                    <a:pt x="6350026" y="6350000"/>
                  </a:lnTo>
                  <a:lnTo>
                    <a:pt x="0" y="6350000"/>
                  </a:lnTo>
                  <a:close/>
                </a:path>
              </a:pathLst>
            </a:custGeom>
            <a:blipFill>
              <a:blip r:embed="rId4"/>
              <a:stretch>
                <a:fillRect t="-14690" b="-14690"/>
              </a:stretch>
            </a:blipFill>
          </p:spPr>
        </p:sp>
      </p:grpSp>
      <p:sp>
        <p:nvSpPr>
          <p:cNvPr id="6" name="TextBox 5">
            <a:extLst>
              <a:ext uri="{FF2B5EF4-FFF2-40B4-BE49-F238E27FC236}">
                <a16:creationId xmlns:a16="http://schemas.microsoft.com/office/drawing/2014/main" id="{88088888-61AD-196E-0AB3-8562D512CFA8}"/>
              </a:ext>
            </a:extLst>
          </p:cNvPr>
          <p:cNvSpPr txBox="1"/>
          <p:nvPr/>
        </p:nvSpPr>
        <p:spPr>
          <a:xfrm>
            <a:off x="8610600" y="1866900"/>
            <a:ext cx="6858000" cy="5555367"/>
          </a:xfrm>
          <a:prstGeom prst="rect">
            <a:avLst/>
          </a:prstGeom>
          <a:noFill/>
        </p:spPr>
        <p:txBody>
          <a:bodyPr wrap="square" rtlCol="0">
            <a:spAutoFit/>
          </a:bodyPr>
          <a:lstStyle/>
          <a:p>
            <a:endParaRPr lang="en-GB" sz="4000" b="1" dirty="0">
              <a:solidFill>
                <a:schemeClr val="tx2">
                  <a:lumMod val="60000"/>
                  <a:lumOff val="40000"/>
                </a:schemeClr>
              </a:solidFill>
            </a:endParaRPr>
          </a:p>
          <a:p>
            <a:r>
              <a:rPr lang="en-GB" sz="4000" b="1" dirty="0">
                <a:solidFill>
                  <a:schemeClr val="tx2">
                    <a:lumMod val="60000"/>
                    <a:lumOff val="40000"/>
                  </a:schemeClr>
                </a:solidFill>
              </a:rPr>
              <a:t>Conclusion:</a:t>
            </a:r>
          </a:p>
          <a:p>
            <a:endParaRPr lang="en-GB" sz="4000" b="1" dirty="0">
              <a:solidFill>
                <a:schemeClr val="tx2">
                  <a:lumMod val="60000"/>
                  <a:lumOff val="40000"/>
                </a:schemeClr>
              </a:solidFill>
            </a:endParaRPr>
          </a:p>
          <a:p>
            <a:r>
              <a:rPr lang="en-GB" sz="3000" dirty="0">
                <a:solidFill>
                  <a:schemeClr val="bg1"/>
                </a:solidFill>
              </a:rPr>
              <a:t>In other words, whether or not a stable, competitive environment has been formed first, privatization is preferable to none.</a:t>
            </a:r>
            <a:endParaRPr lang="en-GB" sz="2500" dirty="0">
              <a:solidFill>
                <a:schemeClr val="bg1"/>
              </a:solidFill>
            </a:endParaRPr>
          </a:p>
          <a:p>
            <a:endParaRPr lang="en-GB" sz="2500" dirty="0">
              <a:solidFill>
                <a:schemeClr val="bg1"/>
              </a:solidFill>
            </a:endParaRPr>
          </a:p>
          <a:p>
            <a:r>
              <a:rPr lang="en-GB" sz="3000" dirty="0">
                <a:solidFill>
                  <a:schemeClr val="bg1"/>
                </a:solidFill>
              </a:rPr>
              <a:t>Regulation, or governing and managing an industry through legislation, is the primary means through which the government keeps an eye on business.</a:t>
            </a:r>
          </a:p>
        </p:txBody>
      </p:sp>
      <p:sp>
        <p:nvSpPr>
          <p:cNvPr id="7" name="TextBox 6">
            <a:extLst>
              <a:ext uri="{FF2B5EF4-FFF2-40B4-BE49-F238E27FC236}">
                <a16:creationId xmlns:a16="http://schemas.microsoft.com/office/drawing/2014/main" id="{0D1B064C-A81D-D69B-0BAE-E3AF40962E2B}"/>
              </a:ext>
            </a:extLst>
          </p:cNvPr>
          <p:cNvSpPr txBox="1"/>
          <p:nvPr/>
        </p:nvSpPr>
        <p:spPr>
          <a:xfrm>
            <a:off x="16740188" y="9410700"/>
            <a:ext cx="1066800" cy="553998"/>
          </a:xfrm>
          <a:prstGeom prst="rect">
            <a:avLst/>
          </a:prstGeom>
          <a:noFill/>
        </p:spPr>
        <p:txBody>
          <a:bodyPr wrap="square" rtlCol="0">
            <a:spAutoFit/>
          </a:bodyPr>
          <a:lstStyle/>
          <a:p>
            <a:r>
              <a:rPr lang="en-GB" sz="3000" b="1" dirty="0">
                <a:solidFill>
                  <a:schemeClr val="bg1"/>
                </a:solidFill>
              </a:rPr>
              <a:t>10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t="21875" b="21875"/>
          <a:stretch>
            <a:fillRect/>
          </a:stretch>
        </p:blipFill>
        <p:spPr>
          <a:xfrm>
            <a:off x="0" y="0"/>
            <a:ext cx="18288000" cy="10287000"/>
          </a:xfrm>
          <a:prstGeom prst="rect">
            <a:avLst/>
          </a:prstGeom>
        </p:spPr>
      </p:pic>
      <p:pic>
        <p:nvPicPr>
          <p:cNvPr id="3" name="Picture 2">
            <a:extLst>
              <a:ext uri="{FF2B5EF4-FFF2-40B4-BE49-F238E27FC236}">
                <a16:creationId xmlns:a16="http://schemas.microsoft.com/office/drawing/2014/main" id="{CDFD3BB3-2A75-CF07-1F67-9C32E16DB888}"/>
              </a:ext>
            </a:extLst>
          </p:cNvPr>
          <p:cNvPicPr>
            <a:picLocks noChangeAspect="1"/>
          </p:cNvPicPr>
          <p:nvPr/>
        </p:nvPicPr>
        <p:blipFill>
          <a:blip r:embed="rId3"/>
          <a:srcRect l="43999"/>
          <a:stretch>
            <a:fillRect/>
          </a:stretch>
        </p:blipFill>
        <p:spPr>
          <a:xfrm>
            <a:off x="23812" y="0"/>
            <a:ext cx="18288000" cy="10287000"/>
          </a:xfrm>
          <a:prstGeom prst="rect">
            <a:avLst/>
          </a:prstGeom>
        </p:spPr>
      </p:pic>
      <p:grpSp>
        <p:nvGrpSpPr>
          <p:cNvPr id="4" name="Group 3">
            <a:extLst>
              <a:ext uri="{FF2B5EF4-FFF2-40B4-BE49-F238E27FC236}">
                <a16:creationId xmlns:a16="http://schemas.microsoft.com/office/drawing/2014/main" id="{E480B994-A6D7-71B2-F32A-E63CEE7E8E59}"/>
              </a:ext>
            </a:extLst>
          </p:cNvPr>
          <p:cNvGrpSpPr>
            <a:grpSpLocks noChangeAspect="1"/>
          </p:cNvGrpSpPr>
          <p:nvPr/>
        </p:nvGrpSpPr>
        <p:grpSpPr>
          <a:xfrm>
            <a:off x="304801" y="983819"/>
            <a:ext cx="7391400" cy="7391370"/>
            <a:chOff x="0" y="0"/>
            <a:chExt cx="6350025" cy="6350000"/>
          </a:xfrm>
        </p:grpSpPr>
        <p:sp>
          <p:nvSpPr>
            <p:cNvPr id="5" name="Freeform 4">
              <a:extLst>
                <a:ext uri="{FF2B5EF4-FFF2-40B4-BE49-F238E27FC236}">
                  <a16:creationId xmlns:a16="http://schemas.microsoft.com/office/drawing/2014/main" id="{9BCFDD57-A7F6-2C1E-5838-939F3866ACBE}"/>
                </a:ext>
              </a:extLst>
            </p:cNvPr>
            <p:cNvSpPr/>
            <p:nvPr/>
          </p:nvSpPr>
          <p:spPr>
            <a:xfrm>
              <a:off x="0" y="0"/>
              <a:ext cx="6350026" cy="6350000"/>
            </a:xfrm>
            <a:custGeom>
              <a:avLst/>
              <a:gdLst/>
              <a:ahLst/>
              <a:cxnLst/>
              <a:rect l="l" t="t" r="r" b="b"/>
              <a:pathLst>
                <a:path w="6350026" h="6350000">
                  <a:moveTo>
                    <a:pt x="0" y="0"/>
                  </a:moveTo>
                  <a:lnTo>
                    <a:pt x="6350026" y="0"/>
                  </a:lnTo>
                  <a:lnTo>
                    <a:pt x="6350026" y="6350000"/>
                  </a:lnTo>
                  <a:lnTo>
                    <a:pt x="0" y="6350000"/>
                  </a:lnTo>
                  <a:close/>
                </a:path>
              </a:pathLst>
            </a:custGeom>
            <a:blipFill>
              <a:blip r:embed="rId4"/>
              <a:stretch>
                <a:fillRect l="-23851" r="-26241"/>
              </a:stretch>
            </a:blipFill>
          </p:spPr>
        </p:sp>
      </p:grpSp>
      <p:sp>
        <p:nvSpPr>
          <p:cNvPr id="6" name="TextBox 5">
            <a:extLst>
              <a:ext uri="{FF2B5EF4-FFF2-40B4-BE49-F238E27FC236}">
                <a16:creationId xmlns:a16="http://schemas.microsoft.com/office/drawing/2014/main" id="{E9F5E300-6415-1620-C27A-40FFECDEC7C6}"/>
              </a:ext>
            </a:extLst>
          </p:cNvPr>
          <p:cNvSpPr txBox="1"/>
          <p:nvPr/>
        </p:nvSpPr>
        <p:spPr>
          <a:xfrm>
            <a:off x="10591800" y="1943100"/>
            <a:ext cx="5791200" cy="8063746"/>
          </a:xfrm>
          <a:prstGeom prst="rect">
            <a:avLst/>
          </a:prstGeom>
          <a:noFill/>
        </p:spPr>
        <p:txBody>
          <a:bodyPr wrap="square" rtlCol="0">
            <a:spAutoFit/>
          </a:bodyPr>
          <a:lstStyle/>
          <a:p>
            <a:r>
              <a:rPr lang="en-GB" sz="4000" b="1" dirty="0">
                <a:solidFill>
                  <a:schemeClr val="tx2">
                    <a:lumMod val="60000"/>
                    <a:lumOff val="40000"/>
                  </a:schemeClr>
                </a:solidFill>
              </a:rPr>
              <a:t>Reflection:</a:t>
            </a:r>
          </a:p>
          <a:p>
            <a:r>
              <a:rPr lang="en-GB" sz="3000" dirty="0">
                <a:solidFill>
                  <a:schemeClr val="bg1"/>
                </a:solidFill>
              </a:rPr>
              <a:t>In my opinion, </a:t>
            </a:r>
            <a:r>
              <a:rPr lang="en-GB" sz="3000" b="1" dirty="0">
                <a:solidFill>
                  <a:schemeClr val="bg1"/>
                </a:solidFill>
              </a:rPr>
              <a:t>privatization</a:t>
            </a:r>
            <a:r>
              <a:rPr lang="en-GB" sz="3000" dirty="0">
                <a:solidFill>
                  <a:schemeClr val="bg1"/>
                </a:solidFill>
              </a:rPr>
              <a:t> is crucial to get a lot of money and being financially independent, but it has disadvantages for example it makes you cost a lot of money.</a:t>
            </a:r>
          </a:p>
          <a:p>
            <a:endParaRPr lang="en-GB" sz="3000" dirty="0">
              <a:solidFill>
                <a:schemeClr val="bg1"/>
              </a:solidFill>
            </a:endParaRPr>
          </a:p>
          <a:p>
            <a:r>
              <a:rPr lang="en-GB" sz="3000" b="1" dirty="0">
                <a:solidFill>
                  <a:schemeClr val="bg1"/>
                </a:solidFill>
              </a:rPr>
              <a:t>Deregulation</a:t>
            </a:r>
            <a:r>
              <a:rPr lang="en-GB" sz="3000" dirty="0">
                <a:solidFill>
                  <a:schemeClr val="bg1"/>
                </a:solidFill>
              </a:rPr>
              <a:t> is </a:t>
            </a:r>
            <a:r>
              <a:rPr lang="en-GB" sz="3000" dirty="0">
                <a:solidFill>
                  <a:srgbClr val="D9D9D9"/>
                </a:solidFill>
                <a:latin typeface="Lato"/>
              </a:rPr>
              <a:t>the removal of constraints or regulations, particularly in a certain industry.</a:t>
            </a:r>
            <a:endParaRPr lang="en-US" sz="3000" dirty="0">
              <a:solidFill>
                <a:srgbClr val="D9D9D9"/>
              </a:solidFill>
              <a:latin typeface="Lato"/>
            </a:endParaRPr>
          </a:p>
          <a:p>
            <a:r>
              <a:rPr lang="en-GB" sz="3000" dirty="0">
                <a:solidFill>
                  <a:schemeClr val="bg1"/>
                </a:solidFill>
              </a:rPr>
              <a:t> </a:t>
            </a:r>
          </a:p>
          <a:p>
            <a:endParaRPr lang="en-GB" sz="3000" dirty="0">
              <a:solidFill>
                <a:schemeClr val="bg1"/>
              </a:solidFill>
            </a:endParaRPr>
          </a:p>
          <a:p>
            <a:endParaRPr lang="en-GB" sz="3000" dirty="0">
              <a:solidFill>
                <a:schemeClr val="bg1"/>
              </a:solidFill>
            </a:endParaRPr>
          </a:p>
          <a:p>
            <a:endParaRPr lang="en-GB" sz="3000" dirty="0">
              <a:solidFill>
                <a:schemeClr val="bg1"/>
              </a:solidFill>
            </a:endParaRPr>
          </a:p>
          <a:p>
            <a:r>
              <a:rPr lang="en-GB" sz="3000" dirty="0">
                <a:solidFill>
                  <a:schemeClr val="bg1"/>
                </a:solidFill>
              </a:rPr>
              <a:t>  </a:t>
            </a:r>
          </a:p>
          <a:p>
            <a:endParaRPr lang="en-GB" sz="4000" b="1" dirty="0">
              <a:solidFill>
                <a:schemeClr val="tx2">
                  <a:lumMod val="60000"/>
                  <a:lumOff val="40000"/>
                </a:schemeClr>
              </a:solidFill>
            </a:endParaRPr>
          </a:p>
          <a:p>
            <a:endParaRPr lang="en-GB" dirty="0"/>
          </a:p>
        </p:txBody>
      </p:sp>
      <p:sp>
        <p:nvSpPr>
          <p:cNvPr id="7" name="TextBox 6">
            <a:extLst>
              <a:ext uri="{FF2B5EF4-FFF2-40B4-BE49-F238E27FC236}">
                <a16:creationId xmlns:a16="http://schemas.microsoft.com/office/drawing/2014/main" id="{F13EF491-97F2-ADA2-58C5-E3C0DA4B70A1}"/>
              </a:ext>
            </a:extLst>
          </p:cNvPr>
          <p:cNvSpPr txBox="1"/>
          <p:nvPr/>
        </p:nvSpPr>
        <p:spPr>
          <a:xfrm>
            <a:off x="16840200" y="9182100"/>
            <a:ext cx="1143000" cy="553998"/>
          </a:xfrm>
          <a:prstGeom prst="rect">
            <a:avLst/>
          </a:prstGeom>
          <a:noFill/>
        </p:spPr>
        <p:txBody>
          <a:bodyPr wrap="square" rtlCol="0">
            <a:spAutoFit/>
          </a:bodyPr>
          <a:lstStyle/>
          <a:p>
            <a:r>
              <a:rPr lang="en-GB" sz="3000" b="1" dirty="0">
                <a:solidFill>
                  <a:schemeClr val="bg1"/>
                </a:solidFill>
              </a:rPr>
              <a:t>11</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FE1CB15D-303C-74E9-D87E-C3356073F240}"/>
              </a:ext>
            </a:extLst>
          </p:cNvPr>
          <p:cNvPicPr>
            <a:picLocks noChangeAspect="1"/>
          </p:cNvPicPr>
          <p:nvPr/>
        </p:nvPicPr>
        <p:blipFill>
          <a:blip r:embed="rId3"/>
          <a:srcRect l="43999"/>
          <a:stretch>
            <a:fillRect/>
          </a:stretch>
        </p:blipFill>
        <p:spPr>
          <a:xfrm>
            <a:off x="-4763" y="-38100"/>
            <a:ext cx="18288000" cy="10287000"/>
          </a:xfrm>
          <a:prstGeom prst="rect">
            <a:avLst/>
          </a:prstGeom>
        </p:spPr>
      </p:pic>
      <p:sp>
        <p:nvSpPr>
          <p:cNvPr id="3" name="TextBox 2">
            <a:extLst>
              <a:ext uri="{FF2B5EF4-FFF2-40B4-BE49-F238E27FC236}">
                <a16:creationId xmlns:a16="http://schemas.microsoft.com/office/drawing/2014/main" id="{719D3D28-DC92-0CBD-0DCE-B9C0E6E94D58}"/>
              </a:ext>
            </a:extLst>
          </p:cNvPr>
          <p:cNvSpPr txBox="1"/>
          <p:nvPr/>
        </p:nvSpPr>
        <p:spPr>
          <a:xfrm>
            <a:off x="3200400" y="1714500"/>
            <a:ext cx="4114800" cy="707886"/>
          </a:xfrm>
          <a:prstGeom prst="rect">
            <a:avLst/>
          </a:prstGeom>
          <a:noFill/>
        </p:spPr>
        <p:txBody>
          <a:bodyPr wrap="square" rtlCol="0">
            <a:spAutoFit/>
          </a:bodyPr>
          <a:lstStyle/>
          <a:p>
            <a:r>
              <a:rPr lang="en-GB" sz="4000" b="1" dirty="0">
                <a:solidFill>
                  <a:schemeClr val="tx2">
                    <a:lumMod val="60000"/>
                    <a:lumOff val="40000"/>
                  </a:schemeClr>
                </a:solidFill>
              </a:rPr>
              <a:t>References:</a:t>
            </a:r>
          </a:p>
        </p:txBody>
      </p:sp>
      <p:sp>
        <p:nvSpPr>
          <p:cNvPr id="5" name="TextBox 4">
            <a:extLst>
              <a:ext uri="{FF2B5EF4-FFF2-40B4-BE49-F238E27FC236}">
                <a16:creationId xmlns:a16="http://schemas.microsoft.com/office/drawing/2014/main" id="{49FE4959-AC48-130B-F767-D7616EE06152}"/>
              </a:ext>
            </a:extLst>
          </p:cNvPr>
          <p:cNvSpPr txBox="1"/>
          <p:nvPr/>
        </p:nvSpPr>
        <p:spPr>
          <a:xfrm>
            <a:off x="4514850" y="4434572"/>
            <a:ext cx="9048750" cy="4708981"/>
          </a:xfrm>
          <a:prstGeom prst="rect">
            <a:avLst/>
          </a:prstGeom>
          <a:noFill/>
        </p:spPr>
        <p:txBody>
          <a:bodyPr wrap="square">
            <a:spAutoFit/>
          </a:bodyPr>
          <a:lstStyle/>
          <a:p>
            <a:pPr algn="l">
              <a:buFont typeface="Arial" panose="020B0604020202020204" pitchFamily="34" charset="0"/>
              <a:buChar char="•"/>
            </a:pPr>
            <a:r>
              <a:rPr lang="en-GB" sz="3000" i="1" dirty="0">
                <a:solidFill>
                  <a:schemeClr val="bg1"/>
                </a:solidFill>
                <a:effectLst/>
                <a:latin typeface="Arial" panose="020B0604020202020204" pitchFamily="34" charset="0"/>
              </a:rPr>
              <a:t> Megginson and Netter, From state to market: A survey of empirical studies on privatization, </a:t>
            </a:r>
            <a:r>
              <a:rPr lang="en-GB" sz="3000" i="1" u="none" strike="noStrike" dirty="0">
                <a:solidFill>
                  <a:schemeClr val="bg1"/>
                </a:solidFill>
                <a:effectLst/>
                <a:latin typeface="Arial" panose="020B0604020202020204" pitchFamily="34" charset="0"/>
                <a:hlinkClick r:id="rId4" tooltip="Journal of Economic Literature">
                  <a:extLst>
                    <a:ext uri="{A12FA001-AC4F-418D-AE19-62706E023703}">
                      <ahyp:hlinkClr xmlns="" xmlns:ahyp="http://schemas.microsoft.com/office/drawing/2018/hyperlinkcolor" val="tx"/>
                    </a:ext>
                  </a:extLst>
                </a:hlinkClick>
              </a:rPr>
              <a:t>Journal of Economic Literature</a:t>
            </a:r>
            <a:r>
              <a:rPr lang="en-GB" sz="3000" i="1" dirty="0">
                <a:solidFill>
                  <a:schemeClr val="bg1"/>
                </a:solidFill>
                <a:effectLst/>
                <a:latin typeface="Arial" panose="020B0604020202020204" pitchFamily="34" charset="0"/>
              </a:rPr>
              <a:t> 39(2), June 2001, 321–389.</a:t>
            </a:r>
          </a:p>
          <a:p>
            <a:pPr algn="l">
              <a:buFont typeface="Arial" panose="020B0604020202020204" pitchFamily="34" charset="0"/>
              <a:buChar char="•"/>
            </a:pPr>
            <a:endParaRPr lang="en-GB" sz="3000" i="1" dirty="0">
              <a:solidFill>
                <a:schemeClr val="bg1"/>
              </a:solidFill>
              <a:latin typeface="Arial" panose="020B0604020202020204" pitchFamily="34" charset="0"/>
            </a:endParaRPr>
          </a:p>
          <a:p>
            <a:pPr algn="l">
              <a:buFont typeface="Arial" panose="020B0604020202020204" pitchFamily="34" charset="0"/>
              <a:buChar char="•"/>
            </a:pPr>
            <a:endParaRPr lang="en-GB" sz="3000" i="1" dirty="0">
              <a:solidFill>
                <a:schemeClr val="bg1"/>
              </a:solidFill>
              <a:effectLst/>
              <a:latin typeface="Arial" panose="020B0604020202020204" pitchFamily="34" charset="0"/>
            </a:endParaRPr>
          </a:p>
          <a:p>
            <a:pPr>
              <a:buFont typeface="Arial" panose="020B0604020202020204" pitchFamily="34" charset="0"/>
              <a:buChar char="•"/>
            </a:pPr>
            <a:r>
              <a:rPr lang="en-GB" sz="3000" b="0" i="1" dirty="0">
                <a:solidFill>
                  <a:schemeClr val="bg1"/>
                </a:solidFill>
                <a:effectLst/>
                <a:latin typeface="Arial" panose="020B0604020202020204" pitchFamily="34" charset="0"/>
              </a:rPr>
              <a:t> Kemp, Roger L. (2007). Privatization: The Provision of Public Services by the Private Sector. Jefferson City, NC and London: McFarland &amp; Co., Inc., Publishers. </a:t>
            </a:r>
            <a:r>
              <a:rPr lang="en-GB" sz="3000" b="0" i="1" u="none" strike="noStrike" dirty="0">
                <a:solidFill>
                  <a:schemeClr val="bg1"/>
                </a:solidFill>
                <a:effectLst/>
                <a:latin typeface="Arial" panose="020B0604020202020204" pitchFamily="34" charset="0"/>
                <a:hlinkClick r:id="rId5" tooltip="ISBN (identifier)">
                  <a:extLst>
                    <a:ext uri="{A12FA001-AC4F-418D-AE19-62706E023703}">
                      <ahyp:hlinkClr xmlns="" xmlns:ahyp="http://schemas.microsoft.com/office/drawing/2018/hyperlinkcolor" val="tx"/>
                    </a:ext>
                  </a:extLst>
                </a:hlinkClick>
              </a:rPr>
              <a:t>ISBN</a:t>
            </a:r>
            <a:r>
              <a:rPr lang="en-GB" sz="3000" b="0" i="1" dirty="0">
                <a:solidFill>
                  <a:schemeClr val="bg1"/>
                </a:solidFill>
                <a:effectLst/>
                <a:latin typeface="Arial" panose="020B0604020202020204" pitchFamily="34" charset="0"/>
              </a:rPr>
              <a:t> </a:t>
            </a:r>
            <a:r>
              <a:rPr lang="en-GB" sz="3000" b="0" i="1" u="none" strike="noStrike" dirty="0">
                <a:solidFill>
                  <a:schemeClr val="bg1"/>
                </a:solidFill>
                <a:effectLst/>
                <a:latin typeface="Arial" panose="020B0604020202020204" pitchFamily="34" charset="0"/>
                <a:hlinkClick r:id="rId6" tooltip="Special:BookSources/978-0-7864-3250-9">
                  <a:extLst>
                    <a:ext uri="{A12FA001-AC4F-418D-AE19-62706E023703}">
                      <ahyp:hlinkClr xmlns="" xmlns:ahyp="http://schemas.microsoft.com/office/drawing/2018/hyperlinkcolor" val="tx"/>
                    </a:ext>
                  </a:extLst>
                </a:hlinkClick>
              </a:rPr>
              <a:t>978-0-7864-3250-9</a:t>
            </a:r>
            <a:r>
              <a:rPr lang="en-GB" sz="3000" b="0" i="1" dirty="0">
                <a:solidFill>
                  <a:schemeClr val="bg1"/>
                </a:solidFill>
                <a:effectLst/>
                <a:latin typeface="Arial" panose="020B0604020202020204" pitchFamily="34" charset="0"/>
              </a:rPr>
              <a:t>.</a:t>
            </a:r>
          </a:p>
          <a:p>
            <a:pPr algn="l">
              <a:buFont typeface="Arial" panose="020B0604020202020204" pitchFamily="34" charset="0"/>
              <a:buChar char="•"/>
            </a:pPr>
            <a:endParaRPr lang="en-GB" sz="3000" i="1" dirty="0">
              <a:solidFill>
                <a:schemeClr val="bg1"/>
              </a:solidFill>
              <a:effectLst/>
              <a:latin typeface="Arial" panose="020B0604020202020204" pitchFamily="34" charset="0"/>
            </a:endParaRPr>
          </a:p>
        </p:txBody>
      </p:sp>
      <p:sp>
        <p:nvSpPr>
          <p:cNvPr id="4" name="TextBox 3">
            <a:extLst>
              <a:ext uri="{FF2B5EF4-FFF2-40B4-BE49-F238E27FC236}">
                <a16:creationId xmlns:a16="http://schemas.microsoft.com/office/drawing/2014/main" id="{21D49E84-3736-B818-F855-72D6F8F0C7BC}"/>
              </a:ext>
            </a:extLst>
          </p:cNvPr>
          <p:cNvSpPr txBox="1"/>
          <p:nvPr/>
        </p:nvSpPr>
        <p:spPr>
          <a:xfrm>
            <a:off x="16154400" y="8953500"/>
            <a:ext cx="1524000" cy="553998"/>
          </a:xfrm>
          <a:prstGeom prst="rect">
            <a:avLst/>
          </a:prstGeom>
          <a:noFill/>
        </p:spPr>
        <p:txBody>
          <a:bodyPr wrap="square" rtlCol="0">
            <a:spAutoFit/>
          </a:bodyPr>
          <a:lstStyle/>
          <a:p>
            <a:r>
              <a:rPr lang="en-GB" sz="3000" b="1" dirty="0">
                <a:solidFill>
                  <a:schemeClr val="bg1"/>
                </a:solidFill>
              </a:rPr>
              <a:t>12</a:t>
            </a:r>
          </a:p>
        </p:txBody>
      </p:sp>
    </p:spTree>
    <p:extLst>
      <p:ext uri="{BB962C8B-B14F-4D97-AF65-F5344CB8AC3E}">
        <p14:creationId xmlns:p14="http://schemas.microsoft.com/office/powerpoint/2010/main" val="3441772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hanks For Listening! XD on Make a GIF">
            <a:extLst>
              <a:ext uri="{FF2B5EF4-FFF2-40B4-BE49-F238E27FC236}">
                <a16:creationId xmlns:a16="http://schemas.microsoft.com/office/drawing/2014/main" id="{F3F2DEFB-8835-85B8-6D32-F7B9D0E83C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48"/>
            <a:ext cx="18440399" cy="103889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20926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l="43999"/>
          <a:stretch>
            <a:fillRect/>
          </a:stretch>
        </p:blipFill>
        <p:spPr>
          <a:xfrm>
            <a:off x="0" y="0"/>
            <a:ext cx="18288000" cy="10287000"/>
          </a:xfrm>
          <a:prstGeom prst="rect">
            <a:avLst/>
          </a:prstGeom>
        </p:spPr>
      </p:pic>
      <p:grpSp>
        <p:nvGrpSpPr>
          <p:cNvPr id="3" name="Group 3"/>
          <p:cNvGrpSpPr>
            <a:grpSpLocks noChangeAspect="1"/>
          </p:cNvGrpSpPr>
          <p:nvPr/>
        </p:nvGrpSpPr>
        <p:grpSpPr>
          <a:xfrm>
            <a:off x="8200120" y="0"/>
            <a:ext cx="8319397" cy="8319363"/>
            <a:chOff x="0" y="0"/>
            <a:chExt cx="6350025" cy="6350000"/>
          </a:xfrm>
        </p:grpSpPr>
        <p:sp>
          <p:nvSpPr>
            <p:cNvPr id="4" name="Freeform 4"/>
            <p:cNvSpPr/>
            <p:nvPr/>
          </p:nvSpPr>
          <p:spPr>
            <a:xfrm>
              <a:off x="0" y="0"/>
              <a:ext cx="6350026" cy="6350000"/>
            </a:xfrm>
            <a:custGeom>
              <a:avLst/>
              <a:gdLst/>
              <a:ahLst/>
              <a:cxnLst/>
              <a:rect l="l" t="t" r="r" b="b"/>
              <a:pathLst>
                <a:path w="6350026" h="6350000">
                  <a:moveTo>
                    <a:pt x="0" y="0"/>
                  </a:moveTo>
                  <a:lnTo>
                    <a:pt x="6350026" y="0"/>
                  </a:lnTo>
                  <a:lnTo>
                    <a:pt x="6350026" y="6350000"/>
                  </a:lnTo>
                  <a:lnTo>
                    <a:pt x="0" y="6350000"/>
                  </a:lnTo>
                  <a:close/>
                </a:path>
              </a:pathLst>
            </a:custGeom>
            <a:blipFill>
              <a:blip r:embed="rId3"/>
              <a:stretch>
                <a:fillRect l="-16666" r="-16666"/>
              </a:stretch>
            </a:blipFill>
          </p:spPr>
        </p:sp>
      </p:grpSp>
      <p:pic>
        <p:nvPicPr>
          <p:cNvPr id="8" name="Picture 8"/>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rcRect/>
          <a:stretch>
            <a:fillRect/>
          </a:stretch>
        </p:blipFill>
        <p:spPr>
          <a:xfrm>
            <a:off x="7919357" y="1028700"/>
            <a:ext cx="561526" cy="1591954"/>
          </a:xfrm>
          <a:prstGeom prst="rect">
            <a:avLst/>
          </a:prstGeom>
        </p:spPr>
      </p:pic>
      <p:pic>
        <p:nvPicPr>
          <p:cNvPr id="9" name="Picture 9"/>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 xmlns:asvg="http://schemas.microsoft.com/office/drawing/2016/SVG/main" r:embed="rId7"/>
              </a:ext>
            </a:extLst>
          </a:blip>
          <a:srcRect/>
          <a:stretch>
            <a:fillRect/>
          </a:stretch>
        </p:blipFill>
        <p:spPr>
          <a:xfrm>
            <a:off x="15542865" y="8974308"/>
            <a:ext cx="1716435" cy="283992"/>
          </a:xfrm>
          <a:prstGeom prst="rect">
            <a:avLst/>
          </a:prstGeom>
        </p:spPr>
      </p:pic>
      <p:pic>
        <p:nvPicPr>
          <p:cNvPr id="10" name="Picture 10"/>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 xmlns:asvg="http://schemas.microsoft.com/office/drawing/2016/SVG/main" r:embed="rId9"/>
              </a:ext>
            </a:extLst>
          </a:blip>
          <a:srcRect/>
          <a:stretch>
            <a:fillRect/>
          </a:stretch>
        </p:blipFill>
        <p:spPr>
          <a:xfrm>
            <a:off x="17755463" y="5944438"/>
            <a:ext cx="1350651" cy="1276979"/>
          </a:xfrm>
          <a:prstGeom prst="rect">
            <a:avLst/>
          </a:prstGeom>
        </p:spPr>
      </p:pic>
      <p:sp>
        <p:nvSpPr>
          <p:cNvPr id="11" name="TextBox 11"/>
          <p:cNvSpPr txBox="1"/>
          <p:nvPr/>
        </p:nvSpPr>
        <p:spPr>
          <a:xfrm>
            <a:off x="725980" y="4121378"/>
            <a:ext cx="6055820" cy="4806637"/>
          </a:xfrm>
          <a:prstGeom prst="rect">
            <a:avLst/>
          </a:prstGeom>
        </p:spPr>
        <p:txBody>
          <a:bodyPr wrap="square" lIns="0" tIns="0" rIns="0" bIns="0" rtlCol="0" anchor="t">
            <a:spAutoFit/>
          </a:bodyPr>
          <a:lstStyle/>
          <a:p>
            <a:pPr marL="690881" lvl="1" indent="-345440">
              <a:lnSpc>
                <a:spcPts val="6400"/>
              </a:lnSpc>
              <a:buFont typeface="Arial"/>
              <a:buChar char="•"/>
            </a:pPr>
            <a:r>
              <a:rPr lang="en-US" sz="3200" b="1" dirty="0">
                <a:solidFill>
                  <a:schemeClr val="bg1"/>
                </a:solidFill>
                <a:latin typeface="Lato"/>
              </a:rPr>
              <a:t>Introduction</a:t>
            </a:r>
            <a:r>
              <a:rPr lang="en-US" sz="3200" dirty="0">
                <a:solidFill>
                  <a:schemeClr val="bg1"/>
                </a:solidFill>
                <a:latin typeface="Lato"/>
              </a:rPr>
              <a:t> </a:t>
            </a:r>
          </a:p>
          <a:p>
            <a:pPr marL="690881" lvl="1" indent="-345440">
              <a:lnSpc>
                <a:spcPts val="6400"/>
              </a:lnSpc>
              <a:buFont typeface="Arial"/>
              <a:buChar char="•"/>
            </a:pPr>
            <a:r>
              <a:rPr lang="en-GB" sz="3200" b="1" dirty="0">
                <a:solidFill>
                  <a:schemeClr val="bg1"/>
                </a:solidFill>
              </a:rPr>
              <a:t>Privatization</a:t>
            </a:r>
            <a:endParaRPr lang="en-US" sz="3200" b="1" dirty="0">
              <a:solidFill>
                <a:schemeClr val="bg1"/>
              </a:solidFill>
              <a:latin typeface="Lato"/>
            </a:endParaRPr>
          </a:p>
          <a:p>
            <a:pPr marL="690881" lvl="1" indent="-345440">
              <a:lnSpc>
                <a:spcPts val="6400"/>
              </a:lnSpc>
              <a:buFont typeface="Arial"/>
              <a:buChar char="•"/>
            </a:pPr>
            <a:r>
              <a:rPr lang="en-GB" sz="3200" b="1" dirty="0">
                <a:solidFill>
                  <a:schemeClr val="bg1"/>
                </a:solidFill>
              </a:rPr>
              <a:t>Deregulation</a:t>
            </a:r>
            <a:endParaRPr lang="en-US" sz="3200" b="1" dirty="0">
              <a:solidFill>
                <a:schemeClr val="bg1"/>
              </a:solidFill>
              <a:latin typeface="Lato"/>
            </a:endParaRPr>
          </a:p>
          <a:p>
            <a:pPr marL="690881" lvl="1" indent="-345440">
              <a:lnSpc>
                <a:spcPts val="6400"/>
              </a:lnSpc>
              <a:buFont typeface="Arial"/>
              <a:buChar char="•"/>
            </a:pPr>
            <a:r>
              <a:rPr lang="en-US" sz="3200" b="1" dirty="0">
                <a:solidFill>
                  <a:schemeClr val="bg1"/>
                </a:solidFill>
                <a:latin typeface="Lato"/>
              </a:rPr>
              <a:t>Danger of Deregulation</a:t>
            </a:r>
          </a:p>
          <a:p>
            <a:pPr marL="690881" lvl="1" indent="-345440">
              <a:lnSpc>
                <a:spcPts val="6400"/>
              </a:lnSpc>
              <a:buFont typeface="Arial"/>
              <a:buChar char="•"/>
            </a:pPr>
            <a:r>
              <a:rPr lang="en-US" sz="3200" b="1" dirty="0">
                <a:solidFill>
                  <a:schemeClr val="bg1"/>
                </a:solidFill>
                <a:latin typeface="Lato"/>
              </a:rPr>
              <a:t>Disadvantage of Privatization</a:t>
            </a:r>
          </a:p>
          <a:p>
            <a:pPr marL="690881" lvl="1" indent="-345440">
              <a:lnSpc>
                <a:spcPts val="6400"/>
              </a:lnSpc>
              <a:buFont typeface="Arial"/>
              <a:buChar char="•"/>
            </a:pPr>
            <a:r>
              <a:rPr lang="en-US" sz="3200" b="1" dirty="0">
                <a:solidFill>
                  <a:schemeClr val="bg1"/>
                </a:solidFill>
                <a:latin typeface="Lato"/>
              </a:rPr>
              <a:t>Advantages of Privatization</a:t>
            </a:r>
          </a:p>
        </p:txBody>
      </p:sp>
      <p:sp>
        <p:nvSpPr>
          <p:cNvPr id="13" name="TextBox 13"/>
          <p:cNvSpPr txBox="1"/>
          <p:nvPr/>
        </p:nvSpPr>
        <p:spPr>
          <a:xfrm>
            <a:off x="1028700" y="1184535"/>
            <a:ext cx="10267396" cy="2462725"/>
          </a:xfrm>
          <a:prstGeom prst="rect">
            <a:avLst/>
          </a:prstGeom>
        </p:spPr>
        <p:txBody>
          <a:bodyPr lIns="0" tIns="0" rIns="0" bIns="0" rtlCol="0" anchor="t">
            <a:spAutoFit/>
          </a:bodyPr>
          <a:lstStyle/>
          <a:p>
            <a:pPr>
              <a:lnSpc>
                <a:spcPts val="10000"/>
              </a:lnSpc>
            </a:pPr>
            <a:r>
              <a:rPr lang="en-US" sz="8000" dirty="0" smtClean="0">
                <a:solidFill>
                  <a:srgbClr val="FFFFFF"/>
                </a:solidFill>
                <a:latin typeface="Lato Bold Bold"/>
              </a:rPr>
              <a:t>Table </a:t>
            </a:r>
            <a:endParaRPr lang="en-US" sz="8000" dirty="0">
              <a:solidFill>
                <a:srgbClr val="FFFFFF"/>
              </a:solidFill>
              <a:latin typeface="Lato Bold Bold"/>
            </a:endParaRPr>
          </a:p>
          <a:p>
            <a:pPr>
              <a:lnSpc>
                <a:spcPts val="10000"/>
              </a:lnSpc>
            </a:pPr>
            <a:r>
              <a:rPr lang="en-US" sz="8000" dirty="0">
                <a:solidFill>
                  <a:srgbClr val="FFFFFF"/>
                </a:solidFill>
                <a:latin typeface="Lato Bold Bold"/>
              </a:rPr>
              <a:t>of </a:t>
            </a:r>
            <a:r>
              <a:rPr lang="en-US" sz="8000" dirty="0" smtClean="0">
                <a:solidFill>
                  <a:srgbClr val="FFFFFF"/>
                </a:solidFill>
                <a:latin typeface="Lato Bold Bold"/>
              </a:rPr>
              <a:t>Contents</a:t>
            </a:r>
            <a:endParaRPr lang="en-US" sz="8000" dirty="0">
              <a:solidFill>
                <a:srgbClr val="FFFFFF"/>
              </a:solidFill>
              <a:latin typeface="Lato Bold Bold"/>
            </a:endParaRPr>
          </a:p>
        </p:txBody>
      </p:sp>
      <p:sp>
        <p:nvSpPr>
          <p:cNvPr id="5" name="TextBox 4">
            <a:extLst>
              <a:ext uri="{FF2B5EF4-FFF2-40B4-BE49-F238E27FC236}">
                <a16:creationId xmlns:a16="http://schemas.microsoft.com/office/drawing/2014/main" id="{7E9AF717-0E26-3497-D7C4-D03C609AAF1B}"/>
              </a:ext>
            </a:extLst>
          </p:cNvPr>
          <p:cNvSpPr txBox="1"/>
          <p:nvPr/>
        </p:nvSpPr>
        <p:spPr>
          <a:xfrm>
            <a:off x="17068800" y="9639300"/>
            <a:ext cx="914400" cy="553998"/>
          </a:xfrm>
          <a:prstGeom prst="rect">
            <a:avLst/>
          </a:prstGeom>
          <a:noFill/>
        </p:spPr>
        <p:txBody>
          <a:bodyPr wrap="square" rtlCol="0">
            <a:spAutoFit/>
          </a:bodyPr>
          <a:lstStyle/>
          <a:p>
            <a:r>
              <a:rPr lang="en-GB" sz="3000" b="1" dirty="0">
                <a:solidFill>
                  <a:schemeClr val="bg1"/>
                </a:solidFill>
              </a:rPr>
              <a:t>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l="43999"/>
          <a:stretch>
            <a:fillRect/>
          </a:stretch>
        </p:blipFill>
        <p:spPr>
          <a:xfrm>
            <a:off x="0" y="0"/>
            <a:ext cx="18288000" cy="10287000"/>
          </a:xfrm>
          <a:prstGeom prst="rect">
            <a:avLst/>
          </a:prstGeom>
        </p:spPr>
      </p:pic>
      <p:pic>
        <p:nvPicPr>
          <p:cNvPr id="5" name="Picture 5"/>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rcRect/>
          <a:stretch>
            <a:fillRect/>
          </a:stretch>
        </p:blipFill>
        <p:spPr>
          <a:xfrm>
            <a:off x="10457824" y="6960648"/>
            <a:ext cx="561526" cy="1591954"/>
          </a:xfrm>
          <a:prstGeom prst="rect">
            <a:avLst/>
          </a:prstGeom>
        </p:spPr>
      </p:pic>
      <p:pic>
        <p:nvPicPr>
          <p:cNvPr id="6" name="Picture 6"/>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rcRect/>
          <a:stretch>
            <a:fillRect/>
          </a:stretch>
        </p:blipFill>
        <p:spPr>
          <a:xfrm>
            <a:off x="15542865" y="8974308"/>
            <a:ext cx="1716435" cy="283992"/>
          </a:xfrm>
          <a:prstGeom prst="rect">
            <a:avLst/>
          </a:prstGeom>
        </p:spPr>
      </p:pic>
      <p:pic>
        <p:nvPicPr>
          <p:cNvPr id="7" name="Picture 7"/>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 xmlns:asvg="http://schemas.microsoft.com/office/drawing/2016/SVG/main" r:embed="rId8"/>
              </a:ext>
            </a:extLst>
          </a:blip>
          <a:srcRect/>
          <a:stretch>
            <a:fillRect/>
          </a:stretch>
        </p:blipFill>
        <p:spPr>
          <a:xfrm>
            <a:off x="17755463" y="5944438"/>
            <a:ext cx="1350651" cy="1276979"/>
          </a:xfrm>
          <a:prstGeom prst="rect">
            <a:avLst/>
          </a:prstGeom>
        </p:spPr>
      </p:pic>
      <p:sp>
        <p:nvSpPr>
          <p:cNvPr id="11" name="TextBox 11"/>
          <p:cNvSpPr txBox="1"/>
          <p:nvPr/>
        </p:nvSpPr>
        <p:spPr>
          <a:xfrm>
            <a:off x="11019350" y="2944793"/>
            <a:ext cx="8413583" cy="1071062"/>
          </a:xfrm>
          <a:prstGeom prst="rect">
            <a:avLst/>
          </a:prstGeom>
        </p:spPr>
        <p:txBody>
          <a:bodyPr wrap="square" lIns="0" tIns="0" rIns="0" bIns="0" rtlCol="0" anchor="t">
            <a:spAutoFit/>
          </a:bodyPr>
          <a:lstStyle/>
          <a:p>
            <a:pPr>
              <a:lnSpc>
                <a:spcPts val="10000"/>
              </a:lnSpc>
            </a:pPr>
            <a:r>
              <a:rPr lang="en-US" sz="4000" dirty="0">
                <a:solidFill>
                  <a:schemeClr val="tx2">
                    <a:lumMod val="60000"/>
                    <a:lumOff val="40000"/>
                  </a:schemeClr>
                </a:solidFill>
                <a:latin typeface="Lato Bold Bold"/>
              </a:rPr>
              <a:t>Introduction:</a:t>
            </a:r>
          </a:p>
        </p:txBody>
      </p:sp>
      <p:sp>
        <p:nvSpPr>
          <p:cNvPr id="12" name="TextBox 12"/>
          <p:cNvSpPr txBox="1"/>
          <p:nvPr/>
        </p:nvSpPr>
        <p:spPr>
          <a:xfrm>
            <a:off x="11209325" y="4759754"/>
            <a:ext cx="5794638" cy="2391232"/>
          </a:xfrm>
          <a:prstGeom prst="rect">
            <a:avLst/>
          </a:prstGeom>
        </p:spPr>
        <p:txBody>
          <a:bodyPr lIns="0" tIns="0" rIns="0" bIns="0" rtlCol="0" anchor="t">
            <a:spAutoFit/>
          </a:bodyPr>
          <a:lstStyle/>
          <a:p>
            <a:pPr algn="just">
              <a:lnSpc>
                <a:spcPts val="3799"/>
              </a:lnSpc>
            </a:pPr>
            <a:r>
              <a:rPr lang="en-GB" sz="2800" dirty="0">
                <a:solidFill>
                  <a:srgbClr val="D9D9D9"/>
                </a:solidFill>
                <a:latin typeface="Lato"/>
              </a:rPr>
              <a:t>In the subject of public administration, there are numerous challenges in attempting to manage politics-free government and public affairs.</a:t>
            </a:r>
            <a:endParaRPr lang="en-US" sz="2800" dirty="0">
              <a:solidFill>
                <a:srgbClr val="D9D9D9"/>
              </a:solidFill>
              <a:latin typeface="Lato"/>
            </a:endParaRPr>
          </a:p>
        </p:txBody>
      </p:sp>
      <p:grpSp>
        <p:nvGrpSpPr>
          <p:cNvPr id="8" name="Group 3">
            <a:extLst>
              <a:ext uri="{FF2B5EF4-FFF2-40B4-BE49-F238E27FC236}">
                <a16:creationId xmlns:a16="http://schemas.microsoft.com/office/drawing/2014/main" id="{30021BFA-341C-C2A3-4406-DC86166888B1}"/>
              </a:ext>
            </a:extLst>
          </p:cNvPr>
          <p:cNvGrpSpPr>
            <a:grpSpLocks noChangeAspect="1"/>
          </p:cNvGrpSpPr>
          <p:nvPr/>
        </p:nvGrpSpPr>
        <p:grpSpPr>
          <a:xfrm>
            <a:off x="1415916" y="1257300"/>
            <a:ext cx="8319397" cy="8319363"/>
            <a:chOff x="0" y="0"/>
            <a:chExt cx="6350025" cy="6350000"/>
          </a:xfrm>
        </p:grpSpPr>
        <p:sp>
          <p:nvSpPr>
            <p:cNvPr id="9" name="Freeform 4">
              <a:extLst>
                <a:ext uri="{FF2B5EF4-FFF2-40B4-BE49-F238E27FC236}">
                  <a16:creationId xmlns:a16="http://schemas.microsoft.com/office/drawing/2014/main" id="{55082A19-68E4-ACCB-963D-FF30F3260D6E}"/>
                </a:ext>
              </a:extLst>
            </p:cNvPr>
            <p:cNvSpPr/>
            <p:nvPr/>
          </p:nvSpPr>
          <p:spPr>
            <a:xfrm>
              <a:off x="0" y="0"/>
              <a:ext cx="6350026" cy="6350000"/>
            </a:xfrm>
            <a:custGeom>
              <a:avLst/>
              <a:gdLst/>
              <a:ahLst/>
              <a:cxnLst/>
              <a:rect l="l" t="t" r="r" b="b"/>
              <a:pathLst>
                <a:path w="6350026" h="6350000">
                  <a:moveTo>
                    <a:pt x="0" y="0"/>
                  </a:moveTo>
                  <a:lnTo>
                    <a:pt x="6350026" y="0"/>
                  </a:lnTo>
                  <a:lnTo>
                    <a:pt x="6350026" y="6350000"/>
                  </a:lnTo>
                  <a:lnTo>
                    <a:pt x="0" y="6350000"/>
                  </a:lnTo>
                  <a:close/>
                </a:path>
              </a:pathLst>
            </a:custGeom>
            <a:blipFill>
              <a:blip r:embed="rId9"/>
              <a:stretch>
                <a:fillRect l="-23851" r="-26241"/>
              </a:stretch>
            </a:blipFill>
          </p:spPr>
        </p:sp>
      </p:grpSp>
      <p:sp>
        <p:nvSpPr>
          <p:cNvPr id="3" name="TextBox 2">
            <a:extLst>
              <a:ext uri="{FF2B5EF4-FFF2-40B4-BE49-F238E27FC236}">
                <a16:creationId xmlns:a16="http://schemas.microsoft.com/office/drawing/2014/main" id="{CFA7B152-561E-D46C-A8C3-5E6FBE79EF88}"/>
              </a:ext>
            </a:extLst>
          </p:cNvPr>
          <p:cNvSpPr txBox="1"/>
          <p:nvPr/>
        </p:nvSpPr>
        <p:spPr>
          <a:xfrm>
            <a:off x="17145000" y="9576663"/>
            <a:ext cx="990600" cy="553998"/>
          </a:xfrm>
          <a:prstGeom prst="rect">
            <a:avLst/>
          </a:prstGeom>
          <a:noFill/>
        </p:spPr>
        <p:txBody>
          <a:bodyPr wrap="square" rtlCol="0">
            <a:spAutoFit/>
          </a:bodyPr>
          <a:lstStyle/>
          <a:p>
            <a:r>
              <a:rPr lang="en-GB" sz="3000" b="1" dirty="0">
                <a:solidFill>
                  <a:schemeClr val="bg1"/>
                </a:solidFill>
              </a:rPr>
              <a:t>3</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l="43999"/>
          <a:stretch>
            <a:fillRect/>
          </a:stretch>
        </p:blipFill>
        <p:spPr>
          <a:xfrm>
            <a:off x="0" y="0"/>
            <a:ext cx="18288000" cy="10287000"/>
          </a:xfrm>
          <a:prstGeom prst="rect">
            <a:avLst/>
          </a:prstGeom>
        </p:spPr>
      </p:pic>
      <p:pic>
        <p:nvPicPr>
          <p:cNvPr id="3" name="Picture 3"/>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rcRect/>
          <a:stretch>
            <a:fillRect/>
          </a:stretch>
        </p:blipFill>
        <p:spPr>
          <a:xfrm>
            <a:off x="10457824" y="6960648"/>
            <a:ext cx="561526" cy="1591954"/>
          </a:xfrm>
          <a:prstGeom prst="rect">
            <a:avLst/>
          </a:prstGeom>
        </p:spPr>
      </p:pic>
      <p:pic>
        <p:nvPicPr>
          <p:cNvPr id="4" name="Picture 4"/>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rcRect/>
          <a:stretch>
            <a:fillRect/>
          </a:stretch>
        </p:blipFill>
        <p:spPr>
          <a:xfrm>
            <a:off x="17755463" y="5944438"/>
            <a:ext cx="1350651" cy="1276979"/>
          </a:xfrm>
          <a:prstGeom prst="rect">
            <a:avLst/>
          </a:prstGeom>
        </p:spPr>
      </p:pic>
      <p:grpSp>
        <p:nvGrpSpPr>
          <p:cNvPr id="5" name="Group 5"/>
          <p:cNvGrpSpPr>
            <a:grpSpLocks noChangeAspect="1"/>
          </p:cNvGrpSpPr>
          <p:nvPr/>
        </p:nvGrpSpPr>
        <p:grpSpPr>
          <a:xfrm>
            <a:off x="7969135" y="3102200"/>
            <a:ext cx="8431948" cy="7251475"/>
            <a:chOff x="0" y="0"/>
            <a:chExt cx="6350000" cy="5461000"/>
          </a:xfrm>
        </p:grpSpPr>
        <p:sp>
          <p:nvSpPr>
            <p:cNvPr id="6" name="Freeform 6"/>
            <p:cNvSpPr/>
            <p:nvPr/>
          </p:nvSpPr>
          <p:spPr>
            <a:xfrm>
              <a:off x="59563" y="32385"/>
              <a:ext cx="6230874" cy="5396230"/>
            </a:xfrm>
            <a:custGeom>
              <a:avLst/>
              <a:gdLst/>
              <a:ahLst/>
              <a:cxnLst/>
              <a:rect l="l" t="t" r="r" b="b"/>
              <a:pathLst>
                <a:path w="6230874" h="5396230">
                  <a:moveTo>
                    <a:pt x="3115437" y="0"/>
                  </a:moveTo>
                  <a:lnTo>
                    <a:pt x="0" y="5396230"/>
                  </a:lnTo>
                  <a:lnTo>
                    <a:pt x="6230874" y="5396230"/>
                  </a:lnTo>
                  <a:close/>
                </a:path>
              </a:pathLst>
            </a:custGeom>
            <a:blipFill>
              <a:blip r:embed="rId7"/>
              <a:stretch>
                <a:fillRect l="-14994" r="-14994"/>
              </a:stretch>
            </a:blipFill>
          </p:spPr>
        </p:sp>
      </p:grpSp>
      <p:pic>
        <p:nvPicPr>
          <p:cNvPr id="7" name="Picture 7"/>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 xmlns:asvg="http://schemas.microsoft.com/office/drawing/2016/SVG/main" r:embed="rId9"/>
              </a:ext>
            </a:extLst>
          </a:blip>
          <a:srcRect/>
          <a:stretch>
            <a:fillRect/>
          </a:stretch>
        </p:blipFill>
        <p:spPr>
          <a:xfrm>
            <a:off x="15542865" y="8974308"/>
            <a:ext cx="1716435" cy="283992"/>
          </a:xfrm>
          <a:prstGeom prst="rect">
            <a:avLst/>
          </a:prstGeom>
        </p:spPr>
      </p:pic>
      <p:grpSp>
        <p:nvGrpSpPr>
          <p:cNvPr id="8" name="Group 8"/>
          <p:cNvGrpSpPr>
            <a:grpSpLocks noChangeAspect="1"/>
          </p:cNvGrpSpPr>
          <p:nvPr/>
        </p:nvGrpSpPr>
        <p:grpSpPr>
          <a:xfrm>
            <a:off x="10562098" y="0"/>
            <a:ext cx="8401141" cy="7275388"/>
            <a:chOff x="0" y="0"/>
            <a:chExt cx="6350000" cy="5499100"/>
          </a:xfrm>
        </p:grpSpPr>
        <p:sp>
          <p:nvSpPr>
            <p:cNvPr id="9" name="Freeform 9"/>
            <p:cNvSpPr/>
            <p:nvPr/>
          </p:nvSpPr>
          <p:spPr>
            <a:xfrm>
              <a:off x="0" y="0"/>
              <a:ext cx="6350000" cy="5499100"/>
            </a:xfrm>
            <a:custGeom>
              <a:avLst/>
              <a:gdLst/>
              <a:ahLst/>
              <a:cxnLst/>
              <a:rect l="l" t="t" r="r" b="b"/>
              <a:pathLst>
                <a:path w="6350000" h="5499100">
                  <a:moveTo>
                    <a:pt x="3175000" y="0"/>
                  </a:moveTo>
                  <a:lnTo>
                    <a:pt x="0" y="0"/>
                  </a:lnTo>
                  <a:lnTo>
                    <a:pt x="1587500" y="2749550"/>
                  </a:lnTo>
                  <a:lnTo>
                    <a:pt x="3175000" y="5499100"/>
                  </a:lnTo>
                  <a:lnTo>
                    <a:pt x="4762500" y="2749550"/>
                  </a:lnTo>
                  <a:lnTo>
                    <a:pt x="6350000" y="0"/>
                  </a:lnTo>
                  <a:close/>
                </a:path>
              </a:pathLst>
            </a:custGeom>
            <a:blipFill>
              <a:blip r:embed="rId10"/>
              <a:stretch>
                <a:fillRect l="-14990" r="-14990"/>
              </a:stretch>
            </a:blipFill>
          </p:spPr>
        </p:sp>
      </p:grpSp>
      <p:sp>
        <p:nvSpPr>
          <p:cNvPr id="10" name="TextBox 10"/>
          <p:cNvSpPr txBox="1"/>
          <p:nvPr/>
        </p:nvSpPr>
        <p:spPr>
          <a:xfrm>
            <a:off x="873794" y="2772473"/>
            <a:ext cx="7852736" cy="745460"/>
          </a:xfrm>
          <a:prstGeom prst="rect">
            <a:avLst/>
          </a:prstGeom>
        </p:spPr>
        <p:txBody>
          <a:bodyPr lIns="0" tIns="0" rIns="0" bIns="0" rtlCol="0" anchor="t">
            <a:spAutoFit/>
          </a:bodyPr>
          <a:lstStyle/>
          <a:p>
            <a:pPr marL="345441" lvl="1">
              <a:lnSpc>
                <a:spcPts val="6400"/>
              </a:lnSpc>
            </a:pPr>
            <a:r>
              <a:rPr lang="en-GB" sz="4000" b="1" dirty="0">
                <a:solidFill>
                  <a:schemeClr val="tx2">
                    <a:lumMod val="60000"/>
                    <a:lumOff val="40000"/>
                  </a:schemeClr>
                </a:solidFill>
              </a:rPr>
              <a:t>Privatization:</a:t>
            </a:r>
            <a:endParaRPr lang="en-US" sz="4000" b="1" dirty="0">
              <a:solidFill>
                <a:schemeClr val="tx2">
                  <a:lumMod val="60000"/>
                  <a:lumOff val="40000"/>
                </a:schemeClr>
              </a:solidFill>
              <a:latin typeface="Lato"/>
            </a:endParaRPr>
          </a:p>
        </p:txBody>
      </p:sp>
      <p:sp>
        <p:nvSpPr>
          <p:cNvPr id="11" name="TextBox 11"/>
          <p:cNvSpPr txBox="1"/>
          <p:nvPr/>
        </p:nvSpPr>
        <p:spPr>
          <a:xfrm>
            <a:off x="1659573" y="4511234"/>
            <a:ext cx="7469054" cy="2391232"/>
          </a:xfrm>
          <a:prstGeom prst="rect">
            <a:avLst/>
          </a:prstGeom>
        </p:spPr>
        <p:txBody>
          <a:bodyPr wrap="square" lIns="0" tIns="0" rIns="0" bIns="0" rtlCol="0" anchor="t">
            <a:spAutoFit/>
          </a:bodyPr>
          <a:lstStyle/>
          <a:p>
            <a:pPr algn="just">
              <a:lnSpc>
                <a:spcPts val="3799"/>
              </a:lnSpc>
            </a:pPr>
            <a:r>
              <a:rPr lang="en-GB" sz="2800" dirty="0">
                <a:solidFill>
                  <a:srgbClr val="D9D9D9"/>
                </a:solidFill>
                <a:latin typeface="Lato"/>
              </a:rPr>
              <a:t>When a public service is sold, the government permits businesses to take over the operation. A government contract may allow a private corporation to acquire ownership of a good or service in this way.</a:t>
            </a:r>
            <a:endParaRPr lang="en-US" sz="2800" dirty="0">
              <a:solidFill>
                <a:srgbClr val="D9D9D9"/>
              </a:solidFill>
              <a:latin typeface="Lato"/>
            </a:endParaRPr>
          </a:p>
        </p:txBody>
      </p:sp>
      <p:sp>
        <p:nvSpPr>
          <p:cNvPr id="12" name="TextBox 11">
            <a:extLst>
              <a:ext uri="{FF2B5EF4-FFF2-40B4-BE49-F238E27FC236}">
                <a16:creationId xmlns:a16="http://schemas.microsoft.com/office/drawing/2014/main" id="{E4AC3590-B202-10FD-4A5B-4746BE44B50E}"/>
              </a:ext>
            </a:extLst>
          </p:cNvPr>
          <p:cNvSpPr txBox="1"/>
          <p:nvPr/>
        </p:nvSpPr>
        <p:spPr>
          <a:xfrm>
            <a:off x="17259300" y="9486900"/>
            <a:ext cx="800100" cy="553998"/>
          </a:xfrm>
          <a:prstGeom prst="rect">
            <a:avLst/>
          </a:prstGeom>
          <a:noFill/>
        </p:spPr>
        <p:txBody>
          <a:bodyPr wrap="square" rtlCol="0">
            <a:spAutoFit/>
          </a:bodyPr>
          <a:lstStyle/>
          <a:p>
            <a:r>
              <a:rPr lang="en-GB" sz="3000" b="1" dirty="0">
                <a:solidFill>
                  <a:schemeClr val="bg1"/>
                </a:solidFill>
              </a:rPr>
              <a:t>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l="43999"/>
          <a:stretch>
            <a:fillRect/>
          </a:stretch>
        </p:blipFill>
        <p:spPr>
          <a:xfrm>
            <a:off x="0" y="0"/>
            <a:ext cx="18288000" cy="10287000"/>
          </a:xfrm>
          <a:prstGeom prst="rect">
            <a:avLst/>
          </a:prstGeom>
        </p:spPr>
      </p:pic>
      <p:pic>
        <p:nvPicPr>
          <p:cNvPr id="3" name="Picture 3"/>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rcRect/>
          <a:stretch>
            <a:fillRect/>
          </a:stretch>
        </p:blipFill>
        <p:spPr>
          <a:xfrm>
            <a:off x="17755463" y="5944438"/>
            <a:ext cx="1350651" cy="1276979"/>
          </a:xfrm>
          <a:prstGeom prst="rect">
            <a:avLst/>
          </a:prstGeom>
        </p:spPr>
      </p:pic>
      <p:grpSp>
        <p:nvGrpSpPr>
          <p:cNvPr id="4" name="Group 4"/>
          <p:cNvGrpSpPr>
            <a:grpSpLocks noChangeAspect="1"/>
          </p:cNvGrpSpPr>
          <p:nvPr/>
        </p:nvGrpSpPr>
        <p:grpSpPr>
          <a:xfrm>
            <a:off x="-2681831" y="3102200"/>
            <a:ext cx="8431948" cy="7251475"/>
            <a:chOff x="0" y="0"/>
            <a:chExt cx="6350000" cy="5461000"/>
          </a:xfrm>
        </p:grpSpPr>
        <p:sp>
          <p:nvSpPr>
            <p:cNvPr id="5" name="Freeform 5"/>
            <p:cNvSpPr/>
            <p:nvPr/>
          </p:nvSpPr>
          <p:spPr>
            <a:xfrm>
              <a:off x="59563" y="32385"/>
              <a:ext cx="6230874" cy="5396230"/>
            </a:xfrm>
            <a:custGeom>
              <a:avLst/>
              <a:gdLst/>
              <a:ahLst/>
              <a:cxnLst/>
              <a:rect l="l" t="t" r="r" b="b"/>
              <a:pathLst>
                <a:path w="6230874" h="5396230">
                  <a:moveTo>
                    <a:pt x="3115437" y="0"/>
                  </a:moveTo>
                  <a:lnTo>
                    <a:pt x="0" y="5396230"/>
                  </a:lnTo>
                  <a:lnTo>
                    <a:pt x="6230874" y="5396230"/>
                  </a:lnTo>
                  <a:close/>
                </a:path>
              </a:pathLst>
            </a:custGeom>
            <a:blipFill>
              <a:blip r:embed="rId5"/>
              <a:stretch>
                <a:fillRect l="-14994" r="-14994"/>
              </a:stretch>
            </a:blipFill>
          </p:spPr>
        </p:sp>
      </p:grpSp>
      <p:pic>
        <p:nvPicPr>
          <p:cNvPr id="6" name="Picture 6"/>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 xmlns:asvg="http://schemas.microsoft.com/office/drawing/2016/SVG/main" r:embed="rId7"/>
              </a:ext>
            </a:extLst>
          </a:blip>
          <a:srcRect/>
          <a:stretch>
            <a:fillRect/>
          </a:stretch>
        </p:blipFill>
        <p:spPr>
          <a:xfrm>
            <a:off x="15542865" y="8974308"/>
            <a:ext cx="1716435" cy="283992"/>
          </a:xfrm>
          <a:prstGeom prst="rect">
            <a:avLst/>
          </a:prstGeom>
        </p:spPr>
      </p:pic>
      <p:grpSp>
        <p:nvGrpSpPr>
          <p:cNvPr id="7" name="Group 7"/>
          <p:cNvGrpSpPr>
            <a:grpSpLocks noChangeAspect="1"/>
          </p:cNvGrpSpPr>
          <p:nvPr/>
        </p:nvGrpSpPr>
        <p:grpSpPr>
          <a:xfrm>
            <a:off x="-88868" y="0"/>
            <a:ext cx="8401141" cy="7275388"/>
            <a:chOff x="0" y="0"/>
            <a:chExt cx="6350000" cy="5499100"/>
          </a:xfrm>
        </p:grpSpPr>
        <p:sp>
          <p:nvSpPr>
            <p:cNvPr id="8" name="Freeform 8"/>
            <p:cNvSpPr/>
            <p:nvPr/>
          </p:nvSpPr>
          <p:spPr>
            <a:xfrm>
              <a:off x="0" y="0"/>
              <a:ext cx="6350000" cy="5499100"/>
            </a:xfrm>
            <a:custGeom>
              <a:avLst/>
              <a:gdLst/>
              <a:ahLst/>
              <a:cxnLst/>
              <a:rect l="l" t="t" r="r" b="b"/>
              <a:pathLst>
                <a:path w="6350000" h="5499100">
                  <a:moveTo>
                    <a:pt x="3175000" y="0"/>
                  </a:moveTo>
                  <a:lnTo>
                    <a:pt x="0" y="0"/>
                  </a:lnTo>
                  <a:lnTo>
                    <a:pt x="1587500" y="2749550"/>
                  </a:lnTo>
                  <a:lnTo>
                    <a:pt x="3175000" y="5499100"/>
                  </a:lnTo>
                  <a:lnTo>
                    <a:pt x="4762500" y="2749550"/>
                  </a:lnTo>
                  <a:lnTo>
                    <a:pt x="6350000" y="0"/>
                  </a:lnTo>
                  <a:close/>
                </a:path>
              </a:pathLst>
            </a:custGeom>
            <a:blipFill>
              <a:blip r:embed="rId8"/>
              <a:stretch>
                <a:fillRect l="-3937" r="-25800"/>
              </a:stretch>
            </a:blipFill>
          </p:spPr>
        </p:sp>
      </p:grpSp>
      <p:sp>
        <p:nvSpPr>
          <p:cNvPr id="9" name="TextBox 9"/>
          <p:cNvSpPr txBox="1"/>
          <p:nvPr/>
        </p:nvSpPr>
        <p:spPr>
          <a:xfrm>
            <a:off x="8312273" y="1726413"/>
            <a:ext cx="7852736" cy="2353465"/>
          </a:xfrm>
          <a:prstGeom prst="rect">
            <a:avLst/>
          </a:prstGeom>
        </p:spPr>
        <p:txBody>
          <a:bodyPr lIns="0" tIns="0" rIns="0" bIns="0" rtlCol="0" anchor="t">
            <a:spAutoFit/>
          </a:bodyPr>
          <a:lstStyle/>
          <a:p>
            <a:pPr>
              <a:lnSpc>
                <a:spcPts val="10000"/>
              </a:lnSpc>
            </a:pPr>
            <a:r>
              <a:rPr lang="en-GB" sz="4000" b="1" dirty="0">
                <a:solidFill>
                  <a:schemeClr val="tx2">
                    <a:lumMod val="60000"/>
                    <a:lumOff val="40000"/>
                  </a:schemeClr>
                </a:solidFill>
              </a:rPr>
              <a:t>Deregulation:</a:t>
            </a:r>
            <a:endParaRPr lang="en-US" sz="4000" b="1" dirty="0">
              <a:solidFill>
                <a:schemeClr val="tx2">
                  <a:lumMod val="60000"/>
                  <a:lumOff val="40000"/>
                </a:schemeClr>
              </a:solidFill>
              <a:latin typeface="Lato"/>
            </a:endParaRPr>
          </a:p>
          <a:p>
            <a:pPr>
              <a:lnSpc>
                <a:spcPts val="10000"/>
              </a:lnSpc>
            </a:pPr>
            <a:endParaRPr lang="en-US" sz="4000" dirty="0">
              <a:solidFill>
                <a:srgbClr val="FFFFFF"/>
              </a:solidFill>
              <a:latin typeface="Lato Bold Bold"/>
            </a:endParaRPr>
          </a:p>
        </p:txBody>
      </p:sp>
      <p:sp>
        <p:nvSpPr>
          <p:cNvPr id="10" name="TextBox 10"/>
          <p:cNvSpPr txBox="1"/>
          <p:nvPr/>
        </p:nvSpPr>
        <p:spPr>
          <a:xfrm>
            <a:off x="8312273" y="4413249"/>
            <a:ext cx="7051584" cy="4805931"/>
          </a:xfrm>
          <a:prstGeom prst="rect">
            <a:avLst/>
          </a:prstGeom>
        </p:spPr>
        <p:txBody>
          <a:bodyPr lIns="0" tIns="0" rIns="0" bIns="0" rtlCol="0" anchor="t">
            <a:spAutoFit/>
          </a:bodyPr>
          <a:lstStyle/>
          <a:p>
            <a:pPr algn="just">
              <a:lnSpc>
                <a:spcPts val="3799"/>
              </a:lnSpc>
            </a:pPr>
            <a:r>
              <a:rPr lang="en-GB" sz="2800" dirty="0">
                <a:solidFill>
                  <a:srgbClr val="D9D9D9"/>
                </a:solidFill>
                <a:latin typeface="Lato"/>
              </a:rPr>
              <a:t>Deregulation is the process of getting rid of or cutting back on government rules, usually in the business world. It is the abolition of economic regulation by the government.</a:t>
            </a:r>
          </a:p>
          <a:p>
            <a:pPr algn="just">
              <a:lnSpc>
                <a:spcPts val="3799"/>
              </a:lnSpc>
            </a:pPr>
            <a:endParaRPr lang="en-GB" sz="1999" dirty="0">
              <a:solidFill>
                <a:srgbClr val="D9D9D9"/>
              </a:solidFill>
              <a:latin typeface="Lato"/>
            </a:endParaRPr>
          </a:p>
          <a:p>
            <a:pPr algn="just">
              <a:lnSpc>
                <a:spcPts val="3799"/>
              </a:lnSpc>
            </a:pPr>
            <a:endParaRPr lang="en-GB" sz="1999" dirty="0">
              <a:solidFill>
                <a:srgbClr val="D9D9D9"/>
              </a:solidFill>
              <a:latin typeface="Lato"/>
            </a:endParaRPr>
          </a:p>
          <a:p>
            <a:pPr algn="just">
              <a:lnSpc>
                <a:spcPts val="3799"/>
              </a:lnSpc>
            </a:pPr>
            <a:endParaRPr lang="en-GB" sz="1999" dirty="0">
              <a:solidFill>
                <a:srgbClr val="D9D9D9"/>
              </a:solidFill>
              <a:latin typeface="Lato"/>
            </a:endParaRPr>
          </a:p>
          <a:p>
            <a:pPr algn="just">
              <a:lnSpc>
                <a:spcPts val="3799"/>
              </a:lnSpc>
            </a:pPr>
            <a:endParaRPr lang="en-GB" sz="1999" dirty="0">
              <a:solidFill>
                <a:srgbClr val="D9D9D9"/>
              </a:solidFill>
              <a:latin typeface="Lato"/>
            </a:endParaRPr>
          </a:p>
          <a:p>
            <a:pPr algn="just">
              <a:lnSpc>
                <a:spcPts val="3799"/>
              </a:lnSpc>
            </a:pPr>
            <a:r>
              <a:rPr lang="en-GB" sz="2800" dirty="0">
                <a:solidFill>
                  <a:srgbClr val="D9D9D9"/>
                </a:solidFill>
                <a:latin typeface="Lato"/>
              </a:rPr>
              <a:t>the removal of constraints or regulations, particularly in a certain industry.</a:t>
            </a:r>
            <a:endParaRPr lang="en-US" sz="2800" dirty="0">
              <a:solidFill>
                <a:srgbClr val="D9D9D9"/>
              </a:solidFill>
              <a:latin typeface="Lato"/>
            </a:endParaRPr>
          </a:p>
        </p:txBody>
      </p:sp>
      <p:sp>
        <p:nvSpPr>
          <p:cNvPr id="11" name="TextBox 10">
            <a:extLst>
              <a:ext uri="{FF2B5EF4-FFF2-40B4-BE49-F238E27FC236}">
                <a16:creationId xmlns:a16="http://schemas.microsoft.com/office/drawing/2014/main" id="{C2F9C548-4EB9-BDD8-2767-1F7056431C7F}"/>
              </a:ext>
            </a:extLst>
          </p:cNvPr>
          <p:cNvSpPr txBox="1"/>
          <p:nvPr/>
        </p:nvSpPr>
        <p:spPr>
          <a:xfrm>
            <a:off x="17068800" y="9410700"/>
            <a:ext cx="1066800" cy="553998"/>
          </a:xfrm>
          <a:prstGeom prst="rect">
            <a:avLst/>
          </a:prstGeom>
          <a:noFill/>
        </p:spPr>
        <p:txBody>
          <a:bodyPr wrap="square" rtlCol="0">
            <a:spAutoFit/>
          </a:bodyPr>
          <a:lstStyle/>
          <a:p>
            <a:r>
              <a:rPr lang="en-GB" sz="3000" b="1" dirty="0">
                <a:solidFill>
                  <a:schemeClr val="bg1"/>
                </a:solidFill>
              </a:rPr>
              <a:t>5</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l="43999"/>
          <a:stretch>
            <a:fillRect/>
          </a:stretch>
        </p:blipFill>
        <p:spPr>
          <a:xfrm>
            <a:off x="35512" y="0"/>
            <a:ext cx="18288000" cy="10287000"/>
          </a:xfrm>
          <a:prstGeom prst="rect">
            <a:avLst/>
          </a:prstGeom>
        </p:spPr>
      </p:pic>
      <p:grpSp>
        <p:nvGrpSpPr>
          <p:cNvPr id="3" name="Group 3"/>
          <p:cNvGrpSpPr>
            <a:grpSpLocks noChangeAspect="1"/>
          </p:cNvGrpSpPr>
          <p:nvPr/>
        </p:nvGrpSpPr>
        <p:grpSpPr>
          <a:xfrm>
            <a:off x="-2666521" y="1054564"/>
            <a:ext cx="11781945" cy="8229600"/>
            <a:chOff x="0" y="0"/>
            <a:chExt cx="15163800" cy="10591800"/>
          </a:xfrm>
        </p:grpSpPr>
        <p:sp>
          <p:nvSpPr>
            <p:cNvPr id="4" name="Freeform 4"/>
            <p:cNvSpPr/>
            <p:nvPr/>
          </p:nvSpPr>
          <p:spPr>
            <a:xfrm>
              <a:off x="0" y="0"/>
              <a:ext cx="15163800" cy="10591800"/>
            </a:xfrm>
            <a:custGeom>
              <a:avLst/>
              <a:gdLst/>
              <a:ahLst/>
              <a:cxnLst/>
              <a:rect l="l" t="t" r="r" b="b"/>
              <a:pathLst>
                <a:path w="15163800" h="10591800">
                  <a:moveTo>
                    <a:pt x="15163800" y="254000"/>
                  </a:moveTo>
                  <a:lnTo>
                    <a:pt x="15163800" y="10337800"/>
                  </a:lnTo>
                  <a:cubicBezTo>
                    <a:pt x="15163800" y="10478135"/>
                    <a:pt x="15050136" y="10591800"/>
                    <a:pt x="14909800" y="10591800"/>
                  </a:cubicBezTo>
                  <a:lnTo>
                    <a:pt x="254000" y="10591800"/>
                  </a:lnTo>
                  <a:cubicBezTo>
                    <a:pt x="113665" y="10591800"/>
                    <a:pt x="0" y="10478135"/>
                    <a:pt x="0" y="10337800"/>
                  </a:cubicBezTo>
                  <a:lnTo>
                    <a:pt x="0" y="254000"/>
                  </a:lnTo>
                  <a:cubicBezTo>
                    <a:pt x="0" y="113665"/>
                    <a:pt x="113665" y="0"/>
                    <a:pt x="254000" y="0"/>
                  </a:cubicBezTo>
                  <a:lnTo>
                    <a:pt x="14909800" y="0"/>
                  </a:lnTo>
                  <a:cubicBezTo>
                    <a:pt x="15050136" y="0"/>
                    <a:pt x="15163800" y="113665"/>
                    <a:pt x="15163800" y="254000"/>
                  </a:cubicBezTo>
                  <a:close/>
                </a:path>
              </a:pathLst>
            </a:custGeom>
            <a:blipFill>
              <a:blip r:embed="rId3"/>
              <a:stretch>
                <a:fillRect l="-25512" r="-25512"/>
              </a:stretch>
            </a:blipFill>
          </p:spPr>
        </p:sp>
      </p:grpSp>
      <p:pic>
        <p:nvPicPr>
          <p:cNvPr id="5" name="Picture 5"/>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rcRect/>
          <a:stretch>
            <a:fillRect/>
          </a:stretch>
        </p:blipFill>
        <p:spPr>
          <a:xfrm>
            <a:off x="8952796" y="6960648"/>
            <a:ext cx="561526" cy="1591954"/>
          </a:xfrm>
          <a:prstGeom prst="rect">
            <a:avLst/>
          </a:prstGeom>
        </p:spPr>
      </p:pic>
      <p:pic>
        <p:nvPicPr>
          <p:cNvPr id="6" name="Picture 6"/>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 xmlns:asvg="http://schemas.microsoft.com/office/drawing/2016/SVG/main" r:embed="rId7"/>
              </a:ext>
            </a:extLst>
          </a:blip>
          <a:srcRect/>
          <a:stretch>
            <a:fillRect/>
          </a:stretch>
        </p:blipFill>
        <p:spPr>
          <a:xfrm>
            <a:off x="15542865" y="8974308"/>
            <a:ext cx="1716435" cy="283992"/>
          </a:xfrm>
          <a:prstGeom prst="rect">
            <a:avLst/>
          </a:prstGeom>
        </p:spPr>
      </p:pic>
      <p:pic>
        <p:nvPicPr>
          <p:cNvPr id="7" name="Picture 7"/>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 xmlns:asvg="http://schemas.microsoft.com/office/drawing/2016/SVG/main" r:embed="rId9"/>
              </a:ext>
            </a:extLst>
          </a:blip>
          <a:srcRect/>
          <a:stretch>
            <a:fillRect/>
          </a:stretch>
        </p:blipFill>
        <p:spPr>
          <a:xfrm>
            <a:off x="17755463" y="5944438"/>
            <a:ext cx="1350651" cy="1276979"/>
          </a:xfrm>
          <a:prstGeom prst="rect">
            <a:avLst/>
          </a:prstGeom>
        </p:spPr>
      </p:pic>
      <p:sp>
        <p:nvSpPr>
          <p:cNvPr id="8" name="TextBox 8"/>
          <p:cNvSpPr txBox="1"/>
          <p:nvPr/>
        </p:nvSpPr>
        <p:spPr>
          <a:xfrm>
            <a:off x="9243044" y="3140666"/>
            <a:ext cx="7158038" cy="1071062"/>
          </a:xfrm>
          <a:prstGeom prst="rect">
            <a:avLst/>
          </a:prstGeom>
        </p:spPr>
        <p:txBody>
          <a:bodyPr wrap="square" lIns="0" tIns="0" rIns="0" bIns="0" rtlCol="0" anchor="t">
            <a:spAutoFit/>
          </a:bodyPr>
          <a:lstStyle/>
          <a:p>
            <a:pPr>
              <a:lnSpc>
                <a:spcPts val="10000"/>
              </a:lnSpc>
            </a:pPr>
            <a:r>
              <a:rPr lang="en-US" sz="4000" dirty="0">
                <a:solidFill>
                  <a:schemeClr val="tx2">
                    <a:lumMod val="60000"/>
                    <a:lumOff val="40000"/>
                  </a:schemeClr>
                </a:solidFill>
                <a:latin typeface="Lato Bold Bold"/>
              </a:rPr>
              <a:t>The danger of deregulation:</a:t>
            </a:r>
          </a:p>
        </p:txBody>
      </p:sp>
      <p:sp>
        <p:nvSpPr>
          <p:cNvPr id="12" name="TextBox 12"/>
          <p:cNvSpPr txBox="1"/>
          <p:nvPr/>
        </p:nvSpPr>
        <p:spPr>
          <a:xfrm>
            <a:off x="10179000" y="5122117"/>
            <a:ext cx="7090956" cy="3891643"/>
          </a:xfrm>
          <a:prstGeom prst="rect">
            <a:avLst/>
          </a:prstGeom>
        </p:spPr>
        <p:txBody>
          <a:bodyPr wrap="square" lIns="0" tIns="0" rIns="0" bIns="0" rtlCol="0" anchor="t">
            <a:spAutoFit/>
          </a:bodyPr>
          <a:lstStyle/>
          <a:p>
            <a:pPr algn="just">
              <a:lnSpc>
                <a:spcPts val="3419"/>
              </a:lnSpc>
            </a:pPr>
            <a:r>
              <a:rPr lang="en-GB" sz="2800" dirty="0">
                <a:solidFill>
                  <a:srgbClr val="D9D9D9"/>
                </a:solidFill>
                <a:latin typeface="Lato"/>
              </a:rPr>
              <a:t>The risk of deregulation is that without sufficient oversight of intricate technological procedures, the general population will be at the whim of the market. The majority of companies are well-operated, with an emphasis on emissions and safety. However, it is evident that some are badly run and prioritize short-term profit over health and safety.</a:t>
            </a:r>
            <a:endParaRPr lang="en-US" sz="2800" dirty="0">
              <a:solidFill>
                <a:srgbClr val="D9D9D9"/>
              </a:solidFill>
              <a:latin typeface="Lato"/>
            </a:endParaRPr>
          </a:p>
        </p:txBody>
      </p:sp>
      <p:grpSp>
        <p:nvGrpSpPr>
          <p:cNvPr id="15" name="Group 15"/>
          <p:cNvGrpSpPr>
            <a:grpSpLocks noChangeAspect="1"/>
          </p:cNvGrpSpPr>
          <p:nvPr/>
        </p:nvGrpSpPr>
        <p:grpSpPr>
          <a:xfrm>
            <a:off x="14894732" y="83085"/>
            <a:ext cx="3357756" cy="3357743"/>
            <a:chOff x="0" y="0"/>
            <a:chExt cx="6350025" cy="6350000"/>
          </a:xfrm>
        </p:grpSpPr>
        <p:sp>
          <p:nvSpPr>
            <p:cNvPr id="16" name="Freeform 16"/>
            <p:cNvSpPr/>
            <p:nvPr/>
          </p:nvSpPr>
          <p:spPr>
            <a:xfrm>
              <a:off x="0" y="0"/>
              <a:ext cx="6350026" cy="6350000"/>
            </a:xfrm>
            <a:custGeom>
              <a:avLst/>
              <a:gdLst/>
              <a:ahLst/>
              <a:cxnLst/>
              <a:rect l="l" t="t" r="r" b="b"/>
              <a:pathLst>
                <a:path w="6350026" h="6350000">
                  <a:moveTo>
                    <a:pt x="0" y="0"/>
                  </a:moveTo>
                  <a:lnTo>
                    <a:pt x="6350026" y="0"/>
                  </a:lnTo>
                  <a:lnTo>
                    <a:pt x="6350026" y="6350000"/>
                  </a:lnTo>
                  <a:lnTo>
                    <a:pt x="0" y="6350000"/>
                  </a:lnTo>
                  <a:close/>
                </a:path>
              </a:pathLst>
            </a:custGeom>
            <a:blipFill>
              <a:blip r:embed="rId10"/>
              <a:stretch>
                <a:fillRect l="-58310"/>
              </a:stretch>
            </a:blipFill>
          </p:spPr>
        </p:sp>
      </p:grpSp>
      <p:sp>
        <p:nvSpPr>
          <p:cNvPr id="9" name="TextBox 8">
            <a:extLst>
              <a:ext uri="{FF2B5EF4-FFF2-40B4-BE49-F238E27FC236}">
                <a16:creationId xmlns:a16="http://schemas.microsoft.com/office/drawing/2014/main" id="{325FF01F-B7BB-A439-C8B7-0945B575B55D}"/>
              </a:ext>
            </a:extLst>
          </p:cNvPr>
          <p:cNvSpPr txBox="1"/>
          <p:nvPr/>
        </p:nvSpPr>
        <p:spPr>
          <a:xfrm>
            <a:off x="17259300" y="9563100"/>
            <a:ext cx="993188" cy="553998"/>
          </a:xfrm>
          <a:prstGeom prst="rect">
            <a:avLst/>
          </a:prstGeom>
          <a:noFill/>
        </p:spPr>
        <p:txBody>
          <a:bodyPr wrap="square" rtlCol="0">
            <a:spAutoFit/>
          </a:bodyPr>
          <a:lstStyle/>
          <a:p>
            <a:r>
              <a:rPr lang="en-GB" sz="3000" b="1" dirty="0">
                <a:solidFill>
                  <a:schemeClr val="bg1"/>
                </a:solidFill>
              </a:rPr>
              <a:t>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l="43999"/>
          <a:stretch>
            <a:fillRect/>
          </a:stretch>
        </p:blipFill>
        <p:spPr>
          <a:xfrm>
            <a:off x="0" y="0"/>
            <a:ext cx="18288000" cy="10287000"/>
          </a:xfrm>
          <a:prstGeom prst="rect">
            <a:avLst/>
          </a:prstGeom>
        </p:spPr>
      </p:pic>
      <p:grpSp>
        <p:nvGrpSpPr>
          <p:cNvPr id="3" name="Group 3"/>
          <p:cNvGrpSpPr>
            <a:grpSpLocks noChangeAspect="1"/>
          </p:cNvGrpSpPr>
          <p:nvPr/>
        </p:nvGrpSpPr>
        <p:grpSpPr>
          <a:xfrm>
            <a:off x="1028700" y="5143500"/>
            <a:ext cx="5143521" cy="5143500"/>
            <a:chOff x="0" y="0"/>
            <a:chExt cx="6350025" cy="6350000"/>
          </a:xfrm>
        </p:grpSpPr>
        <p:sp>
          <p:nvSpPr>
            <p:cNvPr id="4" name="Freeform 4"/>
            <p:cNvSpPr/>
            <p:nvPr/>
          </p:nvSpPr>
          <p:spPr>
            <a:xfrm>
              <a:off x="0" y="0"/>
              <a:ext cx="6350026" cy="6350000"/>
            </a:xfrm>
            <a:custGeom>
              <a:avLst/>
              <a:gdLst/>
              <a:ahLst/>
              <a:cxnLst/>
              <a:rect l="l" t="t" r="r" b="b"/>
              <a:pathLst>
                <a:path w="6350026" h="6350000">
                  <a:moveTo>
                    <a:pt x="0" y="0"/>
                  </a:moveTo>
                  <a:lnTo>
                    <a:pt x="6350026" y="0"/>
                  </a:lnTo>
                  <a:lnTo>
                    <a:pt x="6350026" y="6350000"/>
                  </a:lnTo>
                  <a:lnTo>
                    <a:pt x="0" y="6350000"/>
                  </a:lnTo>
                  <a:close/>
                </a:path>
              </a:pathLst>
            </a:custGeom>
            <a:blipFill>
              <a:blip r:embed="rId3"/>
              <a:stretch>
                <a:fillRect t="-14690" b="-14690"/>
              </a:stretch>
            </a:blipFill>
          </p:spPr>
        </p:sp>
      </p:grpSp>
      <p:grpSp>
        <p:nvGrpSpPr>
          <p:cNvPr id="5" name="Group 5"/>
          <p:cNvGrpSpPr>
            <a:grpSpLocks noChangeAspect="1"/>
          </p:cNvGrpSpPr>
          <p:nvPr/>
        </p:nvGrpSpPr>
        <p:grpSpPr>
          <a:xfrm>
            <a:off x="1028700" y="-3671663"/>
            <a:ext cx="8492629" cy="8492595"/>
            <a:chOff x="0" y="0"/>
            <a:chExt cx="6350025" cy="6350000"/>
          </a:xfrm>
        </p:grpSpPr>
        <p:sp>
          <p:nvSpPr>
            <p:cNvPr id="6" name="Freeform 6"/>
            <p:cNvSpPr/>
            <p:nvPr/>
          </p:nvSpPr>
          <p:spPr>
            <a:xfrm>
              <a:off x="0" y="0"/>
              <a:ext cx="6350026" cy="6350000"/>
            </a:xfrm>
            <a:custGeom>
              <a:avLst/>
              <a:gdLst/>
              <a:ahLst/>
              <a:cxnLst/>
              <a:rect l="l" t="t" r="r" b="b"/>
              <a:pathLst>
                <a:path w="6350026" h="6350000">
                  <a:moveTo>
                    <a:pt x="0" y="0"/>
                  </a:moveTo>
                  <a:lnTo>
                    <a:pt x="6350026" y="0"/>
                  </a:lnTo>
                  <a:lnTo>
                    <a:pt x="6350026" y="6350000"/>
                  </a:lnTo>
                  <a:lnTo>
                    <a:pt x="0" y="6350000"/>
                  </a:lnTo>
                  <a:close/>
                </a:path>
              </a:pathLst>
            </a:custGeom>
            <a:blipFill>
              <a:blip r:embed="rId4"/>
              <a:stretch>
                <a:fillRect l="-18419" r="-14913"/>
              </a:stretch>
            </a:blipFill>
          </p:spPr>
        </p:sp>
      </p:grpSp>
      <p:pic>
        <p:nvPicPr>
          <p:cNvPr id="7" name="Picture 7"/>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rcRect/>
          <a:stretch>
            <a:fillRect/>
          </a:stretch>
        </p:blipFill>
        <p:spPr>
          <a:xfrm>
            <a:off x="5891458" y="8462323"/>
            <a:ext cx="561526" cy="1591954"/>
          </a:xfrm>
          <a:prstGeom prst="rect">
            <a:avLst/>
          </a:prstGeom>
        </p:spPr>
      </p:pic>
      <p:pic>
        <p:nvPicPr>
          <p:cNvPr id="8" name="Picture 8"/>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 xmlns:asvg="http://schemas.microsoft.com/office/drawing/2016/SVG/main" r:embed="rId8"/>
              </a:ext>
            </a:extLst>
          </a:blip>
          <a:srcRect/>
          <a:stretch>
            <a:fillRect/>
          </a:stretch>
        </p:blipFill>
        <p:spPr>
          <a:xfrm>
            <a:off x="15542865" y="8974308"/>
            <a:ext cx="1716435" cy="283992"/>
          </a:xfrm>
          <a:prstGeom prst="rect">
            <a:avLst/>
          </a:prstGeom>
        </p:spPr>
      </p:pic>
      <p:pic>
        <p:nvPicPr>
          <p:cNvPr id="9" name="Picture 9"/>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 xmlns:asvg="http://schemas.microsoft.com/office/drawing/2016/SVG/main" r:embed="rId10"/>
              </a:ext>
            </a:extLst>
          </a:blip>
          <a:srcRect/>
          <a:stretch>
            <a:fillRect/>
          </a:stretch>
        </p:blipFill>
        <p:spPr>
          <a:xfrm>
            <a:off x="17755463" y="5944438"/>
            <a:ext cx="1350651" cy="1276979"/>
          </a:xfrm>
          <a:prstGeom prst="rect">
            <a:avLst/>
          </a:prstGeom>
        </p:spPr>
      </p:pic>
      <p:sp>
        <p:nvSpPr>
          <p:cNvPr id="10" name="TextBox 10"/>
          <p:cNvSpPr txBox="1"/>
          <p:nvPr/>
        </p:nvSpPr>
        <p:spPr>
          <a:xfrm>
            <a:off x="9982656" y="2749645"/>
            <a:ext cx="8448132" cy="1244187"/>
          </a:xfrm>
          <a:prstGeom prst="rect">
            <a:avLst/>
          </a:prstGeom>
        </p:spPr>
        <p:txBody>
          <a:bodyPr lIns="0" tIns="0" rIns="0" bIns="0" rtlCol="0" anchor="t">
            <a:spAutoFit/>
          </a:bodyPr>
          <a:lstStyle/>
          <a:p>
            <a:pPr>
              <a:lnSpc>
                <a:spcPts val="11800"/>
              </a:lnSpc>
            </a:pPr>
            <a:r>
              <a:rPr lang="en-US" sz="4000" dirty="0">
                <a:solidFill>
                  <a:schemeClr val="tx2">
                    <a:lumMod val="60000"/>
                    <a:lumOff val="40000"/>
                  </a:schemeClr>
                </a:solidFill>
                <a:latin typeface="Lato Bold Bold"/>
              </a:rPr>
              <a:t>Disadvantage of Privatization :</a:t>
            </a:r>
          </a:p>
        </p:txBody>
      </p:sp>
      <p:grpSp>
        <p:nvGrpSpPr>
          <p:cNvPr id="11" name="Group 11"/>
          <p:cNvGrpSpPr/>
          <p:nvPr/>
        </p:nvGrpSpPr>
        <p:grpSpPr>
          <a:xfrm>
            <a:off x="1160348" y="5590637"/>
            <a:ext cx="4731110" cy="2424549"/>
            <a:chOff x="0" y="0"/>
            <a:chExt cx="6308147" cy="3232732"/>
          </a:xfrm>
        </p:grpSpPr>
        <p:grpSp>
          <p:nvGrpSpPr>
            <p:cNvPr id="12" name="Group 12"/>
            <p:cNvGrpSpPr/>
            <p:nvPr/>
          </p:nvGrpSpPr>
          <p:grpSpPr>
            <a:xfrm>
              <a:off x="0" y="0"/>
              <a:ext cx="6308147" cy="3232732"/>
              <a:chOff x="0" y="0"/>
              <a:chExt cx="1246054" cy="638564"/>
            </a:xfrm>
          </p:grpSpPr>
          <p:sp>
            <p:nvSpPr>
              <p:cNvPr id="13" name="Freeform 13"/>
              <p:cNvSpPr/>
              <p:nvPr/>
            </p:nvSpPr>
            <p:spPr>
              <a:xfrm>
                <a:off x="0" y="0"/>
                <a:ext cx="1246054" cy="638564"/>
              </a:xfrm>
              <a:custGeom>
                <a:avLst/>
                <a:gdLst/>
                <a:ahLst/>
                <a:cxnLst/>
                <a:rect l="l" t="t" r="r" b="b"/>
                <a:pathLst>
                  <a:path w="1246054" h="638564">
                    <a:moveTo>
                      <a:pt x="0" y="0"/>
                    </a:moveTo>
                    <a:lnTo>
                      <a:pt x="1246054" y="0"/>
                    </a:lnTo>
                    <a:lnTo>
                      <a:pt x="1246054" y="638564"/>
                    </a:lnTo>
                    <a:lnTo>
                      <a:pt x="0" y="638564"/>
                    </a:lnTo>
                    <a:close/>
                  </a:path>
                </a:pathLst>
              </a:custGeom>
              <a:solidFill>
                <a:srgbClr val="756354"/>
              </a:solidFill>
            </p:spPr>
          </p:sp>
          <p:sp>
            <p:nvSpPr>
              <p:cNvPr id="14" name="TextBox 14"/>
              <p:cNvSpPr txBox="1"/>
              <p:nvPr/>
            </p:nvSpPr>
            <p:spPr>
              <a:xfrm>
                <a:off x="0" y="-133350"/>
                <a:ext cx="812800" cy="946150"/>
              </a:xfrm>
              <a:prstGeom prst="rect">
                <a:avLst/>
              </a:prstGeom>
            </p:spPr>
            <p:txBody>
              <a:bodyPr lIns="50800" tIns="50800" rIns="50800" bIns="50800" rtlCol="0" anchor="ctr"/>
              <a:lstStyle/>
              <a:p>
                <a:pPr algn="ctr">
                  <a:lnSpc>
                    <a:spcPts val="3419"/>
                  </a:lnSpc>
                </a:pPr>
                <a:endParaRPr/>
              </a:p>
            </p:txBody>
          </p:sp>
        </p:grpSp>
        <p:sp>
          <p:nvSpPr>
            <p:cNvPr id="15" name="TextBox 15"/>
            <p:cNvSpPr txBox="1"/>
            <p:nvPr/>
          </p:nvSpPr>
          <p:spPr>
            <a:xfrm>
              <a:off x="940099" y="386980"/>
              <a:ext cx="4990278" cy="478028"/>
            </a:xfrm>
            <a:prstGeom prst="rect">
              <a:avLst/>
            </a:prstGeom>
          </p:spPr>
          <p:txBody>
            <a:bodyPr lIns="0" tIns="0" rIns="0" bIns="0" rtlCol="0" anchor="t">
              <a:spAutoFit/>
            </a:bodyPr>
            <a:lstStyle/>
            <a:p>
              <a:pPr>
                <a:lnSpc>
                  <a:spcPts val="2832"/>
                </a:lnSpc>
              </a:pPr>
              <a:r>
                <a:rPr lang="en-US" sz="2400" dirty="0">
                  <a:solidFill>
                    <a:srgbClr val="FFFFFF"/>
                  </a:solidFill>
                  <a:latin typeface="League Spartan Bold"/>
                </a:rPr>
                <a:t>Costs you more money</a:t>
              </a:r>
            </a:p>
          </p:txBody>
        </p:sp>
        <p:sp>
          <p:nvSpPr>
            <p:cNvPr id="16" name="TextBox 16"/>
            <p:cNvSpPr txBox="1"/>
            <p:nvPr/>
          </p:nvSpPr>
          <p:spPr>
            <a:xfrm>
              <a:off x="940099" y="1325184"/>
              <a:ext cx="5294647" cy="1664216"/>
            </a:xfrm>
            <a:prstGeom prst="rect">
              <a:avLst/>
            </a:prstGeom>
          </p:spPr>
          <p:txBody>
            <a:bodyPr wrap="square" lIns="0" tIns="0" rIns="0" bIns="0" rtlCol="0" anchor="t">
              <a:spAutoFit/>
            </a:bodyPr>
            <a:lstStyle/>
            <a:p>
              <a:pPr algn="just">
                <a:lnSpc>
                  <a:spcPts val="3419"/>
                </a:lnSpc>
              </a:pPr>
              <a:r>
                <a:rPr lang="en-GB" sz="1799" dirty="0">
                  <a:solidFill>
                    <a:srgbClr val="D9D9D9"/>
                  </a:solidFill>
                  <a:latin typeface="Lato"/>
                </a:rPr>
                <a:t>When public services are privatized, you pay more both directly and indirectly as a taxpayer.</a:t>
              </a:r>
              <a:endParaRPr lang="en-US" sz="1799" dirty="0">
                <a:solidFill>
                  <a:srgbClr val="D9D9D9"/>
                </a:solidFill>
                <a:latin typeface="Lato"/>
              </a:endParaRPr>
            </a:p>
          </p:txBody>
        </p:sp>
      </p:grpSp>
      <p:grpSp>
        <p:nvGrpSpPr>
          <p:cNvPr id="17" name="Group 17"/>
          <p:cNvGrpSpPr/>
          <p:nvPr/>
        </p:nvGrpSpPr>
        <p:grpSpPr>
          <a:xfrm>
            <a:off x="6629966" y="5617095"/>
            <a:ext cx="4731110" cy="2424549"/>
            <a:chOff x="0" y="0"/>
            <a:chExt cx="1246054" cy="638564"/>
          </a:xfrm>
        </p:grpSpPr>
        <p:sp>
          <p:nvSpPr>
            <p:cNvPr id="18" name="Freeform 18"/>
            <p:cNvSpPr/>
            <p:nvPr/>
          </p:nvSpPr>
          <p:spPr>
            <a:xfrm>
              <a:off x="0" y="0"/>
              <a:ext cx="1246054" cy="638564"/>
            </a:xfrm>
            <a:custGeom>
              <a:avLst/>
              <a:gdLst/>
              <a:ahLst/>
              <a:cxnLst/>
              <a:rect l="l" t="t" r="r" b="b"/>
              <a:pathLst>
                <a:path w="1246054" h="638564">
                  <a:moveTo>
                    <a:pt x="0" y="0"/>
                  </a:moveTo>
                  <a:lnTo>
                    <a:pt x="1246054" y="0"/>
                  </a:lnTo>
                  <a:lnTo>
                    <a:pt x="1246054" y="638564"/>
                  </a:lnTo>
                  <a:lnTo>
                    <a:pt x="0" y="638564"/>
                  </a:lnTo>
                  <a:close/>
                </a:path>
              </a:pathLst>
            </a:custGeom>
            <a:solidFill>
              <a:srgbClr val="756354"/>
            </a:solidFill>
          </p:spPr>
        </p:sp>
        <p:sp>
          <p:nvSpPr>
            <p:cNvPr id="19" name="TextBox 19"/>
            <p:cNvSpPr txBox="1"/>
            <p:nvPr/>
          </p:nvSpPr>
          <p:spPr>
            <a:xfrm>
              <a:off x="0" y="-133350"/>
              <a:ext cx="812800" cy="946150"/>
            </a:xfrm>
            <a:prstGeom prst="rect">
              <a:avLst/>
            </a:prstGeom>
          </p:spPr>
          <p:txBody>
            <a:bodyPr lIns="50800" tIns="50800" rIns="50800" bIns="50800" rtlCol="0" anchor="ctr"/>
            <a:lstStyle/>
            <a:p>
              <a:pPr algn="ctr">
                <a:lnSpc>
                  <a:spcPts val="3419"/>
                </a:lnSpc>
              </a:pPr>
              <a:endParaRPr/>
            </a:p>
          </p:txBody>
        </p:sp>
      </p:grpSp>
      <p:sp>
        <p:nvSpPr>
          <p:cNvPr id="20" name="TextBox 20"/>
          <p:cNvSpPr txBox="1"/>
          <p:nvPr/>
        </p:nvSpPr>
        <p:spPr>
          <a:xfrm>
            <a:off x="7191397" y="5886847"/>
            <a:ext cx="3742708" cy="358521"/>
          </a:xfrm>
          <a:prstGeom prst="rect">
            <a:avLst/>
          </a:prstGeom>
        </p:spPr>
        <p:txBody>
          <a:bodyPr lIns="0" tIns="0" rIns="0" bIns="0" rtlCol="0" anchor="t">
            <a:spAutoFit/>
          </a:bodyPr>
          <a:lstStyle/>
          <a:p>
            <a:pPr>
              <a:lnSpc>
                <a:spcPts val="2832"/>
              </a:lnSpc>
            </a:pPr>
            <a:r>
              <a:rPr lang="en-US" sz="2400" dirty="0">
                <a:solidFill>
                  <a:srgbClr val="FFFFFF"/>
                </a:solidFill>
                <a:latin typeface="League Spartan Bold"/>
              </a:rPr>
              <a:t>Privatization is Risky</a:t>
            </a:r>
          </a:p>
        </p:txBody>
      </p:sp>
      <p:sp>
        <p:nvSpPr>
          <p:cNvPr id="21" name="TextBox 21"/>
          <p:cNvSpPr txBox="1"/>
          <p:nvPr/>
        </p:nvSpPr>
        <p:spPr>
          <a:xfrm>
            <a:off x="6629966" y="6377292"/>
            <a:ext cx="4630372" cy="1684179"/>
          </a:xfrm>
          <a:prstGeom prst="rect">
            <a:avLst/>
          </a:prstGeom>
        </p:spPr>
        <p:txBody>
          <a:bodyPr wrap="square" lIns="0" tIns="0" rIns="0" bIns="0" rtlCol="0" anchor="t">
            <a:spAutoFit/>
          </a:bodyPr>
          <a:lstStyle/>
          <a:p>
            <a:pPr algn="just">
              <a:lnSpc>
                <a:spcPts val="3419"/>
              </a:lnSpc>
            </a:pPr>
            <a:r>
              <a:rPr lang="en-GB" sz="1799" dirty="0">
                <a:solidFill>
                  <a:srgbClr val="D9D9D9"/>
                </a:solidFill>
                <a:latin typeface="Lato"/>
              </a:rPr>
              <a:t>If private businesses are in charge of our public services and they are too large to fail, then when something goes wrong, it is the public that must clean up the mess.</a:t>
            </a:r>
            <a:endParaRPr lang="en-US" sz="1799" dirty="0">
              <a:solidFill>
                <a:srgbClr val="D9D9D9"/>
              </a:solidFill>
              <a:latin typeface="Lato"/>
            </a:endParaRPr>
          </a:p>
        </p:txBody>
      </p:sp>
      <p:grpSp>
        <p:nvGrpSpPr>
          <p:cNvPr id="22" name="Group 22"/>
          <p:cNvGrpSpPr/>
          <p:nvPr/>
        </p:nvGrpSpPr>
        <p:grpSpPr>
          <a:xfrm>
            <a:off x="11823805" y="5636922"/>
            <a:ext cx="4731110" cy="2424549"/>
            <a:chOff x="0" y="0"/>
            <a:chExt cx="1246054" cy="638564"/>
          </a:xfrm>
        </p:grpSpPr>
        <p:sp>
          <p:nvSpPr>
            <p:cNvPr id="23" name="Freeform 23"/>
            <p:cNvSpPr/>
            <p:nvPr/>
          </p:nvSpPr>
          <p:spPr>
            <a:xfrm>
              <a:off x="0" y="0"/>
              <a:ext cx="1246054" cy="638564"/>
            </a:xfrm>
            <a:custGeom>
              <a:avLst/>
              <a:gdLst/>
              <a:ahLst/>
              <a:cxnLst/>
              <a:rect l="l" t="t" r="r" b="b"/>
              <a:pathLst>
                <a:path w="1246054" h="638564">
                  <a:moveTo>
                    <a:pt x="0" y="0"/>
                  </a:moveTo>
                  <a:lnTo>
                    <a:pt x="1246054" y="0"/>
                  </a:lnTo>
                  <a:lnTo>
                    <a:pt x="1246054" y="638564"/>
                  </a:lnTo>
                  <a:lnTo>
                    <a:pt x="0" y="638564"/>
                  </a:lnTo>
                  <a:close/>
                </a:path>
              </a:pathLst>
            </a:custGeom>
            <a:solidFill>
              <a:srgbClr val="756354"/>
            </a:solidFill>
          </p:spPr>
        </p:sp>
        <p:sp>
          <p:nvSpPr>
            <p:cNvPr id="24" name="TextBox 24"/>
            <p:cNvSpPr txBox="1"/>
            <p:nvPr/>
          </p:nvSpPr>
          <p:spPr>
            <a:xfrm>
              <a:off x="0" y="-133350"/>
              <a:ext cx="812800" cy="946150"/>
            </a:xfrm>
            <a:prstGeom prst="rect">
              <a:avLst/>
            </a:prstGeom>
          </p:spPr>
          <p:txBody>
            <a:bodyPr lIns="50800" tIns="50800" rIns="50800" bIns="50800" rtlCol="0" anchor="ctr"/>
            <a:lstStyle/>
            <a:p>
              <a:pPr algn="ctr">
                <a:lnSpc>
                  <a:spcPts val="3419"/>
                </a:lnSpc>
              </a:pPr>
              <a:endParaRPr/>
            </a:p>
          </p:txBody>
        </p:sp>
      </p:grpSp>
      <p:sp>
        <p:nvSpPr>
          <p:cNvPr id="25" name="TextBox 25"/>
          <p:cNvSpPr txBox="1"/>
          <p:nvPr/>
        </p:nvSpPr>
        <p:spPr>
          <a:xfrm>
            <a:off x="12424124" y="5872007"/>
            <a:ext cx="3742708" cy="738664"/>
          </a:xfrm>
          <a:prstGeom prst="rect">
            <a:avLst/>
          </a:prstGeom>
        </p:spPr>
        <p:txBody>
          <a:bodyPr lIns="0" tIns="0" rIns="0" bIns="0" rtlCol="0" anchor="t">
            <a:spAutoFit/>
          </a:bodyPr>
          <a:lstStyle/>
          <a:p>
            <a:pPr algn="l"/>
            <a:r>
              <a:rPr lang="en-GB" sz="2400" b="0" i="0" dirty="0">
                <a:solidFill>
                  <a:srgbClr val="1F4F91"/>
                </a:solidFill>
                <a:effectLst/>
                <a:latin typeface="Rubik"/>
              </a:rPr>
              <a:t> </a:t>
            </a:r>
            <a:r>
              <a:rPr lang="en-GB" sz="2400" b="0" i="0" dirty="0">
                <a:solidFill>
                  <a:schemeClr val="bg1"/>
                </a:solidFill>
                <a:effectLst/>
                <a:latin typeface="Rubik"/>
              </a:rPr>
              <a:t>Privatization creates a divided society</a:t>
            </a:r>
          </a:p>
        </p:txBody>
      </p:sp>
      <p:sp>
        <p:nvSpPr>
          <p:cNvPr id="26" name="TextBox 26"/>
          <p:cNvSpPr txBox="1"/>
          <p:nvPr/>
        </p:nvSpPr>
        <p:spPr>
          <a:xfrm>
            <a:off x="11818821" y="6834914"/>
            <a:ext cx="4736094" cy="1248162"/>
          </a:xfrm>
          <a:prstGeom prst="rect">
            <a:avLst/>
          </a:prstGeom>
        </p:spPr>
        <p:txBody>
          <a:bodyPr wrap="square" lIns="0" tIns="0" rIns="0" bIns="0" rtlCol="0" anchor="t">
            <a:spAutoFit/>
          </a:bodyPr>
          <a:lstStyle/>
          <a:p>
            <a:pPr algn="just">
              <a:lnSpc>
                <a:spcPts val="3419"/>
              </a:lnSpc>
            </a:pPr>
            <a:r>
              <a:rPr lang="en-GB" sz="1799" dirty="0">
                <a:solidFill>
                  <a:srgbClr val="D9D9D9"/>
                </a:solidFill>
                <a:latin typeface="Lato"/>
              </a:rPr>
              <a:t>To ensure that everyone's basic needs are met and that we may all participate in the community, public services are crucial.</a:t>
            </a:r>
            <a:endParaRPr lang="en-US" sz="1799" dirty="0">
              <a:solidFill>
                <a:srgbClr val="D9D9D9"/>
              </a:solidFill>
              <a:latin typeface="Lato"/>
            </a:endParaRPr>
          </a:p>
        </p:txBody>
      </p:sp>
      <p:sp>
        <p:nvSpPr>
          <p:cNvPr id="27" name="TextBox 26">
            <a:extLst>
              <a:ext uri="{FF2B5EF4-FFF2-40B4-BE49-F238E27FC236}">
                <a16:creationId xmlns:a16="http://schemas.microsoft.com/office/drawing/2014/main" id="{9CEAFA95-BF59-86EA-0E98-5EC42ECB9B96}"/>
              </a:ext>
            </a:extLst>
          </p:cNvPr>
          <p:cNvSpPr txBox="1"/>
          <p:nvPr/>
        </p:nvSpPr>
        <p:spPr>
          <a:xfrm>
            <a:off x="16916400" y="9563100"/>
            <a:ext cx="1066800" cy="553998"/>
          </a:xfrm>
          <a:prstGeom prst="rect">
            <a:avLst/>
          </a:prstGeom>
          <a:noFill/>
        </p:spPr>
        <p:txBody>
          <a:bodyPr wrap="square" rtlCol="0">
            <a:spAutoFit/>
          </a:bodyPr>
          <a:lstStyle/>
          <a:p>
            <a:r>
              <a:rPr lang="en-GB" sz="3000" b="1" dirty="0">
                <a:solidFill>
                  <a:schemeClr val="bg1"/>
                </a:solidFill>
              </a:rPr>
              <a:t>7</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l="43999"/>
          <a:stretch>
            <a:fillRect/>
          </a:stretch>
        </p:blipFill>
        <p:spPr>
          <a:xfrm>
            <a:off x="0" y="0"/>
            <a:ext cx="18288000" cy="10287000"/>
          </a:xfrm>
          <a:prstGeom prst="rect">
            <a:avLst/>
          </a:prstGeom>
        </p:spPr>
      </p:pic>
      <p:grpSp>
        <p:nvGrpSpPr>
          <p:cNvPr id="3" name="Group 3"/>
          <p:cNvGrpSpPr>
            <a:grpSpLocks noChangeAspect="1"/>
          </p:cNvGrpSpPr>
          <p:nvPr/>
        </p:nvGrpSpPr>
        <p:grpSpPr>
          <a:xfrm>
            <a:off x="1452627" y="1962874"/>
            <a:ext cx="8319397" cy="8319363"/>
            <a:chOff x="0" y="0"/>
            <a:chExt cx="6350025" cy="6350000"/>
          </a:xfrm>
        </p:grpSpPr>
        <p:sp>
          <p:nvSpPr>
            <p:cNvPr id="4" name="Freeform 4"/>
            <p:cNvSpPr/>
            <p:nvPr/>
          </p:nvSpPr>
          <p:spPr>
            <a:xfrm>
              <a:off x="0" y="0"/>
              <a:ext cx="6350026" cy="6350000"/>
            </a:xfrm>
            <a:custGeom>
              <a:avLst/>
              <a:gdLst/>
              <a:ahLst/>
              <a:cxnLst/>
              <a:rect l="l" t="t" r="r" b="b"/>
              <a:pathLst>
                <a:path w="6350026" h="6350000">
                  <a:moveTo>
                    <a:pt x="0" y="0"/>
                  </a:moveTo>
                  <a:lnTo>
                    <a:pt x="6350026" y="0"/>
                  </a:lnTo>
                  <a:lnTo>
                    <a:pt x="6350026" y="6350000"/>
                  </a:lnTo>
                  <a:lnTo>
                    <a:pt x="0" y="6350000"/>
                  </a:lnTo>
                  <a:close/>
                </a:path>
              </a:pathLst>
            </a:custGeom>
            <a:blipFill>
              <a:blip r:embed="rId3"/>
              <a:stretch>
                <a:fillRect l="-23851" r="-26241"/>
              </a:stretch>
            </a:blipFill>
          </p:spPr>
        </p:sp>
      </p:grpSp>
      <p:pic>
        <p:nvPicPr>
          <p:cNvPr id="5" name="Picture 5"/>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rcRect/>
          <a:stretch>
            <a:fillRect/>
          </a:stretch>
        </p:blipFill>
        <p:spPr>
          <a:xfrm>
            <a:off x="10457824" y="6960648"/>
            <a:ext cx="561526" cy="1591954"/>
          </a:xfrm>
          <a:prstGeom prst="rect">
            <a:avLst/>
          </a:prstGeom>
        </p:spPr>
      </p:pic>
      <p:pic>
        <p:nvPicPr>
          <p:cNvPr id="6" name="Picture 6"/>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 xmlns:asvg="http://schemas.microsoft.com/office/drawing/2016/SVG/main" r:embed="rId7"/>
              </a:ext>
            </a:extLst>
          </a:blip>
          <a:srcRect/>
          <a:stretch>
            <a:fillRect/>
          </a:stretch>
        </p:blipFill>
        <p:spPr>
          <a:xfrm>
            <a:off x="15542865" y="8974308"/>
            <a:ext cx="1716435" cy="283992"/>
          </a:xfrm>
          <a:prstGeom prst="rect">
            <a:avLst/>
          </a:prstGeom>
        </p:spPr>
      </p:pic>
      <p:pic>
        <p:nvPicPr>
          <p:cNvPr id="7" name="Picture 7"/>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 xmlns:asvg="http://schemas.microsoft.com/office/drawing/2016/SVG/main" r:embed="rId9"/>
              </a:ext>
            </a:extLst>
          </a:blip>
          <a:srcRect/>
          <a:stretch>
            <a:fillRect/>
          </a:stretch>
        </p:blipFill>
        <p:spPr>
          <a:xfrm>
            <a:off x="17755463" y="5944438"/>
            <a:ext cx="1350651" cy="1276979"/>
          </a:xfrm>
          <a:prstGeom prst="rect">
            <a:avLst/>
          </a:prstGeom>
        </p:spPr>
      </p:pic>
      <p:sp>
        <p:nvSpPr>
          <p:cNvPr id="11" name="TextBox 11"/>
          <p:cNvSpPr txBox="1"/>
          <p:nvPr/>
        </p:nvSpPr>
        <p:spPr>
          <a:xfrm>
            <a:off x="10844321" y="2790821"/>
            <a:ext cx="7852736" cy="1071062"/>
          </a:xfrm>
          <a:prstGeom prst="rect">
            <a:avLst/>
          </a:prstGeom>
        </p:spPr>
        <p:txBody>
          <a:bodyPr lIns="0" tIns="0" rIns="0" bIns="0" rtlCol="0" anchor="t">
            <a:spAutoFit/>
          </a:bodyPr>
          <a:lstStyle/>
          <a:p>
            <a:pPr>
              <a:lnSpc>
                <a:spcPts val="10000"/>
              </a:lnSpc>
            </a:pPr>
            <a:r>
              <a:rPr lang="en-US" sz="4000" dirty="0">
                <a:solidFill>
                  <a:schemeClr val="tx2">
                    <a:lumMod val="60000"/>
                    <a:lumOff val="40000"/>
                  </a:schemeClr>
                </a:solidFill>
                <a:latin typeface="Lato Bold Bold"/>
              </a:rPr>
              <a:t>Advantages of Privatization:</a:t>
            </a:r>
          </a:p>
        </p:txBody>
      </p:sp>
      <p:sp>
        <p:nvSpPr>
          <p:cNvPr id="12" name="TextBox 12"/>
          <p:cNvSpPr txBox="1"/>
          <p:nvPr/>
        </p:nvSpPr>
        <p:spPr>
          <a:xfrm>
            <a:off x="11464662" y="5469239"/>
            <a:ext cx="6137538" cy="2692917"/>
          </a:xfrm>
          <a:prstGeom prst="rect">
            <a:avLst/>
          </a:prstGeom>
        </p:spPr>
        <p:txBody>
          <a:bodyPr wrap="square" lIns="0" tIns="0" rIns="0" bIns="0" rtlCol="0" anchor="t">
            <a:spAutoFit/>
          </a:bodyPr>
          <a:lstStyle/>
          <a:p>
            <a:pPr algn="l"/>
            <a:r>
              <a:rPr lang="en-US" sz="3000" b="1" dirty="0">
                <a:solidFill>
                  <a:schemeClr val="tx2">
                    <a:lumMod val="60000"/>
                    <a:lumOff val="40000"/>
                  </a:schemeClr>
                </a:solidFill>
                <a:latin typeface="Lato"/>
              </a:rPr>
              <a:t>1-</a:t>
            </a:r>
            <a:r>
              <a:rPr lang="en-GB" sz="3000" b="1" i="0" dirty="0">
                <a:solidFill>
                  <a:schemeClr val="tx2">
                    <a:lumMod val="60000"/>
                    <a:lumOff val="40000"/>
                  </a:schemeClr>
                </a:solidFill>
                <a:effectLst/>
                <a:latin typeface="Lora" panose="020B0604020202020204" pitchFamily="2" charset="0"/>
              </a:rPr>
              <a:t>IMPROVE SERVICE QUALITY:</a:t>
            </a:r>
          </a:p>
          <a:p>
            <a:pPr algn="l"/>
            <a:endParaRPr lang="en-GB" sz="3000" b="1" i="0" dirty="0">
              <a:solidFill>
                <a:schemeClr val="tx2">
                  <a:lumMod val="60000"/>
                  <a:lumOff val="40000"/>
                </a:schemeClr>
              </a:solidFill>
              <a:effectLst/>
              <a:latin typeface="Lora" panose="020B0604020202020204" pitchFamily="2" charset="0"/>
            </a:endParaRPr>
          </a:p>
          <a:p>
            <a:pPr algn="l"/>
            <a:r>
              <a:rPr lang="en-GB" sz="2500" i="0" dirty="0">
                <a:solidFill>
                  <a:schemeClr val="bg1"/>
                </a:solidFill>
                <a:effectLst/>
                <a:latin typeface="Lora" panose="020B0604020202020204" pitchFamily="2" charset="0"/>
              </a:rPr>
              <a:t>According to a number of surveys, public officials thought that privatization had improved the quality of services.</a:t>
            </a:r>
          </a:p>
          <a:p>
            <a:r>
              <a:rPr lang="en-GB" sz="2000" dirty="0"/>
              <a:t/>
            </a:r>
            <a:br>
              <a:rPr lang="en-GB" sz="2000" dirty="0"/>
            </a:br>
            <a:endParaRPr lang="en-US" sz="1999" dirty="0">
              <a:solidFill>
                <a:srgbClr val="D9D9D9"/>
              </a:solidFill>
              <a:latin typeface="Lato"/>
            </a:endParaRPr>
          </a:p>
        </p:txBody>
      </p:sp>
      <p:sp>
        <p:nvSpPr>
          <p:cNvPr id="8" name="TextBox 7">
            <a:extLst>
              <a:ext uri="{FF2B5EF4-FFF2-40B4-BE49-F238E27FC236}">
                <a16:creationId xmlns:a16="http://schemas.microsoft.com/office/drawing/2014/main" id="{1175CD46-3887-07E5-302E-8C694515FE8B}"/>
              </a:ext>
            </a:extLst>
          </p:cNvPr>
          <p:cNvSpPr txBox="1"/>
          <p:nvPr/>
        </p:nvSpPr>
        <p:spPr>
          <a:xfrm>
            <a:off x="17068800" y="9410700"/>
            <a:ext cx="686663" cy="553998"/>
          </a:xfrm>
          <a:prstGeom prst="rect">
            <a:avLst/>
          </a:prstGeom>
          <a:noFill/>
        </p:spPr>
        <p:txBody>
          <a:bodyPr wrap="square" rtlCol="0">
            <a:spAutoFit/>
          </a:bodyPr>
          <a:lstStyle/>
          <a:p>
            <a:r>
              <a:rPr lang="en-GB" sz="3000" b="1" dirty="0">
                <a:solidFill>
                  <a:schemeClr val="bg1"/>
                </a:solidFill>
              </a:rPr>
              <a:t>8</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l="43999"/>
          <a:stretch>
            <a:fillRect/>
          </a:stretch>
        </p:blipFill>
        <p:spPr>
          <a:xfrm>
            <a:off x="-4763" y="-38100"/>
            <a:ext cx="18288000" cy="10287000"/>
          </a:xfrm>
          <a:prstGeom prst="rect">
            <a:avLst/>
          </a:prstGeom>
        </p:spPr>
      </p:pic>
      <p:pic>
        <p:nvPicPr>
          <p:cNvPr id="3" name="Picture 3"/>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rcRect/>
          <a:stretch>
            <a:fillRect/>
          </a:stretch>
        </p:blipFill>
        <p:spPr>
          <a:xfrm>
            <a:off x="17755463" y="5944438"/>
            <a:ext cx="1350651" cy="1276979"/>
          </a:xfrm>
          <a:prstGeom prst="rect">
            <a:avLst/>
          </a:prstGeom>
        </p:spPr>
      </p:pic>
      <p:grpSp>
        <p:nvGrpSpPr>
          <p:cNvPr id="4" name="Group 4"/>
          <p:cNvGrpSpPr>
            <a:grpSpLocks noChangeAspect="1"/>
          </p:cNvGrpSpPr>
          <p:nvPr/>
        </p:nvGrpSpPr>
        <p:grpSpPr>
          <a:xfrm>
            <a:off x="-2681831" y="3102200"/>
            <a:ext cx="8431948" cy="7251475"/>
            <a:chOff x="0" y="0"/>
            <a:chExt cx="6350000" cy="5461000"/>
          </a:xfrm>
        </p:grpSpPr>
        <p:sp>
          <p:nvSpPr>
            <p:cNvPr id="5" name="Freeform 5"/>
            <p:cNvSpPr/>
            <p:nvPr/>
          </p:nvSpPr>
          <p:spPr>
            <a:xfrm>
              <a:off x="59563" y="32385"/>
              <a:ext cx="6230874" cy="5396230"/>
            </a:xfrm>
            <a:custGeom>
              <a:avLst/>
              <a:gdLst/>
              <a:ahLst/>
              <a:cxnLst/>
              <a:rect l="l" t="t" r="r" b="b"/>
              <a:pathLst>
                <a:path w="6230874" h="5396230">
                  <a:moveTo>
                    <a:pt x="3115437" y="0"/>
                  </a:moveTo>
                  <a:lnTo>
                    <a:pt x="0" y="5396230"/>
                  </a:lnTo>
                  <a:lnTo>
                    <a:pt x="6230874" y="5396230"/>
                  </a:lnTo>
                  <a:close/>
                </a:path>
              </a:pathLst>
            </a:custGeom>
            <a:blipFill>
              <a:blip r:embed="rId5"/>
              <a:stretch>
                <a:fillRect l="-14994" r="-14994"/>
              </a:stretch>
            </a:blipFill>
          </p:spPr>
        </p:sp>
      </p:grpSp>
      <p:pic>
        <p:nvPicPr>
          <p:cNvPr id="6" name="Picture 6"/>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 xmlns:asvg="http://schemas.microsoft.com/office/drawing/2016/SVG/main" r:embed="rId7"/>
              </a:ext>
            </a:extLst>
          </a:blip>
          <a:srcRect/>
          <a:stretch>
            <a:fillRect/>
          </a:stretch>
        </p:blipFill>
        <p:spPr>
          <a:xfrm>
            <a:off x="15542865" y="8974308"/>
            <a:ext cx="1716435" cy="283992"/>
          </a:xfrm>
          <a:prstGeom prst="rect">
            <a:avLst/>
          </a:prstGeom>
        </p:spPr>
      </p:pic>
      <p:grpSp>
        <p:nvGrpSpPr>
          <p:cNvPr id="7" name="Group 7"/>
          <p:cNvGrpSpPr>
            <a:grpSpLocks noChangeAspect="1"/>
          </p:cNvGrpSpPr>
          <p:nvPr/>
        </p:nvGrpSpPr>
        <p:grpSpPr>
          <a:xfrm>
            <a:off x="-88868" y="0"/>
            <a:ext cx="8401141" cy="7275388"/>
            <a:chOff x="0" y="0"/>
            <a:chExt cx="6350000" cy="5499100"/>
          </a:xfrm>
        </p:grpSpPr>
        <p:sp>
          <p:nvSpPr>
            <p:cNvPr id="8" name="Freeform 8"/>
            <p:cNvSpPr/>
            <p:nvPr/>
          </p:nvSpPr>
          <p:spPr>
            <a:xfrm>
              <a:off x="0" y="0"/>
              <a:ext cx="6350000" cy="5499100"/>
            </a:xfrm>
            <a:custGeom>
              <a:avLst/>
              <a:gdLst/>
              <a:ahLst/>
              <a:cxnLst/>
              <a:rect l="l" t="t" r="r" b="b"/>
              <a:pathLst>
                <a:path w="6350000" h="5499100">
                  <a:moveTo>
                    <a:pt x="3175000" y="0"/>
                  </a:moveTo>
                  <a:lnTo>
                    <a:pt x="0" y="0"/>
                  </a:lnTo>
                  <a:lnTo>
                    <a:pt x="1587500" y="2749550"/>
                  </a:lnTo>
                  <a:lnTo>
                    <a:pt x="3175000" y="5499100"/>
                  </a:lnTo>
                  <a:lnTo>
                    <a:pt x="4762500" y="2749550"/>
                  </a:lnTo>
                  <a:lnTo>
                    <a:pt x="6350000" y="0"/>
                  </a:lnTo>
                  <a:close/>
                </a:path>
              </a:pathLst>
            </a:custGeom>
            <a:blipFill>
              <a:blip r:embed="rId8"/>
              <a:stretch>
                <a:fillRect l="-3937" r="-25800"/>
              </a:stretch>
            </a:blipFill>
          </p:spPr>
        </p:sp>
      </p:grpSp>
      <p:sp>
        <p:nvSpPr>
          <p:cNvPr id="9" name="TextBox 9"/>
          <p:cNvSpPr txBox="1"/>
          <p:nvPr/>
        </p:nvSpPr>
        <p:spPr>
          <a:xfrm>
            <a:off x="7086600" y="2165788"/>
            <a:ext cx="11201400" cy="3631763"/>
          </a:xfrm>
          <a:prstGeom prst="rect">
            <a:avLst/>
          </a:prstGeom>
        </p:spPr>
        <p:txBody>
          <a:bodyPr wrap="square" lIns="0" tIns="0" rIns="0" bIns="0" rtlCol="0" anchor="t">
            <a:spAutoFit/>
          </a:bodyPr>
          <a:lstStyle/>
          <a:p>
            <a:pPr algn="l"/>
            <a:r>
              <a:rPr lang="en-US" sz="4000" dirty="0">
                <a:solidFill>
                  <a:schemeClr val="tx2">
                    <a:lumMod val="60000"/>
                    <a:lumOff val="40000"/>
                  </a:schemeClr>
                </a:solidFill>
                <a:latin typeface="Lato Bold Bold"/>
              </a:rPr>
              <a:t>2-</a:t>
            </a:r>
            <a:r>
              <a:rPr lang="en-GB" sz="4000" b="1" i="0" dirty="0">
                <a:solidFill>
                  <a:schemeClr val="tx2">
                    <a:lumMod val="60000"/>
                    <a:lumOff val="40000"/>
                  </a:schemeClr>
                </a:solidFill>
                <a:effectLst/>
                <a:latin typeface="Lora" pitchFamily="2" charset="0"/>
              </a:rPr>
              <a:t>INCREASE EFFICIENCY AND INNOVATION:</a:t>
            </a:r>
            <a:endParaRPr lang="en-GB" sz="4000" b="0" i="0" dirty="0">
              <a:solidFill>
                <a:schemeClr val="tx2">
                  <a:lumMod val="60000"/>
                  <a:lumOff val="40000"/>
                </a:schemeClr>
              </a:solidFill>
              <a:effectLst/>
              <a:latin typeface="Lora" pitchFamily="2" charset="0"/>
            </a:endParaRPr>
          </a:p>
          <a:p>
            <a:r>
              <a:rPr lang="en-GB" sz="9600" dirty="0"/>
              <a:t/>
            </a:r>
            <a:br>
              <a:rPr lang="en-GB" sz="9600" dirty="0"/>
            </a:br>
            <a:endParaRPr lang="en-US" sz="10000" dirty="0">
              <a:solidFill>
                <a:srgbClr val="FFFFFF"/>
              </a:solidFill>
              <a:latin typeface="Lato Bold Bold"/>
            </a:endParaRPr>
          </a:p>
        </p:txBody>
      </p:sp>
      <p:sp>
        <p:nvSpPr>
          <p:cNvPr id="10" name="TextBox 10"/>
          <p:cNvSpPr txBox="1"/>
          <p:nvPr/>
        </p:nvSpPr>
        <p:spPr>
          <a:xfrm>
            <a:off x="8396378" y="4076671"/>
            <a:ext cx="8672422" cy="1895712"/>
          </a:xfrm>
          <a:prstGeom prst="rect">
            <a:avLst/>
          </a:prstGeom>
        </p:spPr>
        <p:txBody>
          <a:bodyPr wrap="square" lIns="0" tIns="0" rIns="0" bIns="0" rtlCol="0" anchor="t">
            <a:spAutoFit/>
          </a:bodyPr>
          <a:lstStyle/>
          <a:p>
            <a:pPr algn="just">
              <a:lnSpc>
                <a:spcPts val="3799"/>
              </a:lnSpc>
            </a:pPr>
            <a:r>
              <a:rPr lang="en-GB" sz="2500" dirty="0">
                <a:solidFill>
                  <a:srgbClr val="D9D9D9"/>
                </a:solidFill>
                <a:latin typeface="Lato"/>
              </a:rPr>
              <a:t>Through the use of more flexible hiring techniques, job categories, streamlined operational processes, and streamlined procurement, private management can dramatically reduce operating costs.</a:t>
            </a:r>
            <a:endParaRPr lang="en-US" sz="2500" dirty="0">
              <a:solidFill>
                <a:srgbClr val="D9D9D9"/>
              </a:solidFill>
              <a:latin typeface="Lato"/>
            </a:endParaRPr>
          </a:p>
        </p:txBody>
      </p:sp>
      <p:sp>
        <p:nvSpPr>
          <p:cNvPr id="11" name="TextBox 10">
            <a:extLst>
              <a:ext uri="{FF2B5EF4-FFF2-40B4-BE49-F238E27FC236}">
                <a16:creationId xmlns:a16="http://schemas.microsoft.com/office/drawing/2014/main" id="{58199980-4374-BD72-7ED8-8C3E4F8BB263}"/>
              </a:ext>
            </a:extLst>
          </p:cNvPr>
          <p:cNvSpPr txBox="1"/>
          <p:nvPr/>
        </p:nvSpPr>
        <p:spPr>
          <a:xfrm>
            <a:off x="16992600" y="9563100"/>
            <a:ext cx="990600" cy="553998"/>
          </a:xfrm>
          <a:prstGeom prst="rect">
            <a:avLst/>
          </a:prstGeom>
          <a:noFill/>
        </p:spPr>
        <p:txBody>
          <a:bodyPr wrap="square" rtlCol="0">
            <a:spAutoFit/>
          </a:bodyPr>
          <a:lstStyle/>
          <a:p>
            <a:r>
              <a:rPr lang="en-GB" sz="3000" b="1" dirty="0">
                <a:solidFill>
                  <a:schemeClr val="bg1"/>
                </a:solidFill>
              </a:rPr>
              <a:t>9</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433</TotalTime>
  <Words>497</Words>
  <Application>Microsoft Office PowerPoint</Application>
  <PresentationFormat>Custom</PresentationFormat>
  <Paragraphs>74</Paragraphs>
  <Slides>13</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Lato Bold Bold</vt:lpstr>
      <vt:lpstr>Calibri</vt:lpstr>
      <vt:lpstr>Lora</vt:lpstr>
      <vt:lpstr>League Spartan Bold</vt:lpstr>
      <vt:lpstr>Lato</vt:lpstr>
      <vt:lpstr>Rubik</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Maher Fattouh</cp:lastModifiedBy>
  <cp:revision>8</cp:revision>
  <dcterms:created xsi:type="dcterms:W3CDTF">2006-08-16T00:00:00Z</dcterms:created>
  <dcterms:modified xsi:type="dcterms:W3CDTF">2023-03-06T09:58:52Z</dcterms:modified>
  <dc:identifier>DAFWcqeMbnQ</dc:identifier>
</cp:coreProperties>
</file>