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5143500" type="screen16x9"/>
  <p:notesSz cx="6858000" cy="9144000"/>
  <p:embeddedFontLst>
    <p:embeddedFont>
      <p:font typeface="Lora" panose="020B0604020202020204" charset="0"/>
      <p:regular r:id="rId12"/>
      <p:bold r:id="rId13"/>
      <p:italic r:id="rId14"/>
      <p:boldItalic r:id="rId15"/>
    </p:embeddedFont>
    <p:embeddedFont>
      <p:font typeface="PT Serif" panose="020B0604020202020204"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20" y="5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129660643d6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g129660643d6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129660643d6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129660643d6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129660643d6_0_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129660643d6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129660643d6_0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129660643d6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129660643d6_0_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129660643d6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129660643d6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129660643d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129660643d6_0_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129660643d6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129660643d6_0_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129660643d6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0" y="0"/>
            <a:ext cx="1210925" cy="1210925"/>
          </a:xfrm>
          <a:prstGeom prst="rect">
            <a:avLst/>
          </a:prstGeom>
          <a:noFill/>
          <a:ln>
            <a:noFill/>
          </a:ln>
        </p:spPr>
      </p:pic>
      <p:pic>
        <p:nvPicPr>
          <p:cNvPr id="55" name="Google Shape;55;p13"/>
          <p:cNvPicPr preferRelativeResize="0"/>
          <p:nvPr/>
        </p:nvPicPr>
        <p:blipFill>
          <a:blip r:embed="rId4">
            <a:alphaModFix/>
          </a:blip>
          <a:stretch>
            <a:fillRect/>
          </a:stretch>
        </p:blipFill>
        <p:spPr>
          <a:xfrm>
            <a:off x="7624920" y="-1"/>
            <a:ext cx="1519075" cy="1083075"/>
          </a:xfrm>
          <a:prstGeom prst="rect">
            <a:avLst/>
          </a:prstGeom>
          <a:noFill/>
          <a:ln>
            <a:noFill/>
          </a:ln>
        </p:spPr>
      </p:pic>
      <p:sp>
        <p:nvSpPr>
          <p:cNvPr id="56" name="Google Shape;56;p13"/>
          <p:cNvSpPr txBox="1"/>
          <p:nvPr/>
        </p:nvSpPr>
        <p:spPr>
          <a:xfrm>
            <a:off x="1596150" y="256625"/>
            <a:ext cx="6150000" cy="954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500">
                <a:latin typeface="PT Serif"/>
                <a:ea typeface="PT Serif"/>
                <a:cs typeface="PT Serif"/>
                <a:sym typeface="PT Serif"/>
              </a:rPr>
              <a:t>Libyan International Medical University </a:t>
            </a:r>
            <a:endParaRPr sz="2500">
              <a:latin typeface="PT Serif"/>
              <a:ea typeface="PT Serif"/>
              <a:cs typeface="PT Serif"/>
              <a:sym typeface="PT Serif"/>
            </a:endParaRPr>
          </a:p>
          <a:p>
            <a:pPr marL="0" lvl="0" indent="0" algn="l" rtl="0">
              <a:spcBef>
                <a:spcPts val="0"/>
              </a:spcBef>
              <a:spcAft>
                <a:spcPts val="0"/>
              </a:spcAft>
              <a:buNone/>
            </a:pPr>
            <a:r>
              <a:rPr lang="en" sz="2500">
                <a:latin typeface="PT Serif"/>
                <a:ea typeface="PT Serif"/>
                <a:cs typeface="PT Serif"/>
                <a:sym typeface="PT Serif"/>
              </a:rPr>
              <a:t>Faculty of Business Administration </a:t>
            </a:r>
            <a:endParaRPr sz="2500">
              <a:latin typeface="PT Serif"/>
              <a:ea typeface="PT Serif"/>
              <a:cs typeface="PT Serif"/>
              <a:sym typeface="PT Serif"/>
            </a:endParaRPr>
          </a:p>
        </p:txBody>
      </p:sp>
      <p:sp>
        <p:nvSpPr>
          <p:cNvPr id="57" name="Google Shape;57;p13"/>
          <p:cNvSpPr txBox="1"/>
          <p:nvPr/>
        </p:nvSpPr>
        <p:spPr>
          <a:xfrm>
            <a:off x="0" y="4015625"/>
            <a:ext cx="3222600" cy="985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a:t>Name : Shatha wail elwerfalli </a:t>
            </a:r>
            <a:endParaRPr sz="1300"/>
          </a:p>
          <a:p>
            <a:pPr marL="0" lvl="0" indent="0" algn="l" rtl="0">
              <a:spcBef>
                <a:spcPts val="0"/>
              </a:spcBef>
              <a:spcAft>
                <a:spcPts val="0"/>
              </a:spcAft>
              <a:buNone/>
            </a:pPr>
            <a:r>
              <a:rPr lang="en" sz="1300"/>
              <a:t>ID : 3299 </a:t>
            </a:r>
            <a:endParaRPr sz="1300"/>
          </a:p>
          <a:p>
            <a:pPr marL="0" lvl="0" indent="0" algn="l" rtl="0">
              <a:spcBef>
                <a:spcPts val="0"/>
              </a:spcBef>
              <a:spcAft>
                <a:spcPts val="0"/>
              </a:spcAft>
              <a:buNone/>
            </a:pPr>
            <a:r>
              <a:rPr lang="en" sz="1300"/>
              <a:t>Date : 9th / May / 2022</a:t>
            </a:r>
            <a:endParaRPr sz="1300"/>
          </a:p>
          <a:p>
            <a:pPr marL="0" lvl="0" indent="0" algn="l" rtl="0">
              <a:spcBef>
                <a:spcPts val="0"/>
              </a:spcBef>
              <a:spcAft>
                <a:spcPts val="0"/>
              </a:spcAft>
              <a:buNone/>
            </a:pPr>
            <a:r>
              <a:rPr lang="en" sz="1300"/>
              <a:t>Email : shatha_3299@limu.edu.ly</a:t>
            </a:r>
            <a:endParaRPr sz="1300"/>
          </a:p>
        </p:txBody>
      </p:sp>
      <p:sp>
        <p:nvSpPr>
          <p:cNvPr id="58" name="Google Shape;58;p13"/>
          <p:cNvSpPr txBox="1"/>
          <p:nvPr/>
        </p:nvSpPr>
        <p:spPr>
          <a:xfrm>
            <a:off x="1623600" y="2119375"/>
            <a:ext cx="5540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59" name="Google Shape;59;p13"/>
          <p:cNvSpPr txBox="1"/>
          <p:nvPr/>
        </p:nvSpPr>
        <p:spPr>
          <a:xfrm>
            <a:off x="1709013" y="2100674"/>
            <a:ext cx="7188600" cy="769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800" dirty="0">
                <a:latin typeface="PT Serif"/>
                <a:ea typeface="PT Serif"/>
                <a:cs typeface="PT Serif"/>
                <a:sym typeface="PT Serif"/>
              </a:rPr>
              <a:t>Market Information System </a:t>
            </a:r>
            <a:endParaRPr sz="3800" dirty="0">
              <a:latin typeface="PT Serif"/>
              <a:ea typeface="PT Serif"/>
              <a:cs typeface="PT Serif"/>
              <a:sym typeface="PT Serif"/>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4"/>
          <p:cNvSpPr txBox="1">
            <a:spLocks noGrp="1"/>
          </p:cNvSpPr>
          <p:nvPr>
            <p:ph type="title"/>
          </p:nvPr>
        </p:nvSpPr>
        <p:spPr>
          <a:xfrm>
            <a:off x="3633300" y="308675"/>
            <a:ext cx="1981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PT Serif"/>
                <a:ea typeface="PT Serif"/>
                <a:cs typeface="PT Serif"/>
                <a:sym typeface="PT Serif"/>
              </a:rPr>
              <a:t>Objectives</a:t>
            </a:r>
            <a:r>
              <a:rPr lang="en"/>
              <a:t> </a:t>
            </a:r>
            <a:endParaRPr/>
          </a:p>
        </p:txBody>
      </p:sp>
      <p:sp>
        <p:nvSpPr>
          <p:cNvPr id="65" name="Google Shape;65;p14"/>
          <p:cNvSpPr txBox="1">
            <a:spLocks noGrp="1"/>
          </p:cNvSpPr>
          <p:nvPr>
            <p:ph type="body" idx="1"/>
          </p:nvPr>
        </p:nvSpPr>
        <p:spPr>
          <a:xfrm>
            <a:off x="363600" y="1177275"/>
            <a:ext cx="8520600" cy="3416400"/>
          </a:xfrm>
          <a:prstGeom prst="rect">
            <a:avLst/>
          </a:prstGeom>
        </p:spPr>
        <p:txBody>
          <a:bodyPr spcFirstLastPara="1" wrap="square" lIns="91425" tIns="91425" rIns="91425" bIns="91425" anchor="t" anchorCtr="0">
            <a:normAutofit/>
          </a:bodyPr>
          <a:lstStyle/>
          <a:p>
            <a:pPr marL="457200" lvl="0" indent="-374650" algn="just" rtl="0">
              <a:spcBef>
                <a:spcPts val="0"/>
              </a:spcBef>
              <a:spcAft>
                <a:spcPts val="0"/>
              </a:spcAft>
              <a:buClr>
                <a:schemeClr val="dk1"/>
              </a:buClr>
              <a:buSzPts val="2300"/>
              <a:buFont typeface="PT Serif"/>
              <a:buChar char="●"/>
            </a:pPr>
            <a:r>
              <a:rPr lang="en" sz="2300">
                <a:solidFill>
                  <a:schemeClr val="dk1"/>
                </a:solidFill>
                <a:latin typeface="PT Serif"/>
                <a:ea typeface="PT Serif"/>
                <a:cs typeface="PT Serif"/>
                <a:sym typeface="PT Serif"/>
              </a:rPr>
              <a:t>Understand the concept of Market Information System .</a:t>
            </a:r>
            <a:endParaRPr sz="2300">
              <a:solidFill>
                <a:schemeClr val="dk1"/>
              </a:solidFill>
              <a:latin typeface="PT Serif"/>
              <a:ea typeface="PT Serif"/>
              <a:cs typeface="PT Serif"/>
              <a:sym typeface="PT Serif"/>
            </a:endParaRPr>
          </a:p>
          <a:p>
            <a:pPr marL="457200" lvl="0" indent="-374650" algn="just" rtl="0">
              <a:spcBef>
                <a:spcPts val="0"/>
              </a:spcBef>
              <a:spcAft>
                <a:spcPts val="0"/>
              </a:spcAft>
              <a:buClr>
                <a:schemeClr val="dk1"/>
              </a:buClr>
              <a:buSzPts val="2300"/>
              <a:buFont typeface="PT Serif"/>
              <a:buChar char="●"/>
            </a:pPr>
            <a:r>
              <a:rPr lang="en" sz="2300">
                <a:solidFill>
                  <a:schemeClr val="dk1"/>
                </a:solidFill>
                <a:latin typeface="PT Serif"/>
                <a:ea typeface="PT Serif"/>
                <a:cs typeface="PT Serif"/>
                <a:sym typeface="PT Serif"/>
              </a:rPr>
              <a:t>Get to know more about it . </a:t>
            </a:r>
            <a:endParaRPr sz="2300">
              <a:solidFill>
                <a:schemeClr val="dk1"/>
              </a:solidFill>
              <a:latin typeface="PT Serif"/>
              <a:ea typeface="PT Serif"/>
              <a:cs typeface="PT Serif"/>
              <a:sym typeface="PT Serif"/>
            </a:endParaRPr>
          </a:p>
        </p:txBody>
      </p:sp>
      <p:sp>
        <p:nvSpPr>
          <p:cNvPr id="66" name="Google Shape;66;p14"/>
          <p:cNvSpPr txBox="1"/>
          <p:nvPr/>
        </p:nvSpPr>
        <p:spPr>
          <a:xfrm>
            <a:off x="8514650" y="4722100"/>
            <a:ext cx="495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1</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5"/>
          <p:cNvSpPr txBox="1">
            <a:spLocks noGrp="1"/>
          </p:cNvSpPr>
          <p:nvPr>
            <p:ph type="title"/>
          </p:nvPr>
        </p:nvSpPr>
        <p:spPr>
          <a:xfrm>
            <a:off x="2967900" y="345850"/>
            <a:ext cx="32082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720" b="1">
                <a:latin typeface="PT Serif"/>
                <a:ea typeface="PT Serif"/>
                <a:cs typeface="PT Serif"/>
                <a:sym typeface="PT Serif"/>
              </a:rPr>
              <a:t>Table of Contents</a:t>
            </a:r>
            <a:r>
              <a:rPr lang="en" sz="3020">
                <a:latin typeface="PT Serif"/>
                <a:ea typeface="PT Serif"/>
                <a:cs typeface="PT Serif"/>
                <a:sym typeface="PT Serif"/>
              </a:rPr>
              <a:t> </a:t>
            </a:r>
            <a:endParaRPr sz="3020">
              <a:latin typeface="PT Serif"/>
              <a:ea typeface="PT Serif"/>
              <a:cs typeface="PT Serif"/>
              <a:sym typeface="PT Serif"/>
            </a:endParaRPr>
          </a:p>
        </p:txBody>
      </p:sp>
      <p:sp>
        <p:nvSpPr>
          <p:cNvPr id="72" name="Google Shape;72;p1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74650" algn="just" rtl="0">
              <a:spcBef>
                <a:spcPts val="0"/>
              </a:spcBef>
              <a:spcAft>
                <a:spcPts val="0"/>
              </a:spcAft>
              <a:buClr>
                <a:schemeClr val="dk1"/>
              </a:buClr>
              <a:buSzPts val="2300"/>
              <a:buFont typeface="Lora"/>
              <a:buAutoNum type="arabicPeriod"/>
            </a:pPr>
            <a:r>
              <a:rPr lang="en" sz="2300">
                <a:solidFill>
                  <a:schemeClr val="dk1"/>
                </a:solidFill>
                <a:latin typeface="Lora"/>
                <a:ea typeface="Lora"/>
                <a:cs typeface="Lora"/>
                <a:sym typeface="Lora"/>
              </a:rPr>
              <a:t>What’s Market Information System </a:t>
            </a:r>
            <a:endParaRPr sz="2300">
              <a:solidFill>
                <a:schemeClr val="dk1"/>
              </a:solidFill>
              <a:latin typeface="Lora"/>
              <a:ea typeface="Lora"/>
              <a:cs typeface="Lora"/>
              <a:sym typeface="Lora"/>
            </a:endParaRPr>
          </a:p>
          <a:p>
            <a:pPr marL="457200" lvl="0" indent="-374650" algn="just" rtl="0">
              <a:spcBef>
                <a:spcPts val="0"/>
              </a:spcBef>
              <a:spcAft>
                <a:spcPts val="0"/>
              </a:spcAft>
              <a:buClr>
                <a:schemeClr val="dk1"/>
              </a:buClr>
              <a:buSzPts val="2300"/>
              <a:buFont typeface="Lora"/>
              <a:buAutoNum type="arabicPeriod"/>
            </a:pPr>
            <a:r>
              <a:rPr lang="en" sz="2300">
                <a:solidFill>
                  <a:schemeClr val="dk1"/>
                </a:solidFill>
                <a:latin typeface="Lora"/>
                <a:ea typeface="Lora"/>
                <a:cs typeface="Lora"/>
                <a:sym typeface="Lora"/>
              </a:rPr>
              <a:t>What are the types of Market Information System </a:t>
            </a:r>
            <a:endParaRPr sz="2300">
              <a:solidFill>
                <a:schemeClr val="dk1"/>
              </a:solidFill>
              <a:latin typeface="Lora"/>
              <a:ea typeface="Lora"/>
              <a:cs typeface="Lora"/>
              <a:sym typeface="Lora"/>
            </a:endParaRPr>
          </a:p>
          <a:p>
            <a:pPr marL="457200" lvl="0" indent="-374650" algn="just" rtl="0">
              <a:spcBef>
                <a:spcPts val="0"/>
              </a:spcBef>
              <a:spcAft>
                <a:spcPts val="0"/>
              </a:spcAft>
              <a:buClr>
                <a:schemeClr val="dk1"/>
              </a:buClr>
              <a:buSzPts val="2300"/>
              <a:buFont typeface="Lora"/>
              <a:buAutoNum type="arabicPeriod"/>
            </a:pPr>
            <a:r>
              <a:rPr lang="en" sz="2300">
                <a:solidFill>
                  <a:schemeClr val="dk1"/>
                </a:solidFill>
                <a:latin typeface="Lora"/>
                <a:ea typeface="Lora"/>
                <a:cs typeface="Lora"/>
                <a:sym typeface="Lora"/>
              </a:rPr>
              <a:t>How does Market Information System benefit the market </a:t>
            </a:r>
            <a:endParaRPr sz="2300">
              <a:solidFill>
                <a:schemeClr val="dk1"/>
              </a:solidFill>
              <a:latin typeface="Lora"/>
              <a:ea typeface="Lora"/>
              <a:cs typeface="Lora"/>
              <a:sym typeface="Lora"/>
            </a:endParaRPr>
          </a:p>
          <a:p>
            <a:pPr marL="457200" lvl="0" indent="-374650" algn="just" rtl="0">
              <a:spcBef>
                <a:spcPts val="0"/>
              </a:spcBef>
              <a:spcAft>
                <a:spcPts val="0"/>
              </a:spcAft>
              <a:buClr>
                <a:schemeClr val="dk1"/>
              </a:buClr>
              <a:buSzPts val="2300"/>
              <a:buFont typeface="Lora"/>
              <a:buAutoNum type="arabicPeriod"/>
            </a:pPr>
            <a:r>
              <a:rPr lang="en" sz="2300">
                <a:solidFill>
                  <a:schemeClr val="dk1"/>
                </a:solidFill>
                <a:latin typeface="Lora"/>
                <a:ea typeface="Lora"/>
                <a:cs typeface="Lora"/>
                <a:sym typeface="Lora"/>
              </a:rPr>
              <a:t>Conclusion</a:t>
            </a:r>
            <a:endParaRPr sz="2300">
              <a:solidFill>
                <a:schemeClr val="dk1"/>
              </a:solidFill>
              <a:latin typeface="Lora"/>
              <a:ea typeface="Lora"/>
              <a:cs typeface="Lora"/>
              <a:sym typeface="Lora"/>
            </a:endParaRPr>
          </a:p>
          <a:p>
            <a:pPr marL="457200" lvl="0" indent="-374650" algn="just" rtl="0">
              <a:spcBef>
                <a:spcPts val="0"/>
              </a:spcBef>
              <a:spcAft>
                <a:spcPts val="0"/>
              </a:spcAft>
              <a:buClr>
                <a:schemeClr val="dk1"/>
              </a:buClr>
              <a:buSzPts val="2300"/>
              <a:buFont typeface="Lora"/>
              <a:buAutoNum type="arabicPeriod"/>
            </a:pPr>
            <a:r>
              <a:rPr lang="en" sz="2300">
                <a:solidFill>
                  <a:schemeClr val="dk1"/>
                </a:solidFill>
                <a:latin typeface="Lora"/>
                <a:ea typeface="Lora"/>
                <a:cs typeface="Lora"/>
                <a:sym typeface="Lora"/>
              </a:rPr>
              <a:t>References </a:t>
            </a:r>
            <a:endParaRPr sz="2300">
              <a:solidFill>
                <a:schemeClr val="dk1"/>
              </a:solidFill>
              <a:latin typeface="Lora"/>
              <a:ea typeface="Lora"/>
              <a:cs typeface="Lora"/>
              <a:sym typeface="Lora"/>
            </a:endParaRPr>
          </a:p>
        </p:txBody>
      </p:sp>
      <p:sp>
        <p:nvSpPr>
          <p:cNvPr id="73" name="Google Shape;73;p15"/>
          <p:cNvSpPr txBox="1"/>
          <p:nvPr/>
        </p:nvSpPr>
        <p:spPr>
          <a:xfrm>
            <a:off x="8539450" y="4684925"/>
            <a:ext cx="408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2</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620" b="1">
                <a:latin typeface="Lora"/>
                <a:ea typeface="Lora"/>
                <a:cs typeface="Lora"/>
                <a:sym typeface="Lora"/>
              </a:rPr>
              <a:t>Market Information System</a:t>
            </a:r>
            <a:endParaRPr sz="2620" b="1">
              <a:latin typeface="Lora"/>
              <a:ea typeface="Lora"/>
              <a:cs typeface="Lora"/>
              <a:sym typeface="Lora"/>
            </a:endParaRPr>
          </a:p>
        </p:txBody>
      </p:sp>
      <p:sp>
        <p:nvSpPr>
          <p:cNvPr id="79" name="Google Shape;79;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just" rtl="0">
              <a:spcBef>
                <a:spcPts val="0"/>
              </a:spcBef>
              <a:spcAft>
                <a:spcPts val="1200"/>
              </a:spcAft>
              <a:buNone/>
            </a:pPr>
            <a:r>
              <a:rPr lang="en" sz="2200">
                <a:solidFill>
                  <a:schemeClr val="dk1"/>
                </a:solidFill>
                <a:latin typeface="PT Serif"/>
                <a:ea typeface="PT Serif"/>
                <a:cs typeface="PT Serif"/>
                <a:sym typeface="PT Serif"/>
              </a:rPr>
              <a:t>A Marketing Information System is a continuing and interacting structure of people, equipment and procedures to gather, sort, analyse, evaluate, and distribute pertinent, timely and accurate information for use by marketing decision makers to improve their marketing planning, implementation, and control.</a:t>
            </a:r>
            <a:endParaRPr sz="2200">
              <a:solidFill>
                <a:schemeClr val="dk1"/>
              </a:solidFill>
              <a:latin typeface="PT Serif"/>
              <a:ea typeface="PT Serif"/>
              <a:cs typeface="PT Serif"/>
              <a:sym typeface="PT Serif"/>
            </a:endParaRPr>
          </a:p>
        </p:txBody>
      </p:sp>
      <p:sp>
        <p:nvSpPr>
          <p:cNvPr id="80" name="Google Shape;80;p16"/>
          <p:cNvSpPr txBox="1"/>
          <p:nvPr/>
        </p:nvSpPr>
        <p:spPr>
          <a:xfrm>
            <a:off x="8712975" y="4833650"/>
            <a:ext cx="3345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3</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latin typeface="PT Serif"/>
                <a:ea typeface="PT Serif"/>
                <a:cs typeface="PT Serif"/>
                <a:sym typeface="PT Serif"/>
              </a:rPr>
              <a:t>The types of Market Information System</a:t>
            </a:r>
            <a:endParaRPr b="1">
              <a:latin typeface="PT Serif"/>
              <a:ea typeface="PT Serif"/>
              <a:cs typeface="PT Serif"/>
              <a:sym typeface="PT Serif"/>
            </a:endParaRPr>
          </a:p>
        </p:txBody>
      </p:sp>
      <p:sp>
        <p:nvSpPr>
          <p:cNvPr id="86" name="Google Shape;86;p1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300">
                <a:solidFill>
                  <a:schemeClr val="dk1"/>
                </a:solidFill>
                <a:latin typeface="Lora"/>
                <a:ea typeface="Lora"/>
                <a:cs typeface="Lora"/>
                <a:sym typeface="Lora"/>
              </a:rPr>
              <a:t>1-Internal Reports System</a:t>
            </a:r>
            <a:endParaRPr sz="2300">
              <a:solidFill>
                <a:schemeClr val="dk1"/>
              </a:solidFill>
              <a:latin typeface="Lora"/>
              <a:ea typeface="Lora"/>
              <a:cs typeface="Lora"/>
              <a:sym typeface="Lora"/>
            </a:endParaRPr>
          </a:p>
          <a:p>
            <a:pPr marL="0" lvl="0" indent="0" algn="l" rtl="0">
              <a:spcBef>
                <a:spcPts val="1200"/>
              </a:spcBef>
              <a:spcAft>
                <a:spcPts val="0"/>
              </a:spcAft>
              <a:buNone/>
            </a:pPr>
            <a:r>
              <a:rPr lang="en" sz="2300">
                <a:solidFill>
                  <a:schemeClr val="dk1"/>
                </a:solidFill>
                <a:latin typeface="Lora"/>
                <a:ea typeface="Lora"/>
                <a:cs typeface="Lora"/>
                <a:sym typeface="Lora"/>
              </a:rPr>
              <a:t>2-Marketing Intelligence System</a:t>
            </a:r>
            <a:endParaRPr sz="2300">
              <a:solidFill>
                <a:schemeClr val="dk1"/>
              </a:solidFill>
              <a:latin typeface="Lora"/>
              <a:ea typeface="Lora"/>
              <a:cs typeface="Lora"/>
              <a:sym typeface="Lora"/>
            </a:endParaRPr>
          </a:p>
          <a:p>
            <a:pPr marL="0" lvl="0" indent="0" algn="l" rtl="0">
              <a:spcBef>
                <a:spcPts val="1200"/>
              </a:spcBef>
              <a:spcAft>
                <a:spcPts val="0"/>
              </a:spcAft>
              <a:buNone/>
            </a:pPr>
            <a:r>
              <a:rPr lang="en" sz="2300">
                <a:solidFill>
                  <a:schemeClr val="dk1"/>
                </a:solidFill>
                <a:latin typeface="Lora"/>
                <a:ea typeface="Lora"/>
                <a:cs typeface="Lora"/>
                <a:sym typeface="Lora"/>
              </a:rPr>
              <a:t>3-Marketing Research System</a:t>
            </a:r>
            <a:endParaRPr sz="2300">
              <a:solidFill>
                <a:schemeClr val="dk1"/>
              </a:solidFill>
              <a:latin typeface="Lora"/>
              <a:ea typeface="Lora"/>
              <a:cs typeface="Lora"/>
              <a:sym typeface="Lora"/>
            </a:endParaRPr>
          </a:p>
          <a:p>
            <a:pPr marL="0" lvl="0" indent="0" algn="l" rtl="0">
              <a:spcBef>
                <a:spcPts val="1200"/>
              </a:spcBef>
              <a:spcAft>
                <a:spcPts val="1200"/>
              </a:spcAft>
              <a:buNone/>
            </a:pPr>
            <a:r>
              <a:rPr lang="en" sz="2300">
                <a:solidFill>
                  <a:schemeClr val="dk1"/>
                </a:solidFill>
                <a:latin typeface="Lora"/>
                <a:ea typeface="Lora"/>
                <a:cs typeface="Lora"/>
                <a:sym typeface="Lora"/>
              </a:rPr>
              <a:t>4-Analytical Marketing System</a:t>
            </a:r>
            <a:endParaRPr sz="2300">
              <a:solidFill>
                <a:schemeClr val="dk1"/>
              </a:solidFill>
              <a:latin typeface="Lora"/>
              <a:ea typeface="Lora"/>
              <a:cs typeface="Lora"/>
              <a:sym typeface="Lora"/>
            </a:endParaRPr>
          </a:p>
        </p:txBody>
      </p:sp>
      <p:sp>
        <p:nvSpPr>
          <p:cNvPr id="87" name="Google Shape;87;p17"/>
          <p:cNvSpPr txBox="1"/>
          <p:nvPr/>
        </p:nvSpPr>
        <p:spPr>
          <a:xfrm>
            <a:off x="8663400" y="4771675"/>
            <a:ext cx="480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4</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SzPct val="37468"/>
              <a:buNone/>
            </a:pPr>
            <a:r>
              <a:rPr lang="en" sz="2642" b="1">
                <a:latin typeface="PT Serif"/>
                <a:ea typeface="PT Serif"/>
                <a:cs typeface="PT Serif"/>
                <a:sym typeface="PT Serif"/>
              </a:rPr>
              <a:t>How does Market Information System benefit the market</a:t>
            </a:r>
            <a:endParaRPr sz="2642" b="1">
              <a:latin typeface="PT Serif"/>
              <a:ea typeface="PT Serif"/>
              <a:cs typeface="PT Serif"/>
              <a:sym typeface="PT Serif"/>
            </a:endParaRPr>
          </a:p>
        </p:txBody>
      </p:sp>
      <p:sp>
        <p:nvSpPr>
          <p:cNvPr id="93" name="Google Shape;93;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just" rtl="0">
              <a:spcBef>
                <a:spcPts val="0"/>
              </a:spcBef>
              <a:spcAft>
                <a:spcPts val="0"/>
              </a:spcAft>
              <a:buNone/>
            </a:pPr>
            <a:r>
              <a:rPr lang="en" sz="2200">
                <a:solidFill>
                  <a:schemeClr val="dk1"/>
                </a:solidFill>
                <a:latin typeface="Lora"/>
                <a:ea typeface="Lora"/>
                <a:cs typeface="Lora"/>
                <a:sym typeface="Lora"/>
              </a:rPr>
              <a:t>-Enabling managers to share information.</a:t>
            </a:r>
            <a:endParaRPr sz="2200">
              <a:solidFill>
                <a:schemeClr val="dk1"/>
              </a:solidFill>
              <a:latin typeface="Lora"/>
              <a:ea typeface="Lora"/>
              <a:cs typeface="Lora"/>
              <a:sym typeface="Lora"/>
            </a:endParaRPr>
          </a:p>
          <a:p>
            <a:pPr marL="0" lvl="0" indent="0" algn="just" rtl="0">
              <a:spcBef>
                <a:spcPts val="1200"/>
              </a:spcBef>
              <a:spcAft>
                <a:spcPts val="0"/>
              </a:spcAft>
              <a:buNone/>
            </a:pPr>
            <a:r>
              <a:rPr lang="en" sz="2200">
                <a:solidFill>
                  <a:schemeClr val="dk1"/>
                </a:solidFill>
                <a:latin typeface="Lora"/>
                <a:ea typeface="Lora"/>
                <a:cs typeface="Lora"/>
                <a:sym typeface="Lora"/>
              </a:rPr>
              <a:t> -Helping marketers collaborate with customers on product designs and customer requirements. </a:t>
            </a:r>
            <a:endParaRPr sz="2200">
              <a:solidFill>
                <a:schemeClr val="dk1"/>
              </a:solidFill>
              <a:latin typeface="Lora"/>
              <a:ea typeface="Lora"/>
              <a:cs typeface="Lora"/>
              <a:sym typeface="Lora"/>
            </a:endParaRPr>
          </a:p>
          <a:p>
            <a:pPr marL="0" lvl="0" indent="0" algn="just" rtl="0">
              <a:spcBef>
                <a:spcPts val="1200"/>
              </a:spcBef>
              <a:spcAft>
                <a:spcPts val="1200"/>
              </a:spcAft>
              <a:buNone/>
            </a:pPr>
            <a:r>
              <a:rPr lang="en" sz="2200">
                <a:solidFill>
                  <a:schemeClr val="dk1"/>
                </a:solidFill>
                <a:latin typeface="Lora"/>
                <a:ea typeface="Lora"/>
                <a:cs typeface="Lora"/>
                <a:sym typeface="Lora"/>
              </a:rPr>
              <a:t> -Addressing operational needs through customer management systems.</a:t>
            </a:r>
            <a:endParaRPr sz="2200">
              <a:solidFill>
                <a:schemeClr val="dk1"/>
              </a:solidFill>
              <a:latin typeface="Lora"/>
              <a:ea typeface="Lora"/>
              <a:cs typeface="Lora"/>
              <a:sym typeface="Lora"/>
            </a:endParaRPr>
          </a:p>
        </p:txBody>
      </p:sp>
      <p:sp>
        <p:nvSpPr>
          <p:cNvPr id="94" name="Google Shape;94;p18"/>
          <p:cNvSpPr txBox="1"/>
          <p:nvPr/>
        </p:nvSpPr>
        <p:spPr>
          <a:xfrm>
            <a:off x="8489875" y="4697325"/>
            <a:ext cx="654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5</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9"/>
          <p:cNvSpPr txBox="1">
            <a:spLocks noGrp="1"/>
          </p:cNvSpPr>
          <p:nvPr>
            <p:ph type="title"/>
          </p:nvPr>
        </p:nvSpPr>
        <p:spPr>
          <a:xfrm>
            <a:off x="3174700" y="395450"/>
            <a:ext cx="21672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720" b="1">
                <a:latin typeface="PT Serif"/>
                <a:ea typeface="PT Serif"/>
                <a:cs typeface="PT Serif"/>
                <a:sym typeface="PT Serif"/>
              </a:rPr>
              <a:t>Conclusion </a:t>
            </a:r>
            <a:endParaRPr sz="2720" b="1">
              <a:latin typeface="PT Serif"/>
              <a:ea typeface="PT Serif"/>
              <a:cs typeface="PT Serif"/>
              <a:sym typeface="PT Serif"/>
            </a:endParaRPr>
          </a:p>
        </p:txBody>
      </p:sp>
      <p:sp>
        <p:nvSpPr>
          <p:cNvPr id="100" name="Google Shape;100;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just" rtl="0">
              <a:spcBef>
                <a:spcPts val="0"/>
              </a:spcBef>
              <a:spcAft>
                <a:spcPts val="1200"/>
              </a:spcAft>
              <a:buNone/>
            </a:pPr>
            <a:r>
              <a:rPr lang="en" sz="2300">
                <a:solidFill>
                  <a:schemeClr val="dk1"/>
                </a:solidFill>
                <a:latin typeface="Lora"/>
                <a:ea typeface="Lora"/>
                <a:cs typeface="Lora"/>
                <a:sym typeface="Lora"/>
              </a:rPr>
              <a:t>A Marketing Information System is a mechanism in which marketing data is formally gathered, stored, analyzed, and distributed to managers in accordance with their informational needs on a regular basis.</a:t>
            </a:r>
            <a:endParaRPr sz="2300">
              <a:solidFill>
                <a:schemeClr val="dk1"/>
              </a:solidFill>
              <a:latin typeface="Lora"/>
              <a:ea typeface="Lora"/>
              <a:cs typeface="Lora"/>
              <a:sym typeface="Lora"/>
            </a:endParaRPr>
          </a:p>
        </p:txBody>
      </p:sp>
      <p:sp>
        <p:nvSpPr>
          <p:cNvPr id="101" name="Google Shape;101;p19"/>
          <p:cNvSpPr txBox="1"/>
          <p:nvPr/>
        </p:nvSpPr>
        <p:spPr>
          <a:xfrm>
            <a:off x="8514650" y="4660125"/>
            <a:ext cx="508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6</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20"/>
          <p:cNvSpPr txBox="1">
            <a:spLocks noGrp="1"/>
          </p:cNvSpPr>
          <p:nvPr>
            <p:ph type="title"/>
          </p:nvPr>
        </p:nvSpPr>
        <p:spPr>
          <a:xfrm>
            <a:off x="3162300" y="345875"/>
            <a:ext cx="2154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620">
                <a:latin typeface="PT Serif"/>
                <a:ea typeface="PT Serif"/>
                <a:cs typeface="PT Serif"/>
                <a:sym typeface="PT Serif"/>
              </a:rPr>
              <a:t>References </a:t>
            </a:r>
            <a:endParaRPr sz="2620">
              <a:latin typeface="PT Serif"/>
              <a:ea typeface="PT Serif"/>
              <a:cs typeface="PT Serif"/>
              <a:sym typeface="PT Serif"/>
            </a:endParaRPr>
          </a:p>
        </p:txBody>
      </p:sp>
      <p:sp>
        <p:nvSpPr>
          <p:cNvPr id="107" name="Google Shape;107;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just" rtl="0">
              <a:spcBef>
                <a:spcPts val="0"/>
              </a:spcBef>
              <a:spcAft>
                <a:spcPts val="0"/>
              </a:spcAft>
              <a:buNone/>
            </a:pPr>
            <a:r>
              <a:rPr lang="en" sz="1600">
                <a:solidFill>
                  <a:schemeClr val="dk1"/>
                </a:solidFill>
                <a:latin typeface="Lora"/>
                <a:ea typeface="Lora"/>
                <a:cs typeface="Lora"/>
                <a:sym typeface="Lora"/>
              </a:rPr>
              <a:t>Chapter 9: Marketing Information Systems. (n.d.). Retrieved May 11, 2022.</a:t>
            </a:r>
            <a:endParaRPr sz="1600">
              <a:solidFill>
                <a:schemeClr val="dk1"/>
              </a:solidFill>
              <a:latin typeface="Lora"/>
              <a:ea typeface="Lora"/>
              <a:cs typeface="Lora"/>
              <a:sym typeface="Lora"/>
            </a:endParaRPr>
          </a:p>
          <a:p>
            <a:pPr marL="0" lvl="0" indent="0" algn="just" rtl="0">
              <a:spcBef>
                <a:spcPts val="1200"/>
              </a:spcBef>
              <a:spcAft>
                <a:spcPts val="0"/>
              </a:spcAft>
              <a:buNone/>
            </a:pPr>
            <a:r>
              <a:rPr lang="en" sz="1600">
                <a:solidFill>
                  <a:schemeClr val="dk1"/>
                </a:solidFill>
                <a:latin typeface="Lora"/>
                <a:ea typeface="Lora"/>
                <a:cs typeface="Lora"/>
                <a:sym typeface="Lora"/>
              </a:rPr>
              <a:t>4 components of Marketing Information System (MIS). Your Article Library. (2014, March 12). Retrieved May 11, 2022.</a:t>
            </a:r>
            <a:endParaRPr sz="1600">
              <a:solidFill>
                <a:schemeClr val="dk1"/>
              </a:solidFill>
              <a:latin typeface="Lora"/>
              <a:ea typeface="Lora"/>
              <a:cs typeface="Lora"/>
              <a:sym typeface="Lora"/>
            </a:endParaRPr>
          </a:p>
          <a:p>
            <a:pPr marL="0" lvl="0" indent="0" algn="just" rtl="0">
              <a:spcBef>
                <a:spcPts val="1200"/>
              </a:spcBef>
              <a:spcAft>
                <a:spcPts val="0"/>
              </a:spcAft>
              <a:buNone/>
            </a:pPr>
            <a:r>
              <a:rPr lang="en" sz="1600">
                <a:solidFill>
                  <a:schemeClr val="dk1"/>
                </a:solidFill>
                <a:latin typeface="Lora"/>
                <a:ea typeface="Lora"/>
                <a:cs typeface="Lora"/>
                <a:sym typeface="Lora"/>
              </a:rPr>
              <a:t>Boundless. (n.d.). Boundless marketing. Lumen. Retrieved May 11, 2022.</a:t>
            </a:r>
            <a:endParaRPr sz="1600">
              <a:solidFill>
                <a:schemeClr val="dk1"/>
              </a:solidFill>
              <a:latin typeface="Lora"/>
              <a:ea typeface="Lora"/>
              <a:cs typeface="Lora"/>
              <a:sym typeface="Lora"/>
            </a:endParaRPr>
          </a:p>
          <a:p>
            <a:pPr marL="0" lvl="0" indent="0" algn="just" rtl="0">
              <a:spcBef>
                <a:spcPts val="1200"/>
              </a:spcBef>
              <a:spcAft>
                <a:spcPts val="1200"/>
              </a:spcAft>
              <a:buNone/>
            </a:pPr>
            <a:r>
              <a:rPr lang="en" sz="1600">
                <a:solidFill>
                  <a:schemeClr val="dk1"/>
                </a:solidFill>
                <a:latin typeface="Lora"/>
                <a:ea typeface="Lora"/>
                <a:cs typeface="Lora"/>
                <a:sym typeface="Lora"/>
              </a:rPr>
              <a:t>Marketing Information System (MKIS): Definition, F. of M. I. S. (M. K. I. S. (2021, March 24). Marketing information system (MKIS): Definition, features, importance. Gyanko Vandar. Retrieved May 11, 2022.</a:t>
            </a:r>
            <a:endParaRPr sz="1600">
              <a:solidFill>
                <a:schemeClr val="dk1"/>
              </a:solidFill>
              <a:latin typeface="Lora"/>
              <a:ea typeface="Lora"/>
              <a:cs typeface="Lora"/>
              <a:sym typeface="Lora"/>
            </a:endParaRPr>
          </a:p>
        </p:txBody>
      </p:sp>
      <p:sp>
        <p:nvSpPr>
          <p:cNvPr id="108" name="Google Shape;108;p20"/>
          <p:cNvSpPr txBox="1"/>
          <p:nvPr/>
        </p:nvSpPr>
        <p:spPr>
          <a:xfrm>
            <a:off x="8489875" y="4746900"/>
            <a:ext cx="768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7</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2"/>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333</Words>
  <Application>Microsoft Office PowerPoint</Application>
  <PresentationFormat>On-screen Show (16:9)</PresentationFormat>
  <Paragraphs>41</Paragraphs>
  <Slides>9</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Lora</vt:lpstr>
      <vt:lpstr>PT Serif</vt:lpstr>
      <vt:lpstr>Simple Light</vt:lpstr>
      <vt:lpstr>PowerPoint Presentation</vt:lpstr>
      <vt:lpstr>Objectives </vt:lpstr>
      <vt:lpstr>Table of Contents </vt:lpstr>
      <vt:lpstr>Market Information System</vt:lpstr>
      <vt:lpstr>The types of Market Information System</vt:lpstr>
      <vt:lpstr>How does Market Information System benefit the market</vt:lpstr>
      <vt:lpstr>Conclusion </vt:lpstr>
      <vt:lpstr>References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Maher Fattouh</cp:lastModifiedBy>
  <cp:revision>1</cp:revision>
  <dcterms:modified xsi:type="dcterms:W3CDTF">2022-05-14T07:27:47Z</dcterms:modified>
</cp:coreProperties>
</file>