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837" r:id="rId1"/>
  </p:sldMasterIdLst>
  <p:notesMasterIdLst>
    <p:notesMasterId r:id="rId40"/>
  </p:notesMasterIdLst>
  <p:handoutMasterIdLst>
    <p:handoutMasterId r:id="rId41"/>
  </p:handoutMasterIdLst>
  <p:sldIdLst>
    <p:sldId id="293" r:id="rId2"/>
    <p:sldId id="256" r:id="rId3"/>
    <p:sldId id="257" r:id="rId4"/>
    <p:sldId id="258" r:id="rId5"/>
    <p:sldId id="259" r:id="rId6"/>
    <p:sldId id="279" r:id="rId7"/>
    <p:sldId id="260" r:id="rId8"/>
    <p:sldId id="261" r:id="rId9"/>
    <p:sldId id="262" r:id="rId10"/>
    <p:sldId id="263" r:id="rId11"/>
    <p:sldId id="264" r:id="rId12"/>
    <p:sldId id="287" r:id="rId13"/>
    <p:sldId id="265" r:id="rId14"/>
    <p:sldId id="288" r:id="rId15"/>
    <p:sldId id="266" r:id="rId16"/>
    <p:sldId id="267" r:id="rId17"/>
    <p:sldId id="289" r:id="rId18"/>
    <p:sldId id="268" r:id="rId19"/>
    <p:sldId id="290" r:id="rId20"/>
    <p:sldId id="269" r:id="rId21"/>
    <p:sldId id="270" r:id="rId22"/>
    <p:sldId id="291" r:id="rId23"/>
    <p:sldId id="271" r:id="rId24"/>
    <p:sldId id="286" r:id="rId25"/>
    <p:sldId id="272" r:id="rId26"/>
    <p:sldId id="273" r:id="rId27"/>
    <p:sldId id="280" r:id="rId28"/>
    <p:sldId id="292" r:id="rId29"/>
    <p:sldId id="274" r:id="rId30"/>
    <p:sldId id="275" r:id="rId31"/>
    <p:sldId id="281" r:id="rId32"/>
    <p:sldId id="276" r:id="rId33"/>
    <p:sldId id="282" r:id="rId34"/>
    <p:sldId id="277" r:id="rId35"/>
    <p:sldId id="283" r:id="rId36"/>
    <p:sldId id="278" r:id="rId37"/>
    <p:sldId id="284" r:id="rId38"/>
    <p:sldId id="285" r:id="rId39"/>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68043" autoAdjust="0"/>
  </p:normalViewPr>
  <p:slideViewPr>
    <p:cSldViewPr snapToGrid="0">
      <p:cViewPr varScale="1">
        <p:scale>
          <a:sx n="50" d="100"/>
          <a:sy n="50" d="100"/>
        </p:scale>
        <p:origin x="147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19E48F91-DDF6-4492-8257-89288298A91D}" type="datetimeFigureOut">
              <a:rPr lang="ar-SA" smtClean="0"/>
              <a:t>5 محرم، 1442</a:t>
            </a:fld>
            <a:endParaRPr lang="ar-SA"/>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r>
              <a:rPr lang="it-IT"/>
              <a:t>Naseralla J Elsaadi, BMC, 2019</a:t>
            </a:r>
            <a:endParaRPr lang="ar-SA"/>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97EDDCDD-5E37-4449-A884-3C54270D65FA}" type="slidenum">
              <a:rPr lang="ar-SA" smtClean="0"/>
              <a:t>‹#›</a:t>
            </a:fld>
            <a:endParaRPr lang="ar-SA"/>
          </a:p>
        </p:txBody>
      </p:sp>
    </p:spTree>
    <p:extLst>
      <p:ext uri="{BB962C8B-B14F-4D97-AF65-F5344CB8AC3E}">
        <p14:creationId xmlns:p14="http://schemas.microsoft.com/office/powerpoint/2010/main" val="345374392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CFFF874-870E-47EA-A041-85DF1937BD7E}" type="datetimeFigureOut">
              <a:rPr lang="ar-SA" smtClean="0"/>
              <a:t>5 محرم، 1442</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r>
              <a:rPr lang="it-IT"/>
              <a:t>Naseralla J Elsaadi, BMC, 2019</a:t>
            </a:r>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417024D-F538-40CE-BE08-B5B5D594D010}" type="slidenum">
              <a:rPr lang="ar-SA" smtClean="0"/>
              <a:t>‹#›</a:t>
            </a:fld>
            <a:endParaRPr lang="ar-SA"/>
          </a:p>
        </p:txBody>
      </p:sp>
    </p:spTree>
    <p:extLst>
      <p:ext uri="{BB962C8B-B14F-4D97-AF65-F5344CB8AC3E}">
        <p14:creationId xmlns:p14="http://schemas.microsoft.com/office/powerpoint/2010/main" val="2571233164"/>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1165709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a:solidFill>
                  <a:schemeClr val="tx1"/>
                </a:solidFill>
                <a:effectLst/>
                <a:latin typeface="+mn-lt"/>
                <a:ea typeface="+mn-ea"/>
                <a:cs typeface="+mn-cs"/>
              </a:rPr>
              <a:t>Antigen recognition</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In order for the recipient’s immune system to respond to foreign (non-self) antigens and reject the tissues on which they are expressed, the immune system must be able to recognize these antigens. Recipient CD4 T cells (T helper cells) play a central role in activating and maintaining the alloimmune response.</a:t>
            </a:r>
          </a:p>
          <a:p>
            <a:pPr algn="l" rtl="0"/>
            <a:r>
              <a:rPr lang="en-US" sz="1200" kern="1200" dirty="0">
                <a:solidFill>
                  <a:schemeClr val="tx1"/>
                </a:solidFill>
                <a:effectLst/>
                <a:latin typeface="+mn-lt"/>
                <a:ea typeface="+mn-ea"/>
                <a:cs typeface="+mn-cs"/>
              </a:rPr>
              <a:t>Recognition of foreign HLA molecules by recipient CD4 T cells occurs in host lymphoid tissue through two main pathways: the indirect and direct pathways of allorecognition (Figure 1).</a:t>
            </a:r>
          </a:p>
          <a:p>
            <a:pPr algn="l" rtl="0"/>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Indirect allorecognition occurs when recipient T cells recognize and bind to donor HLA peptides that are being presented within self-HLA on the surface of recipient APCs. The indirect pathway is analogous to the physiological pathway by which T cells normally recognize foreign protein antigens, e.g. from microbes.</a:t>
            </a:r>
          </a:p>
          <a:p>
            <a:pPr algn="l" rtl="0"/>
            <a:r>
              <a:rPr lang="en-US" sz="1200" kern="1200" dirty="0">
                <a:solidFill>
                  <a:schemeClr val="tx1"/>
                </a:solidFill>
                <a:effectLst/>
                <a:latin typeface="+mn-lt"/>
                <a:ea typeface="+mn-ea"/>
                <a:cs typeface="+mn-cs"/>
              </a:rPr>
              <a:t>Direct allorecognition occurs when recipient T cells recognize and bind to intact donor HLA antigens that are being presented on the surface of donor APCs. This pathway of immune system activation is unique to transplantation as T cells only encounter donor APCs when an organ is implanted into the recipient.</a:t>
            </a:r>
          </a:p>
          <a:p>
            <a:pPr algn="l" rtl="0"/>
            <a:r>
              <a:rPr lang="en-US" sz="1200" kern="1200" dirty="0">
                <a:solidFill>
                  <a:schemeClr val="tx1"/>
                </a:solidFill>
                <a:effectLst/>
                <a:latin typeface="+mn-lt"/>
                <a:ea typeface="+mn-ea"/>
                <a:cs typeface="+mn-cs"/>
              </a:rPr>
              <a:t>The direct pathway is thought to be dominant early after transplantation, while the indirect pathway may be more important in promoting chronic rejection once donor APCs have been destroyed.</a:t>
            </a:r>
          </a:p>
          <a:p>
            <a:pPr algn="l" rtl="0"/>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Recognition of non-self HLA by itself is not enough to activate a naïve CD4 T helper cell; co-stimulatory signals are also required, e.g. through binding between B7-CD28 and CD40-CD154. If this ‘second signal’ is also delivered, the CD4 T helper cell becomes activated. This activated CD4 T helper cell produces cytokines and divides further. Effector pathways are then activated.</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16</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3893101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a:solidFill>
                  <a:schemeClr val="tx1"/>
                </a:solidFill>
                <a:effectLst/>
                <a:latin typeface="+mn-lt"/>
                <a:ea typeface="+mn-ea"/>
                <a:cs typeface="+mn-cs"/>
              </a:rPr>
              <a:t>Effector pathways</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There are three main effector pathways in the adaptive alloimmune response: cellular cytotoxicity, the humoural response, and the delayed type hypersensitivity (DTH) reaction (Figure 2). All three arms are initially dependent on cytokines secreted by CD4 T helper cells.</a:t>
            </a:r>
          </a:p>
          <a:p>
            <a:pPr algn="l" rtl="0"/>
            <a:r>
              <a:rPr lang="en-US" sz="1200" kern="1200" dirty="0">
                <a:solidFill>
                  <a:schemeClr val="tx1"/>
                </a:solidFill>
                <a:effectLst/>
                <a:latin typeface="+mn-lt"/>
                <a:ea typeface="+mn-ea"/>
                <a:cs typeface="+mn-cs"/>
              </a:rPr>
              <a:t> </a:t>
            </a:r>
          </a:p>
          <a:p>
            <a:pPr algn="l" rtl="0"/>
            <a:r>
              <a:rPr lang="en-US" sz="1200" kern="1200" dirty="0">
                <a:solidFill>
                  <a:schemeClr val="tx1"/>
                </a:solidFill>
                <a:effectLst/>
                <a:latin typeface="+mn-lt"/>
                <a:ea typeface="+mn-ea"/>
                <a:cs typeface="+mn-cs"/>
              </a:rPr>
              <a:t>Factors such as the degree of activation of the innate immune system, antigen dose, and previous immune stimuli determine which patterns of cytokines are produced by T helper cells and therefore the effector mechanism that predominates.</a:t>
            </a:r>
          </a:p>
          <a:p>
            <a:pPr lvl="0" algn="l" rtl="0"/>
            <a:r>
              <a:rPr lang="en-US" sz="1200" b="1" u="sng" kern="1200" dirty="0">
                <a:solidFill>
                  <a:schemeClr val="tx1"/>
                </a:solidFill>
                <a:effectLst/>
                <a:latin typeface="+mn-lt"/>
                <a:ea typeface="+mn-ea"/>
                <a:cs typeface="+mn-cs"/>
              </a:rPr>
              <a:t>CD8 cytotoxic T lymphocytes (CTLs) </a:t>
            </a:r>
            <a:r>
              <a:rPr lang="en-US" sz="1200" kern="1200" dirty="0">
                <a:solidFill>
                  <a:schemeClr val="tx1"/>
                </a:solidFill>
                <a:effectLst/>
                <a:latin typeface="+mn-lt"/>
                <a:ea typeface="+mn-ea"/>
                <a:cs typeface="+mn-cs"/>
              </a:rPr>
              <a:t>are antigen-specific, lysing graft cells that bear non-self HLA class I. CTLs cause tissue destruction through the release of perforins and granzymes, and through Fas-mediated apoptosis.</a:t>
            </a:r>
          </a:p>
          <a:p>
            <a:pPr lvl="0" algn="l" rtl="0"/>
            <a:r>
              <a:rPr lang="en-US" sz="1200" b="1" u="sng" kern="1200" dirty="0">
                <a:solidFill>
                  <a:schemeClr val="tx1"/>
                </a:solidFill>
                <a:effectLst/>
                <a:latin typeface="+mn-lt"/>
                <a:ea typeface="+mn-ea"/>
                <a:cs typeface="+mn-cs"/>
              </a:rPr>
              <a:t>CD4 T cells</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within the spleen and lymph nodes provide activatory signals to alloantigen-specific B cells, leading initially to an IgM response. With continued B cell stimulation, alloantigen-specific B cells alter the class of immunoglobulin (antibody) that they produce, leading to the production of IgG antibody with high antigen affinity. Activation of the complement cascade by antibodies bound to target antigens leads to generation of the membrane attack complex (C5b-9). This complex can perforate cell membranes leading to cell lysis and death. Antibodies can damage donor organs through complement-independent mechanisms also; antibodies bound to target cells interact with natural killer cells and macrophages leading to release of cytotoxic granules and cell apoptosis.</a:t>
            </a:r>
          </a:p>
          <a:p>
            <a:pPr lvl="0" algn="l" rtl="0"/>
            <a:r>
              <a:rPr lang="en-US" sz="1200" b="1" i="0" u="sng" kern="1200" dirty="0">
                <a:solidFill>
                  <a:schemeClr val="tx1"/>
                </a:solidFill>
                <a:effectLst/>
                <a:latin typeface="+mn-lt"/>
                <a:ea typeface="+mn-ea"/>
                <a:cs typeface="+mn-cs"/>
              </a:rPr>
              <a:t>The DTH reaction </a:t>
            </a:r>
            <a:r>
              <a:rPr lang="en-US" sz="1200" kern="1200" dirty="0">
                <a:solidFill>
                  <a:schemeClr val="tx1"/>
                </a:solidFill>
                <a:effectLst/>
                <a:latin typeface="+mn-lt"/>
                <a:ea typeface="+mn-ea"/>
                <a:cs typeface="+mn-cs"/>
              </a:rPr>
              <a:t>is a strong local inflammatory response within the rejecting allograft, dependent on the production of pro-inflammatory cytokines (e.g. TNF-a and IFN-g) by CD4 T cells. These CD4 T cells also activate macrophages, leading to further tissue damage and phagocytosis of dying graft cells.</a:t>
            </a:r>
          </a:p>
          <a:p>
            <a:pPr lvl="0" algn="l" rtl="0"/>
            <a:endParaRPr lang="en-US" sz="1200" kern="1200" dirty="0">
              <a:solidFill>
                <a:schemeClr val="tx1"/>
              </a:solidFill>
              <a:effectLst/>
              <a:latin typeface="+mn-lt"/>
              <a:ea typeface="+mn-ea"/>
              <a:cs typeface="+mn-cs"/>
            </a:endParaRPr>
          </a:p>
          <a:p>
            <a:pPr algn="l" rtl="0"/>
            <a:r>
              <a:rPr lang="en-US" sz="1200" b="1" u="sng" kern="1200" dirty="0">
                <a:solidFill>
                  <a:schemeClr val="tx1"/>
                </a:solidFill>
                <a:effectLst/>
                <a:latin typeface="+mn-lt"/>
                <a:ea typeface="+mn-ea"/>
                <a:cs typeface="+mn-cs"/>
              </a:rPr>
              <a:t>"Effector mechanisms of rejection</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HLA expressed by graft cells activate T cells and stimulate them to proliferate in response to interleukin-2 (IL-2) an other T-cell growth factors. Activated CD4 T cells, through release of cytokines, play a central role in orchestrating the various effector mechanisms responsible for graft rejection (Figure 82.4). The cellular effectors of graft rejection include cytotoxic CD8 T cells, which recognise donor HLA class I antigens expressed by the graft and cause target cell death through the release of lytic molecules such as perforin and granzyme. Graft-infiltrating CD4 T cells, which recognise donor HLA class II antigens, mediate direct target cell damage and are also able, by releasing proinflammatory cytokines such as interferon-γ, to recruit and activate macrophages that act as non-specific effector cells. Finally, CD4 T cells provide essential T-cell help for B-lymphocytes which differentiate into plasma cells and produce alloantibodies that bind to graft antigen and induce target cell injury directly or through antibody</a:t>
            </a:r>
            <a:r>
              <a:rPr lang="ar-SA"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dependent, cell-mediated cytotoxicity."</a:t>
            </a:r>
          </a:p>
          <a:p>
            <a:pPr algn="l" rtl="0"/>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18</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3794298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a:solidFill>
                  <a:schemeClr val="tx1"/>
                </a:solidFill>
                <a:effectLst/>
                <a:latin typeface="+mn-lt"/>
                <a:ea typeface="+mn-ea"/>
                <a:cs typeface="+mn-cs"/>
              </a:rPr>
              <a:t>Tolerance in transplantation</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In the transplant setting, tolerance can be defined as "the absence of a damaging alloantigen-specific immune response without the need for ongoing exogenous immunosuppression and with an intact response to other antigens". Tolerance has been described as the ‘holy grail’ of transplantation, as it would prevent allograft rejection and do away with the need for immunosuppression and its associated toxicity.</a:t>
            </a:r>
          </a:p>
          <a:p>
            <a:pPr algn="l" rtl="0"/>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Tolerance occurs in experimental animal organ transplant models relatively easily, but cannot yet be achieved clinically on a reliable basis. A small proportion of transplant recipients can be weaned off all immunosuppression (most commonly liver transplant recipients), however. The biomarkers for predicting which patients can be weaned successfully have not yet been reliably identified.</a:t>
            </a:r>
          </a:p>
          <a:p>
            <a:pPr algn="l" rtl="0"/>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20</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1300321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a:solidFill>
                  <a:schemeClr val="tx1"/>
                </a:solidFill>
                <a:effectLst/>
                <a:latin typeface="+mn-lt"/>
                <a:ea typeface="+mn-ea"/>
                <a:cs typeface="+mn-cs"/>
              </a:rPr>
              <a:t>Types of rejection</a:t>
            </a:r>
            <a:endParaRPr lang="en-US" sz="1200" kern="1200" dirty="0">
              <a:solidFill>
                <a:schemeClr val="tx1"/>
              </a:solidFill>
              <a:effectLst/>
              <a:latin typeface="+mn-lt"/>
              <a:ea typeface="+mn-ea"/>
              <a:cs typeface="+mn-cs"/>
            </a:endParaRPr>
          </a:p>
          <a:p>
            <a:pPr algn="l" rtl="0"/>
            <a:r>
              <a:rPr lang="en-US" sz="1200" u="sng" kern="1200" dirty="0">
                <a:solidFill>
                  <a:schemeClr val="tx1"/>
                </a:solidFill>
                <a:effectLst/>
                <a:latin typeface="+mn-lt"/>
                <a:ea typeface="+mn-ea"/>
                <a:cs typeface="+mn-cs"/>
              </a:rPr>
              <a:t>Types of graft rejection</a:t>
            </a:r>
          </a:p>
          <a:p>
            <a:pPr lvl="0" algn="l" rtl="0"/>
            <a:r>
              <a:rPr lang="en-US" sz="1200" b="1" kern="1200" dirty="0">
                <a:solidFill>
                  <a:schemeClr val="tx1"/>
                </a:solidFill>
                <a:effectLst/>
                <a:latin typeface="+mn-lt"/>
                <a:ea typeface="+mn-ea"/>
                <a:cs typeface="+mn-cs"/>
              </a:rPr>
              <a:t>Hyperacute rejection</a:t>
            </a:r>
          </a:p>
          <a:p>
            <a:pPr algn="l" rtl="0"/>
            <a:r>
              <a:rPr lang="en-US" sz="1200" kern="1200" dirty="0">
                <a:solidFill>
                  <a:schemeClr val="tx1"/>
                </a:solidFill>
                <a:effectLst/>
                <a:latin typeface="+mn-lt"/>
                <a:ea typeface="+mn-ea"/>
                <a:cs typeface="+mn-cs"/>
              </a:rPr>
              <a:t>Immediate graft destruction due to ABO or preformed anti-HLA antibodies</a:t>
            </a:r>
          </a:p>
          <a:p>
            <a:pPr algn="l" rtl="0"/>
            <a:r>
              <a:rPr lang="en-US" sz="1200" kern="1200" dirty="0">
                <a:solidFill>
                  <a:schemeClr val="tx1"/>
                </a:solidFill>
                <a:effectLst/>
                <a:latin typeface="+mn-lt"/>
                <a:ea typeface="+mn-ea"/>
                <a:cs typeface="+mn-cs"/>
              </a:rPr>
              <a:t>Characterised by intravascular thrombosis and interstitial haemorrhage</a:t>
            </a:r>
          </a:p>
          <a:p>
            <a:pPr lvl="0" algn="l" rtl="0"/>
            <a:r>
              <a:rPr lang="en-US" sz="1200" b="1" kern="1200" dirty="0">
                <a:solidFill>
                  <a:schemeClr val="tx1"/>
                </a:solidFill>
                <a:effectLst/>
                <a:latin typeface="+mn-lt"/>
                <a:ea typeface="+mn-ea"/>
                <a:cs typeface="+mn-cs"/>
              </a:rPr>
              <a:t>Acute rejection</a:t>
            </a:r>
          </a:p>
          <a:p>
            <a:pPr algn="l" rtl="0"/>
            <a:r>
              <a:rPr lang="en-US" sz="1200" kern="1200" dirty="0">
                <a:solidFill>
                  <a:schemeClr val="tx1"/>
                </a:solidFill>
                <a:effectLst/>
                <a:latin typeface="+mn-lt"/>
                <a:ea typeface="+mn-ea"/>
                <a:cs typeface="+mn-cs"/>
              </a:rPr>
              <a:t>Usually occurs during first 6 months</a:t>
            </a:r>
          </a:p>
          <a:p>
            <a:pPr algn="l" rtl="0"/>
            <a:r>
              <a:rPr lang="en-US" sz="1200" kern="1200" dirty="0">
                <a:solidFill>
                  <a:schemeClr val="tx1"/>
                </a:solidFill>
                <a:effectLst/>
                <a:latin typeface="+mn-lt"/>
                <a:ea typeface="+mn-ea"/>
                <a:cs typeface="+mn-cs"/>
              </a:rPr>
              <a:t>T-cell dependent</a:t>
            </a:r>
          </a:p>
          <a:p>
            <a:pPr algn="l" rtl="0"/>
            <a:r>
              <a:rPr lang="en-US" sz="1200" kern="1200" dirty="0">
                <a:solidFill>
                  <a:schemeClr val="tx1"/>
                </a:solidFill>
                <a:effectLst/>
                <a:latin typeface="+mn-lt"/>
                <a:ea typeface="+mn-ea"/>
                <a:cs typeface="+mn-cs"/>
              </a:rPr>
              <a:t>May be cell mediated, antibody mediated or both</a:t>
            </a:r>
          </a:p>
          <a:p>
            <a:pPr algn="l" rtl="0"/>
            <a:r>
              <a:rPr lang="en-US" sz="1200" kern="1200" dirty="0">
                <a:solidFill>
                  <a:schemeClr val="tx1"/>
                </a:solidFill>
                <a:effectLst/>
                <a:latin typeface="+mn-lt"/>
                <a:ea typeface="+mn-ea"/>
                <a:cs typeface="+mn-cs"/>
              </a:rPr>
              <a:t>Usually reversible</a:t>
            </a:r>
          </a:p>
          <a:p>
            <a:pPr lvl="0" algn="l" rtl="0"/>
            <a:r>
              <a:rPr lang="en-US" sz="1200" b="1" kern="1200" dirty="0">
                <a:solidFill>
                  <a:schemeClr val="tx1"/>
                </a:solidFill>
                <a:effectLst/>
                <a:latin typeface="+mn-lt"/>
                <a:ea typeface="+mn-ea"/>
                <a:cs typeface="+mn-cs"/>
              </a:rPr>
              <a:t>Chronic rejection</a:t>
            </a:r>
          </a:p>
          <a:p>
            <a:pPr algn="l" rtl="0"/>
            <a:r>
              <a:rPr lang="en-US" sz="1200" kern="1200" dirty="0">
                <a:solidFill>
                  <a:schemeClr val="tx1"/>
                </a:solidFill>
                <a:effectLst/>
                <a:latin typeface="+mn-lt"/>
                <a:ea typeface="+mn-ea"/>
                <a:cs typeface="+mn-cs"/>
              </a:rPr>
              <a:t>Occurs after first 6 months</a:t>
            </a:r>
          </a:p>
          <a:p>
            <a:pPr algn="l" rtl="0"/>
            <a:r>
              <a:rPr lang="en-US" sz="1200" kern="1200" dirty="0">
                <a:solidFill>
                  <a:schemeClr val="tx1"/>
                </a:solidFill>
                <a:effectLst/>
                <a:latin typeface="+mn-lt"/>
                <a:ea typeface="+mn-ea"/>
                <a:cs typeface="+mn-cs"/>
              </a:rPr>
              <a:t>Most common cause of graft failure</a:t>
            </a:r>
          </a:p>
          <a:p>
            <a:pPr algn="l" rtl="0"/>
            <a:r>
              <a:rPr lang="en-US" sz="1200" kern="1200" dirty="0">
                <a:solidFill>
                  <a:schemeClr val="tx1"/>
                </a:solidFill>
                <a:effectLst/>
                <a:latin typeface="+mn-lt"/>
                <a:ea typeface="+mn-ea"/>
                <a:cs typeface="+mn-cs"/>
              </a:rPr>
              <a:t>Antibodies play an important role</a:t>
            </a:r>
          </a:p>
          <a:p>
            <a:pPr algn="l" rtl="0"/>
            <a:r>
              <a:rPr lang="en-US" sz="1200" kern="1200" dirty="0">
                <a:solidFill>
                  <a:schemeClr val="tx1"/>
                </a:solidFill>
                <a:effectLst/>
                <a:latin typeface="+mn-lt"/>
                <a:ea typeface="+mn-ea"/>
                <a:cs typeface="+mn-cs"/>
              </a:rPr>
              <a:t>Non-immune factors contribute to pathogenesis</a:t>
            </a:r>
          </a:p>
          <a:p>
            <a:pPr algn="l" rtl="0"/>
            <a:r>
              <a:rPr lang="en-US" sz="1200" kern="1200" dirty="0">
                <a:solidFill>
                  <a:schemeClr val="tx1"/>
                </a:solidFill>
                <a:effectLst/>
                <a:latin typeface="+mn-lt"/>
                <a:ea typeface="+mn-ea"/>
                <a:cs typeface="+mn-cs"/>
              </a:rPr>
              <a:t>Characterised by myointimal proliferation in graft arteries leading to ischaemia and fibrosis</a:t>
            </a:r>
          </a:p>
          <a:p>
            <a:pPr algn="l" rtl="0"/>
            <a:r>
              <a:rPr lang="en-US" sz="1200" kern="1200" dirty="0">
                <a:solidFill>
                  <a:schemeClr val="tx1"/>
                </a:solidFill>
                <a:effectLst/>
                <a:latin typeface="+mn-lt"/>
                <a:ea typeface="+mn-ea"/>
                <a:cs typeface="+mn-cs"/>
              </a:rPr>
              <a:t> </a:t>
            </a:r>
          </a:p>
          <a:p>
            <a:pPr algn="l" rtl="0"/>
            <a:r>
              <a:rPr lang="en-US" sz="1200" b="1" kern="1200" dirty="0">
                <a:solidFill>
                  <a:schemeClr val="tx1"/>
                </a:solidFill>
                <a:effectLst/>
                <a:latin typeface="+mn-lt"/>
                <a:ea typeface="+mn-ea"/>
                <a:cs typeface="+mn-cs"/>
              </a:rPr>
              <a:t>"</a:t>
            </a:r>
            <a:r>
              <a:rPr lang="en-US" sz="1200" b="1" u="sng" kern="1200" dirty="0">
                <a:solidFill>
                  <a:schemeClr val="tx1"/>
                </a:solidFill>
                <a:effectLst/>
                <a:latin typeface="+mn-lt"/>
                <a:ea typeface="+mn-ea"/>
                <a:cs typeface="+mn-cs"/>
              </a:rPr>
              <a:t>Allograft rejection</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manifests itself as functional failure of the transplant and is confirmed by histological examination. Biopsy material is obtained from renal and pancreas grafts by needle biopsy, and from hepatic grafts by percutaneous or transjugular liver biopsy. Cardiac grafts are biopsied by transjugular endomyocardial biopsy and lung grafts by transbronchial biopsy. After small intestinal transplantation, mucosal biopsies are obtained from the graft stoma or more proximally by endoscopy. A standardised histological grading system, termed </a:t>
            </a:r>
            <a:r>
              <a:rPr lang="en-US" sz="1200" u="sng" kern="1200" dirty="0">
                <a:solidFill>
                  <a:schemeClr val="tx1"/>
                </a:solidFill>
                <a:effectLst/>
                <a:latin typeface="+mn-lt"/>
                <a:ea typeface="+mn-ea"/>
                <a:cs typeface="+mn-cs"/>
              </a:rPr>
              <a:t>the Banff classification</a:t>
            </a:r>
            <a:r>
              <a:rPr lang="en-US" sz="1200" kern="1200" dirty="0">
                <a:solidFill>
                  <a:schemeClr val="tx1"/>
                </a:solidFill>
                <a:effectLst/>
                <a:latin typeface="+mn-lt"/>
                <a:ea typeface="+mn-ea"/>
                <a:cs typeface="+mn-cs"/>
              </a:rPr>
              <a:t> (named after the Canadian town where the initial scientific workshop was held), defines the presence and severity of allograft rejection after organ transplantation."</a:t>
            </a:r>
          </a:p>
          <a:p>
            <a:pPr algn="l" rtl="0"/>
            <a:r>
              <a:rPr lang="en-US" sz="1200" kern="1200" dirty="0">
                <a:solidFill>
                  <a:schemeClr val="tx1"/>
                </a:solidFill>
                <a:effectLst/>
                <a:latin typeface="+mn-lt"/>
                <a:ea typeface="+mn-ea"/>
                <a:cs typeface="+mn-cs"/>
              </a:rPr>
              <a:t>Rejection is "an immune-mediated destruction of transplanted tissue". Rejection can be classified by </a:t>
            </a:r>
            <a:r>
              <a:rPr lang="en-US" sz="1200" u="sng" kern="1200" dirty="0">
                <a:solidFill>
                  <a:schemeClr val="tx1"/>
                </a:solidFill>
                <a:effectLst/>
                <a:latin typeface="+mn-lt"/>
                <a:ea typeface="+mn-ea"/>
                <a:cs typeface="+mn-cs"/>
              </a:rPr>
              <a:t>time-course</a:t>
            </a:r>
            <a:r>
              <a:rPr lang="en-US" sz="1200" kern="1200" dirty="0">
                <a:solidFill>
                  <a:schemeClr val="tx1"/>
                </a:solidFill>
                <a:effectLst/>
                <a:latin typeface="+mn-lt"/>
                <a:ea typeface="+mn-ea"/>
                <a:cs typeface="+mn-cs"/>
              </a:rPr>
              <a:t> (hyperacute, acute, or chronic rejection) or </a:t>
            </a:r>
            <a:r>
              <a:rPr lang="en-US" sz="1200" u="sng" kern="1200" dirty="0">
                <a:solidFill>
                  <a:schemeClr val="tx1"/>
                </a:solidFill>
                <a:effectLst/>
                <a:latin typeface="+mn-lt"/>
                <a:ea typeface="+mn-ea"/>
                <a:cs typeface="+mn-cs"/>
              </a:rPr>
              <a:t>underlying mechanism</a:t>
            </a:r>
            <a:r>
              <a:rPr lang="en-US" sz="1200" kern="1200" dirty="0">
                <a:solidFill>
                  <a:schemeClr val="tx1"/>
                </a:solidFill>
                <a:effectLst/>
                <a:latin typeface="+mn-lt"/>
                <a:ea typeface="+mn-ea"/>
                <a:cs typeface="+mn-cs"/>
              </a:rPr>
              <a:t> (cell-mediated, antibody-mediated). With early detection, treatment with increased immunosuppression is usually successful.</a:t>
            </a:r>
          </a:p>
          <a:p>
            <a:pPr algn="l" rtl="0"/>
            <a:r>
              <a:rPr lang="en-US" sz="1200" kern="1200" dirty="0">
                <a:solidFill>
                  <a:schemeClr val="tx1"/>
                </a:solidFill>
                <a:effectLst/>
                <a:latin typeface="+mn-lt"/>
                <a:ea typeface="+mn-ea"/>
                <a:cs typeface="+mn-cs"/>
              </a:rPr>
              <a:t>Treatment depends on the type of rejection, its underlying cause, and severity (Table 3).</a:t>
            </a:r>
          </a:p>
          <a:p>
            <a:pPr algn="l" rtl="0"/>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Unless administrative or laboratory errors occur, </a:t>
            </a:r>
            <a:r>
              <a:rPr lang="en-US" sz="1200" b="1" kern="1200" dirty="0">
                <a:solidFill>
                  <a:schemeClr val="tx1"/>
                </a:solidFill>
                <a:effectLst/>
                <a:latin typeface="+mn-lt"/>
                <a:ea typeface="+mn-ea"/>
                <a:cs typeface="+mn-cs"/>
              </a:rPr>
              <a:t>hyperacute rejection</a:t>
            </a:r>
            <a:r>
              <a:rPr lang="en-US" sz="1200" kern="1200" dirty="0">
                <a:solidFill>
                  <a:schemeClr val="tx1"/>
                </a:solidFill>
                <a:effectLst/>
                <a:latin typeface="+mn-lt"/>
                <a:ea typeface="+mn-ea"/>
                <a:cs typeface="+mn-cs"/>
              </a:rPr>
              <a:t> should never take place. In specific circumstances, kidney transplants can be performed when pre-existing anti-donor antibodies are present (see ‘Antibody-incompatible transplantation’ section).</a:t>
            </a:r>
          </a:p>
          <a:p>
            <a:pPr algn="l" rtl="0"/>
            <a:r>
              <a:rPr lang="en-US" sz="1200" kern="1200" dirty="0">
                <a:solidFill>
                  <a:schemeClr val="tx1"/>
                </a:solidFill>
                <a:effectLst/>
                <a:latin typeface="+mn-lt"/>
                <a:ea typeface="+mn-ea"/>
                <a:cs typeface="+mn-cs"/>
              </a:rPr>
              <a:t> </a:t>
            </a:r>
          </a:p>
          <a:p>
            <a:pPr algn="l" rtl="0"/>
            <a:r>
              <a:rPr lang="en-US" sz="1200" b="1" kern="1200" dirty="0">
                <a:solidFill>
                  <a:schemeClr val="tx1"/>
                </a:solidFill>
                <a:effectLst/>
                <a:latin typeface="+mn-lt"/>
                <a:ea typeface="+mn-ea"/>
                <a:cs typeface="+mn-cs"/>
              </a:rPr>
              <a:t>"Hyperacute rejection:</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This is due to the presence in the recipient of preformed antibodies against HLA class I antigens expressed by the donor.</a:t>
            </a:r>
          </a:p>
          <a:p>
            <a:pPr algn="l" rtl="0"/>
            <a:r>
              <a:rPr lang="en-US" sz="1200" kern="1200" dirty="0">
                <a:solidFill>
                  <a:schemeClr val="tx1"/>
                </a:solidFill>
                <a:effectLst/>
                <a:latin typeface="+mn-lt"/>
                <a:ea typeface="+mn-ea"/>
                <a:cs typeface="+mn-cs"/>
              </a:rPr>
              <a:t>These arise from a previous blood transfusion, a failed transplant and pregnancy. This type of rejection also occurs if an ABO blood group-incompatible organ graft is performed inadvertently. After revascularisation of the graft, antibodies bind immediately to the vasculature, activate the complement</a:t>
            </a:r>
          </a:p>
          <a:p>
            <a:pPr algn="l" rtl="0"/>
            <a:r>
              <a:rPr lang="en-US" sz="1200" kern="1200" dirty="0">
                <a:solidFill>
                  <a:schemeClr val="tx1"/>
                </a:solidFill>
                <a:effectLst/>
                <a:latin typeface="+mn-lt"/>
                <a:ea typeface="+mn-ea"/>
                <a:cs typeface="+mn-cs"/>
              </a:rPr>
              <a:t>system, and cause extensive intravascular thrombosis, interstitial haemorrhage and graft destruction within minutes and hours. Kidney transplants are particularly vulnerable to hyperacute graft rejection, whereas heart and liver transplants are relatively resistant. It is not clear why the liver is resistant to hyperacute rejection. One factor may be that it is less susceptible to ischaemia than the kidney by virtue of its dual blood supply: 60% of the hepatic blood supply is derived from the portal vein and 40% from the hepatic artery.</a:t>
            </a:r>
          </a:p>
          <a:p>
            <a:pPr algn="l" rtl="0"/>
            <a:r>
              <a:rPr lang="en-US" sz="1200" kern="1200" dirty="0">
                <a:solidFill>
                  <a:schemeClr val="tx1"/>
                </a:solidFill>
                <a:effectLst/>
                <a:latin typeface="+mn-lt"/>
                <a:ea typeface="+mn-ea"/>
                <a:cs typeface="+mn-cs"/>
              </a:rPr>
              <a:t>Hyperacute rejection can be avoided by ensuring ABO blood group compatibility and performing a cross-match test on recipient serum to ensure that there are no clinically relevant antibodies directed against HLAs expressed by a prospective kidney donor."</a:t>
            </a:r>
          </a:p>
          <a:p>
            <a:pPr algn="l" rtl="0"/>
            <a:r>
              <a:rPr lang="en-US" sz="1200" kern="1200" dirty="0">
                <a:solidFill>
                  <a:schemeClr val="tx1"/>
                </a:solidFill>
                <a:effectLst/>
                <a:latin typeface="+mn-lt"/>
                <a:ea typeface="+mn-ea"/>
                <a:cs typeface="+mn-cs"/>
              </a:rPr>
              <a:t> </a:t>
            </a:r>
          </a:p>
          <a:p>
            <a:pPr algn="l" rtl="0"/>
            <a:r>
              <a:rPr lang="en-US" sz="1200" kern="1200" dirty="0">
                <a:solidFill>
                  <a:schemeClr val="tx1"/>
                </a:solidFill>
                <a:effectLst/>
                <a:latin typeface="+mn-lt"/>
                <a:ea typeface="+mn-ea"/>
                <a:cs typeface="+mn-cs"/>
              </a:rPr>
              <a:t>Despite modern immunosuppression, </a:t>
            </a:r>
            <a:r>
              <a:rPr lang="en-US" sz="1200" b="1" kern="1200" dirty="0">
                <a:solidFill>
                  <a:schemeClr val="tx1"/>
                </a:solidFill>
                <a:effectLst/>
                <a:latin typeface="+mn-lt"/>
                <a:ea typeface="+mn-ea"/>
                <a:cs typeface="+mn-cs"/>
              </a:rPr>
              <a:t>acute rejection</a:t>
            </a:r>
            <a:r>
              <a:rPr lang="en-US" sz="1200" kern="1200" dirty="0">
                <a:solidFill>
                  <a:schemeClr val="tx1"/>
                </a:solidFill>
                <a:effectLst/>
                <a:latin typeface="+mn-lt"/>
                <a:ea typeface="+mn-ea"/>
                <a:cs typeface="+mn-cs"/>
              </a:rPr>
              <a:t> is still common, occurring in approximately 10-20% of recipients within a year of transplantation. In clinically suspected cases, confirmation is gained by graft biopsy. Histological analysis can usually confirm the presence of either cell-mediated, antibody- mediated, or both types of rejection (Table 3). Cellular rejection is most common. Distinguishing between cell-mediated and antibody-mediated acute rejection can be difficult and relies on characteristic histological features and the detection of anti-donor antibodies in recipient serum.</a:t>
            </a:r>
          </a:p>
          <a:p>
            <a:pPr algn="l" rtl="0"/>
            <a:r>
              <a:rPr lang="en-US" sz="1200" kern="1200" dirty="0">
                <a:solidFill>
                  <a:schemeClr val="tx1"/>
                </a:solidFill>
                <a:effectLst/>
                <a:latin typeface="+mn-lt"/>
                <a:ea typeface="+mn-ea"/>
                <a:cs typeface="+mn-cs"/>
              </a:rPr>
              <a:t>The presence of complement breakdown products (e.g. C4d) bound to the graft on histological analysis supports the diagnosis of antibody-mediated rejection. The optimal treatment for acute antibody-mediated rejection has yet to be determined. Mixed acute cellular and antibody-mediated rejection may require a combination of treatment approaches.</a:t>
            </a:r>
          </a:p>
          <a:p>
            <a:pPr algn="l" rtl="0"/>
            <a:r>
              <a:rPr lang="en-US" sz="1200" b="1" kern="1200" dirty="0">
                <a:solidFill>
                  <a:schemeClr val="tx1"/>
                </a:solidFill>
                <a:effectLst/>
                <a:latin typeface="+mn-lt"/>
                <a:ea typeface="+mn-ea"/>
                <a:cs typeface="+mn-cs"/>
              </a:rPr>
              <a:t>"Acute rejection</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This usually occurs during the first 6 months after transplantation but may occur later. It is mediated predominantly by T lymphocytes, but alloantibodies may also play an important role. Acute rejection is characterised by mononuclear cell infiltration of the graft (Figure 82.5). The mononuclear cell infiltrate is heterogeneous and includes cytotoxic T cells, B cells, natural killer (NK) cells and activated macrophages.</a:t>
            </a:r>
          </a:p>
          <a:p>
            <a:pPr algn="l" rtl="0"/>
            <a:r>
              <a:rPr lang="en-US" sz="1200" kern="1200" dirty="0">
                <a:solidFill>
                  <a:schemeClr val="tx1"/>
                </a:solidFill>
                <a:effectLst/>
                <a:latin typeface="+mn-lt"/>
                <a:ea typeface="+mn-ea"/>
                <a:cs typeface="+mn-cs"/>
              </a:rPr>
              <a:t>Antibody-mediated damage may also be present, as evidenced by the deposition of the complement component C4d within the graft microvasculature (Figure 82.6). All types of organ allograft are susceptible to acute rejection (typically occurring in around 20–30% of grafts). Most episodes of acute cellular rejection can be reversed by additional immunosuppressive therapy. Acute antibody-mediated rejection is more difficult to treat effectively and may require plasmaphoresis or immunoadsorption.“</a:t>
            </a:r>
          </a:p>
          <a:p>
            <a:pPr algn="l" rtl="0"/>
            <a:endParaRPr lang="en-US" sz="1200" kern="1200" dirty="0">
              <a:solidFill>
                <a:schemeClr val="tx1"/>
              </a:solidFill>
              <a:effectLst/>
              <a:latin typeface="+mn-lt"/>
              <a:ea typeface="+mn-ea"/>
              <a:cs typeface="+mn-cs"/>
            </a:endParaRPr>
          </a:p>
          <a:p>
            <a:pPr algn="l" rtl="0"/>
            <a:r>
              <a:rPr lang="en-US" sz="1200" b="1" kern="1200" dirty="0">
                <a:solidFill>
                  <a:schemeClr val="tx1"/>
                </a:solidFill>
                <a:effectLst/>
                <a:latin typeface="+mn-lt"/>
                <a:ea typeface="+mn-ea"/>
                <a:cs typeface="+mn-cs"/>
              </a:rPr>
              <a:t>Chronic rejection</a:t>
            </a:r>
            <a:r>
              <a:rPr lang="en-US" sz="1200" kern="1200" dirty="0">
                <a:solidFill>
                  <a:schemeClr val="tx1"/>
                </a:solidFill>
                <a:effectLst/>
                <a:latin typeface="+mn-lt"/>
                <a:ea typeface="+mn-ea"/>
                <a:cs typeface="+mn-cs"/>
              </a:rPr>
              <a:t> is a poorly defined entity, and is a term being replaced with </a:t>
            </a:r>
            <a:r>
              <a:rPr lang="en-US" sz="1200" u="sng" kern="1200" dirty="0">
                <a:solidFill>
                  <a:schemeClr val="tx1"/>
                </a:solidFill>
                <a:effectLst/>
                <a:latin typeface="+mn-lt"/>
                <a:ea typeface="+mn-ea"/>
                <a:cs typeface="+mn-cs"/>
              </a:rPr>
              <a:t>‘interstitial fibrosis and tubular atrophy’</a:t>
            </a:r>
            <a:r>
              <a:rPr lang="en-US" sz="1200" kern="1200" dirty="0">
                <a:solidFill>
                  <a:schemeClr val="tx1"/>
                </a:solidFill>
                <a:effectLst/>
                <a:latin typeface="+mn-lt"/>
                <a:ea typeface="+mn-ea"/>
                <a:cs typeface="+mn-cs"/>
              </a:rPr>
              <a:t> (IF/TA). IF/TA is clinically suspected when there is gradual deterioration of renal graft function with no other apparent cause.</a:t>
            </a:r>
          </a:p>
          <a:p>
            <a:pPr algn="l" rtl="0"/>
            <a:r>
              <a:rPr lang="en-US" sz="1200" kern="1200" dirty="0">
                <a:solidFill>
                  <a:schemeClr val="tx1"/>
                </a:solidFill>
                <a:effectLst/>
                <a:latin typeface="+mn-lt"/>
                <a:ea typeface="+mn-ea"/>
                <a:cs typeface="+mn-cs"/>
              </a:rPr>
              <a:t>Histologically, IF/TA involves pathological changes to all parts of the renal parenchyma, including the interstitium, tubules and blood vessels. Chronic graft damage, of some degree, occurs in all solid organ transplants eventually. The cause of IF/TA appears to be multifactorial, involving both alloantigen-dependent and alloantigen-independent factors. Chronic low-level immunological responses combine with hypertension, immunosuppressive toxicity, hypercholesterolaemia, underlying donor disease, and age-related changes to cause slowly progressive graft dysfunction.</a:t>
            </a:r>
          </a:p>
          <a:p>
            <a:pPr algn="l" rtl="0"/>
            <a:r>
              <a:rPr lang="en-US" sz="1200" b="1" kern="1200" dirty="0">
                <a:solidFill>
                  <a:schemeClr val="tx1"/>
                </a:solidFill>
                <a:effectLst/>
                <a:latin typeface="+mn-lt"/>
                <a:ea typeface="+mn-ea"/>
                <a:cs typeface="+mn-cs"/>
              </a:rPr>
              <a:t>"Chronic rejection</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This usually occurs after the first 6 months. All types of transplants are susceptible to chronic rejection, and it is the major cause of allograft failure. Interestingly, the liver is more resistant than other organs to the destructive effects of chronic rejection. The pathophysiology of chronic rejection is not well understood, although the underlying mechanisms are immunological, and alloantibodies are thought to be a major cause and cellular effector mechanisms may also contribute.</a:t>
            </a:r>
          </a:p>
          <a:p>
            <a:pPr algn="l" rtl="0"/>
            <a:r>
              <a:rPr lang="en-US" sz="1200" kern="1200" dirty="0">
                <a:solidFill>
                  <a:schemeClr val="tx1"/>
                </a:solidFill>
                <a:effectLst/>
                <a:latin typeface="+mn-lt"/>
                <a:ea typeface="+mn-ea"/>
                <a:cs typeface="+mn-cs"/>
              </a:rPr>
              <a:t>Alloantigen-independent factors also contribute. The risk factors for chronic rejection of a kidney transplant are:</a:t>
            </a:r>
          </a:p>
          <a:p>
            <a:pPr lvl="0" algn="l" rtl="0"/>
            <a:r>
              <a:rPr lang="en-US" sz="1200" kern="1200" dirty="0">
                <a:solidFill>
                  <a:schemeClr val="tx1"/>
                </a:solidFill>
                <a:effectLst/>
                <a:latin typeface="+mn-lt"/>
                <a:ea typeface="+mn-ea"/>
                <a:cs typeface="+mn-cs"/>
              </a:rPr>
              <a:t>previous episodes of acute rejection;</a:t>
            </a:r>
          </a:p>
          <a:p>
            <a:pPr lvl="0" algn="l" rtl="0"/>
            <a:r>
              <a:rPr lang="en-US" sz="1200" kern="1200" dirty="0">
                <a:solidFill>
                  <a:schemeClr val="tx1"/>
                </a:solidFill>
                <a:effectLst/>
                <a:latin typeface="+mn-lt"/>
                <a:ea typeface="+mn-ea"/>
                <a:cs typeface="+mn-cs"/>
              </a:rPr>
              <a:t>poor HLA match;</a:t>
            </a:r>
          </a:p>
          <a:p>
            <a:pPr lvl="0" algn="l" rtl="0"/>
            <a:r>
              <a:rPr lang="en-US" sz="1200" kern="1200" dirty="0">
                <a:solidFill>
                  <a:schemeClr val="tx1"/>
                </a:solidFill>
                <a:effectLst/>
                <a:latin typeface="+mn-lt"/>
                <a:ea typeface="+mn-ea"/>
                <a:cs typeface="+mn-cs"/>
              </a:rPr>
              <a:t>long cold ischaemia time;</a:t>
            </a:r>
          </a:p>
          <a:p>
            <a:pPr lvl="0" algn="l" rtl="0"/>
            <a:r>
              <a:rPr lang="en-US" sz="1200" kern="1200" dirty="0">
                <a:solidFill>
                  <a:schemeClr val="tx1"/>
                </a:solidFill>
                <a:effectLst/>
                <a:latin typeface="+mn-lt"/>
                <a:ea typeface="+mn-ea"/>
                <a:cs typeface="+mn-cs"/>
              </a:rPr>
              <a:t>cytomegalovirus (CMV) infection;</a:t>
            </a:r>
          </a:p>
          <a:p>
            <a:pPr lvl="0" algn="l" rtl="0"/>
            <a:r>
              <a:rPr lang="en-US" sz="1200" kern="1200" dirty="0">
                <a:solidFill>
                  <a:schemeClr val="tx1"/>
                </a:solidFill>
                <a:effectLst/>
                <a:latin typeface="+mn-lt"/>
                <a:ea typeface="+mn-ea"/>
                <a:cs typeface="+mn-cs"/>
              </a:rPr>
              <a:t>raised blood lipids;</a:t>
            </a:r>
          </a:p>
          <a:p>
            <a:pPr lvl="0" algn="l" rtl="0"/>
            <a:r>
              <a:rPr lang="en-US" sz="1200" kern="1200" dirty="0">
                <a:solidFill>
                  <a:schemeClr val="tx1"/>
                </a:solidFill>
                <a:effectLst/>
                <a:latin typeface="+mn-lt"/>
                <a:ea typeface="+mn-ea"/>
                <a:cs typeface="+mn-cs"/>
              </a:rPr>
              <a:t>inadequate immunosuppression (including poor compliance).</a:t>
            </a:r>
          </a:p>
          <a:p>
            <a:pPr algn="l" rtl="0"/>
            <a:r>
              <a:rPr lang="en-US" sz="1200" kern="1200" dirty="0">
                <a:solidFill>
                  <a:schemeClr val="tx1"/>
                </a:solidFill>
                <a:effectLst/>
                <a:latin typeface="+mn-lt"/>
                <a:ea typeface="+mn-ea"/>
                <a:cs typeface="+mn-cs"/>
              </a:rPr>
              <a:t>The single most important risk factor for chronic rejection after kidney transplantation is acute rejection (with vascular inflammation) and recurrent episodes of acute rejection.</a:t>
            </a:r>
          </a:p>
          <a:p>
            <a:pPr algn="l" rtl="0"/>
            <a:r>
              <a:rPr lang="en-US" sz="1200" kern="1200" dirty="0">
                <a:solidFill>
                  <a:schemeClr val="tx1"/>
                </a:solidFill>
                <a:effectLst/>
                <a:latin typeface="+mn-lt"/>
                <a:ea typeface="+mn-ea"/>
                <a:cs typeface="+mn-cs"/>
              </a:rPr>
              <a:t>As non-immune factors often contribute significantly to the long-term failure of a kidney transplant, the term ‘chronic allograft nephropathy’ is sometimes used.</a:t>
            </a:r>
          </a:p>
          <a:p>
            <a:pPr algn="l" rtl="0"/>
            <a:endParaRPr lang="en-US" sz="1200" kern="1200" dirty="0">
              <a:solidFill>
                <a:schemeClr val="tx1"/>
              </a:solidFill>
              <a:effectLst/>
              <a:latin typeface="+mn-lt"/>
              <a:ea typeface="+mn-ea"/>
              <a:cs typeface="+mn-cs"/>
            </a:endParaRPr>
          </a:p>
          <a:p>
            <a:pPr algn="l" rtl="0"/>
            <a:r>
              <a:rPr lang="en-US" sz="1200" u="sng" kern="1200" dirty="0">
                <a:solidFill>
                  <a:schemeClr val="tx1"/>
                </a:solidFill>
                <a:effectLst/>
                <a:latin typeface="+mn-lt"/>
                <a:ea typeface="+mn-ea"/>
                <a:cs typeface="+mn-cs"/>
              </a:rPr>
              <a:t>The histological picture of chronic rejection after organ transplantation </a:t>
            </a:r>
            <a:r>
              <a:rPr lang="en-US" sz="1200" kern="1200" dirty="0">
                <a:solidFill>
                  <a:schemeClr val="tx1"/>
                </a:solidFill>
                <a:effectLst/>
                <a:latin typeface="+mn-lt"/>
                <a:ea typeface="+mn-ea"/>
                <a:cs typeface="+mn-cs"/>
              </a:rPr>
              <a:t>is dominated by vascular changes, with the development of myointimal proliferation in arteries, which results in ischaemia and fibrosis (Figure 82.7). In addition to vasculopathy, there are organ-specific features of chronic graft rejection. These are:</a:t>
            </a:r>
          </a:p>
          <a:p>
            <a:pPr lvl="0" algn="l" rtl="0"/>
            <a:r>
              <a:rPr lang="en-US" sz="1200" kern="1200" dirty="0">
                <a:solidFill>
                  <a:schemeClr val="tx1"/>
                </a:solidFill>
                <a:effectLst/>
                <a:latin typeface="+mn-lt"/>
                <a:ea typeface="+mn-ea"/>
                <a:cs typeface="+mn-cs"/>
              </a:rPr>
              <a:t>kidney: glomerular sclerosis and tubular atrophy;</a:t>
            </a:r>
          </a:p>
          <a:p>
            <a:pPr lvl="0" algn="l" rtl="0"/>
            <a:r>
              <a:rPr lang="en-US" sz="1200" kern="1200" dirty="0">
                <a:solidFill>
                  <a:schemeClr val="tx1"/>
                </a:solidFill>
                <a:effectLst/>
                <a:latin typeface="+mn-lt"/>
                <a:ea typeface="+mn-ea"/>
                <a:cs typeface="+mn-cs"/>
              </a:rPr>
              <a:t>pancreas: acinar loss and islet destruction;</a:t>
            </a:r>
          </a:p>
          <a:p>
            <a:pPr lvl="0" algn="l" rtl="0"/>
            <a:r>
              <a:rPr lang="en-US" sz="1200" kern="1200" dirty="0">
                <a:solidFill>
                  <a:schemeClr val="tx1"/>
                </a:solidFill>
                <a:effectLst/>
                <a:latin typeface="+mn-lt"/>
                <a:ea typeface="+mn-ea"/>
                <a:cs typeface="+mn-cs"/>
              </a:rPr>
              <a:t>heart: accelerated coronary artery disease (cardiac allograft vasculopathy);</a:t>
            </a:r>
          </a:p>
          <a:p>
            <a:pPr lvl="0" algn="l" rtl="0"/>
            <a:r>
              <a:rPr lang="en-US" sz="1200" kern="1200" dirty="0">
                <a:solidFill>
                  <a:schemeClr val="tx1"/>
                </a:solidFill>
                <a:effectLst/>
                <a:latin typeface="+mn-lt"/>
                <a:ea typeface="+mn-ea"/>
                <a:cs typeface="+mn-cs"/>
              </a:rPr>
              <a:t>liver: vanishing bile duct syndrome;</a:t>
            </a:r>
          </a:p>
          <a:p>
            <a:pPr lvl="0" algn="l" rtl="0"/>
            <a:r>
              <a:rPr lang="en-US" sz="1200" kern="1200" dirty="0">
                <a:solidFill>
                  <a:schemeClr val="tx1"/>
                </a:solidFill>
                <a:effectLst/>
                <a:latin typeface="+mn-lt"/>
                <a:ea typeface="+mn-ea"/>
                <a:cs typeface="+mn-cs"/>
              </a:rPr>
              <a:t>lungs: obliterative bronchiolitis.</a:t>
            </a:r>
          </a:p>
          <a:p>
            <a:pPr algn="l" rtl="0"/>
            <a:r>
              <a:rPr lang="en-US" sz="1200" kern="1200" dirty="0">
                <a:solidFill>
                  <a:schemeClr val="tx1"/>
                </a:solidFill>
                <a:effectLst/>
                <a:latin typeface="+mn-lt"/>
                <a:ea typeface="+mn-ea"/>
                <a:cs typeface="+mn-cs"/>
              </a:rPr>
              <a:t>Chronic rejection causes functional deterioration in the graft, resulting after months or years in complete graft failure. Unfortunately, currently available immunosuppressive therapy has had little effect in preventing chronic rejection."</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21</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1370074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u="sng" kern="1200" dirty="0">
                <a:solidFill>
                  <a:schemeClr val="tx1"/>
                </a:solidFill>
                <a:effectLst/>
                <a:latin typeface="+mn-lt"/>
                <a:ea typeface="+mn-ea"/>
                <a:cs typeface="+mn-cs"/>
              </a:rPr>
              <a:t>Opportunistic infections</a:t>
            </a:r>
            <a:r>
              <a:rPr lang="en-US" sz="1200" kern="1200" dirty="0">
                <a:solidFill>
                  <a:schemeClr val="tx1"/>
                </a:solidFill>
                <a:effectLst/>
                <a:latin typeface="+mn-lt"/>
                <a:ea typeface="+mn-ea"/>
                <a:cs typeface="+mn-cs"/>
              </a:rPr>
              <a:t> may be bacterial, viral (e.g. cytomegalovirus), protozoal, or fungal (e.g. candidiasis). The risk of infection is highest during the first 6e12 months after transplant and chemoprophylaxis is routinely given.</a:t>
            </a:r>
          </a:p>
          <a:p>
            <a:pPr algn="l" rtl="0"/>
            <a:r>
              <a:rPr lang="en-US" sz="1200" u="sng" kern="1200" dirty="0">
                <a:solidFill>
                  <a:schemeClr val="tx1"/>
                </a:solidFill>
                <a:effectLst/>
                <a:latin typeface="+mn-lt"/>
                <a:ea typeface="+mn-ea"/>
                <a:cs typeface="+mn-cs"/>
              </a:rPr>
              <a:t>The risk of malignancy</a:t>
            </a:r>
            <a:r>
              <a:rPr lang="en-US" sz="1200" kern="1200" dirty="0">
                <a:solidFill>
                  <a:schemeClr val="tx1"/>
                </a:solidFill>
                <a:effectLst/>
                <a:latin typeface="+mn-lt"/>
                <a:ea typeface="+mn-ea"/>
                <a:cs typeface="+mn-cs"/>
              </a:rPr>
              <a:t> in recipients of solid organ transplants is approximately double that of the non-immunosuppressed population, though non-melanoma skin cancers (squamous cell or basal cell carcinomas) are more than 100 times more common. Depending on the class of agent, immunosuppressive drugs have multiple other side-effects also.</a:t>
            </a:r>
          </a:p>
          <a:p>
            <a:pPr algn="l" rtl="0"/>
            <a:r>
              <a:rPr lang="en-US" sz="1200" kern="1200" dirty="0">
                <a:solidFill>
                  <a:schemeClr val="tx1"/>
                </a:solidFill>
                <a:effectLst/>
                <a:latin typeface="+mn-lt"/>
                <a:ea typeface="+mn-ea"/>
                <a:cs typeface="+mn-cs"/>
              </a:rPr>
              <a:t>There are five main classes of immunosuppressants commonly used in clinical transplantation: antibodies, calcineurin inhibitors, anti-metabolites, mammalian target of rapamycin (mTOR) inhibitors, and corticosteroids. Their mechanisms of action and agent-specific side-effects are described in Table 4.</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26</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2904129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a:solidFill>
                  <a:schemeClr val="tx1"/>
                </a:solidFill>
                <a:effectLst/>
                <a:latin typeface="+mn-lt"/>
                <a:ea typeface="+mn-ea"/>
                <a:cs typeface="+mn-cs"/>
              </a:rPr>
              <a:t>The basic principles of immunosuppressant use in organ transplantation are similar for all organ types:</a:t>
            </a:r>
            <a:endParaRPr lang="en-US" sz="1200" kern="1200" dirty="0">
              <a:solidFill>
                <a:schemeClr val="tx1"/>
              </a:solidFill>
              <a:effectLst/>
              <a:latin typeface="+mn-lt"/>
              <a:ea typeface="+mn-ea"/>
              <a:cs typeface="+mn-cs"/>
            </a:endParaRPr>
          </a:p>
          <a:p>
            <a:pPr lvl="0" algn="l" rtl="0"/>
            <a:r>
              <a:rPr lang="en-US" sz="1200" kern="1200" dirty="0">
                <a:solidFill>
                  <a:schemeClr val="tx1"/>
                </a:solidFill>
                <a:effectLst/>
                <a:latin typeface="+mn-lt"/>
                <a:ea typeface="+mn-ea"/>
                <a:cs typeface="+mn-cs"/>
              </a:rPr>
              <a:t>Immunosuppression is maximal at the time of transplant; doses can be tapered in the months and years post-transplant, though some degree of immunosuppression is required for the life of the graft.</a:t>
            </a:r>
          </a:p>
          <a:p>
            <a:pPr lvl="0" algn="l" rtl="0"/>
            <a:r>
              <a:rPr lang="en-US" sz="1200" kern="1200" dirty="0">
                <a:solidFill>
                  <a:schemeClr val="tx1"/>
                </a:solidFill>
                <a:effectLst/>
                <a:latin typeface="+mn-lt"/>
                <a:ea typeface="+mn-ea"/>
                <a:cs typeface="+mn-cs"/>
              </a:rPr>
              <a:t>At the time of transplantation, most transplant recipients receive short courses of antibody therapy (e.g. ATG, basiliximab, or alemtuzumab), and are also started on oral maintenance ‘triple therapy’, (i.e. a calcineurin inhibitor, anti-metabolites, and corticosteroid). Antibodies given at the time of transplantation are known as ‘induction’ antibodies.</a:t>
            </a:r>
          </a:p>
          <a:p>
            <a:pPr lvl="0" algn="l" rtl="0"/>
            <a:r>
              <a:rPr lang="en-US" sz="1200" kern="1200" dirty="0">
                <a:solidFill>
                  <a:schemeClr val="tx1"/>
                </a:solidFill>
                <a:effectLst/>
                <a:latin typeface="+mn-lt"/>
                <a:ea typeface="+mn-ea"/>
                <a:cs typeface="+mn-cs"/>
              </a:rPr>
              <a:t>Since calcineurin inhibitors are nephrotoxic, some kidney transplant centres advocate transferring patients onto mTOR inhibitors, such as sirolimus, instead. Since sirolimus causes poor wound healing, it is not used during the immediate post-transplant period.</a:t>
            </a:r>
          </a:p>
          <a:p>
            <a:pPr lvl="0" algn="l" rtl="0"/>
            <a:r>
              <a:rPr lang="en-US" sz="1200" kern="1200" dirty="0">
                <a:solidFill>
                  <a:schemeClr val="tx1"/>
                </a:solidFill>
                <a:effectLst/>
                <a:latin typeface="+mn-lt"/>
                <a:ea typeface="+mn-ea"/>
                <a:cs typeface="+mn-cs"/>
              </a:rPr>
              <a:t>The degree of immunosuppression required (i.e. doses of ‘triple therapy’ drugs) varies by the type of organ transplanted, the clinical significance of failure of the transplant, the individual recipient’s immunological risk (e.g. previous transplant loss due to rejection, or known antidonor HLA antibodies), and recipient age and consequences of over-immunosuppression.</a:t>
            </a:r>
          </a:p>
          <a:p>
            <a:pPr lvl="0" algn="l" rtl="0"/>
            <a:r>
              <a:rPr lang="en-US" sz="1200" kern="1200" dirty="0">
                <a:solidFill>
                  <a:schemeClr val="tx1"/>
                </a:solidFill>
                <a:effectLst/>
                <a:latin typeface="+mn-lt"/>
                <a:ea typeface="+mn-ea"/>
                <a:cs typeface="+mn-cs"/>
              </a:rPr>
              <a:t>Graft function must be maximized (e.g. by prevention of acute rejection) whilst minimizing side-effects. Calcineurin inhibitor doses are adjusted to achieve target levels (therapeutic drug monitoring).</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29</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297843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a:solidFill>
                  <a:schemeClr val="tx1"/>
                </a:solidFill>
                <a:effectLst/>
                <a:latin typeface="+mn-lt"/>
                <a:ea typeface="+mn-ea"/>
                <a:cs typeface="+mn-cs"/>
              </a:rPr>
              <a:t>Antibody-incompatible transplantation</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Antibody incompatible transplantation (AIT) (i.e. transplantation in the known presence of significant levels of anti-donor ABO and/ or HLA antibodies) is a rapidly evolving field that has allowed for expansion of the donor pool. ABO and HLA incompatible transplantation is currently only widely applicable to living donor transplantation as organ recipients need planned intense pretransplant treatment over a number of weeks to reduce antibody levels to acceptable levels at the time of surgery. This avoids hyperacute or accelerated acute antibody-mediated rejection.</a:t>
            </a:r>
          </a:p>
          <a:p>
            <a:pPr algn="l" rtl="0"/>
            <a:r>
              <a:rPr lang="en-US" sz="1200" kern="1200" dirty="0">
                <a:solidFill>
                  <a:schemeClr val="tx1"/>
                </a:solidFill>
                <a:effectLst/>
                <a:latin typeface="+mn-lt"/>
                <a:ea typeface="+mn-ea"/>
                <a:cs typeface="+mn-cs"/>
              </a:rPr>
              <a:t>At present AIT is used most commonly in live donor kidney transplantation, though in some countries (e.g. Japan) it has expanded to include live donor liver transplantation.</a:t>
            </a:r>
          </a:p>
          <a:p>
            <a:pPr algn="l" rtl="0"/>
            <a:r>
              <a:rPr lang="en-US" sz="1200" kern="1200" dirty="0">
                <a:solidFill>
                  <a:schemeClr val="tx1"/>
                </a:solidFill>
                <a:effectLst/>
                <a:latin typeface="+mn-lt"/>
                <a:ea typeface="+mn-ea"/>
                <a:cs typeface="+mn-cs"/>
              </a:rPr>
              <a:t> </a:t>
            </a:r>
          </a:p>
          <a:p>
            <a:pPr algn="l" rtl="0"/>
            <a:r>
              <a:rPr lang="en-US" sz="1200" kern="1200" dirty="0">
                <a:solidFill>
                  <a:schemeClr val="tx1"/>
                </a:solidFill>
                <a:effectLst/>
                <a:latin typeface="+mn-lt"/>
                <a:ea typeface="+mn-ea"/>
                <a:cs typeface="+mn-cs"/>
              </a:rPr>
              <a:t>Pretransplant antibody-removal can be achieved using a variety of methods as the optimal strategy has not yet been defined. </a:t>
            </a:r>
            <a:r>
              <a:rPr lang="en-US" sz="1200" u="sng" kern="1200" dirty="0">
                <a:solidFill>
                  <a:schemeClr val="tx1"/>
                </a:solidFill>
                <a:effectLst/>
                <a:latin typeface="+mn-lt"/>
                <a:ea typeface="+mn-ea"/>
                <a:cs typeface="+mn-cs"/>
              </a:rPr>
              <a:t>These techniques include</a:t>
            </a:r>
            <a:r>
              <a:rPr lang="en-US" sz="1200" kern="1200" dirty="0">
                <a:solidFill>
                  <a:schemeClr val="tx1"/>
                </a:solidFill>
                <a:effectLst/>
                <a:latin typeface="+mn-lt"/>
                <a:ea typeface="+mn-ea"/>
                <a:cs typeface="+mn-cs"/>
              </a:rPr>
              <a:t>:</a:t>
            </a:r>
          </a:p>
          <a:p>
            <a:pPr lvl="0" algn="l" rtl="0"/>
            <a:r>
              <a:rPr lang="en-US" sz="1200" kern="1200" dirty="0">
                <a:solidFill>
                  <a:schemeClr val="tx1"/>
                </a:solidFill>
                <a:effectLst/>
                <a:latin typeface="+mn-lt"/>
                <a:ea typeface="+mn-ea"/>
                <a:cs typeface="+mn-cs"/>
              </a:rPr>
              <a:t>Plasma exchange: removal of recipient plasma and replacement with pooled fresh frozen plasma and other blood constituents known to be anti-donor antibody-free.</a:t>
            </a:r>
          </a:p>
          <a:p>
            <a:pPr lvl="0" algn="l" rtl="0"/>
            <a:r>
              <a:rPr lang="en-US" sz="1200" kern="1200" dirty="0">
                <a:solidFill>
                  <a:schemeClr val="tx1"/>
                </a:solidFill>
                <a:effectLst/>
                <a:latin typeface="+mn-lt"/>
                <a:ea typeface="+mn-ea"/>
                <a:cs typeface="+mn-cs"/>
              </a:rPr>
              <a:t>Immunoabsorption: recipient plasma is passed through a column that removes specific anti-donor antibodies. Currently most easily achieved for anti-A and anti-B antibodies, rather than anti-HLA antibodies.</a:t>
            </a:r>
          </a:p>
          <a:p>
            <a:pPr algn="l" rtl="0"/>
            <a:r>
              <a:rPr lang="en-US" sz="1200" kern="1200" dirty="0">
                <a:solidFill>
                  <a:schemeClr val="tx1"/>
                </a:solidFill>
                <a:effectLst/>
                <a:latin typeface="+mn-lt"/>
                <a:ea typeface="+mn-ea"/>
                <a:cs typeface="+mn-cs"/>
              </a:rPr>
              <a:t> </a:t>
            </a:r>
          </a:p>
          <a:p>
            <a:pPr algn="l" rtl="0"/>
            <a:r>
              <a:rPr lang="en-US" sz="1200" kern="1200" dirty="0">
                <a:solidFill>
                  <a:schemeClr val="tx1"/>
                </a:solidFill>
                <a:effectLst/>
                <a:latin typeface="+mn-lt"/>
                <a:ea typeface="+mn-ea"/>
                <a:cs typeface="+mn-cs"/>
              </a:rPr>
              <a:t>Multiple treatment sessions are needed over weeks to months. Anti-donor antibodies are monitored in the potential recipient.</a:t>
            </a:r>
          </a:p>
          <a:p>
            <a:pPr algn="l" rtl="0"/>
            <a:r>
              <a:rPr lang="en-US" sz="1200" kern="1200" dirty="0">
                <a:solidFill>
                  <a:schemeClr val="tx1"/>
                </a:solidFill>
                <a:effectLst/>
                <a:latin typeface="+mn-lt"/>
                <a:ea typeface="+mn-ea"/>
                <a:cs typeface="+mn-cs"/>
              </a:rPr>
              <a:t>Further sessions may be needed in those potential recipients with antibodies that are relatively resistant to removal treatment.</a:t>
            </a:r>
          </a:p>
          <a:p>
            <a:pPr algn="l" rtl="0"/>
            <a:r>
              <a:rPr lang="en-US" sz="1200" kern="1200" dirty="0">
                <a:solidFill>
                  <a:schemeClr val="tx1"/>
                </a:solidFill>
                <a:effectLst/>
                <a:latin typeface="+mn-lt"/>
                <a:ea typeface="+mn-ea"/>
                <a:cs typeface="+mn-cs"/>
              </a:rPr>
              <a:t>In addition to antibody-removal therapies, antibody production in the recipient must also be suppressed pre-transplant.</a:t>
            </a:r>
          </a:p>
          <a:p>
            <a:pPr algn="l" rtl="0"/>
            <a:r>
              <a:rPr lang="en-US" sz="1200" kern="1200" dirty="0">
                <a:solidFill>
                  <a:schemeClr val="tx1"/>
                </a:solidFill>
                <a:effectLst/>
                <a:latin typeface="+mn-lt"/>
                <a:ea typeface="+mn-ea"/>
                <a:cs typeface="+mn-cs"/>
              </a:rPr>
              <a:t>Options include splenectomy (to remove splenic lymphocytes), rituximab (an anti-CD20 monoclonal antibody directed against B cells), and IVIG from pooled blood donors. The mechanisms by which IVIG suppresses antibody responses are poorly characterized.</a:t>
            </a:r>
          </a:p>
          <a:p>
            <a:pPr algn="l" rtl="0"/>
            <a:r>
              <a:rPr lang="en-US" sz="1200" kern="1200" dirty="0">
                <a:solidFill>
                  <a:schemeClr val="tx1"/>
                </a:solidFill>
                <a:effectLst/>
                <a:latin typeface="+mn-lt"/>
                <a:ea typeface="+mn-ea"/>
                <a:cs typeface="+mn-cs"/>
              </a:rPr>
              <a:t>Splenectomy has fallen out of favour due to risks of surgery and infection with encapsulated bacteria, and the efficacy of other available treatments. When the recipient has anti- donor HLA antibodies, more stringent immunosuppression is required with treatment with alemtuzumab or ATG prior to antibody-removal.</a:t>
            </a:r>
          </a:p>
          <a:p>
            <a:pPr algn="l" rtl="0"/>
            <a:r>
              <a:rPr lang="en-US" sz="1200" kern="1200" dirty="0">
                <a:solidFill>
                  <a:schemeClr val="tx1"/>
                </a:solidFill>
                <a:effectLst/>
                <a:latin typeface="+mn-lt"/>
                <a:ea typeface="+mn-ea"/>
                <a:cs typeface="+mn-cs"/>
              </a:rPr>
              <a:t>The additional immunosuppression required carries increased risks of serious side-effects for the recipient and therefore careful recipient selection is essential. In addition, some antibody-incompatible donor-recipient pairs are not suitable for AIT as the recipient has such high levels of anti-donor antibodies that graft outcomes are likely to be poor.</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30</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1913520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kern="1200" dirty="0">
                <a:solidFill>
                  <a:schemeClr val="tx1"/>
                </a:solidFill>
                <a:effectLst/>
                <a:latin typeface="+mn-lt"/>
                <a:ea typeface="+mn-ea"/>
                <a:cs typeface="+mn-cs"/>
              </a:rPr>
              <a:t>Outcomes after AIT are dependent on the initial anti-donor antibody level in the recipient before treatment, as well as the type of incompatible antibodies. ABO-incompatible live donor kidney transplantation has a better graft survival than antibody-compatible deceased donor kidney transplantation, while HLA-incompatible kidney transplantation has similar graft outcomes to antibody-compatible deceased donor transplantation.</a:t>
            </a:r>
          </a:p>
          <a:p>
            <a:pPr algn="l" rtl="0"/>
            <a:r>
              <a:rPr lang="en-US" sz="1200" kern="1200" dirty="0">
                <a:solidFill>
                  <a:schemeClr val="tx1"/>
                </a:solidFill>
                <a:effectLst/>
                <a:latin typeface="+mn-lt"/>
                <a:ea typeface="+mn-ea"/>
                <a:cs typeface="+mn-cs"/>
              </a:rPr>
              <a:t> </a:t>
            </a:r>
          </a:p>
          <a:p>
            <a:pPr algn="l" rtl="0"/>
            <a:r>
              <a:rPr lang="en-US" sz="1200" kern="1200" dirty="0">
                <a:solidFill>
                  <a:schemeClr val="tx1"/>
                </a:solidFill>
                <a:effectLst/>
                <a:latin typeface="+mn-lt"/>
                <a:ea typeface="+mn-ea"/>
                <a:cs typeface="+mn-cs"/>
              </a:rPr>
              <a:t>As expected there is a significant risk of early severe antibody-mediated rejection that often requires further antibody removal treatments. In selected patient groups (e.g. frail patients with multiple co-morbidities, and those with high levels of antibody) the risks of the additional immunosuppression required for AIT should be carefully balanced with the options of remaining on the deceased donor waiting list or entering organ exchange schemes.</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32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739438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Footer Placeholder 3"/>
          <p:cNvSpPr>
            <a:spLocks noGrp="1"/>
          </p:cNvSpPr>
          <p:nvPr>
            <p:ph type="ftr" sz="quarter" idx="10"/>
          </p:nvPr>
        </p:nvSpPr>
        <p:spPr/>
        <p:txBody>
          <a:bodyPr/>
          <a:lstStyle/>
          <a:p>
            <a:r>
              <a:rPr lang="it-IT"/>
              <a:t>Naseralla J Elsaadi, BMC, 2019</a:t>
            </a:r>
            <a:endParaRPr lang="ar-SA"/>
          </a:p>
        </p:txBody>
      </p:sp>
      <p:sp>
        <p:nvSpPr>
          <p:cNvPr id="5" name="Slide Number Placeholder 4"/>
          <p:cNvSpPr>
            <a:spLocks noGrp="1"/>
          </p:cNvSpPr>
          <p:nvPr>
            <p:ph type="sldNum" sz="quarter" idx="11"/>
          </p:nvPr>
        </p:nvSpPr>
        <p:spPr/>
        <p:txBody>
          <a:bodyPr/>
          <a:lstStyle/>
          <a:p>
            <a:fld id="{B417024D-F538-40CE-BE08-B5B5D594D010}" type="slidenum">
              <a:rPr lang="ar-SA" smtClean="0"/>
              <a:t>2</a:t>
            </a:fld>
            <a:endParaRPr lang="ar-SA"/>
          </a:p>
        </p:txBody>
      </p:sp>
    </p:spTree>
    <p:extLst>
      <p:ext uri="{BB962C8B-B14F-4D97-AF65-F5344CB8AC3E}">
        <p14:creationId xmlns:p14="http://schemas.microsoft.com/office/powerpoint/2010/main" val="2378268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Footer Placeholder 3"/>
          <p:cNvSpPr>
            <a:spLocks noGrp="1"/>
          </p:cNvSpPr>
          <p:nvPr>
            <p:ph type="ftr" sz="quarter" idx="10"/>
          </p:nvPr>
        </p:nvSpPr>
        <p:spPr/>
        <p:txBody>
          <a:bodyPr/>
          <a:lstStyle/>
          <a:p>
            <a:r>
              <a:rPr lang="it-IT"/>
              <a:t>Naseralla J Elsaadi, BMC, 2019</a:t>
            </a:r>
            <a:endParaRPr lang="ar-SA"/>
          </a:p>
        </p:txBody>
      </p:sp>
      <p:sp>
        <p:nvSpPr>
          <p:cNvPr id="5" name="Slide Number Placeholder 4"/>
          <p:cNvSpPr>
            <a:spLocks noGrp="1"/>
          </p:cNvSpPr>
          <p:nvPr>
            <p:ph type="sldNum" sz="quarter" idx="11"/>
          </p:nvPr>
        </p:nvSpPr>
        <p:spPr/>
        <p:txBody>
          <a:bodyPr/>
          <a:lstStyle/>
          <a:p>
            <a:fld id="{B417024D-F538-40CE-BE08-B5B5D594D010}" type="slidenum">
              <a:rPr lang="ar-SA" smtClean="0"/>
              <a:t>3</a:t>
            </a:fld>
            <a:endParaRPr lang="ar-SA"/>
          </a:p>
        </p:txBody>
      </p:sp>
    </p:spTree>
    <p:extLst>
      <p:ext uri="{BB962C8B-B14F-4D97-AF65-F5344CB8AC3E}">
        <p14:creationId xmlns:p14="http://schemas.microsoft.com/office/powerpoint/2010/main" val="2331292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kern="1200" dirty="0">
                <a:solidFill>
                  <a:schemeClr val="tx1"/>
                </a:solidFill>
                <a:effectLst/>
                <a:latin typeface="+mn-lt"/>
                <a:ea typeface="+mn-ea"/>
                <a:cs typeface="+mn-cs"/>
              </a:rPr>
              <a:t>Introduction</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Organ transplantation is the gold standard treatment for many patients with end-stage organ failure. There are surgical and medical barriers to successful organ transplantation; however, the major biological hurdle is immunological. This immunological barrier is present when matching donors to recipients, and is also fundamental to subsequent graft survival as an immune response may lead to rejection and graft destruction. In addition, the immunosuppressive medications needed to prevent organ rejection have significant clinical implications to the recipient. Therefore, an understanding of transplant immunology is essential for all clinicians involved in organ transplantation.</a:t>
            </a:r>
          </a:p>
          <a:p>
            <a:pPr algn="l" rtl="0"/>
            <a:r>
              <a:rPr lang="en-US" sz="1200" kern="1200" dirty="0">
                <a:solidFill>
                  <a:schemeClr val="tx1"/>
                </a:solidFill>
                <a:effectLst/>
                <a:latin typeface="+mn-lt"/>
                <a:ea typeface="+mn-ea"/>
                <a:cs typeface="+mn-cs"/>
              </a:rPr>
              <a:t>The relative importance of the immune system with respect to transplantation varies between organs. There appears to be a hierarchy of immunogenicity between organs; small bowel, heart, lung, and kidney transplant recipients require more intense immunosuppression (in descending order), while liver transplant recipients generally require less immunosuppression and their rejection episodes are relatively easy to treat.</a:t>
            </a:r>
          </a:p>
          <a:p>
            <a:pPr algn="l" rtl="0"/>
            <a:r>
              <a:rPr lang="en-US" sz="1200" kern="1200" dirty="0">
                <a:solidFill>
                  <a:schemeClr val="tx1"/>
                </a:solidFill>
                <a:effectLst/>
                <a:latin typeface="+mn-lt"/>
                <a:ea typeface="+mn-ea"/>
                <a:cs typeface="+mn-cs"/>
              </a:rPr>
              <a:t>These variations between organs mean that it is difficult to describe the relevant immunology for all organ transplants. In this article, the kidney is used as a model for a discussion of transplant immunology for three main reasons:</a:t>
            </a:r>
          </a:p>
          <a:p>
            <a:pPr algn="l" rtl="0"/>
            <a:r>
              <a:rPr lang="en-US" sz="1200" kern="1200" dirty="0">
                <a:solidFill>
                  <a:schemeClr val="tx1"/>
                </a:solidFill>
                <a:effectLst/>
                <a:latin typeface="+mn-lt"/>
                <a:ea typeface="+mn-ea"/>
                <a:cs typeface="+mn-cs"/>
              </a:rPr>
              <a:t>(1) The kidney is the most commonly transplanted solid organ; </a:t>
            </a:r>
          </a:p>
          <a:p>
            <a:pPr algn="l" rtl="0"/>
            <a:r>
              <a:rPr lang="en-US" sz="1200" kern="1200" dirty="0">
                <a:solidFill>
                  <a:schemeClr val="tx1"/>
                </a:solidFill>
                <a:effectLst/>
                <a:latin typeface="+mn-lt"/>
                <a:ea typeface="+mn-ea"/>
                <a:cs typeface="+mn-cs"/>
              </a:rPr>
              <a:t>(2) Kidney transplantation has well-established processes for immunologically matching donors and recipients;</a:t>
            </a:r>
          </a:p>
          <a:p>
            <a:pPr algn="l" rtl="0"/>
            <a:r>
              <a:rPr lang="en-US" sz="1200" kern="1200" dirty="0">
                <a:solidFill>
                  <a:schemeClr val="tx1"/>
                </a:solidFill>
                <a:effectLst/>
                <a:latin typeface="+mn-lt"/>
                <a:ea typeface="+mn-ea"/>
                <a:cs typeface="+mn-cs"/>
              </a:rPr>
              <a:t>(3) There is a good understanding of the impact of immunological factors on graft rejection and long-term organ survival.</a:t>
            </a:r>
          </a:p>
          <a:p>
            <a:pPr algn="l" rtl="0"/>
            <a:r>
              <a:rPr lang="en-US" sz="1200" kern="1200" dirty="0">
                <a:solidFill>
                  <a:schemeClr val="tx1"/>
                </a:solidFill>
                <a:effectLst/>
                <a:latin typeface="+mn-lt"/>
                <a:ea typeface="+mn-ea"/>
                <a:cs typeface="+mn-cs"/>
              </a:rPr>
              <a:t>The aims of this article are to describe the basic mechanisms by which allografts are recognized as foreign by the host immune system (and may subsequently be rejected) and how this process may be prevented.</a:t>
            </a:r>
          </a:p>
          <a:p>
            <a:pPr algn="l" rtl="0"/>
            <a:r>
              <a:rPr lang="en-US" sz="1200" kern="1200" dirty="0">
                <a:solidFill>
                  <a:schemeClr val="tx1"/>
                </a:solidFill>
                <a:effectLst/>
                <a:latin typeface="+mn-lt"/>
                <a:ea typeface="+mn-ea"/>
                <a:cs typeface="+mn-cs"/>
              </a:rPr>
              <a:t>This article also discusses evolving therapies that enable kidney transplantation despite the presence of preexisting anti-donor antibodies. In order for the reader to understand these concepts, an explanation of transplantation immunology terminology is first required.</a:t>
            </a:r>
          </a:p>
          <a:p>
            <a:pPr algn="l" rtl="0"/>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5</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3163851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i="1" kern="1200" dirty="0">
                <a:solidFill>
                  <a:schemeClr val="tx1"/>
                </a:solidFill>
                <a:effectLst/>
                <a:latin typeface="+mn-lt"/>
                <a:ea typeface="+mn-ea"/>
                <a:cs typeface="+mn-cs"/>
              </a:rPr>
              <a:t>Terminology</a:t>
            </a:r>
            <a:endParaRPr lang="en-US" sz="1200" kern="1200" dirty="0">
              <a:solidFill>
                <a:schemeClr val="tx1"/>
              </a:solidFill>
              <a:effectLst/>
              <a:latin typeface="+mn-lt"/>
              <a:ea typeface="+mn-ea"/>
              <a:cs typeface="+mn-cs"/>
            </a:endParaRPr>
          </a:p>
          <a:p>
            <a:pPr algn="l" rtl="0"/>
            <a:r>
              <a:rPr lang="en-US" sz="1200" i="1" kern="1200" dirty="0">
                <a:solidFill>
                  <a:schemeClr val="tx1"/>
                </a:solidFill>
                <a:effectLst/>
                <a:latin typeface="+mn-lt"/>
                <a:ea typeface="+mn-ea"/>
                <a:cs typeface="+mn-cs"/>
              </a:rPr>
              <a:t>The strength of the recipient’s immune response against a transplanted graft is largely dependent on the degree of genetic similarity between the donor and recipient. As a result, a shorthand system for describing the degree of genetic resemblance between donor and recipient has been developed. The prefixes defined can be used in multiple ways to describe a transplant, antigen, or the target of an antibody (e.g. xenograft, alloantigen, autoantibody). In clinical practice, organs are donated from one person to another, and are therefore described as allografts.</a:t>
            </a:r>
          </a:p>
          <a:p>
            <a:pPr algn="l" rtl="0"/>
            <a:endParaRPr lang="en-US" sz="1200" i="0" kern="1200" dirty="0">
              <a:solidFill>
                <a:schemeClr val="tx1"/>
              </a:solidFill>
              <a:effectLst/>
              <a:latin typeface="+mn-lt"/>
              <a:ea typeface="+mn-ea"/>
              <a:cs typeface="+mn-cs"/>
            </a:endParaRPr>
          </a:p>
          <a:p>
            <a:pPr algn="l" rtl="0"/>
            <a:r>
              <a:rPr lang="en-US" sz="1200" b="1" i="0" kern="1200" dirty="0">
                <a:solidFill>
                  <a:schemeClr val="tx1"/>
                </a:solidFill>
                <a:effectLst/>
                <a:latin typeface="+mn-lt"/>
                <a:ea typeface="+mn-ea"/>
                <a:cs typeface="+mn-cs"/>
              </a:rPr>
              <a:t>"Useful terminology in transplant immunology and surgery</a:t>
            </a:r>
            <a:endParaRPr lang="en-US" sz="1200" i="0" kern="1200" dirty="0">
              <a:solidFill>
                <a:schemeClr val="tx1"/>
              </a:solidFill>
              <a:effectLst/>
              <a:latin typeface="+mn-lt"/>
              <a:ea typeface="+mn-ea"/>
              <a:cs typeface="+mn-cs"/>
            </a:endParaRPr>
          </a:p>
          <a:p>
            <a:pPr algn="l" rtl="0"/>
            <a:r>
              <a:rPr lang="en-US" sz="1200" b="1" i="0" kern="1200" dirty="0">
                <a:solidFill>
                  <a:schemeClr val="tx1"/>
                </a:solidFill>
                <a:effectLst/>
                <a:latin typeface="+mn-lt"/>
                <a:ea typeface="+mn-ea"/>
                <a:cs typeface="+mn-cs"/>
              </a:rPr>
              <a:t>Allo</a:t>
            </a:r>
            <a:r>
              <a:rPr lang="en-US" sz="1200" i="0" kern="1200" dirty="0">
                <a:solidFill>
                  <a:schemeClr val="tx1"/>
                </a:solidFill>
                <a:effectLst/>
                <a:latin typeface="+mn-lt"/>
                <a:ea typeface="+mn-ea"/>
                <a:cs typeface="+mn-cs"/>
              </a:rPr>
              <a:t> - prefix that refers to genetically non-identical individuals of the same species</a:t>
            </a:r>
          </a:p>
          <a:p>
            <a:pPr algn="l" rtl="0"/>
            <a:r>
              <a:rPr lang="en-US" sz="1200" b="1" i="0" kern="1200" dirty="0">
                <a:solidFill>
                  <a:schemeClr val="tx1"/>
                </a:solidFill>
                <a:effectLst/>
                <a:latin typeface="+mn-lt"/>
                <a:ea typeface="+mn-ea"/>
                <a:cs typeface="+mn-cs"/>
              </a:rPr>
              <a:t>Xeno</a:t>
            </a:r>
            <a:r>
              <a:rPr lang="en-US" sz="1200" i="0" kern="1200" dirty="0">
                <a:solidFill>
                  <a:schemeClr val="tx1"/>
                </a:solidFill>
                <a:effectLst/>
                <a:latin typeface="+mn-lt"/>
                <a:ea typeface="+mn-ea"/>
                <a:cs typeface="+mn-cs"/>
              </a:rPr>
              <a:t> - prefix that refers to individuals of different species</a:t>
            </a:r>
          </a:p>
          <a:p>
            <a:pPr algn="l" rtl="0"/>
            <a:r>
              <a:rPr lang="en-US" sz="1200" b="1" i="0" kern="1200" dirty="0">
                <a:solidFill>
                  <a:schemeClr val="tx1"/>
                </a:solidFill>
                <a:effectLst/>
                <a:latin typeface="+mn-lt"/>
                <a:ea typeface="+mn-ea"/>
                <a:cs typeface="+mn-cs"/>
              </a:rPr>
              <a:t>Iso</a:t>
            </a:r>
            <a:r>
              <a:rPr lang="en-US" sz="1200" i="0" kern="1200" dirty="0">
                <a:solidFill>
                  <a:schemeClr val="tx1"/>
                </a:solidFill>
                <a:effectLst/>
                <a:latin typeface="+mn-lt"/>
                <a:ea typeface="+mn-ea"/>
                <a:cs typeface="+mn-cs"/>
              </a:rPr>
              <a:t> - prefix that refers to genetically identical individuals from the same species (i.e. identical twins)</a:t>
            </a:r>
          </a:p>
          <a:p>
            <a:pPr algn="l" rtl="0"/>
            <a:r>
              <a:rPr lang="en-US" sz="1200" b="1" i="0" kern="1200" dirty="0">
                <a:solidFill>
                  <a:schemeClr val="tx1"/>
                </a:solidFill>
                <a:effectLst/>
                <a:latin typeface="+mn-lt"/>
                <a:ea typeface="+mn-ea"/>
                <a:cs typeface="+mn-cs"/>
              </a:rPr>
              <a:t>Auto</a:t>
            </a:r>
            <a:r>
              <a:rPr lang="en-US" sz="1200" i="0" kern="1200" dirty="0">
                <a:solidFill>
                  <a:schemeClr val="tx1"/>
                </a:solidFill>
                <a:effectLst/>
                <a:latin typeface="+mn-lt"/>
                <a:ea typeface="+mn-ea"/>
                <a:cs typeface="+mn-cs"/>
              </a:rPr>
              <a:t> - prefix that refers to the same individual</a:t>
            </a:r>
          </a:p>
          <a:p>
            <a:pPr algn="l" rtl="0"/>
            <a:r>
              <a:rPr lang="en-US" sz="1200" b="1" i="0" kern="1200" dirty="0">
                <a:solidFill>
                  <a:schemeClr val="tx1"/>
                </a:solidFill>
                <a:effectLst/>
                <a:latin typeface="+mn-lt"/>
                <a:ea typeface="+mn-ea"/>
                <a:cs typeface="+mn-cs"/>
              </a:rPr>
              <a:t>Graft</a:t>
            </a:r>
            <a:r>
              <a:rPr lang="en-US" sz="1200" i="0" kern="1200" dirty="0">
                <a:solidFill>
                  <a:schemeClr val="tx1"/>
                </a:solidFill>
                <a:effectLst/>
                <a:latin typeface="+mn-lt"/>
                <a:ea typeface="+mn-ea"/>
                <a:cs typeface="+mn-cs"/>
              </a:rPr>
              <a:t> - a broad term to describe any transplanted organ, tissue, or cell</a:t>
            </a:r>
          </a:p>
          <a:p>
            <a:pPr algn="l" rtl="0"/>
            <a:r>
              <a:rPr lang="en-US" sz="1200" b="1" i="0" kern="1200" dirty="0">
                <a:solidFill>
                  <a:schemeClr val="tx1"/>
                </a:solidFill>
                <a:effectLst/>
                <a:latin typeface="+mn-lt"/>
                <a:ea typeface="+mn-ea"/>
                <a:cs typeface="+mn-cs"/>
              </a:rPr>
              <a:t>Human leucocyte antigen (HLA)</a:t>
            </a:r>
            <a:r>
              <a:rPr lang="en-US" sz="1200" i="0" kern="1200" dirty="0">
                <a:solidFill>
                  <a:schemeClr val="tx1"/>
                </a:solidFill>
                <a:effectLst/>
                <a:latin typeface="+mn-lt"/>
                <a:ea typeface="+mn-ea"/>
                <a:cs typeface="+mn-cs"/>
              </a:rPr>
              <a:t> - a protein structure in humans that presents foreign proteins enabling the immune system to recognize self from non-self</a:t>
            </a:r>
          </a:p>
          <a:p>
            <a:pPr algn="l" rtl="0"/>
            <a:r>
              <a:rPr lang="en-US" sz="1200" b="1" i="0" kern="1200" dirty="0">
                <a:solidFill>
                  <a:schemeClr val="tx1"/>
                </a:solidFill>
                <a:effectLst/>
                <a:latin typeface="+mn-lt"/>
                <a:ea typeface="+mn-ea"/>
                <a:cs typeface="+mn-cs"/>
              </a:rPr>
              <a:t>Major histocompatibility complex (MHC)</a:t>
            </a:r>
            <a:r>
              <a:rPr lang="en-US" sz="1200" i="0" kern="1200" dirty="0">
                <a:solidFill>
                  <a:schemeClr val="tx1"/>
                </a:solidFill>
                <a:effectLst/>
                <a:latin typeface="+mn-lt"/>
                <a:ea typeface="+mn-ea"/>
                <a:cs typeface="+mn-cs"/>
              </a:rPr>
              <a:t> - area of the genome that encodes HLA antigens and other immune system proteins"</a:t>
            </a:r>
          </a:p>
          <a:p>
            <a:pPr algn="l" rtl="0"/>
            <a:endParaRPr lang="en-US" sz="1200" i="0" kern="1200" dirty="0">
              <a:solidFill>
                <a:schemeClr val="tx1"/>
              </a:solidFill>
              <a:effectLst/>
              <a:latin typeface="+mn-lt"/>
              <a:ea typeface="+mn-ea"/>
              <a:cs typeface="+mn-cs"/>
            </a:endParaRPr>
          </a:p>
          <a:p>
            <a:pPr algn="l"/>
            <a:endParaRPr lang="ar-SA" i="0" dirty="0"/>
          </a:p>
        </p:txBody>
      </p:sp>
      <p:sp>
        <p:nvSpPr>
          <p:cNvPr id="4" name="Slide Number Placeholder 3"/>
          <p:cNvSpPr>
            <a:spLocks noGrp="1"/>
          </p:cNvSpPr>
          <p:nvPr>
            <p:ph type="sldNum" sz="quarter" idx="10"/>
          </p:nvPr>
        </p:nvSpPr>
        <p:spPr/>
        <p:txBody>
          <a:bodyPr/>
          <a:lstStyle/>
          <a:p>
            <a:fld id="{B417024D-F538-40CE-BE08-B5B5D594D010}" type="slidenum">
              <a:rPr lang="ar-SA" smtClean="0"/>
              <a:t>8</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4191595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order for an allograft to be rejected, the immune system of the recipient must be able to recognize the transplanted tissue as foreign, and then have effector mechanisms by which the graft can be destroyed. In clinical transplantation, the recognition process is known as </a:t>
            </a:r>
            <a:r>
              <a:rPr lang="en-US" sz="1200" i="1" kern="1200" dirty="0">
                <a:solidFill>
                  <a:schemeClr val="tx1"/>
                </a:solidFill>
                <a:effectLst/>
                <a:latin typeface="+mn-lt"/>
                <a:ea typeface="+mn-ea"/>
                <a:cs typeface="+mn-cs"/>
              </a:rPr>
              <a:t>allorecognition</a:t>
            </a:r>
            <a:r>
              <a:rPr lang="en-US" sz="1200" kern="1200" dirty="0">
                <a:solidFill>
                  <a:schemeClr val="tx1"/>
                </a:solidFill>
                <a:effectLst/>
                <a:latin typeface="+mn-lt"/>
                <a:ea typeface="+mn-ea"/>
                <a:cs typeface="+mn-cs"/>
              </a:rPr>
              <a:t>, and the entire immune response is known as the </a:t>
            </a:r>
            <a:r>
              <a:rPr lang="en-US" sz="1200" i="1" kern="1200" dirty="0">
                <a:solidFill>
                  <a:schemeClr val="tx1"/>
                </a:solidFill>
                <a:effectLst/>
                <a:latin typeface="+mn-lt"/>
                <a:ea typeface="+mn-ea"/>
                <a:cs typeface="+mn-cs"/>
              </a:rPr>
              <a:t>alloresponse</a:t>
            </a:r>
            <a:r>
              <a:rPr lang="en-US" sz="1200" kern="1200" dirty="0">
                <a:solidFill>
                  <a:schemeClr val="tx1"/>
                </a:solidFill>
                <a:effectLst/>
                <a:latin typeface="+mn-lt"/>
                <a:ea typeface="+mn-ea"/>
                <a:cs typeface="+mn-cs"/>
              </a:rPr>
              <a:t>.</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9</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1464375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rtl="0"/>
            <a:r>
              <a:rPr lang="en-US" sz="1200" b="1" kern="1200" dirty="0">
                <a:solidFill>
                  <a:schemeClr val="tx1"/>
                </a:solidFill>
                <a:effectLst/>
                <a:latin typeface="+mn-lt"/>
                <a:ea typeface="+mn-ea"/>
                <a:cs typeface="+mn-cs"/>
              </a:rPr>
              <a:t>ABO blood group antigens</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ABO blood group antigens are glycoproteins present on the cell membranes of red blood cells, and a wide variety of tissues including endothelium. There are four major ABO phenotypes: A, B, O and AB. In addition to surface antigens, individuals develop antibodies against the A and/or B antigens that are not present on the individual’s tissue (see Table 1). For example, blood group A individuals will have anti-B antibodies circulating in the blood. These antibodies appear in the blood soon after birth following exposure to antigens of similar structure to A and B antigens (molecular mimicry).</a:t>
            </a:r>
          </a:p>
          <a:p>
            <a:pPr algn="l" rtl="0"/>
            <a:r>
              <a:rPr lang="en-US" sz="1200" kern="1200" dirty="0">
                <a:solidFill>
                  <a:schemeClr val="tx1"/>
                </a:solidFill>
                <a:effectLst/>
                <a:latin typeface="+mn-lt"/>
                <a:ea typeface="+mn-ea"/>
                <a:cs typeface="+mn-cs"/>
              </a:rPr>
              <a:t>Transplantation of an ABO-incompatible organ will lead to rapid deposition of antibodies directed against non-self ABO antigens, followed by massive activation of the complement system, and other downstream effector mechanisms, leading to </a:t>
            </a:r>
            <a:r>
              <a:rPr lang="en-US" sz="1200" u="sng" kern="1200" dirty="0">
                <a:solidFill>
                  <a:schemeClr val="tx1"/>
                </a:solidFill>
                <a:effectLst/>
                <a:latin typeface="+mn-lt"/>
                <a:ea typeface="+mn-ea"/>
                <a:cs typeface="+mn-cs"/>
              </a:rPr>
              <a:t>hyperacute rejection</a:t>
            </a:r>
            <a:r>
              <a:rPr lang="en-US" sz="1200" kern="1200" dirty="0">
                <a:solidFill>
                  <a:schemeClr val="tx1"/>
                </a:solidFill>
                <a:effectLst/>
                <a:latin typeface="+mn-lt"/>
                <a:ea typeface="+mn-ea"/>
                <a:cs typeface="+mn-cs"/>
              </a:rPr>
              <a:t> and graft loss in almost all organ types.</a:t>
            </a:r>
          </a:p>
          <a:p>
            <a:pPr algn="l" rtl="0"/>
            <a:r>
              <a:rPr lang="en-US" sz="1200" kern="1200" dirty="0">
                <a:solidFill>
                  <a:schemeClr val="tx1"/>
                </a:solidFill>
                <a:effectLst/>
                <a:latin typeface="+mn-lt"/>
                <a:ea typeface="+mn-ea"/>
                <a:cs typeface="+mn-cs"/>
              </a:rPr>
              <a:t>As there are only four different ABO blood groups, and identifying blood groups is a simple and reliable assay. ABO blood group compatibility is not usually a significant barrier to clinical transplantation. Of note, the Rhesus system is not important in organ transplantation as Rhesus antigens are expressed only on red blood cells (not on tissues) and donor blood is flushed from the organ before implantation.</a:t>
            </a:r>
          </a:p>
          <a:p>
            <a:pPr algn="l" rtl="0"/>
            <a:endParaRPr lang="en-US" sz="1200" kern="1200" dirty="0">
              <a:solidFill>
                <a:schemeClr val="tx1"/>
              </a:solidFill>
              <a:effectLst/>
              <a:latin typeface="+mn-lt"/>
              <a:ea typeface="+mn-ea"/>
              <a:cs typeface="+mn-cs"/>
            </a:endParaRPr>
          </a:p>
          <a:p>
            <a:pPr algn="l" rtl="0"/>
            <a:r>
              <a:rPr lang="en-US" sz="1200" b="1" u="sng" kern="1200" dirty="0">
                <a:solidFill>
                  <a:schemeClr val="tx1"/>
                </a:solidFill>
                <a:effectLst/>
                <a:latin typeface="+mn-lt"/>
                <a:ea typeface="+mn-ea"/>
                <a:cs typeface="+mn-cs"/>
              </a:rPr>
              <a:t>"ABO blood group antigens</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The ABO blood group antigens are expressed not only by red blood cells, but also by most other cell types. It is vitally important, for all types of organ allograft, to ensure that recipients do not unintentionally receive a graft that is ABO blood group incompatible otherwise naturally occurring anti-A or anti-B antibodies will likely cause hyperacute graft rejection.</a:t>
            </a:r>
          </a:p>
          <a:p>
            <a:pPr algn="l" rtl="0"/>
            <a:r>
              <a:rPr lang="en-US" sz="1200" kern="1200" dirty="0">
                <a:solidFill>
                  <a:schemeClr val="tx1"/>
                </a:solidFill>
                <a:effectLst/>
                <a:latin typeface="+mn-lt"/>
                <a:ea typeface="+mn-ea"/>
                <a:cs typeface="+mn-cs"/>
              </a:rPr>
              <a:t>Permissible transplants are from:</a:t>
            </a:r>
          </a:p>
          <a:p>
            <a:pPr lvl="0" algn="l" rtl="0"/>
            <a:r>
              <a:rPr lang="en-US" sz="1200" kern="1200" dirty="0">
                <a:solidFill>
                  <a:schemeClr val="tx1"/>
                </a:solidFill>
                <a:effectLst/>
                <a:latin typeface="+mn-lt"/>
                <a:ea typeface="+mn-ea"/>
                <a:cs typeface="+mn-cs"/>
              </a:rPr>
              <a:t>group O donor to group O, A, B or AB recipient;</a:t>
            </a:r>
          </a:p>
          <a:p>
            <a:pPr lvl="0" algn="l" rtl="0"/>
            <a:r>
              <a:rPr lang="en-US" sz="1200" kern="1200" dirty="0">
                <a:solidFill>
                  <a:schemeClr val="tx1"/>
                </a:solidFill>
                <a:effectLst/>
                <a:latin typeface="+mn-lt"/>
                <a:ea typeface="+mn-ea"/>
                <a:cs typeface="+mn-cs"/>
              </a:rPr>
              <a:t>group A donor to group A or AB recipient;</a:t>
            </a:r>
          </a:p>
          <a:p>
            <a:pPr lvl="0" algn="l" rtl="0"/>
            <a:r>
              <a:rPr lang="en-US" sz="1200" kern="1200" dirty="0">
                <a:solidFill>
                  <a:schemeClr val="tx1"/>
                </a:solidFill>
                <a:effectLst/>
                <a:latin typeface="+mn-lt"/>
                <a:ea typeface="+mn-ea"/>
                <a:cs typeface="+mn-cs"/>
              </a:rPr>
              <a:t>group B donor to group B or AB recipient;</a:t>
            </a:r>
          </a:p>
          <a:p>
            <a:pPr lvl="0" algn="l" rtl="0"/>
            <a:r>
              <a:rPr lang="en-US" sz="1200" kern="1200" dirty="0">
                <a:solidFill>
                  <a:schemeClr val="tx1"/>
                </a:solidFill>
                <a:effectLst/>
                <a:latin typeface="+mn-lt"/>
                <a:ea typeface="+mn-ea"/>
                <a:cs typeface="+mn-cs"/>
              </a:rPr>
              <a:t>group AB donor to group AB recipient.</a:t>
            </a:r>
          </a:p>
          <a:p>
            <a:pPr algn="l" rtl="0"/>
            <a:r>
              <a:rPr lang="en-US" sz="1200" kern="1200" dirty="0">
                <a:solidFill>
                  <a:schemeClr val="tx1"/>
                </a:solidFill>
                <a:effectLst/>
                <a:latin typeface="+mn-lt"/>
                <a:ea typeface="+mn-ea"/>
                <a:cs typeface="+mn-cs"/>
              </a:rPr>
              <a:t>There is no need to take account of rhesus antigen compatibility in organ transplantation."</a:t>
            </a:r>
          </a:p>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11</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2762930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422051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rtl="0"/>
            <a:r>
              <a:rPr lang="en-US" sz="1200" b="1" kern="1200" dirty="0">
                <a:solidFill>
                  <a:schemeClr val="tx1"/>
                </a:solidFill>
                <a:effectLst/>
                <a:latin typeface="+mn-lt"/>
                <a:ea typeface="+mn-ea"/>
                <a:cs typeface="+mn-cs"/>
              </a:rPr>
              <a:t>HLA antigens</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In contrast, HLA antigens are a significant hurdle to clinical organ transplantation as they are a major target for the immune response. HLA antigens are cell surface proteins whose biological function is to present small portions of proteins (peptides) for recognition by receptors of cells of the immune system. Genes that encode for HLA antigens are found in the major histocompatibility complex (MHC), a genetic region located on the short arm of chromosome 6 in humans. MHC and HLA are terms that are often used interchangeably, though strictly MHC refers to the area of the genome, and HLA refers to the human protein structure. There are two classes of HLA antigens, each with different structures and functions, though both are involved in the presentation of fragments of peptides derived from antigens (Table 2). HLA class I molecules present peptides derived from intracellular proteins (either self-proteins, or from pathogens such as viruses). In contrast, antigen-presenting cells (APCs) internalize extracellular proteins and then load the degraded peptide products onto HLA class II molecules.</a:t>
            </a:r>
          </a:p>
          <a:p>
            <a:pPr algn="l" rtl="0"/>
            <a:r>
              <a:rPr lang="en-US" sz="1200" i="1" kern="1200" dirty="0">
                <a:solidFill>
                  <a:schemeClr val="tx1"/>
                </a:solidFill>
                <a:effectLst/>
                <a:latin typeface="+mn-lt"/>
                <a:ea typeface="+mn-ea"/>
                <a:cs typeface="+mn-cs"/>
              </a:rPr>
              <a:t>There are six main subgroups of HLA antigens:</a:t>
            </a:r>
            <a:endParaRPr lang="en-US" sz="1200" kern="1200" dirty="0">
              <a:solidFill>
                <a:schemeClr val="tx1"/>
              </a:solidFill>
              <a:effectLst/>
              <a:latin typeface="+mn-lt"/>
              <a:ea typeface="+mn-ea"/>
              <a:cs typeface="+mn-cs"/>
            </a:endParaRPr>
          </a:p>
          <a:p>
            <a:pPr lvl="0" algn="l" rtl="0"/>
            <a:r>
              <a:rPr lang="en-US" sz="1200" kern="1200" dirty="0">
                <a:solidFill>
                  <a:schemeClr val="tx1"/>
                </a:solidFill>
                <a:effectLst/>
                <a:latin typeface="+mn-lt"/>
                <a:ea typeface="+mn-ea"/>
                <a:cs typeface="+mn-cs"/>
              </a:rPr>
              <a:t>HLA-A, HLA-B, HLA-C (class I)</a:t>
            </a:r>
          </a:p>
          <a:p>
            <a:pPr lvl="0" algn="l" rtl="0"/>
            <a:r>
              <a:rPr lang="en-US" sz="1200" kern="1200" dirty="0">
                <a:solidFill>
                  <a:schemeClr val="tx1"/>
                </a:solidFill>
                <a:effectLst/>
                <a:latin typeface="+mn-lt"/>
                <a:ea typeface="+mn-ea"/>
                <a:cs typeface="+mn-cs"/>
              </a:rPr>
              <a:t>HLA-DP, HLA-DQ, and HLA DR (class II).</a:t>
            </a:r>
          </a:p>
          <a:p>
            <a:pPr algn="l" rtl="0"/>
            <a:r>
              <a:rPr lang="en-US" sz="1200" kern="1200" dirty="0">
                <a:solidFill>
                  <a:schemeClr val="tx1"/>
                </a:solidFill>
                <a:effectLst/>
                <a:latin typeface="+mn-lt"/>
                <a:ea typeface="+mn-ea"/>
                <a:cs typeface="+mn-cs"/>
              </a:rPr>
              <a:t>Within each subgroup are further variations in protein structure. For example, there are over 1000 different alleles encoding HLA-A proteins. This means that there is a high degree of polymorphism (diversity) between individuals. The diversity in HLA antigen structure is beneficial, as it prevents the entire population from being susceptible to a specific pathogen, as at least some members of the species should be able to present the peptide antigen and therefore develop an immune response against it. However, this means matching HLA antigens between potential organ donors and recipients is difficult. This situation contrasts with that of the ABO antigen system, where matching is relatively straightforward.</a:t>
            </a:r>
          </a:p>
          <a:p>
            <a:pPr algn="l" rtl="0"/>
            <a:endParaRPr lang="en-US" sz="1200" kern="1200" dirty="0">
              <a:solidFill>
                <a:schemeClr val="tx1"/>
              </a:solidFill>
              <a:effectLst/>
              <a:latin typeface="+mn-lt"/>
              <a:ea typeface="+mn-ea"/>
              <a:cs typeface="+mn-cs"/>
            </a:endParaRPr>
          </a:p>
          <a:p>
            <a:pPr algn="l" rtl="0"/>
            <a:r>
              <a:rPr lang="en-US" sz="1200" b="1" u="sng" kern="1200" dirty="0">
                <a:solidFill>
                  <a:schemeClr val="tx1"/>
                </a:solidFill>
                <a:effectLst/>
                <a:latin typeface="+mn-lt"/>
                <a:ea typeface="+mn-ea"/>
                <a:cs typeface="+mn-cs"/>
              </a:rPr>
              <a:t>"HLA</a:t>
            </a:r>
            <a:endParaRPr lang="en-US" sz="1200" kern="1200" dirty="0">
              <a:solidFill>
                <a:schemeClr val="tx1"/>
              </a:solidFill>
              <a:effectLst/>
              <a:latin typeface="+mn-lt"/>
              <a:ea typeface="+mn-ea"/>
              <a:cs typeface="+mn-cs"/>
            </a:endParaRPr>
          </a:p>
          <a:p>
            <a:pPr algn="l" rtl="0"/>
            <a:r>
              <a:rPr lang="en-US" sz="1200" kern="1200" dirty="0">
                <a:solidFill>
                  <a:schemeClr val="tx1"/>
                </a:solidFill>
                <a:effectLst/>
                <a:latin typeface="+mn-lt"/>
                <a:ea typeface="+mn-ea"/>
                <a:cs typeface="+mn-cs"/>
              </a:rPr>
              <a:t>Allograft rejection (in blood group-compatible grafts) is directed predominantly against HLA – a group of highly polymorphic cell-surface molecules. HLA are strong transplant antigens by virtue of their special physiological role as antigen recognition units for display of antigens from foreign pathogens for recognition by T lymphocytes. Their existence was first demonstrated by Dausset in 1958, through their role in stimulating graft rejection responses, and hence their description as major histocompatibility antigens (MHA).</a:t>
            </a:r>
          </a:p>
          <a:p>
            <a:pPr algn="l" rtl="0"/>
            <a:r>
              <a:rPr lang="en-US" sz="1200" kern="1200" dirty="0">
                <a:solidFill>
                  <a:schemeClr val="tx1"/>
                </a:solidFill>
                <a:effectLst/>
                <a:latin typeface="+mn-lt"/>
                <a:ea typeface="+mn-ea"/>
                <a:cs typeface="+mn-cs"/>
              </a:rPr>
              <a:t>There are two types of HLA molecule: HLA class I and HLA class II (Table 82.2). They are broadly similar in structure (Figure 82.2) but have different cell expression profiles.</a:t>
            </a:r>
          </a:p>
          <a:p>
            <a:pPr algn="l" rtl="0"/>
            <a:r>
              <a:rPr lang="en-US" sz="1200" kern="1200" dirty="0">
                <a:solidFill>
                  <a:schemeClr val="tx1"/>
                </a:solidFill>
                <a:effectLst/>
                <a:latin typeface="+mn-lt"/>
                <a:ea typeface="+mn-ea"/>
                <a:cs typeface="+mn-cs"/>
              </a:rPr>
              <a:t>HLA class I antigens are present on all nucleated cells, whereas HLA class II antigens have a more restricted distribution and are expressed most strongly on antigen-presenting cells, such as dendritic cells, macrophages and B lymphocytes. T cells recognize HLA molecules via their T-cell receptor, but full T-cell activation also requires the delivery of an additional or second signal by the interaction of co-stimulatory molecules on the surface of the antigen-presenting cell and T cell (Figure 82.3).“</a:t>
            </a:r>
          </a:p>
          <a:p>
            <a:pPr algn="l" rtl="0"/>
            <a:endParaRPr lang="en-US" sz="1200" kern="1200" dirty="0">
              <a:solidFill>
                <a:schemeClr val="tx1"/>
              </a:solidFill>
              <a:effectLst/>
              <a:latin typeface="+mn-lt"/>
              <a:ea typeface="+mn-ea"/>
              <a:cs typeface="+mn-cs"/>
            </a:endParaRPr>
          </a:p>
          <a:p>
            <a:pPr algn="l" rtl="0"/>
            <a:r>
              <a:rPr lang="en-US" sz="1200" b="1" kern="1200" dirty="0">
                <a:solidFill>
                  <a:schemeClr val="tx1"/>
                </a:solidFill>
                <a:effectLst/>
                <a:latin typeface="+mn-lt"/>
                <a:ea typeface="+mn-ea"/>
                <a:cs typeface="+mn-cs"/>
              </a:rPr>
              <a:t>Human leukocyte antigen (HLA)</a:t>
            </a:r>
            <a:endParaRPr lang="en-US" sz="1200" kern="1200" dirty="0">
              <a:solidFill>
                <a:schemeClr val="tx1"/>
              </a:solidFill>
              <a:effectLst/>
              <a:latin typeface="+mn-lt"/>
              <a:ea typeface="+mn-ea"/>
              <a:cs typeface="+mn-cs"/>
            </a:endParaRPr>
          </a:p>
          <a:p>
            <a:pPr lvl="0" algn="l" rtl="0"/>
            <a:r>
              <a:rPr lang="en-US" sz="1200" kern="1200" dirty="0">
                <a:solidFill>
                  <a:schemeClr val="tx1"/>
                </a:solidFill>
                <a:effectLst/>
                <a:latin typeface="+mn-lt"/>
                <a:ea typeface="+mn-ea"/>
                <a:cs typeface="+mn-cs"/>
              </a:rPr>
              <a:t>Are the most common cause of graft rejection</a:t>
            </a:r>
          </a:p>
          <a:p>
            <a:pPr lvl="0" algn="l" rtl="0"/>
            <a:r>
              <a:rPr lang="en-US" sz="1200" kern="1200" dirty="0">
                <a:solidFill>
                  <a:schemeClr val="tx1"/>
                </a:solidFill>
                <a:effectLst/>
                <a:latin typeface="+mn-lt"/>
                <a:ea typeface="+mn-ea"/>
                <a:cs typeface="+mn-cs"/>
              </a:rPr>
              <a:t>Their physiological function is to act as antigen recognition units</a:t>
            </a:r>
          </a:p>
          <a:p>
            <a:pPr lvl="0" algn="l" rtl="0"/>
            <a:r>
              <a:rPr lang="en-US" sz="1200" kern="1200" dirty="0">
                <a:solidFill>
                  <a:schemeClr val="tx1"/>
                </a:solidFill>
                <a:effectLst/>
                <a:latin typeface="+mn-lt"/>
                <a:ea typeface="+mn-ea"/>
                <a:cs typeface="+mn-cs"/>
              </a:rPr>
              <a:t>Are highly polymorphic (amino acid sequence differs widely between individuals)</a:t>
            </a:r>
          </a:p>
          <a:p>
            <a:pPr lvl="0" algn="l" rtl="0"/>
            <a:r>
              <a:rPr lang="en-US" sz="1200" kern="1200" dirty="0">
                <a:solidFill>
                  <a:schemeClr val="tx1"/>
                </a:solidFill>
                <a:effectLst/>
                <a:latin typeface="+mn-lt"/>
                <a:ea typeface="+mn-ea"/>
                <a:cs typeface="+mn-cs"/>
              </a:rPr>
              <a:t>HLA-A, -B, -C (class I), and -DR, -DP and -DQ (class II) are most important in organ transplantation</a:t>
            </a:r>
          </a:p>
          <a:p>
            <a:pPr algn="l" rtl="0"/>
            <a:endParaRPr lang="ar-SA" dirty="0"/>
          </a:p>
        </p:txBody>
      </p:sp>
      <p:sp>
        <p:nvSpPr>
          <p:cNvPr id="4" name="Slide Number Placeholder 3"/>
          <p:cNvSpPr>
            <a:spLocks noGrp="1"/>
          </p:cNvSpPr>
          <p:nvPr>
            <p:ph type="sldNum" sz="quarter" idx="10"/>
          </p:nvPr>
        </p:nvSpPr>
        <p:spPr/>
        <p:txBody>
          <a:bodyPr/>
          <a:lstStyle/>
          <a:p>
            <a:fld id="{B417024D-F538-40CE-BE08-B5B5D594D010}" type="slidenum">
              <a:rPr lang="ar-SA" smtClean="0"/>
              <a:t>13</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Tree>
    <p:extLst>
      <p:ext uri="{BB962C8B-B14F-4D97-AF65-F5344CB8AC3E}">
        <p14:creationId xmlns:p14="http://schemas.microsoft.com/office/powerpoint/2010/main" val="1010535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9442C10-B65D-4133-B3C7-A4946F6AA447}" type="uaqdatetime1">
              <a:rPr lang="ar-SA" smtClean="0"/>
              <a:t>4 محرم، 1442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36691209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2E29ED-1A96-4FAB-B1A4-592DFD30088A}" type="uaqdatetime1">
              <a:rPr lang="ar-SA" smtClean="0"/>
              <a:t>4 محرم، 1442</a:t>
            </a:fld>
            <a:endParaRPr lang="ar-SA"/>
          </a:p>
        </p:txBody>
      </p:sp>
      <p:sp>
        <p:nvSpPr>
          <p:cNvPr id="6" name="Footer Placeholder 5"/>
          <p:cNvSpPr>
            <a:spLocks noGrp="1"/>
          </p:cNvSpPr>
          <p:nvPr>
            <p:ph type="ftr" sz="quarter" idx="11"/>
          </p:nvPr>
        </p:nvSpPr>
        <p:spPr/>
        <p:txBody>
          <a:bodyPr/>
          <a:lstStyle/>
          <a:p>
            <a:r>
              <a:rPr lang="it-IT"/>
              <a:t>Naseralla J Elsaadi, BMC, 2019</a:t>
            </a:r>
            <a:endParaRPr lang="ar-SA"/>
          </a:p>
        </p:txBody>
      </p:sp>
      <p:sp>
        <p:nvSpPr>
          <p:cNvPr id="7" name="Slide Number Placeholder 6"/>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56719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3035D3-F263-45AD-BAFC-5E0C27EE2A07}" type="uaqdatetime1">
              <a:rPr lang="ar-SA" smtClean="0"/>
              <a:t>4 محرم، 1442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7860369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18C5F35-1E8A-463A-8CC4-5F873B4DADE3}" type="uaqdatetime1">
              <a:rPr lang="ar-SA" smtClean="0"/>
              <a:t>4 محرم، 1442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2071833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B07E45-CB9E-4E68-8907-C4213A538385}" type="uaqdatetime1">
              <a:rPr lang="ar-SA" smtClean="0"/>
              <a:t>4 محرم، 1442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2048574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0964D8D-AD72-40DE-8C63-70365463E105}" type="uaqdatetime1">
              <a:rPr lang="ar-SA" smtClean="0"/>
              <a:t>4 محرم، 1442</a:t>
            </a:fld>
            <a:endParaRPr lang="ar-SA"/>
          </a:p>
        </p:txBody>
      </p:sp>
      <p:sp>
        <p:nvSpPr>
          <p:cNvPr id="4"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78011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00C286B-F315-4708-8E7C-901F94CCC454}" type="uaqdatetime1">
              <a:rPr lang="ar-SA" smtClean="0"/>
              <a:t>4 محرم، 1442</a:t>
            </a:fld>
            <a:endParaRPr lang="ar-SA"/>
          </a:p>
        </p:txBody>
      </p:sp>
      <p:sp>
        <p:nvSpPr>
          <p:cNvPr id="4"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2914371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836C8B-562A-46FA-A298-F24EC9B35708}" type="uaqdatetime1">
              <a:rPr lang="ar-SA" smtClean="0"/>
              <a:t>4 محرم، 1442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57837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16F87A-52ED-4F01-A763-73C26AE585F1}" type="uaqdatetime1">
              <a:rPr lang="ar-SA" smtClean="0"/>
              <a:t>4 محرم، 1442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503695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51A2DB1A-0628-4E96-B716-91EA47FA0877}" type="uaqdatetime1">
              <a:rPr lang="ar-SA" smtClean="0"/>
              <a:t>4 محرم، 1442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933486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CA07C0-5C93-4178-97A6-838D0C49AD4E}" type="uaqdatetime1">
              <a:rPr lang="ar-SA" smtClean="0"/>
              <a:t>4 محرم، 1442</a:t>
            </a:fld>
            <a:endParaRPr lang="ar-SA"/>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40195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EF7434-42BE-411B-9A8A-D734ED877AB2}" type="uaqdatetime1">
              <a:rPr lang="ar-SA" smtClean="0"/>
              <a:t>4 محرم، 1442</a:t>
            </a:fld>
            <a:endParaRPr lang="ar-SA"/>
          </a:p>
        </p:txBody>
      </p:sp>
      <p:sp>
        <p:nvSpPr>
          <p:cNvPr id="6" name="Footer Placeholder 5"/>
          <p:cNvSpPr>
            <a:spLocks noGrp="1"/>
          </p:cNvSpPr>
          <p:nvPr>
            <p:ph type="ftr" sz="quarter" idx="11"/>
          </p:nvPr>
        </p:nvSpPr>
        <p:spPr/>
        <p:txBody>
          <a:bodyPr/>
          <a:lstStyle/>
          <a:p>
            <a:r>
              <a:rPr lang="it-IT"/>
              <a:t>Naseralla J Elsaadi, BMC, 2019</a:t>
            </a:r>
            <a:endParaRPr lang="ar-SA"/>
          </a:p>
        </p:txBody>
      </p:sp>
      <p:sp>
        <p:nvSpPr>
          <p:cNvPr id="7" name="Slide Number Placeholder 6"/>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233077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4D6383-DBD3-4CEB-B708-BA311112616E}" type="uaqdatetime1">
              <a:rPr lang="ar-SA" smtClean="0"/>
              <a:t>4 محرم، 1442</a:t>
            </a:fld>
            <a:endParaRPr lang="ar-SA"/>
          </a:p>
        </p:txBody>
      </p:sp>
      <p:sp>
        <p:nvSpPr>
          <p:cNvPr id="8" name="Footer Placeholder 7"/>
          <p:cNvSpPr>
            <a:spLocks noGrp="1"/>
          </p:cNvSpPr>
          <p:nvPr>
            <p:ph type="ftr" sz="quarter" idx="11"/>
          </p:nvPr>
        </p:nvSpPr>
        <p:spPr/>
        <p:txBody>
          <a:bodyPr/>
          <a:lstStyle/>
          <a:p>
            <a:r>
              <a:rPr lang="it-IT"/>
              <a:t>Naseralla J Elsaadi, BMC, 2019</a:t>
            </a:r>
            <a:endParaRPr lang="ar-SA"/>
          </a:p>
        </p:txBody>
      </p:sp>
      <p:sp>
        <p:nvSpPr>
          <p:cNvPr id="9" name="Slide Number Placeholder 8"/>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536108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AE68B052-2904-47AF-8399-7B6F94741D9D}" type="uaqdatetime1">
              <a:rPr lang="ar-SA" smtClean="0"/>
              <a:t>4 محرم، 1442</a:t>
            </a:fld>
            <a:endParaRPr lang="ar-SA"/>
          </a:p>
        </p:txBody>
      </p:sp>
      <p:sp>
        <p:nvSpPr>
          <p:cNvPr id="5" name="Footer Placeholder 3"/>
          <p:cNvSpPr>
            <a:spLocks noGrp="1"/>
          </p:cNvSpPr>
          <p:nvPr>
            <p:ph type="ftr" sz="quarter" idx="11"/>
          </p:nvPr>
        </p:nvSpPr>
        <p:spPr/>
        <p:txBody>
          <a:bodyPr/>
          <a:lstStyle/>
          <a:p>
            <a:r>
              <a:rPr lang="it-IT"/>
              <a:t>Naseralla J Elsaadi, BMC, 2019</a:t>
            </a:r>
            <a:endParaRPr lang="ar-SA"/>
          </a:p>
        </p:txBody>
      </p:sp>
      <p:sp>
        <p:nvSpPr>
          <p:cNvPr id="6" name="Slide Number Placeholder 4"/>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892812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D0EDA73-F8DF-4DB4-BA32-FC45A6186B37}" type="uaqdatetime1">
              <a:rPr lang="ar-SA" smtClean="0"/>
              <a:t>4 محرم، 1442</a:t>
            </a:fld>
            <a:endParaRPr lang="ar-SA"/>
          </a:p>
        </p:txBody>
      </p:sp>
      <p:sp>
        <p:nvSpPr>
          <p:cNvPr id="5" name="Footer Placeholder 2"/>
          <p:cNvSpPr>
            <a:spLocks noGrp="1"/>
          </p:cNvSpPr>
          <p:nvPr>
            <p:ph type="ftr" sz="quarter" idx="11"/>
          </p:nvPr>
        </p:nvSpPr>
        <p:spPr/>
        <p:txBody>
          <a:bodyPr/>
          <a:lstStyle/>
          <a:p>
            <a:r>
              <a:rPr lang="it-IT"/>
              <a:t>Naseralla J Elsaadi, BMC, 2019</a:t>
            </a:r>
            <a:endParaRPr lang="ar-SA"/>
          </a:p>
        </p:txBody>
      </p:sp>
      <p:sp>
        <p:nvSpPr>
          <p:cNvPr id="6" name="Slide Number Placeholder 3"/>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87803389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8E112E0C-6429-4E6B-9616-A308832360F9}" type="uaqdatetime1">
              <a:rPr lang="ar-SA" smtClean="0"/>
              <a:t>4 محرم، 1442</a:t>
            </a:fld>
            <a:endParaRPr lang="ar-SA"/>
          </a:p>
        </p:txBody>
      </p:sp>
      <p:sp>
        <p:nvSpPr>
          <p:cNvPr id="5" name="Footer Placeholder 5"/>
          <p:cNvSpPr>
            <a:spLocks noGrp="1"/>
          </p:cNvSpPr>
          <p:nvPr>
            <p:ph type="ftr" sz="quarter" idx="11"/>
          </p:nvPr>
        </p:nvSpPr>
        <p:spPr/>
        <p:txBody>
          <a:bodyPr/>
          <a:lstStyle/>
          <a:p>
            <a:r>
              <a:rPr lang="it-IT"/>
              <a:t>Naseralla J Elsaadi, BMC, 2019</a:t>
            </a:r>
            <a:endParaRPr lang="ar-SA"/>
          </a:p>
        </p:txBody>
      </p:sp>
      <p:sp>
        <p:nvSpPr>
          <p:cNvPr id="6" name="Slide Number Placeholder 6"/>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17132278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BC4D59-0D37-437C-A0FF-6C90A26BEFA2}" type="uaqdatetime1">
              <a:rPr lang="ar-SA" smtClean="0"/>
              <a:t>4 محرم، 1442</a:t>
            </a:fld>
            <a:endParaRPr lang="ar-SA"/>
          </a:p>
        </p:txBody>
      </p:sp>
      <p:sp>
        <p:nvSpPr>
          <p:cNvPr id="6" name="Footer Placeholder 5"/>
          <p:cNvSpPr>
            <a:spLocks noGrp="1"/>
          </p:cNvSpPr>
          <p:nvPr>
            <p:ph type="ftr" sz="quarter" idx="11"/>
          </p:nvPr>
        </p:nvSpPr>
        <p:spPr/>
        <p:txBody>
          <a:bodyPr/>
          <a:lstStyle/>
          <a:p>
            <a:r>
              <a:rPr lang="it-IT"/>
              <a:t>Naseralla J Elsaadi, BMC, 2019</a:t>
            </a:r>
            <a:endParaRPr lang="ar-SA"/>
          </a:p>
        </p:txBody>
      </p:sp>
      <p:sp>
        <p:nvSpPr>
          <p:cNvPr id="7" name="Slide Number Placeholder 6"/>
          <p:cNvSpPr>
            <a:spLocks noGrp="1"/>
          </p:cNvSpPr>
          <p:nvPr>
            <p:ph type="sldNum" sz="quarter" idx="12"/>
          </p:nvPr>
        </p:nvSpPr>
        <p:spPr/>
        <p:txBody>
          <a:bodyPr/>
          <a:lstStyle/>
          <a:p>
            <a:fld id="{0202E055-B265-40E9-AAB6-56F8068D5F15}" type="slidenum">
              <a:rPr lang="ar-SA" smtClean="0"/>
              <a:t>‹#›</a:t>
            </a:fld>
            <a:endParaRPr lang="ar-SA"/>
          </a:p>
        </p:txBody>
      </p:sp>
    </p:spTree>
    <p:extLst>
      <p:ext uri="{BB962C8B-B14F-4D97-AF65-F5344CB8AC3E}">
        <p14:creationId xmlns:p14="http://schemas.microsoft.com/office/powerpoint/2010/main" val="3016108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836CDDA-CD9A-4509-9617-EFEF4C7D4E5F}" type="uaqdatetime1">
              <a:rPr lang="ar-SA" smtClean="0"/>
              <a:t>4 محرم، 1442</a:t>
            </a:fld>
            <a:endParaRPr lang="ar-S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it-IT"/>
              <a:t>Naseralla J Elsaadi, BMC, 2019</a:t>
            </a:r>
            <a:endParaRPr lang="ar-S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202E055-B265-40E9-AAB6-56F8068D5F15}" type="slidenum">
              <a:rPr lang="ar-SA" smtClean="0"/>
              <a:t>‹#›</a:t>
            </a:fld>
            <a:endParaRPr lang="ar-SA"/>
          </a:p>
        </p:txBody>
      </p:sp>
    </p:spTree>
    <p:extLst>
      <p:ext uri="{BB962C8B-B14F-4D97-AF65-F5344CB8AC3E}">
        <p14:creationId xmlns:p14="http://schemas.microsoft.com/office/powerpoint/2010/main" val="1166215672"/>
      </p:ext>
    </p:extLst>
  </p:cSld>
  <p:clrMap bg1="dk1" tx1="lt1" bg2="dk2" tx2="lt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 id="2147483849" r:id="rId12"/>
    <p:sldLayoutId id="2147483850" r:id="rId13"/>
    <p:sldLayoutId id="2147483851" r:id="rId14"/>
    <p:sldLayoutId id="2147483852" r:id="rId15"/>
    <p:sldLayoutId id="2147483853" r:id="rId16"/>
    <p:sldLayoutId id="2147483854" r:id="rId17"/>
  </p:sldLayoutIdLst>
  <p:hf hd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485901" y="436144"/>
            <a:ext cx="7909158" cy="6002756"/>
          </a:xfrm>
          <a:prstGeom prst="rect">
            <a:avLst/>
          </a:prstGeom>
        </p:spPr>
      </p:pic>
      <p:sp>
        <p:nvSpPr>
          <p:cNvPr id="8" name="Footer Placeholder 7"/>
          <p:cNvSpPr>
            <a:spLocks noGrp="1"/>
          </p:cNvSpPr>
          <p:nvPr>
            <p:ph type="ftr" sz="quarter" idx="11"/>
          </p:nvPr>
        </p:nvSpPr>
        <p:spPr/>
        <p:txBody>
          <a:bodyPr/>
          <a:lstStyle/>
          <a:p>
            <a:r>
              <a:rPr lang="it-IT"/>
              <a:t>Naseralla J Elsaadi, BMC, 2019</a:t>
            </a:r>
            <a:endParaRPr lang="ar-SA"/>
          </a:p>
        </p:txBody>
      </p:sp>
      <p:sp>
        <p:nvSpPr>
          <p:cNvPr id="9" name="Slide Number Placeholder 8"/>
          <p:cNvSpPr>
            <a:spLocks noGrp="1"/>
          </p:cNvSpPr>
          <p:nvPr>
            <p:ph type="sldNum" sz="quarter" idx="12"/>
          </p:nvPr>
        </p:nvSpPr>
        <p:spPr/>
        <p:txBody>
          <a:bodyPr/>
          <a:lstStyle/>
          <a:p>
            <a:fld id="{0202E055-B265-40E9-AAB6-56F8068D5F15}" type="slidenum">
              <a:rPr lang="ar-SA" smtClean="0"/>
              <a:t>1</a:t>
            </a:fld>
            <a:endParaRPr lang="ar-SA"/>
          </a:p>
        </p:txBody>
      </p:sp>
    </p:spTree>
    <p:extLst>
      <p:ext uri="{BB962C8B-B14F-4D97-AF65-F5344CB8AC3E}">
        <p14:creationId xmlns:p14="http://schemas.microsoft.com/office/powerpoint/2010/main" val="1129030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6300" y="1327476"/>
            <a:ext cx="10553700" cy="3290581"/>
          </a:xfrm>
          <a:prstGeom prst="rect">
            <a:avLst/>
          </a:prstGeom>
        </p:spPr>
        <p:txBody>
          <a:bodyPr wrap="square">
            <a:spAutoFit/>
          </a:bodyPr>
          <a:lstStyle/>
          <a:p>
            <a:pPr algn="l" rtl="0">
              <a:lnSpc>
                <a:spcPct val="107000"/>
              </a:lnSpc>
            </a:pPr>
            <a:r>
              <a:rPr lang="en-US" sz="2800" b="1" u="sng" dirty="0">
                <a:effectLst/>
                <a:latin typeface="Microsoft JhengHei UI Light" panose="020B0304030504040204" pitchFamily="34" charset="-120"/>
                <a:ea typeface="Microsoft JhengHei UI Light" panose="020B0304030504040204" pitchFamily="34" charset="-120"/>
                <a:cs typeface="AdvP8952"/>
              </a:rPr>
              <a:t>There are essentially three types of tissue antigens</a:t>
            </a:r>
            <a:r>
              <a:rPr lang="en-US" sz="2800" b="1" dirty="0">
                <a:effectLst/>
                <a:latin typeface="Microsoft JhengHei UI Light" panose="020B0304030504040204" pitchFamily="34" charset="-120"/>
                <a:ea typeface="Microsoft JhengHei UI Light" panose="020B0304030504040204" pitchFamily="34" charset="-120"/>
                <a:cs typeface="AdvP8952"/>
              </a:rPr>
              <a:t> </a:t>
            </a:r>
            <a:r>
              <a:rPr lang="en-US" sz="2800" dirty="0">
                <a:effectLst/>
                <a:latin typeface="Microsoft JhengHei UI Light" panose="020B0304030504040204" pitchFamily="34" charset="-120"/>
                <a:ea typeface="Microsoft JhengHei UI Light" panose="020B0304030504040204" pitchFamily="34" charset="-120"/>
                <a:cs typeface="AdvP8952"/>
              </a:rPr>
              <a:t>that</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can be recognized by the immune system and</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subsequently provoke an alloimmune response:</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dvP8952"/>
            </a:endParaRPr>
          </a:p>
          <a:p>
            <a:pPr marL="457200" indent="-457200" algn="l" rtl="0">
              <a:lnSpc>
                <a:spcPct val="107000"/>
              </a:lnSpc>
              <a:buFont typeface="Wingdings" panose="05000000000000000000" pitchFamily="2" charset="2"/>
              <a:buChar char="§"/>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ABO blood group antigens,</a:t>
            </a:r>
          </a:p>
          <a:p>
            <a:pPr marL="457200" indent="-457200" algn="l" rtl="0">
              <a:lnSpc>
                <a:spcPct val="107000"/>
              </a:lnSpc>
              <a:buFont typeface="Wingdings" panose="05000000000000000000" pitchFamily="2" charset="2"/>
              <a:buChar char="§"/>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HLA antigens,</a:t>
            </a:r>
          </a:p>
          <a:p>
            <a:pPr marL="457200" indent="-457200" algn="l" rtl="0">
              <a:lnSpc>
                <a:spcPct val="107000"/>
              </a:lnSpc>
              <a:buFont typeface="Wingdings" panose="05000000000000000000" pitchFamily="2" charset="2"/>
              <a:buChar char="§"/>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Non- HLA antigens (minor histocompatibility antigens).</a:t>
            </a:r>
            <a:endPar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10</a:t>
            </a:fld>
            <a:endParaRPr lang="ar-SA"/>
          </a:p>
        </p:txBody>
      </p:sp>
    </p:spTree>
    <p:extLst>
      <p:ext uri="{BB962C8B-B14F-4D97-AF65-F5344CB8AC3E}">
        <p14:creationId xmlns:p14="http://schemas.microsoft.com/office/powerpoint/2010/main" val="595906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728355"/>
            <a:ext cx="10725150" cy="5690532"/>
          </a:xfrm>
          <a:prstGeom prst="rect">
            <a:avLst/>
          </a:prstGeom>
        </p:spPr>
        <p:txBody>
          <a:bodyPr wrap="square">
            <a:spAutoFit/>
          </a:bodyPr>
          <a:lstStyle/>
          <a:p>
            <a:pPr marR="0" lvl="0" indent="-342900" algn="l" rtl="0">
              <a:lnSpc>
                <a:spcPct val="107000"/>
              </a:lnSpc>
              <a:spcBef>
                <a:spcPts val="0"/>
              </a:spcBef>
              <a:spcAft>
                <a:spcPts val="0"/>
              </a:spcAft>
              <a:buFont typeface="Wingdings" panose="05000000000000000000" pitchFamily="2" charset="2"/>
              <a:buChar char=""/>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ABO blood group antigens</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ABO blood group antigens are glycoproteins present on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the</a:t>
            </a:r>
            <a:r>
              <a:rPr lang="en-US" sz="2800" dirty="0">
                <a:latin typeface="Microsoft JhengHei UI Light" panose="020B0304030504040204" pitchFamily="34" charset="-120"/>
                <a:ea typeface="Microsoft JhengHei UI Light" panose="020B0304030504040204" pitchFamily="34" charset="-120"/>
                <a:cs typeface="AdvP8952"/>
              </a:rPr>
              <a:t> </a:t>
            </a:r>
            <a:r>
              <a:rPr lang="en-US" sz="2800" dirty="0">
                <a:effectLst/>
                <a:latin typeface="Microsoft JhengHei UI Light" panose="020B0304030504040204" pitchFamily="34" charset="-120"/>
                <a:ea typeface="Microsoft JhengHei UI Light" panose="020B0304030504040204" pitchFamily="34" charset="-120"/>
                <a:cs typeface="AdvP8952"/>
              </a:rPr>
              <a:t>cell membranes of red blood cells, and a wide variety of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tissues including endothelium.</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There are four major ABO phenotypes: A, B, O and AB. In addition to surface antigens, individuals develop antibodies against the A and/or B antigens that are not present on the individual’s tissue.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For example, blood group A individuals will have anti-B antibodies circulating in the blood. These antibodies appear in the blood soon after birth following exposure to antigens of similar structure to A and B antigens (molecular mimicry).</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11</a:t>
            </a:fld>
            <a:endParaRPr lang="ar-SA"/>
          </a:p>
        </p:txBody>
      </p:sp>
    </p:spTree>
    <p:extLst>
      <p:ext uri="{BB962C8B-B14F-4D97-AF65-F5344CB8AC3E}">
        <p14:creationId xmlns:p14="http://schemas.microsoft.com/office/powerpoint/2010/main" val="1227407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85749" y="2019300"/>
            <a:ext cx="10267951" cy="2800350"/>
          </a:xfrm>
          <a:prstGeom prst="rect">
            <a:avLst/>
          </a:prstGeom>
        </p:spPr>
      </p:pic>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12</a:t>
            </a:fld>
            <a:endParaRPr lang="ar-SA"/>
          </a:p>
        </p:txBody>
      </p:sp>
    </p:spTree>
    <p:extLst>
      <p:ext uri="{BB962C8B-B14F-4D97-AF65-F5344CB8AC3E}">
        <p14:creationId xmlns:p14="http://schemas.microsoft.com/office/powerpoint/2010/main" val="3008130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1050" y="653109"/>
            <a:ext cx="10572750" cy="5789918"/>
          </a:xfrm>
          <a:prstGeom prst="rect">
            <a:avLst/>
          </a:prstGeom>
        </p:spPr>
        <p:txBody>
          <a:bodyPr wrap="square">
            <a:spAutoFit/>
          </a:bodyPr>
          <a:lstStyle/>
          <a:p>
            <a:pPr marR="0" lvl="0" indent="-342900" algn="l" rtl="0">
              <a:lnSpc>
                <a:spcPct val="107000"/>
              </a:lnSpc>
              <a:spcBef>
                <a:spcPts val="0"/>
              </a:spcBef>
              <a:spcAft>
                <a:spcPts val="0"/>
              </a:spcAft>
              <a:buFont typeface="Wingdings" panose="05000000000000000000" pitchFamily="2" charset="2"/>
              <a:buChar char=""/>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HLA antigens</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In contrast, HLA antigens are a significant hurdle to clinical organ transplantation as they are a major target for the </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immune response. HLA antigens are cell surface proteins </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whose biological function is to present small portions of </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proteins (peptides) for recognition by receptors of cells of </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the immune system.</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Genes that encode for HLA antigens are found in the major histocompatibility complex (MHC), a genetic region located on the short arm of chromosome 6 in humans. MHC and HLA are terms that are often used interchangeably, though strictly MHC refers to the area of the genome, and HLA refers to the human protein structure. </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dirty="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13</a:t>
            </a:fld>
            <a:endParaRPr lang="ar-SA"/>
          </a:p>
        </p:txBody>
      </p:sp>
    </p:spTree>
    <p:extLst>
      <p:ext uri="{BB962C8B-B14F-4D97-AF65-F5344CB8AC3E}">
        <p14:creationId xmlns:p14="http://schemas.microsoft.com/office/powerpoint/2010/main" val="4211165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9100" y="1720452"/>
            <a:ext cx="10096500" cy="3365898"/>
          </a:xfrm>
          <a:prstGeom prst="rect">
            <a:avLst/>
          </a:prstGeom>
        </p:spPr>
      </p:pic>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14</a:t>
            </a:fld>
            <a:endParaRPr lang="ar-SA"/>
          </a:p>
        </p:txBody>
      </p:sp>
    </p:spTree>
    <p:extLst>
      <p:ext uri="{BB962C8B-B14F-4D97-AF65-F5344CB8AC3E}">
        <p14:creationId xmlns:p14="http://schemas.microsoft.com/office/powerpoint/2010/main" val="2178723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0550" y="859058"/>
            <a:ext cx="10553700" cy="5389168"/>
          </a:xfrm>
          <a:prstGeom prst="rect">
            <a:avLst/>
          </a:prstGeom>
        </p:spPr>
        <p:txBody>
          <a:bodyPr wrap="square">
            <a:spAutoFit/>
          </a:bodyPr>
          <a:lstStyle/>
          <a:p>
            <a:pPr marR="0" lvl="0" indent="-342900" algn="l" rtl="0">
              <a:lnSpc>
                <a:spcPct val="107000"/>
              </a:lnSpc>
              <a:spcBef>
                <a:spcPts val="0"/>
              </a:spcBef>
              <a:spcAft>
                <a:spcPts val="0"/>
              </a:spcAft>
              <a:buFont typeface="Wingdings" panose="05000000000000000000" pitchFamily="2" charset="2"/>
              <a:buChar char=""/>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Minor histocompatibility antigens</a:t>
            </a:r>
          </a:p>
          <a:p>
            <a:pPr marR="0" lvl="0" algn="l" rtl="0">
              <a:lnSpc>
                <a:spcPct val="107000"/>
              </a:lnSpc>
              <a:spcBef>
                <a:spcPts val="0"/>
              </a:spcBef>
              <a:spcAft>
                <a:spcPts val="0"/>
              </a:spcAft>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Non-HLA antigens may also be able to act as transplant</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tissue antigens. These non-HLA proteins show some </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degree of polymorphism between individuals.</a:t>
            </a: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As a consequence, peptides derived from these non-HLA antigens on allogeneic grafts can be presented on HLA class I or II molecules and recognized by the recipient’s immune system. </a:t>
            </a:r>
          </a:p>
          <a:p>
            <a:pPr algn="l" rtl="0"/>
            <a:endParaRPr lang="en-US" sz="2800" dirty="0">
              <a:latin typeface="Microsoft JhengHei UI Light" panose="020B0304030504040204" pitchFamily="34" charset="-120"/>
              <a:ea typeface="Microsoft JhengHei UI Light" panose="020B0304030504040204" pitchFamily="34" charset="-120"/>
              <a:cs typeface="AdvP8952"/>
            </a:endParaRP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The clinical significance of these non-HLA antigens is thought to be minimal in solid organ transplantation, thus explaining why they are also known as minor histocompatibility antigens.</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15</a:t>
            </a:fld>
            <a:endParaRPr lang="ar-SA"/>
          </a:p>
        </p:txBody>
      </p:sp>
    </p:spTree>
    <p:extLst>
      <p:ext uri="{BB962C8B-B14F-4D97-AF65-F5344CB8AC3E}">
        <p14:creationId xmlns:p14="http://schemas.microsoft.com/office/powerpoint/2010/main" val="2393653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17157"/>
            <a:ext cx="10706100" cy="5756384"/>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Antigen recognition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In order for the recipient’s immune system to respond to foreign (non-self) antigens and reject the tissues on which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they are expressed, the immune system must be able to recognize these antigens.</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dvP8952"/>
            </a:endParaRPr>
          </a:p>
          <a:p>
            <a:pPr algn="l" rtl="0">
              <a:lnSpc>
                <a:spcPct val="107000"/>
              </a:lnSpc>
            </a:pPr>
            <a:r>
              <a:rPr lang="en-US" sz="2800" b="1" dirty="0">
                <a:solidFill>
                  <a:srgbClr val="92D050"/>
                </a:solidFill>
                <a:effectLst/>
                <a:latin typeface="Microsoft JhengHei UI Light" panose="020B0304030504040204" pitchFamily="34" charset="-120"/>
                <a:ea typeface="Microsoft JhengHei UI Light" panose="020B0304030504040204" pitchFamily="34" charset="-120"/>
                <a:cs typeface="AdvP8952"/>
              </a:rPr>
              <a:t>Recipient CD4 T cells (T helper cells) </a:t>
            </a:r>
            <a:r>
              <a:rPr lang="en-US" sz="2800" dirty="0">
                <a:effectLst/>
                <a:latin typeface="Microsoft JhengHei UI Light" panose="020B0304030504040204" pitchFamily="34" charset="-120"/>
                <a:ea typeface="Microsoft JhengHei UI Light" panose="020B0304030504040204" pitchFamily="34" charset="-120"/>
                <a:cs typeface="AdvP8952"/>
              </a:rPr>
              <a:t>play a central role in activating and maintaining the alloimmune response.</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Recognition of foreign HLA molecules by recipient CD4 T cells occurs in host lymphoid tissue through two main pathways:</a:t>
            </a:r>
          </a:p>
          <a:p>
            <a:pPr algn="l" rtl="0">
              <a:lnSpc>
                <a:spcPct val="107000"/>
              </a:lnSpc>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the indirect and direct pathways of allorecognition.</a:t>
            </a:r>
            <a:endPar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16</a:t>
            </a:fld>
            <a:endParaRPr lang="ar-SA"/>
          </a:p>
        </p:txBody>
      </p:sp>
    </p:spTree>
    <p:extLst>
      <p:ext uri="{BB962C8B-B14F-4D97-AF65-F5344CB8AC3E}">
        <p14:creationId xmlns:p14="http://schemas.microsoft.com/office/powerpoint/2010/main" val="1000729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90551" y="631213"/>
            <a:ext cx="5038592" cy="3121638"/>
          </a:xfrm>
          <a:prstGeom prst="rect">
            <a:avLst/>
          </a:prstGeom>
        </p:spPr>
      </p:pic>
      <p:pic>
        <p:nvPicPr>
          <p:cNvPr id="4" name="Picture 3"/>
          <p:cNvPicPr>
            <a:picLocks noChangeAspect="1"/>
          </p:cNvPicPr>
          <p:nvPr/>
        </p:nvPicPr>
        <p:blipFill>
          <a:blip r:embed="rId3"/>
          <a:stretch>
            <a:fillRect/>
          </a:stretch>
        </p:blipFill>
        <p:spPr>
          <a:xfrm>
            <a:off x="5799930" y="3228000"/>
            <a:ext cx="4719592" cy="2970414"/>
          </a:xfrm>
          <a:prstGeom prst="rect">
            <a:avLst/>
          </a:prstGeom>
        </p:spPr>
      </p:pic>
      <p:sp>
        <p:nvSpPr>
          <p:cNvPr id="7" name="Footer Placeholder 6"/>
          <p:cNvSpPr>
            <a:spLocks noGrp="1"/>
          </p:cNvSpPr>
          <p:nvPr>
            <p:ph type="ftr" sz="quarter" idx="11"/>
          </p:nvPr>
        </p:nvSpPr>
        <p:spPr/>
        <p:txBody>
          <a:bodyPr/>
          <a:lstStyle/>
          <a:p>
            <a:r>
              <a:rPr lang="it-IT"/>
              <a:t>Naseralla J Elsaadi, BMC, 2019</a:t>
            </a:r>
            <a:endParaRPr lang="ar-SA"/>
          </a:p>
        </p:txBody>
      </p:sp>
      <p:sp>
        <p:nvSpPr>
          <p:cNvPr id="8" name="Slide Number Placeholder 7"/>
          <p:cNvSpPr>
            <a:spLocks noGrp="1"/>
          </p:cNvSpPr>
          <p:nvPr>
            <p:ph type="sldNum" sz="quarter" idx="12"/>
          </p:nvPr>
        </p:nvSpPr>
        <p:spPr/>
        <p:txBody>
          <a:bodyPr/>
          <a:lstStyle/>
          <a:p>
            <a:fld id="{0202E055-B265-40E9-AAB6-56F8068D5F15}" type="slidenum">
              <a:rPr lang="ar-SA" smtClean="0"/>
              <a:t>17</a:t>
            </a:fld>
            <a:endParaRPr lang="ar-SA"/>
          </a:p>
        </p:txBody>
      </p:sp>
    </p:spTree>
    <p:extLst>
      <p:ext uri="{BB962C8B-B14F-4D97-AF65-F5344CB8AC3E}">
        <p14:creationId xmlns:p14="http://schemas.microsoft.com/office/powerpoint/2010/main" val="1278739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65036"/>
            <a:ext cx="10363200" cy="5635838"/>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Effector pathways</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a:solidFill>
                  <a:srgbClr val="92D050"/>
                </a:solidFill>
                <a:effectLst/>
                <a:latin typeface="Microsoft JhengHei UI Light" panose="020B0304030504040204" pitchFamily="34" charset="-120"/>
                <a:ea typeface="Microsoft JhengHei UI Light" panose="020B0304030504040204" pitchFamily="34" charset="-120"/>
                <a:cs typeface="AdvP8952"/>
              </a:rPr>
              <a:t>There are three main effector pathways in the adaptive alloimmune response: </a:t>
            </a:r>
            <a:r>
              <a:rPr lang="en-US" sz="2800" dirty="0">
                <a:effectLst/>
                <a:latin typeface="Microsoft JhengHei UI Light" panose="020B0304030504040204" pitchFamily="34" charset="-120"/>
                <a:ea typeface="Microsoft JhengHei UI Light" panose="020B0304030504040204" pitchFamily="34" charset="-120"/>
                <a:cs typeface="AdvP8952"/>
              </a:rPr>
              <a:t>cellular cytotoxicity, the humoural response, and the delayed type hypersensitivity (DTH)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reaction. All three arms are initially dependent on cytokines secreted by CD4 T helper cells.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 </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r>
              <a:rPr lang="en-US" sz="2800" b="1" dirty="0">
                <a:solidFill>
                  <a:srgbClr val="92D050"/>
                </a:solidFill>
                <a:effectLst/>
                <a:latin typeface="Microsoft JhengHei UI Light" panose="020B0304030504040204" pitchFamily="34" charset="-120"/>
                <a:ea typeface="Microsoft JhengHei UI Light" panose="020B0304030504040204" pitchFamily="34" charset="-120"/>
                <a:cs typeface="AdvP8952"/>
              </a:rPr>
              <a:t>Factors</a:t>
            </a:r>
            <a:r>
              <a:rPr lang="en-US" sz="2800" dirty="0">
                <a:solidFill>
                  <a:srgbClr val="92D050"/>
                </a:solidFill>
                <a:effectLst/>
                <a:latin typeface="Microsoft JhengHei UI Light" panose="020B0304030504040204" pitchFamily="34" charset="-120"/>
                <a:ea typeface="Microsoft JhengHei UI Light" panose="020B0304030504040204" pitchFamily="34" charset="-120"/>
                <a:cs typeface="AdvP8952"/>
              </a:rPr>
              <a:t> </a:t>
            </a:r>
            <a:r>
              <a:rPr lang="en-US" sz="2800" dirty="0">
                <a:effectLst/>
                <a:latin typeface="Microsoft JhengHei UI Light" panose="020B0304030504040204" pitchFamily="34" charset="-120"/>
                <a:ea typeface="Microsoft JhengHei UI Light" panose="020B0304030504040204" pitchFamily="34" charset="-120"/>
                <a:cs typeface="AdvP8952"/>
              </a:rPr>
              <a:t>such as the degree of activation of the innate immune system, antigen dose, and previous immune stimuli determine which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patterns</a:t>
            </a:r>
            <a:r>
              <a:rPr lang="en-US" sz="2800" dirty="0">
                <a:effectLst/>
                <a:latin typeface="Microsoft JhengHei UI Light" panose="020B0304030504040204" pitchFamily="34" charset="-120"/>
                <a:ea typeface="Microsoft JhengHei UI Light" panose="020B0304030504040204" pitchFamily="34" charset="-120"/>
                <a:cs typeface="AdvP8952"/>
              </a:rPr>
              <a:t> of cytokines are produced by T helper cells and therefore the effector mechanism that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predominates</a:t>
            </a:r>
            <a:r>
              <a:rPr lang="en-US" sz="2800" dirty="0">
                <a:effectLst/>
                <a:latin typeface="Microsoft JhengHei UI Light" panose="020B0304030504040204" pitchFamily="34" charset="-120"/>
                <a:ea typeface="Microsoft JhengHei UI Light" panose="020B0304030504040204" pitchFamily="34" charset="-120"/>
                <a:cs typeface="AdvP8952"/>
              </a:rPr>
              <a:t>.</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18</a:t>
            </a:fld>
            <a:endParaRPr lang="ar-SA"/>
          </a:p>
        </p:txBody>
      </p:sp>
    </p:spTree>
    <p:extLst>
      <p:ext uri="{BB962C8B-B14F-4D97-AF65-F5344CB8AC3E}">
        <p14:creationId xmlns:p14="http://schemas.microsoft.com/office/powerpoint/2010/main" val="1345124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95350" y="404654"/>
            <a:ext cx="9087848" cy="5977096"/>
          </a:xfrm>
          <a:prstGeom prst="rect">
            <a:avLst/>
          </a:prstGeom>
        </p:spPr>
      </p:pic>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19</a:t>
            </a:fld>
            <a:endParaRPr lang="ar-SA"/>
          </a:p>
        </p:txBody>
      </p:sp>
    </p:spTree>
    <p:extLst>
      <p:ext uri="{BB962C8B-B14F-4D97-AF65-F5344CB8AC3E}">
        <p14:creationId xmlns:p14="http://schemas.microsoft.com/office/powerpoint/2010/main" val="2063477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903998"/>
            <a:ext cx="9175845" cy="1265995"/>
          </a:xfrm>
        </p:spPr>
        <p:txBody>
          <a:bodyPr>
            <a:normAutofit/>
          </a:bodyPr>
          <a:lstStyle/>
          <a:p>
            <a:pPr algn="ctr"/>
            <a:r>
              <a:rPr lang="en-US" sz="4800" b="1" dirty="0">
                <a:solidFill>
                  <a:srgbClr val="FFFF00"/>
                </a:solidFill>
                <a:latin typeface="Microsoft JhengHei Light" panose="020B0304030504040204" pitchFamily="34" charset="-120"/>
                <a:ea typeface="Microsoft JhengHei Light" panose="020B0304030504040204" pitchFamily="34" charset="-120"/>
              </a:rPr>
              <a:t>Organ Transplantation</a:t>
            </a:r>
            <a:endParaRPr lang="ar-SA" sz="4800" b="1" dirty="0">
              <a:solidFill>
                <a:srgbClr val="FFFF00"/>
              </a:solidFill>
              <a:latin typeface="Microsoft JhengHei Light" panose="020B0304030504040204" pitchFamily="34" charset="-120"/>
              <a:ea typeface="Microsoft JhengHei Light" panose="020B0304030504040204" pitchFamily="34" charset="-120"/>
            </a:endParaRPr>
          </a:p>
        </p:txBody>
      </p:sp>
      <p:sp>
        <p:nvSpPr>
          <p:cNvPr id="4" name="Subtitle 2"/>
          <p:cNvSpPr txBox="1">
            <a:spLocks noGrp="1"/>
          </p:cNvSpPr>
          <p:nvPr>
            <p:ph type="subTitle" idx="1"/>
          </p:nvPr>
        </p:nvSpPr>
        <p:spPr bwMode="auto">
          <a:xfrm>
            <a:off x="1523999" y="3425589"/>
            <a:ext cx="9175845" cy="2552130"/>
          </a:xfrm>
          <a:prstGeom prst="rect">
            <a:avLst/>
          </a:prstGeom>
          <a:noFill/>
          <a:ln w="9525">
            <a:noFill/>
            <a:miter lim="800000"/>
            <a:headEnd/>
            <a:tailEnd/>
          </a:ln>
        </p:spPr>
        <p:txBody>
          <a:bodyPr>
            <a:normAutofit/>
          </a:bodyPr>
          <a:lstStyle/>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Naseralla G Elsaadi</a:t>
            </a:r>
          </a:p>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Consultant General Surgeon</a:t>
            </a:r>
          </a:p>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Clinical Surgery-in-General</a:t>
            </a:r>
          </a:p>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DEPARTMENT OF SURGERY</a:t>
            </a:r>
          </a:p>
          <a:p>
            <a:pPr algn="l">
              <a:buClr>
                <a:srgbClr val="D16349"/>
              </a:buClr>
              <a:buSzPct val="85000"/>
              <a:buFont typeface="Wingdings 2"/>
              <a:buNone/>
              <a:defRPr/>
            </a:pPr>
            <a:r>
              <a:rPr lang="en-US" sz="2000" cap="all" spc="250" dirty="0">
                <a:solidFill>
                  <a:schemeClr val="tx1"/>
                </a:solidFill>
                <a:latin typeface="Microsoft YaHei Light" panose="020B0502040204020203" pitchFamily="34" charset="-122"/>
                <a:ea typeface="Microsoft YaHei Light" panose="020B0502040204020203" pitchFamily="34" charset="-122"/>
                <a:cs typeface="Times New Roman" pitchFamily="18" charset="0"/>
              </a:rPr>
              <a:t>Benghazi Medical Centre</a:t>
            </a:r>
          </a:p>
        </p:txBody>
      </p:sp>
    </p:spTree>
    <p:extLst>
      <p:ext uri="{BB962C8B-B14F-4D97-AF65-F5344CB8AC3E}">
        <p14:creationId xmlns:p14="http://schemas.microsoft.com/office/powerpoint/2010/main" val="20325271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95728"/>
            <a:ext cx="10553700" cy="5024132"/>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Tolerance in transplantation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In the transplant setting, tolerance can be defined as </a:t>
            </a:r>
            <a:r>
              <a:rPr lang="en-US" sz="2800" dirty="0">
                <a:solidFill>
                  <a:srgbClr val="FFC000"/>
                </a:solidFill>
                <a:effectLst/>
                <a:latin typeface="Microsoft JhengHei UI Light" panose="020B0304030504040204" pitchFamily="34" charset="-120"/>
                <a:ea typeface="Microsoft JhengHei UI Light" panose="020B0304030504040204" pitchFamily="34" charset="-120"/>
                <a:cs typeface="AdvP8952"/>
              </a:rPr>
              <a:t>"the absence of a damaging alloantigen-specific immune response without the need for ongoing exogenous immunosuppression and with an intact response to other antigens"</a:t>
            </a:r>
            <a:r>
              <a:rPr lang="en-US" sz="2800" dirty="0">
                <a:effectLst/>
                <a:latin typeface="Microsoft JhengHei UI Light" panose="020B0304030504040204" pitchFamily="34" charset="-120"/>
                <a:ea typeface="Microsoft JhengHei UI Light" panose="020B0304030504040204" pitchFamily="34" charset="-120"/>
                <a:cs typeface="AdvP8952"/>
              </a:rPr>
              <a:t>.</a:t>
            </a:r>
          </a:p>
          <a:p>
            <a:pPr algn="l" rtl="0"/>
            <a:endParaRPr lang="en-US" sz="2800" dirty="0">
              <a:latin typeface="Microsoft JhengHei UI Light" panose="020B0304030504040204" pitchFamily="34" charset="-120"/>
              <a:ea typeface="Microsoft JhengHei UI Light" panose="020B0304030504040204" pitchFamily="34" charset="-120"/>
              <a:cs typeface="AdvP8952"/>
            </a:endParaRP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Tolerance has been described as the ‘holy grail’ of transplantation, as it would prevent allograft rejection and do away with the need for immunosuppression and its associated toxicity.</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20</a:t>
            </a:fld>
            <a:endParaRPr lang="ar-SA"/>
          </a:p>
        </p:txBody>
      </p:sp>
    </p:spTree>
    <p:extLst>
      <p:ext uri="{BB962C8B-B14F-4D97-AF65-F5344CB8AC3E}">
        <p14:creationId xmlns:p14="http://schemas.microsoft.com/office/powerpoint/2010/main" val="2901013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97181"/>
            <a:ext cx="11010900" cy="5756384"/>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Types of rejection</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Rejection is </a:t>
            </a:r>
            <a:r>
              <a:rPr lang="en-US" sz="2800" dirty="0">
                <a:solidFill>
                  <a:srgbClr val="FFC000"/>
                </a:solidFill>
                <a:effectLst/>
                <a:latin typeface="Microsoft JhengHei UI Light" panose="020B0304030504040204" pitchFamily="34" charset="-120"/>
                <a:ea typeface="Microsoft JhengHei UI Light" panose="020B0304030504040204" pitchFamily="34" charset="-120"/>
                <a:cs typeface="AdvP8952"/>
              </a:rPr>
              <a:t>"an immune-mediated destruction of transplanted tissue".</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P8952"/>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Rejection can be classified by </a:t>
            </a:r>
            <a:r>
              <a:rPr lang="en-US" sz="2800" u="sng" dirty="0">
                <a:solidFill>
                  <a:srgbClr val="FFC000"/>
                </a:solidFill>
                <a:effectLst/>
                <a:latin typeface="Microsoft JhengHei UI Light" panose="020B0304030504040204" pitchFamily="34" charset="-120"/>
                <a:ea typeface="Microsoft JhengHei UI Light" panose="020B0304030504040204" pitchFamily="34" charset="-120"/>
                <a:cs typeface="AdvP8952"/>
              </a:rPr>
              <a:t>time-course</a:t>
            </a:r>
            <a:r>
              <a:rPr lang="en-US" sz="2800" dirty="0">
                <a:solidFill>
                  <a:srgbClr val="FFC000"/>
                </a:solidFill>
                <a:effectLst/>
                <a:latin typeface="Microsoft JhengHei UI Light" panose="020B0304030504040204" pitchFamily="34" charset="-120"/>
                <a:ea typeface="Microsoft JhengHei UI Light" panose="020B0304030504040204" pitchFamily="34" charset="-120"/>
                <a:cs typeface="AdvP8952"/>
              </a:rPr>
              <a:t> </a:t>
            </a:r>
            <a:r>
              <a:rPr lang="en-US" sz="2800" dirty="0">
                <a:effectLst/>
                <a:latin typeface="Microsoft JhengHei UI Light" panose="020B0304030504040204" pitchFamily="34" charset="-120"/>
                <a:ea typeface="Microsoft JhengHei UI Light" panose="020B0304030504040204" pitchFamily="34" charset="-120"/>
                <a:cs typeface="AdvP8952"/>
              </a:rPr>
              <a:t>(</a:t>
            </a:r>
            <a:r>
              <a:rPr lang="en-US" sz="2800" i="1" dirty="0">
                <a:solidFill>
                  <a:schemeClr val="tx2">
                    <a:lumMod val="90000"/>
                  </a:schemeClr>
                </a:solidFill>
                <a:effectLst/>
                <a:latin typeface="Microsoft JhengHei UI Light" panose="020B0304030504040204" pitchFamily="34" charset="-120"/>
                <a:ea typeface="Microsoft JhengHei UI Light" panose="020B0304030504040204" pitchFamily="34" charset="-120"/>
                <a:cs typeface="AdvP8952"/>
              </a:rPr>
              <a:t>hyperacute, acute, </a:t>
            </a:r>
          </a:p>
          <a:p>
            <a:pPr algn="l" rtl="0">
              <a:lnSpc>
                <a:spcPct val="107000"/>
              </a:lnSpc>
            </a:pPr>
            <a:r>
              <a:rPr lang="en-US" sz="2800" i="1" dirty="0">
                <a:solidFill>
                  <a:schemeClr val="tx2">
                    <a:lumMod val="90000"/>
                  </a:schemeClr>
                </a:solidFill>
                <a:effectLst/>
                <a:latin typeface="Microsoft JhengHei UI Light" panose="020B0304030504040204" pitchFamily="34" charset="-120"/>
                <a:ea typeface="Microsoft JhengHei UI Light" panose="020B0304030504040204" pitchFamily="34" charset="-120"/>
                <a:cs typeface="AdvP8952"/>
              </a:rPr>
              <a:t>or chronic rejection</a:t>
            </a:r>
            <a:r>
              <a:rPr lang="en-US" sz="2800" dirty="0">
                <a:effectLst/>
                <a:latin typeface="Microsoft JhengHei UI Light" panose="020B0304030504040204" pitchFamily="34" charset="-120"/>
                <a:ea typeface="Microsoft JhengHei UI Light" panose="020B0304030504040204" pitchFamily="34" charset="-120"/>
                <a:cs typeface="AdvP8952"/>
              </a:rPr>
              <a:t>) or </a:t>
            </a:r>
            <a:r>
              <a:rPr lang="en-US" sz="2800" u="sng" dirty="0">
                <a:solidFill>
                  <a:srgbClr val="FFC000"/>
                </a:solidFill>
                <a:effectLst/>
                <a:latin typeface="Microsoft JhengHei UI Light" panose="020B0304030504040204" pitchFamily="34" charset="-120"/>
                <a:ea typeface="Microsoft JhengHei UI Light" panose="020B0304030504040204" pitchFamily="34" charset="-120"/>
                <a:cs typeface="AdvP8952"/>
              </a:rPr>
              <a:t>underlying mechanism</a:t>
            </a:r>
            <a:r>
              <a:rPr lang="en-US" sz="2800" dirty="0">
                <a:solidFill>
                  <a:srgbClr val="FFC000"/>
                </a:solidFill>
                <a:effectLst/>
                <a:latin typeface="Microsoft JhengHei UI Light" panose="020B0304030504040204" pitchFamily="34" charset="-120"/>
                <a:ea typeface="Microsoft JhengHei UI Light" panose="020B0304030504040204" pitchFamily="34" charset="-120"/>
                <a:cs typeface="AdvP8952"/>
              </a:rPr>
              <a:t> </a:t>
            </a:r>
            <a:r>
              <a:rPr lang="en-US" sz="2800" dirty="0">
                <a:effectLst/>
                <a:latin typeface="Microsoft JhengHei UI Light" panose="020B0304030504040204" pitchFamily="34" charset="-120"/>
                <a:ea typeface="Microsoft JhengHei UI Light" panose="020B0304030504040204" pitchFamily="34" charset="-120"/>
                <a:cs typeface="AdvP8952"/>
              </a:rPr>
              <a:t>(</a:t>
            </a:r>
            <a:r>
              <a:rPr lang="en-US" sz="2800" i="1" dirty="0">
                <a:solidFill>
                  <a:schemeClr val="tx2">
                    <a:lumMod val="90000"/>
                  </a:schemeClr>
                </a:solidFill>
                <a:latin typeface="Microsoft JhengHei UI Light" panose="020B0304030504040204" pitchFamily="34" charset="-120"/>
                <a:ea typeface="Microsoft JhengHei UI Light" panose="020B0304030504040204" pitchFamily="34" charset="-120"/>
                <a:cs typeface="AdvP8952"/>
              </a:rPr>
              <a:t>cell-mediated, antibody-mediated</a:t>
            </a:r>
            <a:r>
              <a:rPr lang="en-US" sz="2800" dirty="0">
                <a:effectLst/>
                <a:latin typeface="Microsoft JhengHei UI Light" panose="020B0304030504040204" pitchFamily="34" charset="-120"/>
                <a:ea typeface="Microsoft JhengHei UI Light" panose="020B0304030504040204" pitchFamily="34" charset="-120"/>
                <a:cs typeface="AdvP8952"/>
              </a:rPr>
              <a:t>).</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dvP8952"/>
              </a:rPr>
              <a:t>With early detection, treatment with increased immunosuppression is usually successful.</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dvP8952"/>
              </a:rPr>
              <a:t>Treatment depends on the type of rejection, its underlying cause, and severity.</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dirty="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21</a:t>
            </a:fld>
            <a:endParaRPr lang="ar-SA"/>
          </a:p>
        </p:txBody>
      </p:sp>
    </p:spTree>
    <p:extLst>
      <p:ext uri="{BB962C8B-B14F-4D97-AF65-F5344CB8AC3E}">
        <p14:creationId xmlns:p14="http://schemas.microsoft.com/office/powerpoint/2010/main" val="1933350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9657" y="800100"/>
            <a:ext cx="9644973" cy="5153672"/>
          </a:xfrm>
          <a:prstGeom prst="rect">
            <a:avLst/>
          </a:prstGeom>
        </p:spPr>
      </p:pic>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22</a:t>
            </a:fld>
            <a:endParaRPr lang="ar-SA"/>
          </a:p>
        </p:txBody>
      </p:sp>
    </p:spTree>
    <p:extLst>
      <p:ext uri="{BB962C8B-B14F-4D97-AF65-F5344CB8AC3E}">
        <p14:creationId xmlns:p14="http://schemas.microsoft.com/office/powerpoint/2010/main" val="42414317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9150" y="672555"/>
            <a:ext cx="10553700" cy="4439229"/>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Causes of allograft dysfunction</a:t>
            </a:r>
          </a:p>
          <a:p>
            <a:pPr algn="ctr" rtl="0">
              <a:lnSpc>
                <a:spcPct val="107000"/>
              </a:lnSpc>
            </a:pPr>
            <a:endParaRPr lang="en-US" sz="2800" b="1" dirty="0">
              <a:solidFill>
                <a:srgbClr val="FFFF00"/>
              </a:solidFill>
              <a:latin typeface="Microsoft JhengHei Light" panose="020B0304030504040204" pitchFamily="34" charset="-120"/>
              <a:ea typeface="Calibri" panose="020F0502020204030204" pitchFamily="34" charset="0"/>
              <a:cs typeface="Aileron-Bold"/>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a:solidFill>
                  <a:schemeClr val="bg2">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Early</a:t>
            </a:r>
            <a:endParaRPr lang="en-US" sz="2800" dirty="0">
              <a:solidFill>
                <a:schemeClr val="bg2">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Primary non-function (irreversible ischaemic damage)</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Delayed function (reversible ischaemic injury)</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Hyperacute and acute rejection</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Arterial or venous thrombosis of the graft vessels</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Drug toxicity (e.g. calcineurin inhibitor toxicity)</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Infection (e.g. cytomegalovirus disease in graft)</a:t>
            </a: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23</a:t>
            </a:fld>
            <a:endParaRPr lang="ar-SA"/>
          </a:p>
        </p:txBody>
      </p:sp>
    </p:spTree>
    <p:extLst>
      <p:ext uri="{BB962C8B-B14F-4D97-AF65-F5344CB8AC3E}">
        <p14:creationId xmlns:p14="http://schemas.microsoft.com/office/powerpoint/2010/main" val="649038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9150" y="672555"/>
            <a:ext cx="10553700" cy="3978205"/>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Causes of allograft dysfunction</a:t>
            </a:r>
          </a:p>
          <a:p>
            <a:pPr algn="ctr" rtl="0">
              <a:lnSpc>
                <a:spcPct val="107000"/>
              </a:lnSpc>
            </a:pPr>
            <a:endParaRPr lang="en-US" sz="2800" b="1" dirty="0">
              <a:solidFill>
                <a:srgbClr val="FFFF00"/>
              </a:solidFill>
              <a:latin typeface="Microsoft JhengHei Light" panose="020B0304030504040204" pitchFamily="34" charset="-120"/>
              <a:ea typeface="Calibri" panose="020F0502020204030204" pitchFamily="34" charset="0"/>
              <a:cs typeface="Aileron-Bold"/>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a:solidFill>
                  <a:schemeClr val="bg2">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Late</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Chronic rejection</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Arterial stenosis</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Recurrence of original disease in graft </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(glomerulonephritis, hepatitis C)</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Mechanical obstruction (ureter, common bile duct)</a:t>
            </a: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24</a:t>
            </a:fld>
            <a:endParaRPr lang="ar-SA"/>
          </a:p>
        </p:txBody>
      </p:sp>
    </p:spTree>
    <p:extLst>
      <p:ext uri="{BB962C8B-B14F-4D97-AF65-F5344CB8AC3E}">
        <p14:creationId xmlns:p14="http://schemas.microsoft.com/office/powerpoint/2010/main" val="758368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3900" y="593357"/>
            <a:ext cx="10477500" cy="5756384"/>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Immunosuppressive therapy</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a:solidFill>
                  <a:srgbClr val="FFFF00"/>
                </a:solidFill>
                <a:effectLst/>
                <a:latin typeface="Microsoft JhengHei UI Light" panose="020B0304030504040204" pitchFamily="34" charset="-120"/>
                <a:ea typeface="Microsoft JhengHei UI Light" panose="020B0304030504040204" pitchFamily="34" charset="-120"/>
                <a:cs typeface="AdvP8952"/>
              </a:rPr>
              <a:t>Immunosuppressive drugs </a:t>
            </a:r>
            <a:r>
              <a:rPr lang="en-US" sz="2800" dirty="0">
                <a:effectLst/>
                <a:latin typeface="Microsoft JhengHei UI Light" panose="020B0304030504040204" pitchFamily="34" charset="-120"/>
                <a:ea typeface="Microsoft JhengHei UI Light" panose="020B0304030504040204" pitchFamily="34" charset="-120"/>
                <a:cs typeface="AdvP8952"/>
              </a:rPr>
              <a:t>are used to prevent an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alloimmune response or reverse it </a:t>
            </a:r>
            <a:r>
              <a:rPr lang="en-US" sz="2800" dirty="0">
                <a:latin typeface="Microsoft JhengHei UI Light" panose="020B0304030504040204" pitchFamily="34" charset="-120"/>
                <a:ea typeface="Microsoft JhengHei UI Light" panose="020B0304030504040204" pitchFamily="34" charset="-120"/>
                <a:cs typeface="AdvP8952"/>
              </a:rPr>
              <a:t>if it becomes established</a:t>
            </a:r>
            <a:r>
              <a:rPr lang="en-US" sz="2800" dirty="0">
                <a:effectLst/>
                <a:latin typeface="Microsoft JhengHei UI Light" panose="020B0304030504040204" pitchFamily="34" charset="-120"/>
                <a:ea typeface="Microsoft JhengHei UI Light" panose="020B0304030504040204" pitchFamily="34" charset="-120"/>
                <a:cs typeface="AdvP8952"/>
              </a:rPr>
              <a:t>.</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Their mechanisms of action vary by class, but are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aimed primarily at preventing lymphocyte activation, proliferation, </a:t>
            </a:r>
          </a:p>
          <a:p>
            <a:pPr algn="l" rtl="0">
              <a:lnSpc>
                <a:spcPct val="107000"/>
              </a:lnSpc>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or downstream effector mechanisms.</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P8952"/>
            </a:endParaRPr>
          </a:p>
          <a:p>
            <a:pPr algn="l" rtl="0">
              <a:lnSpc>
                <a:spcPct val="107000"/>
              </a:lnSpc>
            </a:pPr>
            <a:r>
              <a:rPr lang="en-US" sz="2800" b="1" dirty="0">
                <a:solidFill>
                  <a:srgbClr val="FFFF00"/>
                </a:solidFill>
                <a:effectLst/>
                <a:latin typeface="Microsoft JhengHei UI Light" panose="020B0304030504040204" pitchFamily="34" charset="-120"/>
                <a:ea typeface="Microsoft JhengHei UI Light" panose="020B0304030504040204" pitchFamily="34" charset="-120"/>
                <a:cs typeface="AdvP8952"/>
              </a:rPr>
              <a:t>Unfortunately</a:t>
            </a:r>
            <a:r>
              <a:rPr lang="en-US" sz="2800" dirty="0">
                <a:effectLst/>
                <a:latin typeface="Microsoft JhengHei UI Light" panose="020B0304030504040204" pitchFamily="34" charset="-120"/>
                <a:ea typeface="Microsoft JhengHei UI Light" panose="020B0304030504040204" pitchFamily="34" charset="-120"/>
                <a:cs typeface="AdvP8952"/>
              </a:rPr>
              <a:t>, all modern immunosuppressants act </a:t>
            </a:r>
          </a:p>
          <a:p>
            <a:pPr algn="l" rtl="0">
              <a:lnSpc>
                <a:spcPct val="107000"/>
              </a:lnSpc>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non-specifically</a:t>
            </a:r>
            <a:r>
              <a:rPr lang="en-US" sz="2800" dirty="0">
                <a:effectLst/>
                <a:latin typeface="Microsoft JhengHei UI Light" panose="020B0304030504040204" pitchFamily="34" charset="-120"/>
                <a:ea typeface="Microsoft JhengHei UI Light" panose="020B0304030504040204" pitchFamily="34" charset="-120"/>
                <a:cs typeface="AdvP8952"/>
              </a:rPr>
              <a:t>, i.e. they suppress the immune response not only to the transplanted organ, but also to infectious agents and neoplastic cells.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25</a:t>
            </a:fld>
            <a:endParaRPr lang="ar-SA"/>
          </a:p>
        </p:txBody>
      </p:sp>
    </p:spTree>
    <p:extLst>
      <p:ext uri="{BB962C8B-B14F-4D97-AF65-F5344CB8AC3E}">
        <p14:creationId xmlns:p14="http://schemas.microsoft.com/office/powerpoint/2010/main" val="31659032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 y="472793"/>
            <a:ext cx="10629900" cy="6217471"/>
          </a:xfrm>
          <a:prstGeom prst="rect">
            <a:avLst/>
          </a:prstGeom>
        </p:spPr>
        <p:txBody>
          <a:bodyPr wrap="square">
            <a:spAutoFit/>
          </a:bodyPr>
          <a:lstStyle/>
          <a:p>
            <a:pPr algn="l" rtl="0">
              <a:lnSpc>
                <a:spcPct val="107000"/>
              </a:lnSpc>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Side effects of non-specific immunosuppression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Infection</a:t>
            </a:r>
            <a:endPar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 recipients are at high risk of opportunistic</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infection, especially by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viruses</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Bacterial</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and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fungal</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infections are also common</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Risk of infection is greatest during the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first 6 months</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Chemoprophylaxis</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is important for high-risk patients</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Viral infection may result from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reactivation</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of latent virus or from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primary</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infection</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Cytomegalovirus</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is a major problem</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Pre-transplant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vaccination</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against community-acquired infection should be considered.</a:t>
            </a: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26</a:t>
            </a:fld>
            <a:endParaRPr lang="ar-SA"/>
          </a:p>
        </p:txBody>
      </p:sp>
    </p:spTree>
    <p:extLst>
      <p:ext uri="{BB962C8B-B14F-4D97-AF65-F5344CB8AC3E}">
        <p14:creationId xmlns:p14="http://schemas.microsoft.com/office/powerpoint/2010/main" val="42105275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9150" y="758543"/>
            <a:ext cx="10629900" cy="4439292"/>
          </a:xfrm>
          <a:prstGeom prst="rect">
            <a:avLst/>
          </a:prstGeom>
        </p:spPr>
        <p:txBody>
          <a:bodyPr wrap="square">
            <a:spAutoFit/>
          </a:bodyPr>
          <a:lstStyle/>
          <a:p>
            <a:pPr algn="l" rtl="0">
              <a:lnSpc>
                <a:spcPct val="107000"/>
              </a:lnSpc>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Side effects of non-specific immunosuppression</a:t>
            </a:r>
          </a:p>
          <a:p>
            <a:pPr algn="l" rtl="0">
              <a:lnSpc>
                <a:spcPct val="107000"/>
              </a:lnSpc>
            </a:pPr>
            <a:endPar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Malignancy</a:t>
            </a:r>
          </a:p>
          <a:p>
            <a:pPr marL="457200" indent="-457200" algn="l" rtl="0">
              <a:lnSpc>
                <a:spcPct val="107000"/>
              </a:lnSpc>
              <a:buFont typeface="Wingdings" panose="05000000000000000000" pitchFamily="2" charset="2"/>
              <a:buChar char="§"/>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Most types of cancer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are more common after </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transplantation (approximately two-fold)</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Recipients, especially children, are at risk of</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post-transplant</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lymphoproliferative disease</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There is a very high risk of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squamous c</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ancer</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of the skin </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and recipients should have a regular skin review</a:t>
            </a: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27</a:t>
            </a:fld>
            <a:endParaRPr lang="ar-SA"/>
          </a:p>
        </p:txBody>
      </p:sp>
    </p:spTree>
    <p:extLst>
      <p:ext uri="{BB962C8B-B14F-4D97-AF65-F5344CB8AC3E}">
        <p14:creationId xmlns:p14="http://schemas.microsoft.com/office/powerpoint/2010/main" val="2339619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3523" y="742950"/>
            <a:ext cx="9765407" cy="5439187"/>
          </a:xfrm>
          <a:prstGeom prst="rect">
            <a:avLst/>
          </a:prstGeom>
        </p:spPr>
      </p:pic>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28</a:t>
            </a:fld>
            <a:endParaRPr lang="ar-SA"/>
          </a:p>
        </p:txBody>
      </p:sp>
    </p:spTree>
    <p:extLst>
      <p:ext uri="{BB962C8B-B14F-4D97-AF65-F5344CB8AC3E}">
        <p14:creationId xmlns:p14="http://schemas.microsoft.com/office/powerpoint/2010/main" val="22871756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2450" y="665074"/>
            <a:ext cx="10515600" cy="5295360"/>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Principles of immunosuppression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dvP8952"/>
              </a:rPr>
              <a:t>Aim is to maximise graft protection with minimum of side effects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dvP8952"/>
              </a:rPr>
              <a:t>Most regimens are based on calcineurin blockade and</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dvP8952"/>
              </a:rPr>
              <a:t>    </a:t>
            </a:r>
            <a:r>
              <a:rPr lang="en-US" sz="2800" dirty="0">
                <a:effectLst/>
                <a:latin typeface="Microsoft JhengHei UI Light" panose="020B0304030504040204" pitchFamily="34" charset="-120"/>
                <a:ea typeface="Microsoft JhengHei UI Light" panose="020B0304030504040204" pitchFamily="34" charset="-120"/>
                <a:cs typeface="AdvP8952"/>
              </a:rPr>
              <a:t>include steroids and an anti-proliferative agent</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dvP8952"/>
              </a:rPr>
              <a:t>Need for immunosuppression is highest in the</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dvP8952"/>
              </a:rPr>
              <a:t>  </a:t>
            </a:r>
            <a:r>
              <a:rPr lang="en-US" sz="2800" dirty="0">
                <a:effectLst/>
                <a:latin typeface="Microsoft JhengHei UI Light" panose="020B0304030504040204" pitchFamily="34" charset="-120"/>
                <a:ea typeface="Microsoft JhengHei UI Light" panose="020B0304030504040204" pitchFamily="34" charset="-120"/>
                <a:cs typeface="AdvP8952"/>
              </a:rPr>
              <a:t> first 3 months but indefinite treatment is needed</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dvP8952"/>
              </a:rPr>
              <a:t>Immunosuppression increases the risk of infection and malignancy</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a:effectLst/>
                <a:latin typeface="Microsoft JhengHei UI Light" panose="020B0304030504040204" pitchFamily="34" charset="-120"/>
                <a:ea typeface="Microsoft JhengHei UI Light" panose="020B0304030504040204" pitchFamily="34" charset="-120"/>
                <a:cs typeface="AdvOTd1f5cc91.B"/>
              </a:rPr>
              <a:t> </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dirty="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29</a:t>
            </a:fld>
            <a:endParaRPr lang="ar-SA"/>
          </a:p>
        </p:txBody>
      </p:sp>
    </p:spTree>
    <p:extLst>
      <p:ext uri="{BB962C8B-B14F-4D97-AF65-F5344CB8AC3E}">
        <p14:creationId xmlns:p14="http://schemas.microsoft.com/office/powerpoint/2010/main" val="1953049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9685" y="681937"/>
            <a:ext cx="11041038" cy="4258410"/>
          </a:xfrm>
          <a:prstGeom prst="rect">
            <a:avLst/>
          </a:prstGeom>
        </p:spPr>
        <p:txBody>
          <a:bodyPr wrap="square">
            <a:spAutoFit/>
          </a:bodyPr>
          <a:lstStyle/>
          <a:p>
            <a:pPr algn="ctr" rtl="0">
              <a:lnSpc>
                <a:spcPct val="107000"/>
              </a:lnSpc>
            </a:pPr>
            <a:r>
              <a:rPr lang="en-US" sz="3600" b="1" dirty="0">
                <a:solidFill>
                  <a:srgbClr val="FFFF00"/>
                </a:solidFill>
                <a:effectLst/>
                <a:latin typeface="Microsoft JhengHei Light" panose="020B0304030504040204" pitchFamily="34" charset="-120"/>
                <a:ea typeface="Calibri" panose="020F0502020204030204" pitchFamily="34" charset="0"/>
                <a:cs typeface="Aileron-Bold"/>
              </a:rPr>
              <a:t>Learning objectives</a:t>
            </a:r>
          </a:p>
          <a:p>
            <a:pPr algn="l" rtl="0">
              <a:lnSpc>
                <a:spcPct val="107000"/>
              </a:lnSpc>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a:effectLst/>
                <a:latin typeface="Microsoft JhengHei UI Light" panose="020B0304030504040204" pitchFamily="34" charset="-120"/>
                <a:ea typeface="Microsoft JhengHei UI Light" panose="020B0304030504040204" pitchFamily="34" charset="-120"/>
                <a:cs typeface="Aileron-Regular"/>
              </a:rPr>
              <a:t>To appreciate the immunological basis of allograft rejection</a:t>
            </a:r>
            <a:endParaRPr lang="en-US" sz="27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a:effectLst/>
                <a:latin typeface="Microsoft JhengHei UI Light" panose="020B0304030504040204" pitchFamily="34" charset="-120"/>
                <a:ea typeface="Microsoft JhengHei UI Light" panose="020B0304030504040204" pitchFamily="34" charset="-120"/>
                <a:cs typeface="Aileron-Regular"/>
              </a:rPr>
              <a:t>To know the principles of immunosuppressive therapy</a:t>
            </a:r>
            <a:endParaRPr lang="en-US" sz="27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a:effectLst/>
                <a:latin typeface="Microsoft JhengHei UI Light" panose="020B0304030504040204" pitchFamily="34" charset="-120"/>
                <a:ea typeface="Microsoft JhengHei UI Light" panose="020B0304030504040204" pitchFamily="34" charset="-120"/>
                <a:cs typeface="Aileron-Regular"/>
              </a:rPr>
              <a:t>To be aware of the side effects of non-specific immunosuppression</a:t>
            </a:r>
            <a:endParaRPr lang="en-US" sz="27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a:effectLst/>
                <a:latin typeface="Microsoft JhengHei UI Light" panose="020B0304030504040204" pitchFamily="34" charset="-120"/>
                <a:ea typeface="Microsoft JhengHei UI Light" panose="020B0304030504040204" pitchFamily="34" charset="-120"/>
                <a:cs typeface="Aileron-Regular"/>
              </a:rPr>
              <a:t>To be familiar with the major issues concerning organ donation</a:t>
            </a:r>
            <a:endParaRPr lang="en-US" sz="27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a:effectLst/>
                <a:latin typeface="Microsoft JhengHei UI Light" panose="020B0304030504040204" pitchFamily="34" charset="-120"/>
                <a:ea typeface="Microsoft JhengHei UI Light" panose="020B0304030504040204" pitchFamily="34" charset="-120"/>
                <a:cs typeface="Aileron-Regular"/>
              </a:rPr>
              <a:t>To appreciate the main indications for organ transplantation</a:t>
            </a:r>
            <a:endParaRPr lang="en-US" sz="27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700" dirty="0">
                <a:effectLst/>
                <a:latin typeface="Microsoft JhengHei UI Light" panose="020B0304030504040204" pitchFamily="34" charset="-120"/>
                <a:ea typeface="Microsoft JhengHei UI Light" panose="020B0304030504040204" pitchFamily="34" charset="-120"/>
                <a:cs typeface="Aileron-Regular"/>
              </a:rPr>
              <a:t>To be able to give an account of the causes of graft dysfunction</a:t>
            </a:r>
          </a:p>
          <a:p>
            <a:pPr marL="342900" indent="-342900" algn="l" rtl="0">
              <a:lnSpc>
                <a:spcPct val="107000"/>
              </a:lnSpc>
              <a:buFont typeface="Wingdings" panose="05000000000000000000" pitchFamily="2" charset="2"/>
              <a:buChar char=""/>
            </a:pPr>
            <a:r>
              <a:rPr lang="en-US" sz="2700" dirty="0">
                <a:latin typeface="Microsoft JhengHei UI Light" panose="020B0304030504040204" pitchFamily="34" charset="-120"/>
                <a:ea typeface="Microsoft JhengHei UI Light" panose="020B0304030504040204" pitchFamily="34" charset="-120"/>
                <a:cs typeface="Aileron-Regular"/>
              </a:rPr>
              <a:t>To know </a:t>
            </a:r>
            <a:r>
              <a:rPr lang="en-US" sz="2700" dirty="0">
                <a:effectLst/>
                <a:latin typeface="Microsoft JhengHei UI Light" panose="020B0304030504040204" pitchFamily="34" charset="-120"/>
                <a:ea typeface="Microsoft JhengHei UI Light" panose="020B0304030504040204" pitchFamily="34" charset="-120"/>
                <a:cs typeface="Aileron-Regular"/>
              </a:rPr>
              <a:t>the likely outcomes after transplantation</a:t>
            </a:r>
            <a:endParaRPr lang="ar-SA" sz="27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a:t>
            </a:fld>
            <a:endParaRPr lang="ar-SA"/>
          </a:p>
        </p:txBody>
      </p:sp>
    </p:spTree>
    <p:extLst>
      <p:ext uri="{BB962C8B-B14F-4D97-AF65-F5344CB8AC3E}">
        <p14:creationId xmlns:p14="http://schemas.microsoft.com/office/powerpoint/2010/main" val="33780749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8150" y="957978"/>
            <a:ext cx="10553700" cy="3385414"/>
          </a:xfrm>
          <a:prstGeom prst="rect">
            <a:avLst/>
          </a:prstGeom>
        </p:spPr>
        <p:txBody>
          <a:bodyPr wrap="square">
            <a:spAutoFit/>
          </a:bodyPr>
          <a:lstStyle/>
          <a:p>
            <a:pPr algn="l" rtl="0">
              <a:lnSpc>
                <a:spcPct val="107000"/>
              </a:lnSpc>
            </a:pPr>
            <a:r>
              <a:rPr lang="en-US" sz="3200" b="1"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ileron-Bold"/>
              </a:rPr>
              <a:t>Antibody-incompatible transplantation</a:t>
            </a:r>
          </a:p>
          <a:p>
            <a:pPr algn="l" rtl="0">
              <a:lnSpc>
                <a:spcPct val="107000"/>
              </a:lnSpc>
            </a:pPr>
            <a:endParaRPr lang="en-US" sz="2800" b="1" dirty="0">
              <a:solidFill>
                <a:srgbClr val="002060"/>
              </a:solidFill>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Antibody-incompatible transplantation (AIT)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(i.e. transplantation in the known presence of significant</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levels of anti-donor ABO and/ or HLA antibodies) is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a rapidly evolving field </a:t>
            </a:r>
            <a:r>
              <a:rPr lang="en-US" sz="2800" dirty="0">
                <a:effectLst/>
                <a:latin typeface="Microsoft JhengHei UI Light" panose="020B0304030504040204" pitchFamily="34" charset="-120"/>
                <a:ea typeface="Microsoft JhengHei UI Light" panose="020B0304030504040204" pitchFamily="34" charset="-120"/>
                <a:cs typeface="AdvP8952"/>
              </a:rPr>
              <a:t>that has allowed for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expansion of the donor pool.</a:t>
            </a:r>
            <a:endParaRPr lang="ar-SA" sz="2800" dirty="0">
              <a:solidFill>
                <a:srgbClr val="FFFF00"/>
              </a:solidFill>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30</a:t>
            </a:fld>
            <a:endParaRPr lang="ar-SA"/>
          </a:p>
        </p:txBody>
      </p:sp>
    </p:spTree>
    <p:extLst>
      <p:ext uri="{BB962C8B-B14F-4D97-AF65-F5344CB8AC3E}">
        <p14:creationId xmlns:p14="http://schemas.microsoft.com/office/powerpoint/2010/main" val="4124157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91278"/>
            <a:ext cx="10553700" cy="5569986"/>
          </a:xfrm>
          <a:prstGeom prst="rect">
            <a:avLst/>
          </a:prstGeom>
        </p:spPr>
        <p:txBody>
          <a:bodyPr wrap="square">
            <a:spAutoFit/>
          </a:bodyPr>
          <a:lstStyle/>
          <a:p>
            <a:pPr algn="l" rtl="0">
              <a:lnSpc>
                <a:spcPct val="107000"/>
              </a:lnSpc>
            </a:pPr>
            <a:r>
              <a:rPr lang="en-US" sz="3200" b="1" dirty="0">
                <a:solidFill>
                  <a:schemeClr val="accent1">
                    <a:lumMod val="40000"/>
                    <a:lumOff val="60000"/>
                  </a:schemeClr>
                </a:solidFill>
                <a:effectLst/>
                <a:latin typeface="Microsoft JhengHei UI Light" panose="020B0304030504040204" pitchFamily="34" charset="-120"/>
                <a:ea typeface="Microsoft JhengHei UI Light" panose="020B0304030504040204" pitchFamily="34" charset="-120"/>
                <a:cs typeface="Aileron-Bold"/>
              </a:rPr>
              <a:t>Antibody-incompatible transplantation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ABO and HLA incompatible transplantation is currently only widely applicable to living donor transplantation as organ recipients need planned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intense pre-transplant treatment</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over a number of weeks to reduce antibody levels to</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acceptable levels at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the time of surgery</a:t>
            </a:r>
            <a:r>
              <a:rPr lang="en-US" sz="2800" dirty="0">
                <a:effectLst/>
                <a:latin typeface="Microsoft JhengHei UI Light" panose="020B0304030504040204" pitchFamily="34" charset="-120"/>
                <a:ea typeface="Microsoft JhengHei UI Light" panose="020B0304030504040204" pitchFamily="34" charset="-120"/>
                <a:cs typeface="AdvP8952"/>
              </a:rPr>
              <a:t>. This avoids</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hyperacute or accelerated acute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antibody-mediated rejection</a:t>
            </a:r>
            <a:r>
              <a:rPr lang="en-US" sz="2800" dirty="0">
                <a:effectLst/>
                <a:latin typeface="Microsoft JhengHei UI Light" panose="020B0304030504040204" pitchFamily="34" charset="-120"/>
                <a:ea typeface="Microsoft JhengHei UI Light" panose="020B0304030504040204" pitchFamily="34" charset="-120"/>
                <a:cs typeface="AdvP8952"/>
              </a:rPr>
              <a:t>.</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endParaRPr lang="en-US" sz="2800" dirty="0">
              <a:effectLst/>
              <a:latin typeface="Microsoft JhengHei UI Light" panose="020B0304030504040204" pitchFamily="34" charset="-120"/>
              <a:ea typeface="Microsoft JhengHei UI Light" panose="020B0304030504040204" pitchFamily="34" charset="-120"/>
              <a:cs typeface="AdvP8952"/>
            </a:endParaRPr>
          </a:p>
          <a:p>
            <a:pPr algn="l" rtl="0"/>
            <a:r>
              <a:rPr lang="en-US" sz="2800" dirty="0">
                <a:effectLst/>
                <a:latin typeface="Microsoft JhengHei UI Light" panose="020B0304030504040204" pitchFamily="34" charset="-120"/>
                <a:ea typeface="Microsoft JhengHei UI Light" panose="020B0304030504040204" pitchFamily="34" charset="-120"/>
                <a:cs typeface="AdvP8952"/>
              </a:rPr>
              <a:t>At present AIT is used most commonly in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live donor kidney transplantation</a:t>
            </a:r>
            <a:r>
              <a:rPr lang="en-US" sz="2800" dirty="0">
                <a:effectLst/>
                <a:latin typeface="Microsoft JhengHei UI Light" panose="020B0304030504040204" pitchFamily="34" charset="-120"/>
                <a:ea typeface="Microsoft JhengHei UI Light" panose="020B0304030504040204" pitchFamily="34" charset="-120"/>
                <a:cs typeface="AdvP8952"/>
              </a:rPr>
              <a:t>, though in some countries (e.g. Japan) it has expanded to include live donor liver transplantation.</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dirty="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31</a:t>
            </a:fld>
            <a:endParaRPr lang="ar-SA"/>
          </a:p>
        </p:txBody>
      </p:sp>
    </p:spTree>
    <p:extLst>
      <p:ext uri="{BB962C8B-B14F-4D97-AF65-F5344CB8AC3E}">
        <p14:creationId xmlns:p14="http://schemas.microsoft.com/office/powerpoint/2010/main" val="20691082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0" y="652020"/>
            <a:ext cx="10801350" cy="4834337"/>
          </a:xfrm>
          <a:prstGeom prst="rect">
            <a:avLst/>
          </a:prstGeom>
        </p:spPr>
        <p:txBody>
          <a:bodyPr wrap="square">
            <a:spAutoFit/>
          </a:bodyPr>
          <a:lstStyle/>
          <a:p>
            <a:pPr algn="l"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Outcome after transplantation</a:t>
            </a:r>
            <a:endParaRPr lang="en-US" sz="2800" b="1"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Transplantation </a:t>
            </a:r>
            <a:r>
              <a:rPr lang="en-US" sz="2800" dirty="0">
                <a:solidFill>
                  <a:schemeClr val="accent1">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improves the quality and duration of life</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in most recipients</a:t>
            </a: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 </a:t>
            </a:r>
            <a:r>
              <a:rPr lang="en-US" sz="2800"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outcome has improved progressively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over</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the last two decades and continues to improve</a:t>
            </a: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Improved outcome is due to </a:t>
            </a:r>
            <a:r>
              <a:rPr lang="en-US" sz="2800"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better immunosuppression</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organ preservation</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chemoprophylaxis</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and </a:t>
            </a:r>
            <a:r>
              <a:rPr lang="en-US" sz="2800"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technical advances</a:t>
            </a:r>
          </a:p>
          <a:p>
            <a:pPr marL="342900" marR="0" lvl="0" indent="-342900" algn="l" rtl="0">
              <a:lnSpc>
                <a:spcPct val="107000"/>
              </a:lnSpc>
              <a:spcBef>
                <a:spcPts val="0"/>
              </a:spcBef>
              <a:spcAft>
                <a:spcPts val="0"/>
              </a:spcAft>
              <a:buFont typeface="Wingdings" panose="05000000000000000000" pitchFamily="2" charset="2"/>
              <a:buChar char=""/>
            </a:pPr>
            <a:r>
              <a:rPr lang="en-US" sz="2800"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Graft survival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after kidney, liver and heart transplantation is &gt;90% at 1 year and &gt;80% at 5 </a:t>
            </a: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years</a:t>
            </a: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32</a:t>
            </a:fld>
            <a:endParaRPr lang="ar-SA"/>
          </a:p>
        </p:txBody>
      </p:sp>
    </p:spTree>
    <p:extLst>
      <p:ext uri="{BB962C8B-B14F-4D97-AF65-F5344CB8AC3E}">
        <p14:creationId xmlns:p14="http://schemas.microsoft.com/office/powerpoint/2010/main" val="27431203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4850" y="652020"/>
            <a:ext cx="10991850" cy="3912289"/>
          </a:xfrm>
          <a:prstGeom prst="rect">
            <a:avLst/>
          </a:prstGeom>
        </p:spPr>
        <p:txBody>
          <a:bodyPr wrap="square">
            <a:spAutoFit/>
          </a:bodyPr>
          <a:lstStyle/>
          <a:p>
            <a:pPr algn="l"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Outcome after transplantation</a:t>
            </a:r>
            <a:endParaRPr lang="en-US" sz="2800" b="1"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dirty="0">
                <a:solidFill>
                  <a:schemeClr val="accent1">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Chronic rejection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is the most common cause of graft</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failure after all types of solid-organ transplant</a:t>
            </a: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Recurrence of </a:t>
            </a:r>
            <a:r>
              <a:rPr lang="en-US" sz="2800" dirty="0">
                <a:solidFill>
                  <a:schemeClr val="accent1">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the original disease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necessitating</a:t>
            </a:r>
          </a:p>
          <a:p>
            <a:pPr marR="0" lvl="0" algn="l" rtl="0">
              <a:lnSpc>
                <a:spcPct val="107000"/>
              </a:lnSpc>
              <a:spcBef>
                <a:spcPts val="0"/>
              </a:spcBef>
              <a:spcAft>
                <a:spcPts val="0"/>
              </a:spcAft>
            </a:pPr>
            <a:r>
              <a:rPr lang="en-US" sz="2800" dirty="0">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transplantation may also lead to graft failure</a:t>
            </a:r>
          </a:p>
          <a:p>
            <a:pPr marL="342900" marR="0" lvl="0" indent="-342900" algn="l" rtl="0">
              <a:lnSpc>
                <a:spcPct val="107000"/>
              </a:lnSpc>
              <a:spcBef>
                <a:spcPts val="0"/>
              </a:spcBef>
              <a:spcAft>
                <a:spcPts val="0"/>
              </a:spcAft>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Death with a functioning transplant from </a:t>
            </a:r>
            <a:r>
              <a:rPr lang="en-US" sz="2800" dirty="0">
                <a:solidFill>
                  <a:schemeClr val="accent1">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cardiovascular</a:t>
            </a:r>
          </a:p>
          <a:p>
            <a:pPr marR="0" lvl="0" algn="l" rtl="0">
              <a:lnSpc>
                <a:spcPct val="107000"/>
              </a:lnSpc>
              <a:spcBef>
                <a:spcPts val="0"/>
              </a:spcBef>
              <a:spcAft>
                <a:spcPts val="0"/>
              </a:spcAft>
            </a:pPr>
            <a:r>
              <a:rPr lang="en-US" sz="2800" dirty="0">
                <a:solidFill>
                  <a:schemeClr val="accent1">
                    <a:lumMod val="40000"/>
                    <a:lumOff val="60000"/>
                  </a:schemeClr>
                </a:solidFill>
                <a:latin typeface="Microsoft JhengHei UI Light" panose="020B0304030504040204" pitchFamily="34" charset="-120"/>
                <a:ea typeface="Microsoft JhengHei UI Light" panose="020B0304030504040204" pitchFamily="34" charset="-120"/>
                <a:cs typeface="Arial" panose="020B0604020202020204" pitchFamily="34" charset="0"/>
              </a:rPr>
              <a:t>    </a:t>
            </a:r>
            <a:r>
              <a:rPr lang="en-US" sz="2800" dirty="0">
                <a:solidFill>
                  <a:schemeClr val="accent1">
                    <a:lumMod val="40000"/>
                    <a:lumOff val="60000"/>
                  </a:schemeClr>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disease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is relatively common</a:t>
            </a:r>
          </a:p>
        </p:txBody>
      </p:sp>
      <p:sp>
        <p:nvSpPr>
          <p:cNvPr id="5" name="Footer Placeholder 4"/>
          <p:cNvSpPr>
            <a:spLocks noGrp="1"/>
          </p:cNvSpPr>
          <p:nvPr>
            <p:ph type="ftr" sz="quarter" idx="11"/>
          </p:nvPr>
        </p:nvSpPr>
        <p:spPr/>
        <p:txBody>
          <a:bodyPr/>
          <a:lstStyle/>
          <a:p>
            <a:r>
              <a:rPr lang="it-IT" dirty="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33</a:t>
            </a:fld>
            <a:endParaRPr lang="ar-SA"/>
          </a:p>
        </p:txBody>
      </p:sp>
    </p:spTree>
    <p:extLst>
      <p:ext uri="{BB962C8B-B14F-4D97-AF65-F5344CB8AC3E}">
        <p14:creationId xmlns:p14="http://schemas.microsoft.com/office/powerpoint/2010/main" val="41948894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4850" y="604101"/>
            <a:ext cx="10668000" cy="5756448"/>
          </a:xfrm>
          <a:prstGeom prst="rect">
            <a:avLst/>
          </a:prstGeom>
        </p:spPr>
        <p:txBody>
          <a:bodyPr wrap="square">
            <a:spAutoFit/>
          </a:bodyPr>
          <a:lstStyle/>
          <a:p>
            <a:pPr algn="l" rtl="0">
              <a:lnSpc>
                <a:spcPct val="107000"/>
              </a:lnSpc>
            </a:pPr>
            <a:r>
              <a:rPr lang="en-US" sz="3200" b="1" dirty="0">
                <a:solidFill>
                  <a:srgbClr val="FFC0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Factors determining organ function</a:t>
            </a:r>
          </a:p>
          <a:p>
            <a:pPr algn="l" rtl="0">
              <a:lnSpc>
                <a:spcPct val="107000"/>
              </a:lnSpc>
            </a:pPr>
            <a:r>
              <a:rPr lang="en-US" sz="3200" b="1" dirty="0">
                <a:solidFill>
                  <a:srgbClr val="FFC0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after transplantation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Donor characteristics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Extremes</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 of age</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Presence of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pre-existing damage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in transplanted organ</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Haemodynamic and metabolic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instability</a:t>
            </a:r>
          </a:p>
          <a:p>
            <a:pPr marL="342900" marR="0" lvl="0" indent="-342900" algn="l" rtl="0">
              <a:lnSpc>
                <a:spcPct val="107000"/>
              </a:lnSpc>
              <a:spcBef>
                <a:spcPts val="0"/>
              </a:spcBef>
              <a:spcAft>
                <a:spcPts val="0"/>
              </a:spcAft>
              <a:buFont typeface="Wingdings" panose="05000000000000000000" pitchFamily="2" charset="2"/>
              <a:buChar char=""/>
            </a:pPr>
            <a:endParaRPr lang="en-US" sz="2800" b="1"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Procurement-related factors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Warm ischaemic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time</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Type of preservation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solution</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Cold ischaemic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time</a:t>
            </a: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34</a:t>
            </a:fld>
            <a:endParaRPr lang="ar-SA"/>
          </a:p>
        </p:txBody>
      </p:sp>
    </p:spTree>
    <p:extLst>
      <p:ext uri="{BB962C8B-B14F-4D97-AF65-F5344CB8AC3E}">
        <p14:creationId xmlns:p14="http://schemas.microsoft.com/office/powerpoint/2010/main" val="30632373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0" y="1023201"/>
            <a:ext cx="10725150" cy="4044184"/>
          </a:xfrm>
          <a:prstGeom prst="rect">
            <a:avLst/>
          </a:prstGeom>
        </p:spPr>
        <p:txBody>
          <a:bodyPr wrap="square">
            <a:spAutoFit/>
          </a:bodyPr>
          <a:lstStyle/>
          <a:p>
            <a:pPr algn="l" rtl="0">
              <a:lnSpc>
                <a:spcPct val="107000"/>
              </a:lnSpc>
            </a:pPr>
            <a:r>
              <a:rPr lang="en-US" sz="3200" b="1" dirty="0">
                <a:solidFill>
                  <a:srgbClr val="FFC0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Factors determining organ function</a:t>
            </a:r>
          </a:p>
          <a:p>
            <a:pPr algn="l" rtl="0">
              <a:lnSpc>
                <a:spcPct val="107000"/>
              </a:lnSpc>
            </a:pPr>
            <a:r>
              <a:rPr lang="en-US" sz="3200" b="1" dirty="0">
                <a:solidFill>
                  <a:srgbClr val="FFC000"/>
                </a:solidFill>
                <a:effectLst/>
                <a:latin typeface="Microsoft JhengHei UI Light" panose="020B0304030504040204" pitchFamily="34" charset="-120"/>
                <a:ea typeface="Microsoft JhengHei UI Light" panose="020B0304030504040204" pitchFamily="34" charset="-120"/>
                <a:cs typeface="Arial" panose="020B0604020202020204" pitchFamily="34" charset="0"/>
              </a:rPr>
              <a:t>after transplantation</a:t>
            </a:r>
          </a:p>
          <a:p>
            <a:pPr marL="342900" marR="0" lvl="0" indent="-342900" algn="l" rtl="0">
              <a:lnSpc>
                <a:spcPct val="107000"/>
              </a:lnSpc>
              <a:spcBef>
                <a:spcPts val="0"/>
              </a:spcBef>
              <a:spcAft>
                <a:spcPts val="0"/>
              </a:spcAft>
              <a:buFont typeface="Wingdings" panose="05000000000000000000" pitchFamily="2" charset="2"/>
              <a:buChar char=""/>
            </a:pPr>
            <a:endParaRPr lang="en-US" sz="3200" b="1"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3200" b="1"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Recipient-related factors</a:t>
            </a:r>
            <a:endParaRPr lang="en-US" sz="32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Technical factors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relating to implantation</a:t>
            </a:r>
          </a:p>
          <a:p>
            <a:pPr marL="457200" indent="-457200" algn="l" rtl="0">
              <a:lnSpc>
                <a:spcPct val="107000"/>
              </a:lnSpc>
              <a:buFont typeface="Wingdings" panose="05000000000000000000" pitchFamily="2" charset="2"/>
              <a:buChar char="§"/>
            </a:pP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Haemodynamic and metabolic </a:t>
            </a: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stability</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Immunological factors</a:t>
            </a:r>
          </a:p>
          <a:p>
            <a:pPr marL="457200" indent="-457200" algn="l" rtl="0">
              <a:lnSpc>
                <a:spcPct val="107000"/>
              </a:lnSpc>
              <a:buFont typeface="Wingdings" panose="05000000000000000000" pitchFamily="2" charset="2"/>
              <a:buChar char="§"/>
            </a:pPr>
            <a:r>
              <a:rPr lang="en-US" sz="2800" dirty="0">
                <a:solidFill>
                  <a:srgbClr val="FFFF00"/>
                </a:solidFill>
                <a:latin typeface="Microsoft JhengHei UI Light" panose="020B0304030504040204" pitchFamily="34" charset="-120"/>
                <a:ea typeface="Microsoft JhengHei UI Light" panose="020B0304030504040204" pitchFamily="34" charset="-120"/>
                <a:cs typeface="Arial" panose="020B0604020202020204" pitchFamily="34" charset="0"/>
              </a:rPr>
              <a:t>Presence of drugs </a:t>
            </a:r>
            <a:r>
              <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rPr>
              <a:t>that impair transplant function</a:t>
            </a: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35</a:t>
            </a:fld>
            <a:endParaRPr lang="ar-SA"/>
          </a:p>
        </p:txBody>
      </p:sp>
    </p:spTree>
    <p:extLst>
      <p:ext uri="{BB962C8B-B14F-4D97-AF65-F5344CB8AC3E}">
        <p14:creationId xmlns:p14="http://schemas.microsoft.com/office/powerpoint/2010/main" val="3448266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0" y="718136"/>
            <a:ext cx="10801350" cy="5295360"/>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Conclusions</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The human immune system </a:t>
            </a:r>
            <a:r>
              <a:rPr lang="en-US" sz="2800" dirty="0">
                <a:effectLst/>
                <a:latin typeface="Microsoft JhengHei UI Light" panose="020B0304030504040204" pitchFamily="34" charset="-120"/>
                <a:ea typeface="Microsoft JhengHei UI Light" panose="020B0304030504040204" pitchFamily="34" charset="-120"/>
                <a:cs typeface="AdvP8952"/>
              </a:rPr>
              <a:t>evolved to identify and destroy microbial invaders and cancerous cells. In addition, its ability</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to distinguish self from non-self makes it a formidable barrier</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to organ transplantation.</a:t>
            </a:r>
          </a:p>
          <a:p>
            <a:pPr algn="l" rtl="0">
              <a:lnSpc>
                <a:spcPct val="107000"/>
              </a:lnSpc>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Knowledge of the antigen systems </a:t>
            </a:r>
            <a:r>
              <a:rPr lang="en-US" sz="2800" dirty="0">
                <a:effectLst/>
                <a:latin typeface="Microsoft JhengHei UI Light" panose="020B0304030504040204" pitchFamily="34" charset="-120"/>
                <a:ea typeface="Microsoft JhengHei UI Light" panose="020B0304030504040204" pitchFamily="34" charset="-120"/>
                <a:cs typeface="AdvP8952"/>
              </a:rPr>
              <a:t>that provoke an immune response is essential in order to understand how recipients are selected for donor organs, and the functioning of the immunosuppressive medications required to prevent allograft rejection.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dirty="0"/>
              <a:t>Naseralla J Elsaadi, BMC, 2019</a:t>
            </a:r>
            <a:endParaRPr lang="ar-SA" dirty="0"/>
          </a:p>
        </p:txBody>
      </p:sp>
      <p:sp>
        <p:nvSpPr>
          <p:cNvPr id="6" name="Slide Number Placeholder 5"/>
          <p:cNvSpPr>
            <a:spLocks noGrp="1"/>
          </p:cNvSpPr>
          <p:nvPr>
            <p:ph type="sldNum" sz="quarter" idx="12"/>
          </p:nvPr>
        </p:nvSpPr>
        <p:spPr/>
        <p:txBody>
          <a:bodyPr/>
          <a:lstStyle/>
          <a:p>
            <a:fld id="{0202E055-B265-40E9-AAB6-56F8068D5F15}" type="slidenum">
              <a:rPr lang="ar-SA" smtClean="0"/>
              <a:t>36</a:t>
            </a:fld>
            <a:endParaRPr lang="ar-SA"/>
          </a:p>
        </p:txBody>
      </p:sp>
    </p:spTree>
    <p:extLst>
      <p:ext uri="{BB962C8B-B14F-4D97-AF65-F5344CB8AC3E}">
        <p14:creationId xmlns:p14="http://schemas.microsoft.com/office/powerpoint/2010/main" val="23382382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28650" y="794336"/>
            <a:ext cx="10801350" cy="5295360"/>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Conclusions</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Although these drugs act non-specifically</a:t>
            </a:r>
            <a:r>
              <a:rPr lang="en-US" sz="2800" dirty="0">
                <a:effectLst/>
                <a:latin typeface="Microsoft JhengHei UI Light" panose="020B0304030504040204" pitchFamily="34" charset="-120"/>
                <a:ea typeface="Microsoft JhengHei UI Light" panose="020B0304030504040204" pitchFamily="34" charset="-120"/>
                <a:cs typeface="AdvP8952"/>
              </a:rPr>
              <a:t>, and are associated</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with significant side-effects, their use has enabled successful organ transplantation.</a:t>
            </a:r>
          </a:p>
          <a:p>
            <a:pPr algn="l" rtl="0">
              <a:lnSpc>
                <a:spcPct val="107000"/>
              </a:lnSpc>
            </a:pP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Despite the achievements of modern immunosuppression</a:t>
            </a:r>
            <a:r>
              <a:rPr lang="en-US" sz="2800" dirty="0">
                <a:effectLst/>
                <a:latin typeface="Microsoft JhengHei UI Light" panose="020B0304030504040204" pitchFamily="34" charset="-120"/>
                <a:ea typeface="Microsoft JhengHei UI Light" panose="020B0304030504040204" pitchFamily="34" charset="-120"/>
                <a:cs typeface="AdvP8952"/>
              </a:rPr>
              <a:t>,</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late graft loss from chronic alloimmune responses is a major cause of graft failure and recipient death.</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The development of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reliable allospecific transplant tolerance </a:t>
            </a:r>
            <a:r>
              <a:rPr lang="en-US" sz="2800" dirty="0">
                <a:effectLst/>
                <a:latin typeface="Microsoft JhengHei UI Light" panose="020B0304030504040204" pitchFamily="34" charset="-120"/>
                <a:ea typeface="Microsoft JhengHei UI Light" panose="020B0304030504040204" pitchFamily="34" charset="-120"/>
                <a:cs typeface="AdvP8952"/>
              </a:rPr>
              <a:t>is close to becoming a clinical reality, but remains tantalizingly</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out of reach.</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37</a:t>
            </a:fld>
            <a:endParaRPr lang="ar-SA"/>
          </a:p>
        </p:txBody>
      </p:sp>
    </p:spTree>
    <p:extLst>
      <p:ext uri="{BB962C8B-B14F-4D97-AF65-F5344CB8AC3E}">
        <p14:creationId xmlns:p14="http://schemas.microsoft.com/office/powerpoint/2010/main" val="16881859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775536"/>
            <a:ext cx="10801350" cy="771365"/>
          </a:xfrm>
          <a:prstGeom prst="rect">
            <a:avLst/>
          </a:prstGeom>
        </p:spPr>
        <p:txBody>
          <a:bodyPr wrap="square">
            <a:spAutoFit/>
          </a:bodyPr>
          <a:lstStyle/>
          <a:p>
            <a:pPr algn="ctr" rtl="0">
              <a:lnSpc>
                <a:spcPct val="107000"/>
              </a:lnSpc>
            </a:pPr>
            <a:r>
              <a:rPr lang="en-US" sz="4400" b="1" dirty="0">
                <a:solidFill>
                  <a:srgbClr val="FFC000"/>
                </a:solidFill>
                <a:latin typeface="Microsoft JhengHei UI Light" panose="020B0304030504040204" pitchFamily="34" charset="-120"/>
                <a:ea typeface="Microsoft JhengHei UI Light" panose="020B0304030504040204" pitchFamily="34" charset="-120"/>
                <a:cs typeface="Aileron-Bold"/>
              </a:rPr>
              <a:t>THANKS A LOT FOR YOUR ATTENTION</a:t>
            </a:r>
            <a:endParaRPr lang="en-US" sz="4400" dirty="0">
              <a:solidFill>
                <a:srgbClr val="FFC000"/>
              </a:solidFill>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38</a:t>
            </a:fld>
            <a:endParaRPr lang="ar-SA"/>
          </a:p>
        </p:txBody>
      </p:sp>
    </p:spTree>
    <p:extLst>
      <p:ext uri="{BB962C8B-B14F-4D97-AF65-F5344CB8AC3E}">
        <p14:creationId xmlns:p14="http://schemas.microsoft.com/office/powerpoint/2010/main" val="3570040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6161" y="631594"/>
            <a:ext cx="10372299" cy="4834337"/>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Abstract</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Transplantation is the gold standard treatment for many patients with end-stage organ failure. In addition to the medical and surgical challenges in organ transplantation,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the major biological barrier is immunological.</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OT7fe89a09"/>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This barrier may lead to graft rejection and loss. An understanding of transplant immunology is essential in order to care for transplant recipients.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4</a:t>
            </a:fld>
            <a:endParaRPr lang="ar-SA"/>
          </a:p>
        </p:txBody>
      </p:sp>
    </p:spTree>
    <p:extLst>
      <p:ext uri="{BB962C8B-B14F-4D97-AF65-F5344CB8AC3E}">
        <p14:creationId xmlns:p14="http://schemas.microsoft.com/office/powerpoint/2010/main" val="1985032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8650" y="621253"/>
            <a:ext cx="10730230" cy="5295360"/>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Introduction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Organ transplantation is the gold standard treatment for</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 many patients with end-stage organ failure. There are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surgical and medical barriers to successful organ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transplantation; however, the major biological hurdle is immunological.</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OT7fe89a09"/>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This immunological barrier is present when matching donors to recipients, and is also fundamental to subsequent graft survival as an immune response may lead to rejection and graft destruction.</a:t>
            </a: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5</a:t>
            </a:fld>
            <a:endParaRPr lang="ar-SA"/>
          </a:p>
        </p:txBody>
      </p:sp>
    </p:spTree>
    <p:extLst>
      <p:ext uri="{BB962C8B-B14F-4D97-AF65-F5344CB8AC3E}">
        <p14:creationId xmlns:p14="http://schemas.microsoft.com/office/powerpoint/2010/main" val="4143304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2800" y="621253"/>
            <a:ext cx="10546080" cy="3912289"/>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Introduction</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OT7fe89a09"/>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In addition, the immunosuppressive medications needed to prevent organ rejection have significant clinical implications </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to the recipient.</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OT7fe89a09"/>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OT7fe89a09"/>
              </a:rPr>
              <a:t>Therefore, an understanding of transplant immunology is essential for all clinicians involved in organ transplantation.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6</a:t>
            </a:fld>
            <a:endParaRPr lang="ar-SA"/>
          </a:p>
        </p:txBody>
      </p:sp>
    </p:spTree>
    <p:extLst>
      <p:ext uri="{BB962C8B-B14F-4D97-AF65-F5344CB8AC3E}">
        <p14:creationId xmlns:p14="http://schemas.microsoft.com/office/powerpoint/2010/main" val="522014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8350" y="1338497"/>
            <a:ext cx="10363200" cy="2858475"/>
          </a:xfrm>
          <a:prstGeom prst="rect">
            <a:avLst/>
          </a:prstGeom>
        </p:spPr>
        <p:txBody>
          <a:bodyPr wrap="square">
            <a:spAutoFit/>
          </a:bodyPr>
          <a:lstStyle/>
          <a:p>
            <a:pPr algn="l" rtl="0">
              <a:lnSpc>
                <a:spcPct val="107000"/>
              </a:lnSpc>
            </a:pPr>
            <a:r>
              <a:rPr lang="en-US" sz="2800" b="1" dirty="0">
                <a:solidFill>
                  <a:srgbClr val="FFFF00"/>
                </a:solidFill>
                <a:effectLst/>
                <a:latin typeface="Microsoft JhengHei UI Light" panose="020B0304030504040204" pitchFamily="34" charset="-120"/>
                <a:ea typeface="Microsoft JhengHei UI Light" panose="020B0304030504040204" pitchFamily="34" charset="-120"/>
                <a:cs typeface="GoudyStd"/>
              </a:rPr>
              <a:t>"The two major problems in organ transplantation are:</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a:effectLst/>
                <a:latin typeface="Microsoft JhengHei UI Light" panose="020B0304030504040204" pitchFamily="34" charset="-120"/>
                <a:ea typeface="Microsoft JhengHei UI Light" panose="020B0304030504040204" pitchFamily="34" charset="-120"/>
                <a:cs typeface="GoudyStd-Bold"/>
              </a:rPr>
              <a:t>1-</a:t>
            </a:r>
            <a:r>
              <a:rPr lang="en-US" sz="2800" dirty="0">
                <a:effectLst/>
                <a:latin typeface="Microsoft JhengHei UI Light" panose="020B0304030504040204" pitchFamily="34" charset="-120"/>
                <a:ea typeface="Microsoft JhengHei UI Light" panose="020B0304030504040204" pitchFamily="34" charset="-120"/>
                <a:cs typeface="GoudyStd-Bold"/>
              </a:rPr>
              <a:t> </a:t>
            </a:r>
            <a:r>
              <a:rPr lang="en-US" sz="2800" dirty="0">
                <a:effectLst/>
                <a:latin typeface="Microsoft JhengHei UI Light" panose="020B0304030504040204" pitchFamily="34" charset="-120"/>
                <a:ea typeface="Microsoft JhengHei UI Light" panose="020B0304030504040204" pitchFamily="34" charset="-120"/>
                <a:cs typeface="GoudyStd"/>
              </a:rPr>
              <a:t>Chronic graft rejection and the side effects of </a:t>
            </a:r>
          </a:p>
          <a:p>
            <a:pPr algn="l" rtl="0">
              <a:lnSpc>
                <a:spcPct val="107000"/>
              </a:lnSpc>
            </a:pPr>
            <a:r>
              <a:rPr lang="en-US" sz="2800" dirty="0">
                <a:latin typeface="Microsoft JhengHei UI Light" panose="020B0304030504040204" pitchFamily="34" charset="-120"/>
                <a:ea typeface="Microsoft JhengHei UI Light" panose="020B0304030504040204" pitchFamily="34" charset="-120"/>
                <a:cs typeface="GoudyStd"/>
              </a:rPr>
              <a:t>    </a:t>
            </a:r>
            <a:r>
              <a:rPr lang="en-US" sz="2800" dirty="0">
                <a:effectLst/>
                <a:latin typeface="Microsoft JhengHei UI Light" panose="020B0304030504040204" pitchFamily="34" charset="-120"/>
                <a:ea typeface="Microsoft JhengHei UI Light" panose="020B0304030504040204" pitchFamily="34" charset="-120"/>
                <a:cs typeface="GoudyStd"/>
              </a:rPr>
              <a:t>non-specific immunosuppression;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b="1" dirty="0">
                <a:effectLst/>
                <a:latin typeface="Microsoft JhengHei UI Light" panose="020B0304030504040204" pitchFamily="34" charset="-120"/>
                <a:ea typeface="Microsoft JhengHei UI Light" panose="020B0304030504040204" pitchFamily="34" charset="-120"/>
                <a:cs typeface="GoudyStd-Bold"/>
              </a:rPr>
              <a:t>2-</a:t>
            </a:r>
            <a:r>
              <a:rPr lang="en-US" sz="2800" dirty="0">
                <a:effectLst/>
                <a:latin typeface="Microsoft JhengHei UI Light" panose="020B0304030504040204" pitchFamily="34" charset="-120"/>
                <a:ea typeface="Microsoft JhengHei UI Light" panose="020B0304030504040204" pitchFamily="34" charset="-120"/>
                <a:cs typeface="GoudyStd-Bold"/>
              </a:rPr>
              <a:t> </a:t>
            </a:r>
            <a:r>
              <a:rPr lang="en-US" sz="2800" dirty="0">
                <a:effectLst/>
                <a:latin typeface="Microsoft JhengHei UI Light" panose="020B0304030504040204" pitchFamily="34" charset="-120"/>
                <a:ea typeface="Microsoft JhengHei UI Light" panose="020B0304030504040204" pitchFamily="34" charset="-120"/>
                <a:cs typeface="GoudyStd"/>
              </a:rPr>
              <a:t>The shortage of organs for transplantation."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7</a:t>
            </a:fld>
            <a:endParaRPr lang="ar-SA"/>
          </a:p>
        </p:txBody>
      </p:sp>
    </p:spTree>
    <p:extLst>
      <p:ext uri="{BB962C8B-B14F-4D97-AF65-F5344CB8AC3E}">
        <p14:creationId xmlns:p14="http://schemas.microsoft.com/office/powerpoint/2010/main" val="1802809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3910" y="605918"/>
            <a:ext cx="10485120" cy="5696111"/>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Definitions</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effectLst/>
                <a:latin typeface="Microsoft JhengHei UI Light" panose="020B0304030504040204" pitchFamily="34" charset="-120"/>
                <a:ea typeface="Microsoft JhengHei UI Light" panose="020B0304030504040204" pitchFamily="34" charset="-120"/>
                <a:cs typeface="AdvOT7fe89a09"/>
              </a:rPr>
              <a:t>Allograft</a:t>
            </a:r>
            <a:r>
              <a:rPr lang="en-US" sz="2800" dirty="0">
                <a:effectLst/>
                <a:latin typeface="Microsoft JhengHei UI Light" panose="020B0304030504040204" pitchFamily="34" charset="-120"/>
                <a:ea typeface="Microsoft JhengHei UI Light" panose="020B0304030504040204" pitchFamily="34" charset="-120"/>
                <a:cs typeface="AdvOT7fe89a09"/>
              </a:rPr>
              <a:t>: an organ or tissue transplanted from one </a:t>
            </a:r>
          </a:p>
          <a:p>
            <a:pPr marR="0" lvl="0" algn="l" rtl="0">
              <a:lnSpc>
                <a:spcPct val="107000"/>
              </a:lnSpc>
              <a:spcBef>
                <a:spcPts val="0"/>
              </a:spcBef>
              <a:spcAft>
                <a:spcPts val="0"/>
              </a:spcAft>
            </a:pPr>
            <a:r>
              <a:rPr lang="en-US" sz="2800" dirty="0">
                <a:effectLst/>
                <a:latin typeface="Microsoft JhengHei UI Light" panose="020B0304030504040204" pitchFamily="34" charset="-120"/>
                <a:ea typeface="Microsoft JhengHei UI Light" panose="020B0304030504040204" pitchFamily="34" charset="-120"/>
                <a:cs typeface="AdvOT7fe89a09"/>
              </a:rPr>
              <a:t>   individual to another</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Alloantigen</a:t>
            </a:r>
            <a:r>
              <a:rPr lang="en-US" sz="2800" dirty="0">
                <a:effectLst/>
                <a:latin typeface="Microsoft JhengHei UI Light" panose="020B0304030504040204" pitchFamily="34" charset="-120"/>
                <a:ea typeface="Microsoft JhengHei UI Light" panose="020B0304030504040204" pitchFamily="34" charset="-120"/>
                <a:cs typeface="AdvOT7fe89a09"/>
              </a:rPr>
              <a:t>: transplant antigen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Alloantibody</a:t>
            </a:r>
            <a:r>
              <a:rPr lang="en-US" sz="2800" dirty="0">
                <a:effectLst/>
                <a:latin typeface="Microsoft JhengHei UI Light" panose="020B0304030504040204" pitchFamily="34" charset="-120"/>
                <a:ea typeface="Microsoft JhengHei UI Light" panose="020B0304030504040204" pitchFamily="34" charset="-120"/>
                <a:cs typeface="AdvOT7fe89a09"/>
              </a:rPr>
              <a:t>: transplant antibodies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HLA</a:t>
            </a:r>
            <a:r>
              <a:rPr lang="en-US" sz="2800" dirty="0">
                <a:effectLst/>
                <a:latin typeface="Microsoft JhengHei UI Light" panose="020B0304030504040204" pitchFamily="34" charset="-120"/>
                <a:ea typeface="Microsoft JhengHei UI Light" panose="020B0304030504040204" pitchFamily="34" charset="-120"/>
                <a:cs typeface="AdvOT7fe89a09"/>
              </a:rPr>
              <a:t>: human leukocyte antigen, the main trigger to graft rejection</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Xenograft</a:t>
            </a:r>
            <a:r>
              <a:rPr lang="en-US" sz="2800" dirty="0">
                <a:effectLst/>
                <a:latin typeface="Microsoft JhengHei UI Light" panose="020B0304030504040204" pitchFamily="34" charset="-120"/>
                <a:ea typeface="Microsoft JhengHei UI Light" panose="020B0304030504040204" pitchFamily="34" charset="-120"/>
                <a:cs typeface="AdvOT7fe89a09"/>
              </a:rPr>
              <a:t>: a graft performed between different species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342900" marR="0" lvl="0" indent="-342900" algn="l" rtl="0">
              <a:lnSpc>
                <a:spcPct val="107000"/>
              </a:lnSpc>
              <a:spcBef>
                <a:spcPts val="0"/>
              </a:spcBef>
              <a:spcAft>
                <a:spcPts val="0"/>
              </a:spcAft>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Orthotopic</a:t>
            </a:r>
            <a:r>
              <a:rPr lang="en-US" sz="2800" dirty="0">
                <a:effectLst/>
                <a:latin typeface="Microsoft JhengHei UI Light" panose="020B0304030504040204" pitchFamily="34" charset="-120"/>
                <a:ea typeface="Microsoft JhengHei UI Light" panose="020B0304030504040204" pitchFamily="34" charset="-120"/>
                <a:cs typeface="AdvOT7fe89a09"/>
              </a:rPr>
              <a:t> </a:t>
            </a: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graft</a:t>
            </a:r>
            <a:r>
              <a:rPr lang="en-US" sz="2800" dirty="0">
                <a:effectLst/>
                <a:latin typeface="Microsoft JhengHei UI Light" panose="020B0304030504040204" pitchFamily="34" charset="-120"/>
                <a:ea typeface="Microsoft JhengHei UI Light" panose="020B0304030504040204" pitchFamily="34" charset="-120"/>
                <a:cs typeface="AdvOT7fe89a09"/>
              </a:rPr>
              <a:t>: a graft placed in its normal anatomical site</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marL="457200" indent="-457200" algn="l" rtl="0">
              <a:buFont typeface="Wingdings" panose="05000000000000000000" pitchFamily="2" charset="2"/>
              <a:buChar char="§"/>
            </a:pP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Heterotopic</a:t>
            </a:r>
            <a:r>
              <a:rPr lang="en-US" sz="2800" dirty="0">
                <a:effectLst/>
                <a:latin typeface="Microsoft JhengHei UI Light" panose="020B0304030504040204" pitchFamily="34" charset="-120"/>
                <a:ea typeface="Microsoft JhengHei UI Light" panose="020B0304030504040204" pitchFamily="34" charset="-120"/>
                <a:cs typeface="AdvOT7fe89a09"/>
              </a:rPr>
              <a:t> </a:t>
            </a:r>
            <a:r>
              <a:rPr lang="en-US" sz="2800" b="1" dirty="0">
                <a:solidFill>
                  <a:schemeClr val="accent2">
                    <a:lumMod val="60000"/>
                    <a:lumOff val="40000"/>
                  </a:schemeClr>
                </a:solidFill>
                <a:latin typeface="Microsoft JhengHei UI Light" panose="020B0304030504040204" pitchFamily="34" charset="-120"/>
                <a:ea typeface="Microsoft JhengHei UI Light" panose="020B0304030504040204" pitchFamily="34" charset="-120"/>
                <a:cs typeface="AdvOT7fe89a09"/>
              </a:rPr>
              <a:t>graft</a:t>
            </a:r>
            <a:r>
              <a:rPr lang="en-US" sz="2800" dirty="0">
                <a:effectLst/>
                <a:latin typeface="Microsoft JhengHei UI Light" panose="020B0304030504040204" pitchFamily="34" charset="-120"/>
                <a:ea typeface="Microsoft JhengHei UI Light" panose="020B0304030504040204" pitchFamily="34" charset="-120"/>
                <a:cs typeface="AdvOT7fe89a09"/>
              </a:rPr>
              <a:t>: a graft placed in a site different from that where the organ is normally located</a:t>
            </a:r>
            <a:endParaRPr lang="ar-SA" sz="2800" dirty="0">
              <a:latin typeface="Microsoft JhengHei UI Light" panose="020B0304030504040204" pitchFamily="34" charset="-120"/>
              <a:ea typeface="Microsoft JhengHei UI Light" panose="020B0304030504040204" pitchFamily="34" charset="-12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8</a:t>
            </a:fld>
            <a:endParaRPr lang="ar-SA"/>
          </a:p>
        </p:txBody>
      </p:sp>
    </p:spTree>
    <p:extLst>
      <p:ext uri="{BB962C8B-B14F-4D97-AF65-F5344CB8AC3E}">
        <p14:creationId xmlns:p14="http://schemas.microsoft.com/office/powerpoint/2010/main" val="1395645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5670" y="638669"/>
            <a:ext cx="10403840" cy="5756384"/>
          </a:xfrm>
          <a:prstGeom prst="rect">
            <a:avLst/>
          </a:prstGeom>
        </p:spPr>
        <p:txBody>
          <a:bodyPr wrap="square">
            <a:spAutoFit/>
          </a:bodyPr>
          <a:lstStyle/>
          <a:p>
            <a:pPr algn="ctr" rtl="0">
              <a:lnSpc>
                <a:spcPct val="107000"/>
              </a:lnSpc>
            </a:pPr>
            <a:r>
              <a:rPr lang="en-US" sz="3600" b="1" dirty="0">
                <a:solidFill>
                  <a:srgbClr val="FFFF00"/>
                </a:solidFill>
                <a:latin typeface="Microsoft JhengHei Light" panose="020B0304030504040204" pitchFamily="34" charset="-120"/>
                <a:ea typeface="Calibri" panose="020F0502020204030204" pitchFamily="34" charset="0"/>
                <a:cs typeface="Aileron-Bold"/>
              </a:rPr>
              <a:t>Immunology of graft rejection</a:t>
            </a:r>
          </a:p>
          <a:p>
            <a:pPr algn="l" rtl="0">
              <a:lnSpc>
                <a:spcPct val="107000"/>
              </a:lnSpc>
            </a:pP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The immune system is </a:t>
            </a:r>
            <a:r>
              <a:rPr lang="en-US" sz="2800" dirty="0">
                <a:solidFill>
                  <a:srgbClr val="FFFF00"/>
                </a:solidFill>
                <a:effectLst/>
                <a:latin typeface="Microsoft JhengHei UI Light" panose="020B0304030504040204" pitchFamily="34" charset="-120"/>
                <a:ea typeface="Microsoft JhengHei UI Light" panose="020B0304030504040204" pitchFamily="34" charset="-120"/>
                <a:cs typeface="AdvP8952"/>
              </a:rPr>
              <a:t>a highly complex biological system</a:t>
            </a:r>
            <a:r>
              <a:rPr lang="en-US" sz="2800" dirty="0">
                <a:effectLst/>
                <a:latin typeface="Microsoft JhengHei UI Light" panose="020B0304030504040204" pitchFamily="34" charset="-120"/>
                <a:ea typeface="Microsoft JhengHei UI Light" panose="020B0304030504040204" pitchFamily="34" charset="-120"/>
                <a:cs typeface="AdvP8952"/>
              </a:rPr>
              <a:t> whose function is to differentiate self from non-self, and subsequently eliminate substances recognized as foreign.</a:t>
            </a: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It is characterized by its complexity, multiplicity of effector mechanisms, and (in higher organisms) its immunological memory.</a:t>
            </a:r>
          </a:p>
          <a:p>
            <a:pPr algn="l" rtl="0">
              <a:lnSpc>
                <a:spcPct val="107000"/>
              </a:lnSpc>
            </a:pPr>
            <a:endParaRPr lang="en-US" sz="2800" dirty="0">
              <a:latin typeface="Microsoft JhengHei UI Light" panose="020B0304030504040204" pitchFamily="34" charset="-120"/>
              <a:ea typeface="Microsoft JhengHei UI Light" panose="020B0304030504040204" pitchFamily="34" charset="-120"/>
              <a:cs typeface="AdvP8952"/>
            </a:endParaRPr>
          </a:p>
          <a:p>
            <a:pPr algn="l" rtl="0">
              <a:lnSpc>
                <a:spcPct val="107000"/>
              </a:lnSpc>
            </a:pPr>
            <a:r>
              <a:rPr lang="en-US" sz="2800" dirty="0">
                <a:effectLst/>
                <a:latin typeface="Microsoft JhengHei UI Light" panose="020B0304030504040204" pitchFamily="34" charset="-120"/>
                <a:ea typeface="Microsoft JhengHei UI Light" panose="020B0304030504040204" pitchFamily="34" charset="-120"/>
                <a:cs typeface="AdvP8952"/>
              </a:rPr>
              <a:t>Although these processes have evolved primarily to detect and destroy microorganisms (and cancer), the same mechanisms result in the rejection of foreign tissue or transplants.</a:t>
            </a:r>
            <a:endParaRPr lang="en-US" sz="2800" dirty="0">
              <a:effectLst/>
              <a:latin typeface="Microsoft JhengHei UI Light" panose="020B0304030504040204" pitchFamily="34" charset="-120"/>
              <a:ea typeface="Microsoft JhengHei UI Light" panose="020B0304030504040204" pitchFamily="34" charset="-120"/>
              <a:cs typeface="Arial" panose="020B0604020202020204" pitchFamily="34" charset="0"/>
            </a:endParaRPr>
          </a:p>
        </p:txBody>
      </p:sp>
      <p:sp>
        <p:nvSpPr>
          <p:cNvPr id="5" name="Footer Placeholder 4"/>
          <p:cNvSpPr>
            <a:spLocks noGrp="1"/>
          </p:cNvSpPr>
          <p:nvPr>
            <p:ph type="ftr" sz="quarter" idx="11"/>
          </p:nvPr>
        </p:nvSpPr>
        <p:spPr/>
        <p:txBody>
          <a:bodyPr/>
          <a:lstStyle/>
          <a:p>
            <a:r>
              <a:rPr lang="it-IT"/>
              <a:t>Naseralla J Elsaadi, BMC, 2019</a:t>
            </a:r>
            <a:endParaRPr lang="ar-SA"/>
          </a:p>
        </p:txBody>
      </p:sp>
      <p:sp>
        <p:nvSpPr>
          <p:cNvPr id="6" name="Slide Number Placeholder 5"/>
          <p:cNvSpPr>
            <a:spLocks noGrp="1"/>
          </p:cNvSpPr>
          <p:nvPr>
            <p:ph type="sldNum" sz="quarter" idx="12"/>
          </p:nvPr>
        </p:nvSpPr>
        <p:spPr/>
        <p:txBody>
          <a:bodyPr/>
          <a:lstStyle/>
          <a:p>
            <a:fld id="{0202E055-B265-40E9-AAB6-56F8068D5F15}" type="slidenum">
              <a:rPr lang="ar-SA" smtClean="0"/>
              <a:t>9</a:t>
            </a:fld>
            <a:endParaRPr lang="ar-SA"/>
          </a:p>
        </p:txBody>
      </p:sp>
    </p:spTree>
    <p:extLst>
      <p:ext uri="{BB962C8B-B14F-4D97-AF65-F5344CB8AC3E}">
        <p14:creationId xmlns:p14="http://schemas.microsoft.com/office/powerpoint/2010/main" val="23610611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325</TotalTime>
  <Words>4968</Words>
  <Application>Microsoft Office PowerPoint</Application>
  <PresentationFormat>Widescreen</PresentationFormat>
  <Paragraphs>497</Paragraphs>
  <Slides>38</Slides>
  <Notes>17</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Ion</vt:lpstr>
      <vt:lpstr>PowerPoint Presentation</vt:lpstr>
      <vt:lpstr>Organ Transplantation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 Transplantation</dc:title>
  <dc:creator>‏‏مستخدم Windows</dc:creator>
  <cp:lastModifiedBy>Naseralla Elsaadi</cp:lastModifiedBy>
  <cp:revision>42</cp:revision>
  <dcterms:created xsi:type="dcterms:W3CDTF">2019-01-21T17:45:31Z</dcterms:created>
  <dcterms:modified xsi:type="dcterms:W3CDTF">2020-08-23T12:11:12Z</dcterms:modified>
</cp:coreProperties>
</file>