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  <p:sldId id="277" r:id="rId7"/>
    <p:sldId id="259" r:id="rId8"/>
    <p:sldId id="258" r:id="rId9"/>
    <p:sldId id="264" r:id="rId10"/>
    <p:sldId id="266" r:id="rId11"/>
    <p:sldId id="270" r:id="rId12"/>
    <p:sldId id="265" r:id="rId13"/>
    <p:sldId id="269" r:id="rId14"/>
    <p:sldId id="268" r:id="rId15"/>
    <p:sldId id="267" r:id="rId16"/>
    <p:sldId id="276" r:id="rId17"/>
    <p:sldId id="271" r:id="rId18"/>
    <p:sldId id="275" r:id="rId19"/>
    <p:sldId id="274" r:id="rId20"/>
    <p:sldId id="273" r:id="rId21"/>
    <p:sldId id="279" r:id="rId22"/>
    <p:sldId id="272" r:id="rId23"/>
    <p:sldId id="283" r:id="rId24"/>
    <p:sldId id="282" r:id="rId25"/>
    <p:sldId id="280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9" t="24008" r="18009" b="35318"/>
          <a:stretch/>
        </p:blipFill>
        <p:spPr bwMode="auto">
          <a:xfrm>
            <a:off x="0" y="1916832"/>
            <a:ext cx="91440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5974432"/>
            <a:ext cx="6400800" cy="62292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Haitham R. Elmehdawi</a:t>
            </a:r>
            <a:endParaRPr lang="ar-LY" dirty="0">
              <a:solidFill>
                <a:schemeClr val="bg1"/>
              </a:solidFill>
            </a:endParaRPr>
          </a:p>
        </p:txBody>
      </p:sp>
      <p:sp>
        <p:nvSpPr>
          <p:cNvPr id="7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6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12945" y="1412776"/>
            <a:ext cx="2266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ooper Black" pitchFamily="18" charset="0"/>
              </a:rPr>
              <a:t>Phases 1 </a:t>
            </a:r>
            <a:endParaRPr lang="en-US" sz="3600" dirty="0"/>
          </a:p>
        </p:txBody>
      </p:sp>
      <p:sp>
        <p:nvSpPr>
          <p:cNvPr id="3" name="مستطيل 2"/>
          <p:cNvSpPr/>
          <p:nvPr/>
        </p:nvSpPr>
        <p:spPr>
          <a:xfrm>
            <a:off x="1907704" y="2918554"/>
            <a:ext cx="543200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/>
              <a:t>Maintain fluid balance </a:t>
            </a:r>
          </a:p>
          <a:p>
            <a:pPr algn="ctr"/>
            <a:r>
              <a:rPr lang="en-US" sz="4400" dirty="0" smtClean="0"/>
              <a:t>input &amp; output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634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848" y="4462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External Balance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3999" cy="6919310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/>
        </p:nvSpPr>
        <p:spPr bwMode="auto">
          <a:xfrm>
            <a:off x="2051720" y="4653136"/>
            <a:ext cx="7005464" cy="192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Neutral balance:  input = output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Positive balance: input &gt; output</a:t>
            </a:r>
          </a:p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Negative balance: input &lt; output</a:t>
            </a:r>
          </a:p>
        </p:txBody>
      </p:sp>
    </p:spTree>
    <p:extLst>
      <p:ext uri="{BB962C8B-B14F-4D97-AF65-F5344CB8AC3E}">
        <p14:creationId xmlns:p14="http://schemas.microsoft.com/office/powerpoint/2010/main" val="12350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974319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2800" dirty="0" smtClean="0"/>
              <a:t>Input :</a:t>
            </a:r>
            <a:endParaRPr lang="en-US" sz="2800" dirty="0"/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</a:rPr>
              <a:t>NPO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</a:rPr>
              <a:t>IV Fluid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</a:rPr>
              <a:t>blood</a:t>
            </a:r>
            <a:endParaRPr lang="en-US" sz="2800" dirty="0">
              <a:solidFill>
                <a:srgbClr val="C00000"/>
              </a:solidFill>
            </a:endParaRP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Liquids</a:t>
            </a:r>
            <a:r>
              <a:rPr lang="en-US" sz="2800" dirty="0"/>
              <a:t>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Soft </a:t>
            </a:r>
            <a:r>
              <a:rPr lang="en-US" sz="2800" dirty="0"/>
              <a:t>diet.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/>
              <a:t>Normal </a:t>
            </a:r>
            <a:r>
              <a:rPr lang="en-US" sz="2800" dirty="0"/>
              <a:t>or special diet</a:t>
            </a:r>
            <a:endParaRPr lang="en-US" sz="2800" dirty="0"/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283968" y="2464296"/>
            <a:ext cx="4752528" cy="2116832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Fluid intake                        1500ml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Food intake                        1000ml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Oxidation of nutrients       300ml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Total input        2500 – 3000 ml /day</a:t>
            </a:r>
          </a:p>
          <a:p>
            <a:endParaRPr lang="ar-LY" sz="2400" dirty="0">
              <a:solidFill>
                <a:schemeClr val="tx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26316" y="5190291"/>
            <a:ext cx="6009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IV </a:t>
            </a:r>
            <a:r>
              <a:rPr lang="en-US" sz="2400" b="1" dirty="0" smtClean="0"/>
              <a:t>Fluid = maintenance + Loss + </a:t>
            </a:r>
            <a:r>
              <a:rPr lang="en-US" sz="2400" b="1" dirty="0"/>
              <a:t>on going loss</a:t>
            </a:r>
            <a:r>
              <a:rPr lang="en-US" sz="2400" b="1" dirty="0" smtClean="0"/>
              <a:t>  </a:t>
            </a:r>
            <a:endParaRPr lang="en-U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469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عنصر نائب للمحتوى 5"/>
          <p:cNvSpPr txBox="1">
            <a:spLocks/>
          </p:cNvSpPr>
          <p:nvPr/>
        </p:nvSpPr>
        <p:spPr>
          <a:xfrm>
            <a:off x="323528" y="2608312"/>
            <a:ext cx="3888432" cy="1540768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 lnSpcReduction="20000"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u="sng" dirty="0" smtClean="0">
                <a:solidFill>
                  <a:schemeClr val="tx1"/>
                </a:solidFill>
              </a:rPr>
              <a:t>Sensible</a:t>
            </a:r>
          </a:p>
          <a:p>
            <a:pPr rtl="0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Urine          1500ml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Sweat           100ml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788024" y="2577561"/>
            <a:ext cx="40862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lnSpc>
                <a:spcPct val="90000"/>
              </a:lnSpc>
            </a:pPr>
            <a:r>
              <a:rPr lang="en-US" sz="2800" u="sng" dirty="0" smtClean="0"/>
              <a:t>Insensible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Skin</a:t>
            </a:r>
            <a:r>
              <a:rPr lang="en-US" sz="2400" dirty="0"/>
              <a:t> (evaporation)</a:t>
            </a:r>
            <a:r>
              <a:rPr lang="en-US" sz="2800" dirty="0"/>
              <a:t>  </a:t>
            </a:r>
            <a:r>
              <a:rPr lang="en-US" sz="2800" dirty="0" smtClean="0"/>
              <a:t> 500ml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Lungs           </a:t>
            </a:r>
            <a:r>
              <a:rPr lang="en-US" sz="2800" dirty="0" smtClean="0"/>
              <a:t>           400ml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Feces           </a:t>
            </a:r>
            <a:r>
              <a:rPr lang="en-US" sz="2800" dirty="0" smtClean="0"/>
              <a:t>           </a:t>
            </a:r>
            <a:r>
              <a:rPr lang="en-US" sz="2800" dirty="0"/>
              <a:t>200ml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601656" y="4509120"/>
            <a:ext cx="58339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>
              <a:lnSpc>
                <a:spcPct val="90000"/>
              </a:lnSpc>
            </a:pPr>
            <a:r>
              <a:rPr lang="en-US" sz="2800" dirty="0"/>
              <a:t>Total output    2500 – 3000 ml /day </a:t>
            </a:r>
            <a:endParaRPr lang="en-US" sz="2800" dirty="0" smtClean="0"/>
          </a:p>
          <a:p>
            <a:pPr algn="ctr" rtl="0">
              <a:lnSpc>
                <a:spcPct val="90000"/>
              </a:lnSpc>
            </a:pPr>
            <a:r>
              <a:rPr lang="en-US" sz="2800" dirty="0" smtClean="0"/>
              <a:t>+</a:t>
            </a:r>
          </a:p>
          <a:p>
            <a:pPr algn="ctr" rtl="0">
              <a:lnSpc>
                <a:spcPct val="90000"/>
              </a:lnSpc>
            </a:pPr>
            <a:r>
              <a:rPr lang="en-US" sz="2400" b="1" dirty="0"/>
              <a:t>bleeding , vomiting </a:t>
            </a:r>
            <a:r>
              <a:rPr lang="en-US" sz="2400" b="1" dirty="0" smtClean="0"/>
              <a:t>, </a:t>
            </a:r>
            <a:r>
              <a:rPr lang="en-US" sz="2400" b="1" dirty="0">
                <a:latin typeface="Candara" pitchFamily="34" charset="0"/>
                <a:ea typeface="Calibri"/>
              </a:rPr>
              <a:t>Surgical drains , fistula</a:t>
            </a:r>
            <a:endParaRPr lang="en-US" sz="4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39552" y="1844824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Output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42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0464" y="1772816"/>
            <a:ext cx="5067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Position in Bed and mobilization:</a:t>
            </a:r>
            <a:endParaRPr lang="en-US" sz="2800" b="1" dirty="0"/>
          </a:p>
        </p:txBody>
      </p:sp>
      <p:sp>
        <p:nvSpPr>
          <p:cNvPr id="4" name="مستطيل 3"/>
          <p:cNvSpPr/>
          <p:nvPr/>
        </p:nvSpPr>
        <p:spPr>
          <a:xfrm>
            <a:off x="323528" y="220486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2000" dirty="0"/>
              <a:t>Maintain airway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000" dirty="0" smtClean="0"/>
              <a:t>By </a:t>
            </a:r>
            <a:r>
              <a:rPr lang="en-US" sz="2000" dirty="0"/>
              <a:t>proper positioning of patient’s head.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000" dirty="0" smtClean="0"/>
              <a:t>By </a:t>
            </a:r>
            <a:r>
              <a:rPr lang="en-US" sz="2000" dirty="0"/>
              <a:t>clearing airway.</a:t>
            </a:r>
          </a:p>
          <a:p>
            <a:pPr algn="l" rtl="0"/>
            <a:r>
              <a:rPr lang="en-US" sz="2000" dirty="0" smtClean="0"/>
              <a:t>      </a:t>
            </a:r>
            <a:r>
              <a:rPr lang="en-US" sz="2000" dirty="0">
                <a:solidFill>
                  <a:srgbClr val="C00000"/>
                </a:solidFill>
              </a:rPr>
              <a:t>O2 mask.</a:t>
            </a:r>
          </a:p>
          <a:p>
            <a:pPr algn="l" rtl="0"/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Ventilator</a:t>
            </a:r>
            <a:r>
              <a:rPr lang="en-US" sz="2000" dirty="0">
                <a:solidFill>
                  <a:srgbClr val="C00000"/>
                </a:solidFill>
              </a:rPr>
              <a:t>.</a:t>
            </a:r>
          </a:p>
          <a:p>
            <a:pPr algn="l" rtl="0"/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    Tracheal </a:t>
            </a:r>
            <a:r>
              <a:rPr lang="en-US" sz="2000" dirty="0">
                <a:solidFill>
                  <a:srgbClr val="C00000"/>
                </a:solidFill>
              </a:rPr>
              <a:t>suction.</a:t>
            </a:r>
          </a:p>
          <a:p>
            <a:pPr algn="l" rtl="0"/>
            <a:r>
              <a:rPr lang="en-US" sz="2000" dirty="0"/>
              <a:t> </a:t>
            </a:r>
            <a:r>
              <a:rPr lang="en-US" sz="2000" dirty="0" smtClean="0"/>
              <a:t>     Chest </a:t>
            </a:r>
            <a:r>
              <a:rPr lang="en-US" sz="2000" dirty="0"/>
              <a:t>physiotherapy</a:t>
            </a:r>
            <a:endParaRPr lang="en-US" sz="2000" dirty="0"/>
          </a:p>
        </p:txBody>
      </p:sp>
      <p:sp>
        <p:nvSpPr>
          <p:cNvPr id="5" name="مستطيل 4"/>
          <p:cNvSpPr/>
          <p:nvPr/>
        </p:nvSpPr>
        <p:spPr>
          <a:xfrm>
            <a:off x="35496" y="4481825"/>
            <a:ext cx="7182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/>
              <a:t>Turning in bed usually every 30 min. until full mobilization.</a:t>
            </a:r>
          </a:p>
          <a:p>
            <a:pPr algn="l" rtl="0"/>
            <a:r>
              <a:rPr lang="en-US" sz="2000" dirty="0"/>
              <a:t>◦ Special position required sometimes.</a:t>
            </a:r>
          </a:p>
          <a:p>
            <a:pPr algn="l" rtl="0"/>
            <a:r>
              <a:rPr lang="en-US" sz="2000" dirty="0"/>
              <a:t>◦ DVT prevention mechanically ( intermittent calf</a:t>
            </a:r>
          </a:p>
          <a:p>
            <a:pPr algn="l" rtl="0"/>
            <a:r>
              <a:rPr lang="en-US" sz="2000" dirty="0"/>
              <a:t>compression).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60848"/>
            <a:ext cx="3312029" cy="248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58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9106" y="1916832"/>
            <a:ext cx="4708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Keep </a:t>
            </a:r>
            <a:r>
              <a:rPr lang="en-US" sz="3600" b="1" dirty="0"/>
              <a:t>the patient warm.</a:t>
            </a:r>
            <a:endParaRPr lang="en-US" sz="3600" b="1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72242"/>
            <a:ext cx="5061942" cy="337703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16024" y="27327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Use </a:t>
            </a:r>
            <a:r>
              <a:rPr lang="en-US" sz="2400" dirty="0" smtClean="0"/>
              <a:t>warmer(Bair Hugger</a:t>
            </a:r>
            <a:r>
              <a:rPr lang="en-US" sz="2400" dirty="0"/>
              <a:t>) </a:t>
            </a:r>
            <a:r>
              <a:rPr lang="en-US" sz="2400" dirty="0" smtClean="0"/>
              <a:t>blankets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Use </a:t>
            </a:r>
            <a:r>
              <a:rPr lang="en-US" sz="2400" dirty="0"/>
              <a:t>warm lights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907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504" y="2191504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dirty="0" smtClean="0"/>
              <a:t>Look for Hemorrhage</a:t>
            </a:r>
            <a:endParaRPr lang="en-US" sz="3600" b="1" dirty="0"/>
          </a:p>
          <a:p>
            <a:pPr algn="l" rtl="0"/>
            <a:r>
              <a:rPr lang="en-US" sz="2400" dirty="0"/>
              <a:t>It is a </a:t>
            </a:r>
            <a:r>
              <a:rPr lang="en-US" sz="2400" dirty="0" smtClean="0"/>
              <a:t>serious complication </a:t>
            </a:r>
            <a:r>
              <a:rPr lang="en-US" sz="2400" dirty="0"/>
              <a:t>of surgery</a:t>
            </a:r>
          </a:p>
          <a:p>
            <a:pPr algn="l" rtl="0"/>
            <a:r>
              <a:rPr lang="en-US" sz="2400" dirty="0"/>
              <a:t>that resulting death.</a:t>
            </a:r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can occur </a:t>
            </a:r>
            <a:r>
              <a:rPr lang="en-US" sz="2400" dirty="0" smtClean="0"/>
              <a:t>in immediate post operatively </a:t>
            </a:r>
            <a:r>
              <a:rPr lang="en-US" sz="2400" dirty="0"/>
              <a:t>or </a:t>
            </a:r>
            <a:r>
              <a:rPr lang="en-US" sz="2400" dirty="0" smtClean="0"/>
              <a:t>up to</a:t>
            </a:r>
            <a:r>
              <a:rPr lang="en-US" sz="2400" dirty="0"/>
              <a:t> </a:t>
            </a:r>
            <a:r>
              <a:rPr lang="en-US" sz="2400" dirty="0" smtClean="0"/>
              <a:t>several </a:t>
            </a:r>
            <a:r>
              <a:rPr lang="en-US" sz="2400" dirty="0"/>
              <a:t>days </a:t>
            </a:r>
            <a:r>
              <a:rPr lang="en-US" sz="2400" dirty="0" smtClean="0"/>
              <a:t>after surgery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If </a:t>
            </a:r>
            <a:r>
              <a:rPr lang="en-US" sz="2400" dirty="0"/>
              <a:t>left </a:t>
            </a:r>
            <a:r>
              <a:rPr lang="en-US" sz="2400" dirty="0" smtClean="0"/>
              <a:t>untreated, it cause  shock .</a:t>
            </a:r>
            <a:endParaRPr lang="en-US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80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5496" y="1988840"/>
            <a:ext cx="5040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b="1" dirty="0" smtClean="0"/>
              <a:t>Relieving  pain &amp; anxiety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NSAIDS</a:t>
            </a:r>
            <a:r>
              <a:rPr lang="en-US" sz="2400" dirty="0"/>
              <a:t>.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Administer opioid analgesia.</a:t>
            </a:r>
            <a:endParaRPr lang="en-US" sz="24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Epidural </a:t>
            </a:r>
            <a:r>
              <a:rPr lang="en-US" sz="2400" dirty="0"/>
              <a:t>analgesia</a:t>
            </a:r>
            <a:r>
              <a:rPr lang="en-US" sz="2400" dirty="0" smtClean="0"/>
              <a:t>.</a:t>
            </a:r>
            <a:endParaRPr lang="en-US" sz="24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Psychological </a:t>
            </a:r>
            <a:r>
              <a:rPr lang="en-US" sz="2400" dirty="0"/>
              <a:t>support </a:t>
            </a:r>
            <a:r>
              <a:rPr lang="en-US" sz="2400" dirty="0" smtClean="0"/>
              <a:t>to relieve fear + To give</a:t>
            </a:r>
            <a:r>
              <a:rPr lang="en-US" sz="2400" dirty="0"/>
              <a:t> </a:t>
            </a:r>
            <a:r>
              <a:rPr lang="en-US" sz="2400" dirty="0" smtClean="0"/>
              <a:t>support </a:t>
            </a:r>
            <a:endParaRPr lang="en-US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49177"/>
            <a:ext cx="4150894" cy="270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41168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538663"/>
            <a:ext cx="333375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56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2086977"/>
            <a:ext cx="54006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/>
              <a:t>Controlling nausea &amp; vomiting </a:t>
            </a:r>
          </a:p>
          <a:p>
            <a:pPr algn="l" rtl="0"/>
            <a:r>
              <a:rPr lang="en-US" sz="2400" dirty="0" smtClean="0"/>
              <a:t>These </a:t>
            </a:r>
            <a:r>
              <a:rPr lang="en-US" sz="2400" dirty="0"/>
              <a:t>are </a:t>
            </a:r>
            <a:r>
              <a:rPr lang="en-US" sz="2400" dirty="0" smtClean="0"/>
              <a:t>common problem </a:t>
            </a:r>
            <a:r>
              <a:rPr lang="en-US" sz="2400" dirty="0"/>
              <a:t>in post </a:t>
            </a:r>
            <a:r>
              <a:rPr lang="en-US" sz="2400" dirty="0" smtClean="0"/>
              <a:t>operative period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Medication </a:t>
            </a:r>
            <a:r>
              <a:rPr lang="en-US" sz="2400" dirty="0"/>
              <a:t>can </a:t>
            </a:r>
            <a:r>
              <a:rPr lang="en-US" sz="2400" dirty="0" smtClean="0"/>
              <a:t>be administered </a:t>
            </a:r>
          </a:p>
          <a:p>
            <a:pPr algn="l" rtl="0"/>
            <a:r>
              <a:rPr lang="en-US" sz="2400" dirty="0" smtClean="0"/>
              <a:t>Example</a:t>
            </a:r>
            <a:r>
              <a:rPr lang="en-US" sz="2400" dirty="0"/>
              <a:t>:</a:t>
            </a:r>
          </a:p>
          <a:p>
            <a:pPr algn="l" rtl="0"/>
            <a:r>
              <a:rPr lang="en-US" sz="2400" dirty="0" smtClean="0"/>
              <a:t>Injection </a:t>
            </a:r>
            <a:r>
              <a:rPr lang="en-US" sz="2400" dirty="0" err="1" smtClean="0"/>
              <a:t>Metaclopramide</a:t>
            </a:r>
            <a:endParaRPr lang="en-US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64904"/>
            <a:ext cx="4572000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1916832"/>
            <a:ext cx="70567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/>
              <a:t>General and specific Medication:</a:t>
            </a:r>
          </a:p>
          <a:p>
            <a:pPr algn="l" rtl="0"/>
            <a:r>
              <a:rPr lang="en-US" sz="2400" dirty="0"/>
              <a:t>◦ Antibiotics.</a:t>
            </a:r>
          </a:p>
          <a:p>
            <a:pPr algn="l" rtl="0"/>
            <a:r>
              <a:rPr lang="en-US" sz="2400" dirty="0"/>
              <a:t>◦ Pain killers.</a:t>
            </a:r>
          </a:p>
          <a:p>
            <a:pPr algn="l" rtl="0"/>
            <a:r>
              <a:rPr lang="en-US" sz="2400" dirty="0"/>
              <a:t>◦ Sedatives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r>
              <a:rPr lang="en-US" sz="2400" dirty="0"/>
              <a:t>◦ H2 Blockers specially in ICU patients.</a:t>
            </a:r>
          </a:p>
          <a:p>
            <a:pPr algn="l" rtl="0"/>
            <a:r>
              <a:rPr lang="en-US" sz="2400" dirty="0"/>
              <a:t>◦ Anti-Coagulants.</a:t>
            </a:r>
          </a:p>
          <a:p>
            <a:pPr algn="l" rtl="0"/>
            <a:r>
              <a:rPr lang="en-US" sz="2400" dirty="0"/>
              <a:t>◦ Anti Diabetics.</a:t>
            </a:r>
          </a:p>
          <a:p>
            <a:pPr algn="l" rtl="0"/>
            <a:r>
              <a:rPr lang="en-US" sz="2400" dirty="0"/>
              <a:t>◦ Anti </a:t>
            </a:r>
            <a:r>
              <a:rPr lang="en-US" sz="2400" dirty="0" smtClean="0"/>
              <a:t>Hypertensive.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592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07504" y="2479536"/>
            <a:ext cx="5184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The post </a:t>
            </a:r>
            <a:r>
              <a:rPr lang="en-US" sz="2400" dirty="0" smtClean="0"/>
              <a:t>operative period </a:t>
            </a:r>
            <a:r>
              <a:rPr lang="en-US" sz="2400" dirty="0"/>
              <a:t>begins from</a:t>
            </a:r>
          </a:p>
          <a:p>
            <a:pPr algn="l" rtl="0"/>
            <a:r>
              <a:rPr lang="en-US" sz="2400" dirty="0"/>
              <a:t>the time the </a:t>
            </a:r>
            <a:r>
              <a:rPr lang="en-US" sz="2400" dirty="0" smtClean="0"/>
              <a:t>patient leaves </a:t>
            </a:r>
            <a:r>
              <a:rPr lang="en-US" sz="2400" dirty="0"/>
              <a:t>the </a:t>
            </a:r>
            <a:r>
              <a:rPr lang="en-US" sz="2400" dirty="0" smtClean="0"/>
              <a:t>operating room </a:t>
            </a:r>
            <a:r>
              <a:rPr lang="en-US" sz="2400" dirty="0"/>
              <a:t>and ends </a:t>
            </a:r>
            <a:r>
              <a:rPr lang="en-US" sz="2400" dirty="0" smtClean="0"/>
              <a:t>with the </a:t>
            </a:r>
            <a:r>
              <a:rPr lang="en-US" sz="2400" dirty="0"/>
              <a:t>follow up visit </a:t>
            </a:r>
            <a:r>
              <a:rPr lang="en-US" sz="2400" dirty="0" smtClean="0"/>
              <a:t>by the </a:t>
            </a:r>
            <a:r>
              <a:rPr lang="en-US" sz="2400" dirty="0"/>
              <a:t>surgeon.</a:t>
            </a:r>
          </a:p>
          <a:p>
            <a:pPr algn="l" rtl="0"/>
            <a:r>
              <a:rPr lang="en-US" sz="2400" dirty="0"/>
              <a:t>The post </a:t>
            </a:r>
            <a:r>
              <a:rPr lang="en-US" sz="2400" dirty="0" smtClean="0"/>
              <a:t>operative care </a:t>
            </a:r>
            <a:r>
              <a:rPr lang="en-US" sz="2400" dirty="0"/>
              <a:t>is provided by -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PACU</a:t>
            </a:r>
            <a:endParaRPr lang="en-US" sz="24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SICU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74805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7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2019612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A patient remains in the post op unit, </a:t>
            </a:r>
            <a:r>
              <a:rPr lang="en-US" sz="2400" dirty="0" smtClean="0"/>
              <a:t>until </a:t>
            </a:r>
            <a:r>
              <a:rPr lang="en-US" sz="2400" dirty="0"/>
              <a:t>the patient has fully</a:t>
            </a:r>
          </a:p>
          <a:p>
            <a:pPr algn="l" rtl="0"/>
            <a:r>
              <a:rPr lang="en-US" sz="2400" dirty="0" smtClean="0"/>
              <a:t>recovered </a:t>
            </a:r>
            <a:r>
              <a:rPr lang="en-US" sz="2400" dirty="0"/>
              <a:t>from anesthesia.</a:t>
            </a:r>
          </a:p>
          <a:p>
            <a:pPr algn="l" rtl="0"/>
            <a:r>
              <a:rPr lang="en-US" sz="2400" dirty="0"/>
              <a:t>Following measures are used to determine the patient</a:t>
            </a:r>
          </a:p>
          <a:p>
            <a:pPr algn="l" rtl="0"/>
            <a:r>
              <a:rPr lang="en-US" sz="2400" dirty="0"/>
              <a:t>ready for </a:t>
            </a:r>
            <a:r>
              <a:rPr lang="en-US" sz="2400" dirty="0" smtClean="0"/>
              <a:t>discharge </a:t>
            </a:r>
            <a:r>
              <a:rPr lang="en-US" sz="2400" dirty="0"/>
              <a:t>from post operative unit.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Stable </a:t>
            </a:r>
            <a:r>
              <a:rPr lang="en-US" sz="2400" dirty="0"/>
              <a:t>vital signs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Orientation </a:t>
            </a:r>
            <a:r>
              <a:rPr lang="en-US" sz="2400" dirty="0"/>
              <a:t>to </a:t>
            </a:r>
            <a:r>
              <a:rPr lang="en-US" sz="2400" dirty="0" smtClean="0"/>
              <a:t>Person , Place</a:t>
            </a:r>
            <a:r>
              <a:rPr lang="en-US" sz="2400" dirty="0"/>
              <a:t> </a:t>
            </a:r>
            <a:r>
              <a:rPr lang="en-US" sz="2400" dirty="0" smtClean="0"/>
              <a:t>,Time .</a:t>
            </a:r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Adequate </a:t>
            </a:r>
            <a:r>
              <a:rPr lang="en-US" sz="2400" dirty="0"/>
              <a:t>oxygen saturation level.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Urine </a:t>
            </a:r>
            <a:r>
              <a:rPr lang="en-US" sz="2400" dirty="0"/>
              <a:t>out put at least 30ml/hour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Minimal </a:t>
            </a:r>
            <a:r>
              <a:rPr lang="en-US" sz="2400" dirty="0"/>
              <a:t>pain.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Adequate </a:t>
            </a:r>
            <a:r>
              <a:rPr lang="en-US" sz="2400" dirty="0"/>
              <a:t>respiratory function.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472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1187624" y="2276872"/>
            <a:ext cx="6984776" cy="32090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THE INTERMEDIATE </a:t>
            </a:r>
          </a:p>
          <a:p>
            <a:pPr algn="ctr"/>
            <a:r>
              <a:rPr lang="en-US" sz="4800" b="1" dirty="0" smtClean="0"/>
              <a:t>POST OPERATIVE </a:t>
            </a:r>
          </a:p>
          <a:p>
            <a:pPr algn="ctr"/>
            <a:r>
              <a:rPr lang="en-US" sz="4800" b="1" dirty="0" smtClean="0"/>
              <a:t>PERIOD</a:t>
            </a:r>
          </a:p>
        </p:txBody>
      </p:sp>
    </p:spTree>
    <p:extLst>
      <p:ext uri="{BB962C8B-B14F-4D97-AF65-F5344CB8AC3E}">
        <p14:creationId xmlns:p14="http://schemas.microsoft.com/office/powerpoint/2010/main" val="27966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504" y="1906954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dirty="0" smtClean="0"/>
              <a:t>Care of the wound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Dressing </a:t>
            </a:r>
            <a:r>
              <a:rPr lang="en-US" sz="2400" dirty="0"/>
              <a:t>can be removed 3-4 days after operation.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Wet </a:t>
            </a:r>
            <a:r>
              <a:rPr lang="en-US" sz="2400" dirty="0"/>
              <a:t>dressing should be removed earlier and changed.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Symptoms </a:t>
            </a:r>
            <a:r>
              <a:rPr lang="en-US" sz="2400" dirty="0"/>
              <a:t>and signs of infection should be looked for, </a:t>
            </a:r>
            <a:r>
              <a:rPr lang="en-US" sz="2400" dirty="0" smtClean="0"/>
              <a:t>which if </a:t>
            </a:r>
            <a:r>
              <a:rPr lang="en-US" sz="2400" dirty="0"/>
              <a:t>present compression, removal of few stitches </a:t>
            </a:r>
            <a:r>
              <a:rPr lang="en-US" sz="2400" dirty="0" smtClean="0"/>
              <a:t>and daily </a:t>
            </a:r>
            <a:r>
              <a:rPr lang="en-US" sz="2400" dirty="0"/>
              <a:t>dressing with swab for C &amp; S</a:t>
            </a:r>
            <a:r>
              <a:rPr lang="en-US" sz="2400" dirty="0" smtClean="0"/>
              <a:t>.</a:t>
            </a:r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Tensile </a:t>
            </a:r>
            <a:r>
              <a:rPr lang="en-US" sz="2400" dirty="0"/>
              <a:t>strength of wound minimal during first 5 days, </a:t>
            </a:r>
            <a:r>
              <a:rPr lang="en-US" sz="2400" dirty="0" smtClean="0"/>
              <a:t>then rapid </a:t>
            </a:r>
            <a:r>
              <a:rPr lang="en-US" sz="2400" dirty="0"/>
              <a:t>between 5th -20th day then slowly again (full </a:t>
            </a:r>
            <a:r>
              <a:rPr lang="en-US" sz="2400" dirty="0" smtClean="0"/>
              <a:t>strength takes </a:t>
            </a:r>
            <a:r>
              <a:rPr lang="en-US" sz="2400" dirty="0"/>
              <a:t>1-2 years).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Good </a:t>
            </a:r>
            <a:r>
              <a:rPr lang="en-US" sz="2400" dirty="0"/>
              <a:t>nutrition.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49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528" y="1628800"/>
            <a:ext cx="5258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Post-Operative Care of GIT</a:t>
            </a:r>
            <a:endParaRPr lang="en-US" sz="36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496" y="2276872"/>
            <a:ext cx="9180512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NPO until peristalsis returns.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Paralytic ileus usually takes about 24hs.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NGT is necessary after esophageal and gastric surgery.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NGT is NOT necessary after cholecystectomy, pelvic operation or colonic resections.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Gastrostomy and </a:t>
            </a:r>
            <a:r>
              <a:rPr lang="en-US" sz="2400" dirty="0" err="1" smtClean="0">
                <a:solidFill>
                  <a:schemeClr val="tx1"/>
                </a:solidFill>
              </a:rPr>
              <a:t>jujenostomy</a:t>
            </a:r>
            <a:r>
              <a:rPr lang="en-US" sz="2400" dirty="0" smtClean="0">
                <a:solidFill>
                  <a:schemeClr val="tx1"/>
                </a:solidFill>
              </a:rPr>
              <a:t> tubes feeding can start on 2</a:t>
            </a:r>
            <a:r>
              <a:rPr lang="en-US" sz="2400" baseline="30000" dirty="0" smtClean="0">
                <a:solidFill>
                  <a:schemeClr val="tx1"/>
                </a:solidFill>
              </a:rPr>
              <a:t>nd</a:t>
            </a:r>
            <a:r>
              <a:rPr lang="en-US" sz="2400" dirty="0" smtClean="0">
                <a:solidFill>
                  <a:schemeClr val="tx1"/>
                </a:solidFill>
              </a:rPr>
              <a:t> Post-Op. day because absorption from small bowel is not affected by laparotomy.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Enteral feeding is better than parenteral feeding.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Gradual return of oral feeding from liquids to normal diet.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35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540568" y="1326083"/>
            <a:ext cx="7627938" cy="116681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/>
              <a:t>Post-Operative pulmonary Care </a:t>
            </a:r>
            <a:endParaRPr lang="en-US" sz="36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3528" y="2431430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Post-Op. atelectasis is enhanced by shallow breathing, pain, obesity and abdominal distension (restriction of diaphragmatic movements)</a:t>
            </a:r>
          </a:p>
          <a:p>
            <a:pPr marL="457200" indent="-457200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Post-Op. physiotherapy especially deep inspiration helps to decrease atelectasis. Also O2 mask and periodic hyperinflation using spirometer.</a:t>
            </a:r>
          </a:p>
          <a:p>
            <a:pPr marL="457200" indent="-457200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Early mobilization helps a lot.</a:t>
            </a:r>
          </a:p>
          <a:p>
            <a:pPr marL="457200" indent="-457200" algn="l" rtl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Antibiotics and treatment of heart failure Post-Op.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7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91" y="1988841"/>
            <a:ext cx="7090017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1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419100" y="1981200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3"/>
          <p:cNvSpPr/>
          <p:nvPr/>
        </p:nvSpPr>
        <p:spPr>
          <a:xfrm>
            <a:off x="1181100" y="2065020"/>
            <a:ext cx="6019800" cy="1051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2"/>
          <p:cNvSpPr/>
          <p:nvPr/>
        </p:nvSpPr>
        <p:spPr>
          <a:xfrm>
            <a:off x="533400" y="20574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224978"/>
              </a:gs>
              <a:gs pos="5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6"/>
          <p:cNvSpPr txBox="1"/>
          <p:nvPr/>
        </p:nvSpPr>
        <p:spPr>
          <a:xfrm>
            <a:off x="2157536" y="2329716"/>
            <a:ext cx="515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800" dirty="0" smtClean="0"/>
              <a:t>Successful and faster recovery </a:t>
            </a:r>
            <a:endParaRPr lang="en-US" sz="2800" dirty="0"/>
          </a:p>
        </p:txBody>
      </p:sp>
      <p:sp>
        <p:nvSpPr>
          <p:cNvPr id="11" name="Freeform 8"/>
          <p:cNvSpPr/>
          <p:nvPr/>
        </p:nvSpPr>
        <p:spPr>
          <a:xfrm>
            <a:off x="1066800" y="3352800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9"/>
          <p:cNvSpPr/>
          <p:nvPr/>
        </p:nvSpPr>
        <p:spPr>
          <a:xfrm>
            <a:off x="1828800" y="34366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0"/>
          <p:cNvSpPr/>
          <p:nvPr/>
        </p:nvSpPr>
        <p:spPr>
          <a:xfrm>
            <a:off x="1181100" y="34290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3"/>
          <p:cNvSpPr txBox="1"/>
          <p:nvPr/>
        </p:nvSpPr>
        <p:spPr>
          <a:xfrm>
            <a:off x="2843808" y="3697868"/>
            <a:ext cx="471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800" dirty="0" smtClean="0"/>
              <a:t>To Reduce mortality  rate </a:t>
            </a:r>
            <a:endParaRPr lang="en-US" sz="2800" dirty="0"/>
          </a:p>
        </p:txBody>
      </p:sp>
      <p:sp>
        <p:nvSpPr>
          <p:cNvPr id="16" name="Freeform 14"/>
          <p:cNvSpPr/>
          <p:nvPr/>
        </p:nvSpPr>
        <p:spPr>
          <a:xfrm>
            <a:off x="1828800" y="4800600"/>
            <a:ext cx="6781800" cy="1371600"/>
          </a:xfrm>
          <a:custGeom>
            <a:avLst/>
            <a:gdLst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  <a:gd name="connsiteX0" fmla="*/ 0 w 2590800"/>
              <a:gd name="connsiteY0" fmla="*/ 0 h 3276600"/>
              <a:gd name="connsiteX1" fmla="*/ 2590800 w 2590800"/>
              <a:gd name="connsiteY1" fmla="*/ 0 h 3276600"/>
              <a:gd name="connsiteX2" fmla="*/ 2590800 w 2590800"/>
              <a:gd name="connsiteY2" fmla="*/ 3276600 h 3276600"/>
              <a:gd name="connsiteX3" fmla="*/ 0 w 2590800"/>
              <a:gd name="connsiteY3" fmla="*/ 3276600 h 3276600"/>
              <a:gd name="connsiteX4" fmla="*/ 0 w 2590800"/>
              <a:gd name="connsiteY4" fmla="*/ 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3276600">
                <a:moveTo>
                  <a:pt x="0" y="0"/>
                </a:moveTo>
                <a:cubicBezTo>
                  <a:pt x="793338" y="288966"/>
                  <a:pt x="1353127" y="419595"/>
                  <a:pt x="2590800" y="0"/>
                </a:cubicBezTo>
                <a:cubicBezTo>
                  <a:pt x="2389909" y="1139702"/>
                  <a:pt x="2260271" y="1432296"/>
                  <a:pt x="2590800" y="3276600"/>
                </a:cubicBezTo>
                <a:cubicBezTo>
                  <a:pt x="1482766" y="2859974"/>
                  <a:pt x="959592" y="2913413"/>
                  <a:pt x="0" y="3276600"/>
                </a:cubicBezTo>
                <a:cubicBezTo>
                  <a:pt x="257299" y="2187369"/>
                  <a:pt x="418605" y="1283195"/>
                  <a:pt x="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5"/>
          <p:cNvSpPr/>
          <p:nvPr/>
        </p:nvSpPr>
        <p:spPr>
          <a:xfrm>
            <a:off x="2590800" y="4884420"/>
            <a:ext cx="6019800" cy="105156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47000">
                <a:srgbClr val="E6E6E6"/>
              </a:gs>
              <a:gs pos="96000">
                <a:srgbClr val="7D8496"/>
              </a:gs>
            </a:gsLst>
            <a:lin ang="5400000" scaled="1"/>
          </a:gra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6"/>
          <p:cNvSpPr/>
          <p:nvPr/>
        </p:nvSpPr>
        <p:spPr>
          <a:xfrm>
            <a:off x="1943100" y="4876800"/>
            <a:ext cx="1866900" cy="1066800"/>
          </a:xfrm>
          <a:custGeom>
            <a:avLst/>
            <a:gdLst>
              <a:gd name="connsiteX0" fmla="*/ 0 w 1828800"/>
              <a:gd name="connsiteY0" fmla="*/ 0 h 1066800"/>
              <a:gd name="connsiteX1" fmla="*/ 1066800 w 1828800"/>
              <a:gd name="connsiteY1" fmla="*/ 0 h 1066800"/>
              <a:gd name="connsiteX2" fmla="*/ 1066800 w 1828800"/>
              <a:gd name="connsiteY2" fmla="*/ 0 h 1066800"/>
              <a:gd name="connsiteX3" fmla="*/ 1524000 w 1828800"/>
              <a:gd name="connsiteY3" fmla="*/ 0 h 1066800"/>
              <a:gd name="connsiteX4" fmla="*/ 1828800 w 1828800"/>
              <a:gd name="connsiteY4" fmla="*/ 0 h 1066800"/>
              <a:gd name="connsiteX5" fmla="*/ 1828800 w 1828800"/>
              <a:gd name="connsiteY5" fmla="*/ 177800 h 1066800"/>
              <a:gd name="connsiteX6" fmla="*/ 2160179 w 1828800"/>
              <a:gd name="connsiteY6" fmla="*/ 285742 h 1066800"/>
              <a:gd name="connsiteX7" fmla="*/ 1828800 w 1828800"/>
              <a:gd name="connsiteY7" fmla="*/ 444500 h 1066800"/>
              <a:gd name="connsiteX8" fmla="*/ 1828800 w 1828800"/>
              <a:gd name="connsiteY8" fmla="*/ 1066800 h 1066800"/>
              <a:gd name="connsiteX9" fmla="*/ 1524000 w 1828800"/>
              <a:gd name="connsiteY9" fmla="*/ 1066800 h 1066800"/>
              <a:gd name="connsiteX10" fmla="*/ 1066800 w 1828800"/>
              <a:gd name="connsiteY10" fmla="*/ 1066800 h 1066800"/>
              <a:gd name="connsiteX11" fmla="*/ 1066800 w 1828800"/>
              <a:gd name="connsiteY11" fmla="*/ 1066800 h 1066800"/>
              <a:gd name="connsiteX12" fmla="*/ 0 w 1828800"/>
              <a:gd name="connsiteY12" fmla="*/ 1066800 h 1066800"/>
              <a:gd name="connsiteX13" fmla="*/ 0 w 1828800"/>
              <a:gd name="connsiteY13" fmla="*/ 444500 h 1066800"/>
              <a:gd name="connsiteX14" fmla="*/ 0 w 1828800"/>
              <a:gd name="connsiteY14" fmla="*/ 177800 h 1066800"/>
              <a:gd name="connsiteX15" fmla="*/ 0 w 1828800"/>
              <a:gd name="connsiteY15" fmla="*/ 177800 h 1066800"/>
              <a:gd name="connsiteX16" fmla="*/ 0 w 1828800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2857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2160179"/>
              <a:gd name="connsiteY0" fmla="*/ 0 h 1066800"/>
              <a:gd name="connsiteX1" fmla="*/ 1066800 w 2160179"/>
              <a:gd name="connsiteY1" fmla="*/ 0 h 1066800"/>
              <a:gd name="connsiteX2" fmla="*/ 1066800 w 2160179"/>
              <a:gd name="connsiteY2" fmla="*/ 0 h 1066800"/>
              <a:gd name="connsiteX3" fmla="*/ 1524000 w 2160179"/>
              <a:gd name="connsiteY3" fmla="*/ 0 h 1066800"/>
              <a:gd name="connsiteX4" fmla="*/ 1828800 w 2160179"/>
              <a:gd name="connsiteY4" fmla="*/ 0 h 1066800"/>
              <a:gd name="connsiteX5" fmla="*/ 1828800 w 2160179"/>
              <a:gd name="connsiteY5" fmla="*/ 177800 h 1066800"/>
              <a:gd name="connsiteX6" fmla="*/ 2160179 w 2160179"/>
              <a:gd name="connsiteY6" fmla="*/ 514342 h 1066800"/>
              <a:gd name="connsiteX7" fmla="*/ 1828800 w 2160179"/>
              <a:gd name="connsiteY7" fmla="*/ 749300 h 1066800"/>
              <a:gd name="connsiteX8" fmla="*/ 1828800 w 2160179"/>
              <a:gd name="connsiteY8" fmla="*/ 1066800 h 1066800"/>
              <a:gd name="connsiteX9" fmla="*/ 1524000 w 2160179"/>
              <a:gd name="connsiteY9" fmla="*/ 1066800 h 1066800"/>
              <a:gd name="connsiteX10" fmla="*/ 1066800 w 2160179"/>
              <a:gd name="connsiteY10" fmla="*/ 1066800 h 1066800"/>
              <a:gd name="connsiteX11" fmla="*/ 1066800 w 2160179"/>
              <a:gd name="connsiteY11" fmla="*/ 1066800 h 1066800"/>
              <a:gd name="connsiteX12" fmla="*/ 0 w 2160179"/>
              <a:gd name="connsiteY12" fmla="*/ 1066800 h 1066800"/>
              <a:gd name="connsiteX13" fmla="*/ 0 w 2160179"/>
              <a:gd name="connsiteY13" fmla="*/ 444500 h 1066800"/>
              <a:gd name="connsiteX14" fmla="*/ 0 w 2160179"/>
              <a:gd name="connsiteY14" fmla="*/ 177800 h 1066800"/>
              <a:gd name="connsiteX15" fmla="*/ 0 w 2160179"/>
              <a:gd name="connsiteY15" fmla="*/ 177800 h 1066800"/>
              <a:gd name="connsiteX16" fmla="*/ 0 w 2160179"/>
              <a:gd name="connsiteY16" fmla="*/ 0 h 1066800"/>
              <a:gd name="connsiteX0" fmla="*/ 0 w 1997147"/>
              <a:gd name="connsiteY0" fmla="*/ 0 h 1066800"/>
              <a:gd name="connsiteX1" fmla="*/ 1066800 w 1997147"/>
              <a:gd name="connsiteY1" fmla="*/ 0 h 1066800"/>
              <a:gd name="connsiteX2" fmla="*/ 1066800 w 1997147"/>
              <a:gd name="connsiteY2" fmla="*/ 0 h 1066800"/>
              <a:gd name="connsiteX3" fmla="*/ 1524000 w 1997147"/>
              <a:gd name="connsiteY3" fmla="*/ 0 h 1066800"/>
              <a:gd name="connsiteX4" fmla="*/ 1828800 w 1997147"/>
              <a:gd name="connsiteY4" fmla="*/ 0 h 1066800"/>
              <a:gd name="connsiteX5" fmla="*/ 1828800 w 1997147"/>
              <a:gd name="connsiteY5" fmla="*/ 177800 h 1066800"/>
              <a:gd name="connsiteX6" fmla="*/ 1997147 w 1997147"/>
              <a:gd name="connsiteY6" fmla="*/ 514342 h 1066800"/>
              <a:gd name="connsiteX7" fmla="*/ 1828800 w 1997147"/>
              <a:gd name="connsiteY7" fmla="*/ 749300 h 1066800"/>
              <a:gd name="connsiteX8" fmla="*/ 1828800 w 1997147"/>
              <a:gd name="connsiteY8" fmla="*/ 1066800 h 1066800"/>
              <a:gd name="connsiteX9" fmla="*/ 1524000 w 1997147"/>
              <a:gd name="connsiteY9" fmla="*/ 1066800 h 1066800"/>
              <a:gd name="connsiteX10" fmla="*/ 1066800 w 1997147"/>
              <a:gd name="connsiteY10" fmla="*/ 1066800 h 1066800"/>
              <a:gd name="connsiteX11" fmla="*/ 1066800 w 1997147"/>
              <a:gd name="connsiteY11" fmla="*/ 1066800 h 1066800"/>
              <a:gd name="connsiteX12" fmla="*/ 0 w 1997147"/>
              <a:gd name="connsiteY12" fmla="*/ 1066800 h 1066800"/>
              <a:gd name="connsiteX13" fmla="*/ 0 w 1997147"/>
              <a:gd name="connsiteY13" fmla="*/ 444500 h 1066800"/>
              <a:gd name="connsiteX14" fmla="*/ 0 w 1997147"/>
              <a:gd name="connsiteY14" fmla="*/ 177800 h 1066800"/>
              <a:gd name="connsiteX15" fmla="*/ 0 w 1997147"/>
              <a:gd name="connsiteY15" fmla="*/ 177800 h 1066800"/>
              <a:gd name="connsiteX16" fmla="*/ 0 w 1997147"/>
              <a:gd name="connsiteY1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7147" h="1066800">
                <a:moveTo>
                  <a:pt x="0" y="0"/>
                </a:moveTo>
                <a:lnTo>
                  <a:pt x="1066800" y="0"/>
                </a:lnTo>
                <a:lnTo>
                  <a:pt x="1066800" y="0"/>
                </a:lnTo>
                <a:lnTo>
                  <a:pt x="1524000" y="0"/>
                </a:lnTo>
                <a:lnTo>
                  <a:pt x="1828800" y="0"/>
                </a:lnTo>
                <a:lnTo>
                  <a:pt x="1828800" y="177800"/>
                </a:lnTo>
                <a:lnTo>
                  <a:pt x="1997147" y="514342"/>
                </a:lnTo>
                <a:lnTo>
                  <a:pt x="1828800" y="749300"/>
                </a:lnTo>
                <a:lnTo>
                  <a:pt x="1828800" y="1066800"/>
                </a:lnTo>
                <a:lnTo>
                  <a:pt x="1524000" y="1066800"/>
                </a:lnTo>
                <a:lnTo>
                  <a:pt x="1066800" y="1066800"/>
                </a:lnTo>
                <a:lnTo>
                  <a:pt x="1066800" y="1066800"/>
                </a:lnTo>
                <a:lnTo>
                  <a:pt x="0" y="1066800"/>
                </a:lnTo>
                <a:lnTo>
                  <a:pt x="0" y="444500"/>
                </a:lnTo>
                <a:lnTo>
                  <a:pt x="0" y="177800"/>
                </a:lnTo>
                <a:lnTo>
                  <a:pt x="0" y="177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20616" y="4941168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800" dirty="0" smtClean="0"/>
              <a:t>To reduce patient hospital stay and the cost </a:t>
            </a:r>
            <a:endParaRPr lang="en-US" sz="28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2036068" y="1465620"/>
            <a:ext cx="22479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Cooper Black" pitchFamily="18" charset="0"/>
              </a:rPr>
              <a:t>purposes</a:t>
            </a:r>
            <a:r>
              <a:rPr lang="en-US" sz="2800" dirty="0" smtClean="0">
                <a:solidFill>
                  <a:srgbClr val="C00000"/>
                </a:solidFill>
                <a:latin typeface="Cooper Black" pitchFamily="18" charset="0"/>
              </a:rPr>
              <a:t> </a:t>
            </a:r>
            <a:endParaRPr lang="ar-LY" sz="2800" dirty="0">
              <a:solidFill>
                <a:srgbClr val="C0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0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7"/>
          <p:cNvSpPr/>
          <p:nvPr/>
        </p:nvSpPr>
        <p:spPr>
          <a:xfrm>
            <a:off x="-17755" y="3266983"/>
            <a:ext cx="9179510" cy="3604334"/>
          </a:xfrm>
          <a:custGeom>
            <a:avLst/>
            <a:gdLst>
              <a:gd name="connsiteX0" fmla="*/ 0 w 9179510"/>
              <a:gd name="connsiteY0" fmla="*/ 1855433 h 3604334"/>
              <a:gd name="connsiteX1" fmla="*/ 9179510 w 9179510"/>
              <a:gd name="connsiteY1" fmla="*/ 0 h 3604334"/>
              <a:gd name="connsiteX2" fmla="*/ 9179510 w 9179510"/>
              <a:gd name="connsiteY2" fmla="*/ 1402671 h 3604334"/>
              <a:gd name="connsiteX3" fmla="*/ 3684233 w 9179510"/>
              <a:gd name="connsiteY3" fmla="*/ 3604334 h 3604334"/>
              <a:gd name="connsiteX4" fmla="*/ 8877 w 9179510"/>
              <a:gd name="connsiteY4" fmla="*/ 3595456 h 3604334"/>
              <a:gd name="connsiteX5" fmla="*/ 0 w 9179510"/>
              <a:gd name="connsiteY5" fmla="*/ 1855433 h 360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9510" h="3604334">
                <a:moveTo>
                  <a:pt x="0" y="1855433"/>
                </a:moveTo>
                <a:lnTo>
                  <a:pt x="9179510" y="0"/>
                </a:lnTo>
                <a:lnTo>
                  <a:pt x="9179510" y="1402671"/>
                </a:lnTo>
                <a:lnTo>
                  <a:pt x="3684233" y="3604334"/>
                </a:lnTo>
                <a:lnTo>
                  <a:pt x="8877" y="3595456"/>
                </a:lnTo>
                <a:cubicBezTo>
                  <a:pt x="11836" y="3024326"/>
                  <a:pt x="14796" y="2453196"/>
                  <a:pt x="0" y="185543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19"/>
          <p:cNvCxnSpPr/>
          <p:nvPr/>
        </p:nvCxnSpPr>
        <p:spPr>
          <a:xfrm flipV="1">
            <a:off x="-17755" y="3215013"/>
            <a:ext cx="11239130" cy="3354465"/>
          </a:xfrm>
          <a:prstGeom prst="line">
            <a:avLst/>
          </a:prstGeom>
          <a:ln w="180975" cmpd="sng">
            <a:solidFill>
              <a:schemeClr val="bg1"/>
            </a:solidFill>
            <a:prstDash val="dash"/>
          </a:ln>
          <a:scene3d>
            <a:camera prst="perspectiveRelaxed">
              <a:rot lat="19200000" lon="19068420" rev="187107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2"/>
          <p:cNvGrpSpPr/>
          <p:nvPr/>
        </p:nvGrpSpPr>
        <p:grpSpPr>
          <a:xfrm>
            <a:off x="6145763" y="1004879"/>
            <a:ext cx="2479373" cy="3576712"/>
            <a:chOff x="937566" y="1700868"/>
            <a:chExt cx="3116444" cy="4495745"/>
          </a:xfrm>
        </p:grpSpPr>
        <p:sp>
          <p:nvSpPr>
            <p:cNvPr id="24" name="Oval 13"/>
            <p:cNvSpPr/>
            <p:nvPr/>
          </p:nvSpPr>
          <p:spPr>
            <a:xfrm>
              <a:off x="2112885" y="5717219"/>
              <a:ext cx="479394" cy="47939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ffectLst>
              <a:outerShdw blurRad="63500" sx="106000" sy="106000" algn="ctr" rotWithShape="0">
                <a:prstClr val="black">
                  <a:alpha val="40000"/>
                </a:prstClr>
              </a:outerShdw>
            </a:effectLst>
            <a:scene3d>
              <a:camera prst="perspectiveRelaxed">
                <a:rot lat="17373601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14"/>
            <p:cNvSpPr/>
            <p:nvPr/>
          </p:nvSpPr>
          <p:spPr>
            <a:xfrm>
              <a:off x="2259367" y="4376691"/>
              <a:ext cx="186431" cy="158910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amond 15"/>
            <p:cNvSpPr/>
            <p:nvPr/>
          </p:nvSpPr>
          <p:spPr>
            <a:xfrm>
              <a:off x="937566" y="1700868"/>
              <a:ext cx="3116444" cy="2956486"/>
            </a:xfrm>
            <a:prstGeom prst="diamond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16"/>
            <p:cNvSpPr txBox="1"/>
            <p:nvPr/>
          </p:nvSpPr>
          <p:spPr>
            <a:xfrm>
              <a:off x="1262571" y="2304084"/>
              <a:ext cx="2403393" cy="1663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rtl="0"/>
              <a:r>
                <a:rPr lang="en-US" sz="2000" b="1" dirty="0"/>
                <a:t>PHASE </a:t>
              </a:r>
              <a:r>
                <a:rPr lang="en-US" sz="2000" b="1" dirty="0" smtClean="0"/>
                <a:t>(3)</a:t>
              </a:r>
            </a:p>
            <a:p>
              <a:pPr lvl="0" algn="ctr" rtl="0"/>
              <a:r>
                <a:rPr lang="en-US" sz="2000" b="1" dirty="0"/>
                <a:t>CONVALESCENT </a:t>
              </a:r>
              <a:r>
                <a:rPr lang="en-US" sz="2000" b="1" dirty="0" smtClean="0"/>
                <a:t>AFTER DISCHARGE</a:t>
              </a:r>
              <a:endParaRPr lang="en-US" sz="2000" b="1" dirty="0" smtClean="0"/>
            </a:p>
          </p:txBody>
        </p:sp>
      </p:grpSp>
      <p:grpSp>
        <p:nvGrpSpPr>
          <p:cNvPr id="29" name="Group 7"/>
          <p:cNvGrpSpPr/>
          <p:nvPr/>
        </p:nvGrpSpPr>
        <p:grpSpPr>
          <a:xfrm>
            <a:off x="3347865" y="1412776"/>
            <a:ext cx="2535249" cy="3851395"/>
            <a:chOff x="914341" y="1844223"/>
            <a:chExt cx="2865037" cy="4352390"/>
          </a:xfrm>
        </p:grpSpPr>
        <p:sp>
          <p:nvSpPr>
            <p:cNvPr id="30" name="Oval 8"/>
            <p:cNvSpPr/>
            <p:nvPr/>
          </p:nvSpPr>
          <p:spPr>
            <a:xfrm>
              <a:off x="2112885" y="5717219"/>
              <a:ext cx="479394" cy="47939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ffectLst>
              <a:outerShdw blurRad="63500" sx="106000" sy="106000" algn="ctr" rotWithShape="0">
                <a:prstClr val="black">
                  <a:alpha val="40000"/>
                </a:prstClr>
              </a:outerShdw>
            </a:effectLst>
            <a:scene3d>
              <a:camera prst="perspectiveRelaxed">
                <a:rot lat="17373601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9"/>
            <p:cNvSpPr/>
            <p:nvPr/>
          </p:nvSpPr>
          <p:spPr>
            <a:xfrm>
              <a:off x="2259367" y="4376691"/>
              <a:ext cx="186431" cy="158910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iamond 10"/>
            <p:cNvSpPr/>
            <p:nvPr/>
          </p:nvSpPr>
          <p:spPr>
            <a:xfrm>
              <a:off x="914341" y="1844223"/>
              <a:ext cx="2865037" cy="2692265"/>
            </a:xfrm>
            <a:prstGeom prst="diamon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11"/>
            <p:cNvSpPr txBox="1"/>
            <p:nvPr/>
          </p:nvSpPr>
          <p:spPr>
            <a:xfrm>
              <a:off x="1075532" y="2486689"/>
              <a:ext cx="2605553" cy="114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000" b="1" dirty="0"/>
                <a:t>PHASE </a:t>
              </a:r>
              <a:r>
                <a:rPr lang="en-US" sz="2000" b="1" dirty="0" smtClean="0"/>
                <a:t>(2)</a:t>
              </a:r>
              <a:endParaRPr lang="en-US" sz="1600" dirty="0"/>
            </a:p>
            <a:p>
              <a:pPr algn="ctr" rtl="0"/>
              <a:r>
                <a:rPr lang="en-US" sz="2000" b="1" dirty="0"/>
                <a:t>INTERMEDIATE </a:t>
              </a:r>
              <a:r>
                <a:rPr lang="en-US" sz="2000" b="1" dirty="0" smtClean="0"/>
                <a:t> </a:t>
              </a:r>
              <a:r>
                <a:rPr lang="en-US" sz="2000" b="1" dirty="0"/>
                <a:t>HOSPITAL STAY </a:t>
              </a:r>
            </a:p>
          </p:txBody>
        </p:sp>
      </p:grpSp>
      <p:grpSp>
        <p:nvGrpSpPr>
          <p:cNvPr id="34" name="Group 6"/>
          <p:cNvGrpSpPr/>
          <p:nvPr/>
        </p:nvGrpSpPr>
        <p:grpSpPr>
          <a:xfrm>
            <a:off x="650177" y="2062114"/>
            <a:ext cx="2467992" cy="4128116"/>
            <a:chOff x="1118586" y="2068497"/>
            <a:chExt cx="2467992" cy="4128116"/>
          </a:xfrm>
        </p:grpSpPr>
        <p:sp>
          <p:nvSpPr>
            <p:cNvPr id="35" name="Oval 4"/>
            <p:cNvSpPr/>
            <p:nvPr/>
          </p:nvSpPr>
          <p:spPr>
            <a:xfrm>
              <a:off x="2112885" y="5717219"/>
              <a:ext cx="479394" cy="47939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ffectLst>
              <a:outerShdw blurRad="63500" sx="106000" sy="106000" algn="ctr" rotWithShape="0">
                <a:prstClr val="black">
                  <a:alpha val="40000"/>
                </a:prstClr>
              </a:outerShdw>
            </a:effectLst>
            <a:scene3d>
              <a:camera prst="perspectiveRelaxed">
                <a:rot lat="17373601" lon="0" rev="0"/>
              </a:camera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"/>
            <p:cNvSpPr/>
            <p:nvPr/>
          </p:nvSpPr>
          <p:spPr>
            <a:xfrm>
              <a:off x="2259367" y="4376691"/>
              <a:ext cx="186431" cy="158910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iamond 2"/>
            <p:cNvSpPr/>
            <p:nvPr/>
          </p:nvSpPr>
          <p:spPr>
            <a:xfrm>
              <a:off x="1118586" y="2068497"/>
              <a:ext cx="2467992" cy="2467992"/>
            </a:xfrm>
            <a:prstGeom prst="diamond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5"/>
            <p:cNvSpPr txBox="1"/>
            <p:nvPr/>
          </p:nvSpPr>
          <p:spPr>
            <a:xfrm>
              <a:off x="1350252" y="2543992"/>
              <a:ext cx="196196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000" b="1" dirty="0"/>
                <a:t>PHASE (1</a:t>
              </a:r>
              <a:r>
                <a:rPr lang="en-US" sz="2000" b="1" dirty="0" smtClean="0"/>
                <a:t>)</a:t>
              </a:r>
            </a:p>
            <a:p>
              <a:pPr algn="ctr" rtl="0"/>
              <a:r>
                <a:rPr lang="en-US" sz="2000" b="1" dirty="0"/>
                <a:t>IMMEDIATE </a:t>
              </a:r>
              <a:r>
                <a:rPr lang="en-US" sz="2000" b="1" dirty="0" smtClean="0"/>
                <a:t>POST ANAESTHETIC</a:t>
              </a:r>
              <a:endParaRPr lang="en-US" sz="2000" b="1" dirty="0"/>
            </a:p>
          </p:txBody>
        </p:sp>
      </p:grpSp>
      <p:sp>
        <p:nvSpPr>
          <p:cNvPr id="39" name="مربع نص 38"/>
          <p:cNvSpPr txBox="1"/>
          <p:nvPr/>
        </p:nvSpPr>
        <p:spPr>
          <a:xfrm>
            <a:off x="395536" y="1105580"/>
            <a:ext cx="22479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dirty="0" smtClean="0">
                <a:solidFill>
                  <a:srgbClr val="C00000"/>
                </a:solidFill>
                <a:latin typeface="Cooper Black" pitchFamily="18" charset="0"/>
              </a:rPr>
              <a:t>Phases  </a:t>
            </a:r>
            <a:endParaRPr lang="ar-LY" sz="3600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40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5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grpSp>
        <p:nvGrpSpPr>
          <p:cNvPr id="4" name="그룹 2">
            <a:extLst>
              <a:ext uri="{FF2B5EF4-FFF2-40B4-BE49-F238E27FC236}">
                <a16:creationId xmlns="" xmlns:a16="http://schemas.microsoft.com/office/drawing/2014/main" id="{93697F21-7AD4-4C61-B5D4-35991A6C05DC}"/>
              </a:ext>
            </a:extLst>
          </p:cNvPr>
          <p:cNvGrpSpPr/>
          <p:nvPr/>
        </p:nvGrpSpPr>
        <p:grpSpPr>
          <a:xfrm>
            <a:off x="2925678" y="2564904"/>
            <a:ext cx="3374514" cy="3074347"/>
            <a:chOff x="4406922" y="1835575"/>
            <a:chExt cx="3374514" cy="3074347"/>
          </a:xfrm>
        </p:grpSpPr>
        <p:sp>
          <p:nvSpPr>
            <p:cNvPr id="5" name="Freeform 20">
              <a:extLst>
                <a:ext uri="{FF2B5EF4-FFF2-40B4-BE49-F238E27FC236}">
                  <a16:creationId xmlns="" xmlns:a16="http://schemas.microsoft.com/office/drawing/2014/main" id="{1AA7CB1A-0497-4A8F-A23C-04793D25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191" y="1879651"/>
              <a:ext cx="2340560" cy="1687967"/>
            </a:xfrm>
            <a:custGeom>
              <a:avLst/>
              <a:gdLst>
                <a:gd name="connsiteX0" fmla="*/ 1634846 w 2138022"/>
                <a:gd name="connsiteY0" fmla="*/ 2638954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634846 w 2138022"/>
                <a:gd name="connsiteY3" fmla="*/ 2638954 h 2647376"/>
                <a:gd name="connsiteX4" fmla="*/ 191284 w 2138022"/>
                <a:gd name="connsiteY4" fmla="*/ 0 h 2647376"/>
                <a:gd name="connsiteX5" fmla="*/ 1429002 w 2138022"/>
                <a:gd name="connsiteY5" fmla="*/ 0 h 2647376"/>
                <a:gd name="connsiteX6" fmla="*/ 1680296 w 2138022"/>
                <a:gd name="connsiteY6" fmla="*/ 146243 h 2647376"/>
                <a:gd name="connsiteX7" fmla="*/ 2138022 w 2138022"/>
                <a:gd name="connsiteY7" fmla="*/ 939458 h 2647376"/>
                <a:gd name="connsiteX8" fmla="*/ 1207798 w 2138022"/>
                <a:gd name="connsiteY8" fmla="*/ 1541901 h 2647376"/>
                <a:gd name="connsiteX9" fmla="*/ 491337 w 2138022"/>
                <a:gd name="connsiteY9" fmla="*/ 299986 h 2647376"/>
                <a:gd name="connsiteX10" fmla="*/ 0 w 2138022"/>
                <a:gd name="connsiteY10" fmla="*/ 74996 h 2647376"/>
                <a:gd name="connsiteX11" fmla="*/ 191284 w 2138022"/>
                <a:gd name="connsiteY11" fmla="*/ 0 h 2647376"/>
                <a:gd name="connsiteX0" fmla="*/ 1631537 w 2138022"/>
                <a:gd name="connsiteY0" fmla="*/ 2647376 h 2647376"/>
                <a:gd name="connsiteX1" fmla="*/ 1636616 w 2138022"/>
                <a:gd name="connsiteY1" fmla="*/ 2641686 h 2647376"/>
                <a:gd name="connsiteX2" fmla="*/ 1631537 w 2138022"/>
                <a:gd name="connsiteY2" fmla="*/ 2647376 h 2647376"/>
                <a:gd name="connsiteX3" fmla="*/ 191284 w 2138022"/>
                <a:gd name="connsiteY3" fmla="*/ 0 h 2647376"/>
                <a:gd name="connsiteX4" fmla="*/ 1429002 w 2138022"/>
                <a:gd name="connsiteY4" fmla="*/ 0 h 2647376"/>
                <a:gd name="connsiteX5" fmla="*/ 1680296 w 2138022"/>
                <a:gd name="connsiteY5" fmla="*/ 146243 h 2647376"/>
                <a:gd name="connsiteX6" fmla="*/ 2138022 w 2138022"/>
                <a:gd name="connsiteY6" fmla="*/ 939458 h 2647376"/>
                <a:gd name="connsiteX7" fmla="*/ 1207798 w 2138022"/>
                <a:gd name="connsiteY7" fmla="*/ 1541901 h 2647376"/>
                <a:gd name="connsiteX8" fmla="*/ 491337 w 2138022"/>
                <a:gd name="connsiteY8" fmla="*/ 299986 h 2647376"/>
                <a:gd name="connsiteX9" fmla="*/ 0 w 2138022"/>
                <a:gd name="connsiteY9" fmla="*/ 74996 h 2647376"/>
                <a:gd name="connsiteX10" fmla="*/ 191284 w 2138022"/>
                <a:gd name="connsiteY10" fmla="*/ 0 h 2647376"/>
                <a:gd name="connsiteX0" fmla="*/ 191284 w 2138022"/>
                <a:gd name="connsiteY0" fmla="*/ 0 h 1541901"/>
                <a:gd name="connsiteX1" fmla="*/ 1429002 w 2138022"/>
                <a:gd name="connsiteY1" fmla="*/ 0 h 1541901"/>
                <a:gd name="connsiteX2" fmla="*/ 1680296 w 2138022"/>
                <a:gd name="connsiteY2" fmla="*/ 146243 h 1541901"/>
                <a:gd name="connsiteX3" fmla="*/ 2138022 w 2138022"/>
                <a:gd name="connsiteY3" fmla="*/ 939458 h 1541901"/>
                <a:gd name="connsiteX4" fmla="*/ 1207798 w 2138022"/>
                <a:gd name="connsiteY4" fmla="*/ 1541901 h 1541901"/>
                <a:gd name="connsiteX5" fmla="*/ 491337 w 2138022"/>
                <a:gd name="connsiteY5" fmla="*/ 299986 h 1541901"/>
                <a:gd name="connsiteX6" fmla="*/ 0 w 2138022"/>
                <a:gd name="connsiteY6" fmla="*/ 74996 h 1541901"/>
                <a:gd name="connsiteX7" fmla="*/ 191284 w 2138022"/>
                <a:gd name="connsiteY7" fmla="*/ 0 h 15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8022" h="1541901">
                  <a:moveTo>
                    <a:pt x="191284" y="0"/>
                  </a:moveTo>
                  <a:lnTo>
                    <a:pt x="1429002" y="0"/>
                  </a:lnTo>
                  <a:cubicBezTo>
                    <a:pt x="1522768" y="0"/>
                    <a:pt x="1635288" y="67497"/>
                    <a:pt x="1680296" y="146243"/>
                  </a:cubicBezTo>
                  <a:lnTo>
                    <a:pt x="2138022" y="939458"/>
                  </a:lnTo>
                  <a:lnTo>
                    <a:pt x="1207798" y="1541901"/>
                  </a:lnTo>
                  <a:lnTo>
                    <a:pt x="491337" y="299986"/>
                  </a:lnTo>
                  <a:cubicBezTo>
                    <a:pt x="360063" y="71247"/>
                    <a:pt x="168780" y="-3750"/>
                    <a:pt x="0" y="74996"/>
                  </a:cubicBezTo>
                  <a:cubicBezTo>
                    <a:pt x="56260" y="29999"/>
                    <a:pt x="127523" y="0"/>
                    <a:pt x="1912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59000">
                  <a:schemeClr val="accent4">
                    <a:lumMod val="98000"/>
                  </a:schemeClr>
                </a:gs>
                <a:gs pos="88000">
                  <a:schemeClr val="accent4">
                    <a:lumMod val="3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ko-KR" alt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" name="Freeform 74">
              <a:extLst>
                <a:ext uri="{FF2B5EF4-FFF2-40B4-BE49-F238E27FC236}">
                  <a16:creationId xmlns="" xmlns:a16="http://schemas.microsoft.com/office/drawing/2014/main" id="{568B06F3-D1F1-464D-A7D4-81AB69EA5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400" y="3682379"/>
              <a:ext cx="1310149" cy="1227543"/>
            </a:xfrm>
            <a:custGeom>
              <a:avLst/>
              <a:gdLst>
                <a:gd name="connsiteX0" fmla="*/ 0 w 1196777"/>
                <a:gd name="connsiteY0" fmla="*/ 5276 h 1121319"/>
                <a:gd name="connsiteX1" fmla="*/ 3080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  <a:gd name="connsiteX0" fmla="*/ 0 w 1196777"/>
                <a:gd name="connsiteY0" fmla="*/ 5276 h 1121319"/>
                <a:gd name="connsiteX1" fmla="*/ 498595 w 1196777"/>
                <a:gd name="connsiteY1" fmla="*/ 15507 h 1121319"/>
                <a:gd name="connsiteX2" fmla="*/ 560126 w 1196777"/>
                <a:gd name="connsiteY2" fmla="*/ 176723 h 1121319"/>
                <a:gd name="connsiteX3" fmla="*/ 1065618 w 1196777"/>
                <a:gd name="connsiteY3" fmla="*/ 176723 h 1121319"/>
                <a:gd name="connsiteX4" fmla="*/ 1196777 w 1196777"/>
                <a:gd name="connsiteY4" fmla="*/ 165439 h 1121319"/>
                <a:gd name="connsiteX5" fmla="*/ 731862 w 1196777"/>
                <a:gd name="connsiteY5" fmla="*/ 975149 h 1121319"/>
                <a:gd name="connsiteX6" fmla="*/ 476687 w 1196777"/>
                <a:gd name="connsiteY6" fmla="*/ 1121319 h 1121319"/>
                <a:gd name="connsiteX7" fmla="*/ 28575 w 1196777"/>
                <a:gd name="connsiteY7" fmla="*/ 1121319 h 1121319"/>
                <a:gd name="connsiteX8" fmla="*/ 0 w 1196777"/>
                <a:gd name="connsiteY8" fmla="*/ 5276 h 112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6777" h="1121319">
                  <a:moveTo>
                    <a:pt x="0" y="5276"/>
                  </a:moveTo>
                  <a:cubicBezTo>
                    <a:pt x="119762" y="6915"/>
                    <a:pt x="405241" y="-13067"/>
                    <a:pt x="498595" y="15507"/>
                  </a:cubicBezTo>
                  <a:cubicBezTo>
                    <a:pt x="591949" y="44081"/>
                    <a:pt x="465622" y="149854"/>
                    <a:pt x="560126" y="176723"/>
                  </a:cubicBezTo>
                  <a:cubicBezTo>
                    <a:pt x="654630" y="203592"/>
                    <a:pt x="897121" y="176723"/>
                    <a:pt x="1065618" y="176723"/>
                  </a:cubicBezTo>
                  <a:cubicBezTo>
                    <a:pt x="1171631" y="174907"/>
                    <a:pt x="1155629" y="172962"/>
                    <a:pt x="1196777" y="165439"/>
                  </a:cubicBezTo>
                  <a:lnTo>
                    <a:pt x="731862" y="975149"/>
                  </a:lnTo>
                  <a:cubicBezTo>
                    <a:pt x="682999" y="1057637"/>
                    <a:pt x="570413" y="1121319"/>
                    <a:pt x="476687" y="1121319"/>
                  </a:cubicBezTo>
                  <a:lnTo>
                    <a:pt x="28575" y="1121319"/>
                  </a:lnTo>
                  <a:cubicBezTo>
                    <a:pt x="28575" y="749305"/>
                    <a:pt x="0" y="377290"/>
                    <a:pt x="0" y="527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30000">
                  <a:schemeClr val="accent3"/>
                </a:gs>
                <a:gs pos="62000">
                  <a:schemeClr val="accent3">
                    <a:lumMod val="57000"/>
                  </a:schemeClr>
                </a:gs>
              </a:gsLst>
              <a:lin ang="20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ko-KR" alt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" name="Freeform 12">
              <a:extLst>
                <a:ext uri="{FF2B5EF4-FFF2-40B4-BE49-F238E27FC236}">
                  <a16:creationId xmlns="" xmlns:a16="http://schemas.microsoft.com/office/drawing/2014/main" id="{C2FE9861-F7E6-4162-8707-FD0343E7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22" y="1835575"/>
              <a:ext cx="2598140" cy="2900532"/>
            </a:xfrm>
            <a:custGeom>
              <a:avLst/>
              <a:gdLst>
                <a:gd name="T0" fmla="*/ 13 w 630"/>
                <a:gd name="T1" fmla="*/ 406 h 704"/>
                <a:gd name="T2" fmla="*/ 177 w 630"/>
                <a:gd name="T3" fmla="*/ 692 h 704"/>
                <a:gd name="T4" fmla="*/ 186 w 630"/>
                <a:gd name="T5" fmla="*/ 704 h 704"/>
                <a:gd name="T6" fmla="*/ 199 w 630"/>
                <a:gd name="T7" fmla="*/ 591 h 704"/>
                <a:gd name="T8" fmla="*/ 492 w 630"/>
                <a:gd name="T9" fmla="*/ 83 h 704"/>
                <a:gd name="T10" fmla="*/ 630 w 630"/>
                <a:gd name="T11" fmla="*/ 27 h 704"/>
                <a:gd name="T12" fmla="*/ 575 w 630"/>
                <a:gd name="T13" fmla="*/ 3 h 704"/>
                <a:gd name="T14" fmla="*/ 245 w 630"/>
                <a:gd name="T15" fmla="*/ 3 h 704"/>
                <a:gd name="T16" fmla="*/ 177 w 630"/>
                <a:gd name="T17" fmla="*/ 43 h 704"/>
                <a:gd name="T18" fmla="*/ 13 w 630"/>
                <a:gd name="T19" fmla="*/ 328 h 704"/>
                <a:gd name="T20" fmla="*/ 13 w 630"/>
                <a:gd name="T21" fmla="*/ 40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" h="704">
                  <a:moveTo>
                    <a:pt x="13" y="406"/>
                  </a:moveTo>
                  <a:cubicBezTo>
                    <a:pt x="177" y="692"/>
                    <a:pt x="177" y="692"/>
                    <a:pt x="177" y="692"/>
                  </a:cubicBezTo>
                  <a:cubicBezTo>
                    <a:pt x="180" y="696"/>
                    <a:pt x="183" y="700"/>
                    <a:pt x="186" y="704"/>
                  </a:cubicBezTo>
                  <a:cubicBezTo>
                    <a:pt x="171" y="674"/>
                    <a:pt x="174" y="634"/>
                    <a:pt x="199" y="591"/>
                  </a:cubicBezTo>
                  <a:cubicBezTo>
                    <a:pt x="492" y="83"/>
                    <a:pt x="492" y="83"/>
                    <a:pt x="492" y="83"/>
                  </a:cubicBezTo>
                  <a:cubicBezTo>
                    <a:pt x="529" y="19"/>
                    <a:pt x="583" y="0"/>
                    <a:pt x="630" y="27"/>
                  </a:cubicBezTo>
                  <a:cubicBezTo>
                    <a:pt x="615" y="13"/>
                    <a:pt x="593" y="3"/>
                    <a:pt x="575" y="3"/>
                  </a:cubicBezTo>
                  <a:cubicBezTo>
                    <a:pt x="245" y="3"/>
                    <a:pt x="245" y="3"/>
                    <a:pt x="245" y="3"/>
                  </a:cubicBezTo>
                  <a:cubicBezTo>
                    <a:pt x="220" y="3"/>
                    <a:pt x="190" y="21"/>
                    <a:pt x="177" y="43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0" y="350"/>
                    <a:pt x="0" y="385"/>
                    <a:pt x="13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48000"/>
                  </a:schemeClr>
                </a:gs>
                <a:gs pos="100000">
                  <a:schemeClr val="accent1">
                    <a:lumMod val="76000"/>
                    <a:lumOff val="24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ko-KR" alt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Freeform 24">
              <a:extLst>
                <a:ext uri="{FF2B5EF4-FFF2-40B4-BE49-F238E27FC236}">
                  <a16:creationId xmlns="" xmlns:a16="http://schemas.microsoft.com/office/drawing/2014/main" id="{B1F2C609-B03C-4531-97DF-D2F4D95FC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09" y="3490069"/>
              <a:ext cx="1940702" cy="1419853"/>
            </a:xfrm>
            <a:custGeom>
              <a:avLst/>
              <a:gdLst/>
              <a:ahLst/>
              <a:cxnLst/>
              <a:rect l="l" t="t" r="r" b="b"/>
              <a:pathLst>
                <a:path w="1772766" h="1296988">
                  <a:moveTo>
                    <a:pt x="0" y="0"/>
                  </a:moveTo>
                  <a:cubicBezTo>
                    <a:pt x="63722" y="116210"/>
                    <a:pt x="202597" y="191176"/>
                    <a:pt x="401193" y="191176"/>
                  </a:cubicBezTo>
                  <a:cubicBezTo>
                    <a:pt x="401193" y="191176"/>
                    <a:pt x="1311793" y="171842"/>
                    <a:pt x="1772766" y="182552"/>
                  </a:cubicBezTo>
                  <a:lnTo>
                    <a:pt x="1772766" y="1296988"/>
                  </a:lnTo>
                  <a:lnTo>
                    <a:pt x="900113" y="1296988"/>
                  </a:lnTo>
                  <a:cubicBezTo>
                    <a:pt x="817531" y="1296988"/>
                    <a:pt x="720090" y="1248222"/>
                    <a:pt x="667512" y="1180778"/>
                  </a:cubicBezTo>
                  <a:cubicBezTo>
                    <a:pt x="656368" y="1169494"/>
                    <a:pt x="652367" y="1158340"/>
                    <a:pt x="644938" y="1150818"/>
                  </a:cubicBezTo>
                  <a:lnTo>
                    <a:pt x="510064" y="914636"/>
                  </a:lnTo>
                  <a:lnTo>
                    <a:pt x="168878" y="326063"/>
                  </a:lnTo>
                  <a:lnTo>
                    <a:pt x="26289" y="78727"/>
                  </a:lnTo>
                  <a:cubicBezTo>
                    <a:pt x="14859" y="56289"/>
                    <a:pt x="3715" y="29961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accent3">
                    <a:lumMod val="79000"/>
                    <a:lumOff val="21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ko-KR" altLang="en-U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9" name="Freeform 20">
              <a:extLst>
                <a:ext uri="{FF2B5EF4-FFF2-40B4-BE49-F238E27FC236}">
                  <a16:creationId xmlns="" xmlns:a16="http://schemas.microsoft.com/office/drawing/2014/main" id="{DBB5F5C0-874C-496C-A5E4-5AC2D1A9B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10" y="2338392"/>
              <a:ext cx="1544226" cy="2461419"/>
            </a:xfrm>
            <a:custGeom>
              <a:avLst/>
              <a:gdLst/>
              <a:ahLst/>
              <a:cxnLst/>
              <a:rect l="l" t="t" r="r" b="b"/>
              <a:pathLst>
                <a:path w="1410598" h="2248423">
                  <a:moveTo>
                    <a:pt x="937565" y="0"/>
                  </a:moveTo>
                  <a:cubicBezTo>
                    <a:pt x="1027835" y="156432"/>
                    <a:pt x="1173982" y="409698"/>
                    <a:pt x="1410598" y="819740"/>
                  </a:cubicBezTo>
                  <a:cubicBezTo>
                    <a:pt x="1459356" y="902236"/>
                    <a:pt x="1459356" y="1033480"/>
                    <a:pt x="1410598" y="1112226"/>
                  </a:cubicBezTo>
                  <a:cubicBezTo>
                    <a:pt x="1410598" y="1112226"/>
                    <a:pt x="1410598" y="1112226"/>
                    <a:pt x="791739" y="2184676"/>
                  </a:cubicBezTo>
                  <a:cubicBezTo>
                    <a:pt x="780487" y="2207175"/>
                    <a:pt x="761733" y="2229674"/>
                    <a:pt x="742980" y="2248423"/>
                  </a:cubicBezTo>
                  <a:cubicBezTo>
                    <a:pt x="810492" y="2135928"/>
                    <a:pt x="802991" y="1978436"/>
                    <a:pt x="701723" y="1805944"/>
                  </a:cubicBezTo>
                  <a:cubicBezTo>
                    <a:pt x="701723" y="1805944"/>
                    <a:pt x="701723" y="1805944"/>
                    <a:pt x="0" y="589575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7000"/>
                    <a:lumOff val="23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endParaRPr lang="ko-KR" alt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 rot="3386670">
            <a:off x="4475951" y="3364476"/>
            <a:ext cx="2134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Treatment of pain 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 rot="18126718">
            <a:off x="2827324" y="3288937"/>
            <a:ext cx="2134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Homeostasis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>
            <a:off x="3229127" y="4542219"/>
            <a:ext cx="2495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</a:rPr>
              <a:t>Prevention &amp; early detection of complications  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115616" y="1556792"/>
            <a:ext cx="383207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Cooper Black" pitchFamily="18" charset="0"/>
              </a:rPr>
              <a:t>Aim of phase 1 &amp; 2  </a:t>
            </a:r>
            <a:endParaRPr lang="ar-LY" sz="2800" dirty="0">
              <a:solidFill>
                <a:srgbClr val="C0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 rot="3386670">
            <a:off x="4475951" y="3364476"/>
            <a:ext cx="2134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Treatment of pain 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 rot="18126718">
            <a:off x="2827324" y="3288937"/>
            <a:ext cx="2134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Homeostasis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="" xmlns:a16="http://schemas.microsoft.com/office/drawing/2014/main" id="{B67AD652-614B-4A03-9EAD-179092E0E704}"/>
              </a:ext>
            </a:extLst>
          </p:cNvPr>
          <p:cNvSpPr txBox="1"/>
          <p:nvPr/>
        </p:nvSpPr>
        <p:spPr>
          <a:xfrm>
            <a:off x="3229127" y="4542219"/>
            <a:ext cx="2495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</a:rPr>
              <a:t>Prevention &amp; early detection of complications  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1331640" y="2348880"/>
            <a:ext cx="6984776" cy="24384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IMMEDIATE </a:t>
            </a:r>
          </a:p>
          <a:p>
            <a:pPr algn="ctr"/>
            <a:r>
              <a:rPr lang="en-US" sz="4800" b="1" dirty="0" smtClean="0"/>
              <a:t>POST OPERATIVE </a:t>
            </a:r>
          </a:p>
          <a:p>
            <a:pPr algn="ctr"/>
            <a:r>
              <a:rPr lang="en-US" sz="4800" b="1" dirty="0" smtClean="0"/>
              <a:t>PERIOD</a:t>
            </a:r>
          </a:p>
        </p:txBody>
      </p:sp>
    </p:spTree>
    <p:extLst>
      <p:ext uri="{BB962C8B-B14F-4D97-AF65-F5344CB8AC3E}">
        <p14:creationId xmlns:p14="http://schemas.microsoft.com/office/powerpoint/2010/main" val="344295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496" y="2348880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5496" y="1988835"/>
            <a:ext cx="511899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200" dirty="0"/>
              <a:t>Transferring of the patient </a:t>
            </a:r>
            <a:r>
              <a:rPr lang="en-US" sz="2200" dirty="0" smtClean="0"/>
              <a:t>from the </a:t>
            </a:r>
            <a:r>
              <a:rPr lang="en-US" sz="2200" dirty="0"/>
              <a:t>OR to the PACU is </a:t>
            </a:r>
            <a:r>
              <a:rPr lang="en-US" sz="2200" dirty="0" smtClean="0"/>
              <a:t>the responsibility </a:t>
            </a:r>
            <a:r>
              <a:rPr lang="en-US" sz="2200" dirty="0"/>
              <a:t>of </a:t>
            </a:r>
            <a:r>
              <a:rPr lang="en-US" sz="2200" dirty="0" smtClean="0"/>
              <a:t>the anesthesiologist</a:t>
            </a:r>
            <a:r>
              <a:rPr lang="en-US" sz="2200" dirty="0"/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 smtClean="0"/>
              <a:t>During </a:t>
            </a:r>
            <a:r>
              <a:rPr lang="en-US" sz="2200" dirty="0"/>
              <a:t>transport </a:t>
            </a:r>
            <a:r>
              <a:rPr lang="en-US" sz="2200" dirty="0" smtClean="0"/>
              <a:t>the anesthesiologist </a:t>
            </a:r>
            <a:r>
              <a:rPr lang="en-US" sz="2200" dirty="0"/>
              <a:t>remains at </a:t>
            </a:r>
            <a:r>
              <a:rPr lang="en-US" sz="2200" dirty="0" smtClean="0"/>
              <a:t>the head </a:t>
            </a:r>
            <a:r>
              <a:rPr lang="en-US" sz="2200" dirty="0"/>
              <a:t>part of the patient and </a:t>
            </a:r>
            <a:r>
              <a:rPr lang="en-US" sz="2200" dirty="0" smtClean="0"/>
              <a:t>a surgical </a:t>
            </a:r>
            <a:r>
              <a:rPr lang="en-US" sz="2200" dirty="0"/>
              <a:t>team member </a:t>
            </a:r>
            <a:r>
              <a:rPr lang="en-US" sz="2200" dirty="0" smtClean="0"/>
              <a:t>remains at </a:t>
            </a:r>
            <a:r>
              <a:rPr lang="en-US" sz="2200" dirty="0"/>
              <a:t>the opposite side.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 smtClean="0"/>
              <a:t>Transporting </a:t>
            </a:r>
            <a:r>
              <a:rPr lang="en-US" sz="2200" dirty="0"/>
              <a:t>the </a:t>
            </a:r>
            <a:r>
              <a:rPr lang="en-US" sz="2200" dirty="0" smtClean="0"/>
              <a:t>patient involves </a:t>
            </a:r>
            <a:r>
              <a:rPr lang="en-US" sz="2200" dirty="0"/>
              <a:t>the </a:t>
            </a:r>
            <a:r>
              <a:rPr lang="en-US" sz="2200" dirty="0" smtClean="0"/>
              <a:t>special consideration </a:t>
            </a:r>
            <a:r>
              <a:rPr lang="en-US" sz="2200" dirty="0"/>
              <a:t>of the </a:t>
            </a:r>
            <a:r>
              <a:rPr lang="en-US" sz="2200" dirty="0" smtClean="0"/>
              <a:t>incision site</a:t>
            </a:r>
            <a:r>
              <a:rPr lang="en-US" sz="2200" dirty="0"/>
              <a:t>, potential vascular </a:t>
            </a:r>
            <a:r>
              <a:rPr lang="en-US" sz="2200" dirty="0" smtClean="0"/>
              <a:t>changes and </a:t>
            </a:r>
            <a:r>
              <a:rPr lang="en-US" sz="2200" dirty="0"/>
              <a:t>exposure.</a:t>
            </a:r>
            <a:endParaRPr lang="en-US" sz="2200" dirty="0"/>
          </a:p>
        </p:txBody>
      </p:sp>
      <p:sp>
        <p:nvSpPr>
          <p:cNvPr id="4" name="مستطيل 3"/>
          <p:cNvSpPr/>
          <p:nvPr/>
        </p:nvSpPr>
        <p:spPr>
          <a:xfrm>
            <a:off x="1512945" y="1412776"/>
            <a:ext cx="2266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ooper Black" pitchFamily="18" charset="0"/>
              </a:rPr>
              <a:t>Phases 1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0153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25760" y="2276872"/>
            <a:ext cx="5742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/>
              <a:t>All vitals Monitoring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Vital </a:t>
            </a:r>
            <a:r>
              <a:rPr lang="en-US" sz="2400" dirty="0"/>
              <a:t>sign </a:t>
            </a:r>
            <a:r>
              <a:rPr lang="en-US" sz="2400" dirty="0"/>
              <a:t>every 15-30 min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    (</a:t>
            </a:r>
            <a:r>
              <a:rPr lang="en-US" sz="2400" dirty="0"/>
              <a:t>pulse, BP, </a:t>
            </a:r>
            <a:r>
              <a:rPr lang="en-US" sz="2400" dirty="0" smtClean="0"/>
              <a:t>R.R , Temp</a:t>
            </a:r>
            <a:r>
              <a:rPr lang="en-US" sz="2400" dirty="0"/>
              <a:t>) </a:t>
            </a:r>
            <a:endParaRPr lang="en-US" sz="2400" dirty="0" smtClean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C.V.P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ECG</a:t>
            </a:r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Fluid </a:t>
            </a:r>
            <a:r>
              <a:rPr lang="en-US" sz="2400" dirty="0"/>
              <a:t>balance ( intake </a:t>
            </a:r>
            <a:r>
              <a:rPr lang="en-US" sz="2400" dirty="0" smtClean="0"/>
              <a:t>and output</a:t>
            </a:r>
            <a:r>
              <a:rPr lang="en-US" sz="2400" dirty="0"/>
              <a:t>) </a:t>
            </a:r>
            <a:endParaRPr lang="en-US" sz="2400" dirty="0"/>
          </a:p>
          <a:p>
            <a:pPr algn="l" rtl="0"/>
            <a:r>
              <a:rPr lang="en-US" sz="2400" dirty="0" smtClean="0"/>
              <a:t>     Needs urinary catheter.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858240" cy="289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512945" y="1412776"/>
            <a:ext cx="2266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ooper Black" pitchFamily="18" charset="0"/>
              </a:rPr>
              <a:t>Phases 1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090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/>
          </p:cNvSpPr>
          <p:nvPr/>
        </p:nvSpPr>
        <p:spPr>
          <a:xfrm>
            <a:off x="395536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00000"/>
                </a:solidFill>
                <a:latin typeface="Cooper Black" pitchFamily="18" charset="0"/>
              </a:rPr>
              <a:t>Postoperative care </a:t>
            </a:r>
            <a:endParaRPr lang="ar-LY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12945" y="1412776"/>
            <a:ext cx="2266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ooper Black" pitchFamily="18" charset="0"/>
              </a:rPr>
              <a:t>Phases 1 </a:t>
            </a:r>
            <a:endParaRPr lang="en-US" sz="3600" dirty="0"/>
          </a:p>
        </p:txBody>
      </p:sp>
      <p:sp>
        <p:nvSpPr>
          <p:cNvPr id="4" name="مستطيل 3"/>
          <p:cNvSpPr/>
          <p:nvPr/>
        </p:nvSpPr>
        <p:spPr>
          <a:xfrm>
            <a:off x="288032" y="256490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sz="2400" dirty="0"/>
              <a:t>Other types of monitoring :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Arterial </a:t>
            </a:r>
            <a:r>
              <a:rPr lang="en-US" sz="2400" dirty="0"/>
              <a:t>pulses </a:t>
            </a:r>
            <a:r>
              <a:rPr lang="en-US" sz="2400" dirty="0" smtClean="0"/>
              <a:t>after vascular surgery.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Level </a:t>
            </a:r>
            <a:r>
              <a:rPr lang="en-US" sz="2400" dirty="0"/>
              <a:t>of </a:t>
            </a:r>
            <a:r>
              <a:rPr lang="en-US" sz="2400" dirty="0" smtClean="0"/>
              <a:t>consciousness after </a:t>
            </a:r>
            <a:r>
              <a:rPr lang="en-US" sz="2400" dirty="0"/>
              <a:t>neurosurgery</a:t>
            </a:r>
            <a:r>
              <a:rPr lang="en-US" sz="2400" dirty="0" smtClean="0"/>
              <a:t>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The ability to respond to commands 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990" y="2585070"/>
            <a:ext cx="3954474" cy="278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9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834</Words>
  <Application>Microsoft Office PowerPoint</Application>
  <PresentationFormat>عرض على الشاشة (3:4)‏</PresentationFormat>
  <Paragraphs>164</Paragraphs>
  <Slides>25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External Balance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Postoperative care </dc:title>
  <dc:creator>Dell6430</dc:creator>
  <cp:lastModifiedBy>Dell6430</cp:lastModifiedBy>
  <cp:revision>31</cp:revision>
  <dcterms:created xsi:type="dcterms:W3CDTF">2019-02-20T20:36:46Z</dcterms:created>
  <dcterms:modified xsi:type="dcterms:W3CDTF">2019-02-20T23:59:07Z</dcterms:modified>
</cp:coreProperties>
</file>